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94" r:id="rId3"/>
    <p:sldId id="257" r:id="rId4"/>
    <p:sldId id="258" r:id="rId5"/>
    <p:sldId id="259" r:id="rId6"/>
    <p:sldId id="269" r:id="rId7"/>
    <p:sldId id="265" r:id="rId8"/>
    <p:sldId id="266" r:id="rId9"/>
    <p:sldId id="267" r:id="rId10"/>
    <p:sldId id="260" r:id="rId11"/>
    <p:sldId id="262" r:id="rId12"/>
    <p:sldId id="268" r:id="rId13"/>
    <p:sldId id="274" r:id="rId14"/>
    <p:sldId id="275" r:id="rId15"/>
    <p:sldId id="276" r:id="rId16"/>
    <p:sldId id="277" r:id="rId17"/>
    <p:sldId id="280" r:id="rId18"/>
    <p:sldId id="278" r:id="rId19"/>
    <p:sldId id="281" r:id="rId20"/>
    <p:sldId id="283" r:id="rId21"/>
    <p:sldId id="284" r:id="rId22"/>
    <p:sldId id="282" r:id="rId23"/>
    <p:sldId id="297" r:id="rId24"/>
    <p:sldId id="270" r:id="rId25"/>
    <p:sldId id="286" r:id="rId26"/>
    <p:sldId id="288" r:id="rId27"/>
    <p:sldId id="290" r:id="rId28"/>
    <p:sldId id="291" r:id="rId29"/>
    <p:sldId id="293" r:id="rId30"/>
    <p:sldId id="289" r:id="rId31"/>
    <p:sldId id="292" r:id="rId32"/>
    <p:sldId id="295" r:id="rId33"/>
    <p:sldId id="298" r:id="rId34"/>
    <p:sldId id="264"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0" autoAdjust="0"/>
    <p:restoredTop sz="94571" autoAdjust="0"/>
  </p:normalViewPr>
  <p:slideViewPr>
    <p:cSldViewPr>
      <p:cViewPr varScale="1">
        <p:scale>
          <a:sx n="83" d="100"/>
          <a:sy n="83" d="100"/>
        </p:scale>
        <p:origin x="948"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FF29F8-7494-4065-9CEF-9C4BB3DA50B0}" type="datetimeFigureOut">
              <a:rPr lang="en-GB" smtClean="0"/>
              <a:pPr/>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72B6BB-5BA7-460A-9A9A-BFEDFDF603E7}"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implypsychology.org/attachment.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implypsychology.org/classical-conditioning.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simplypsychology.org/operant-conditioning.html"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Lesson spread over 3 separate sessions.</a:t>
            </a:r>
            <a:r>
              <a:rPr lang="en-GB" baseline="0" dirty="0"/>
              <a:t>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dirty="0"/>
              <a:t>Students could remember</a:t>
            </a:r>
            <a:r>
              <a:rPr lang="en-GB" baseline="0" dirty="0"/>
              <a:t> the word </a:t>
            </a:r>
            <a:r>
              <a:rPr lang="en-GB" b="1" baseline="0" dirty="0"/>
              <a:t>HAS</a:t>
            </a:r>
            <a:r>
              <a:rPr lang="en-GB" baseline="0" dirty="0"/>
              <a:t> – to remember the strengths of Bowlby’s attachment theory.</a:t>
            </a:r>
          </a:p>
          <a:p>
            <a:endParaRPr lang="en-GB" baseline="0" dirty="0"/>
          </a:p>
          <a:p>
            <a:r>
              <a:rPr lang="en-GB" baseline="0" dirty="0"/>
              <a:t>H – Harlow’s study of infant monkey supports Bowlby’s attachment theory. </a:t>
            </a:r>
            <a:r>
              <a:rPr lang="en-GB" dirty="0"/>
              <a:t>Bowlby's Maternal Deprivation is, however, supported by </a:t>
            </a:r>
            <a:r>
              <a:rPr lang="en-GB" dirty="0">
                <a:hlinkClick r:id="rId3"/>
              </a:rPr>
              <a:t>Harlow's (1958) research with monkeys</a:t>
            </a:r>
            <a:r>
              <a:rPr lang="en-GB" dirty="0"/>
              <a:t>.  He showed that monkeys reared in isolation from their mother suffered emotional and social problems in older age.  The monkey's never formed an attachment (privation) and as such grew up to be aggressive and had problems interacting with other monkeys.</a:t>
            </a:r>
            <a:endParaRPr lang="en-GB" baseline="0" dirty="0"/>
          </a:p>
          <a:p>
            <a:endParaRPr lang="en-GB" baseline="0" dirty="0"/>
          </a:p>
          <a:p>
            <a:r>
              <a:rPr lang="en-GB" baseline="0" dirty="0"/>
              <a:t>Applications to health/social care -    Vitally important to keep attachments strong -  example of this is the f</a:t>
            </a:r>
            <a:r>
              <a:rPr lang="en-GB" dirty="0"/>
              <a:t>irst </a:t>
            </a:r>
            <a:r>
              <a:rPr lang="en-GB" i="1" dirty="0"/>
              <a:t>1000 Days</a:t>
            </a:r>
            <a:r>
              <a:rPr lang="en-GB" dirty="0"/>
              <a:t> (F1000D) Programme  - ACE AWARE .</a:t>
            </a:r>
          </a:p>
          <a:p>
            <a:r>
              <a:rPr lang="en-GB" dirty="0"/>
              <a:t>Applications</a:t>
            </a:r>
            <a:r>
              <a:rPr lang="en-GB" baseline="0" dirty="0"/>
              <a:t> –it </a:t>
            </a:r>
            <a:r>
              <a:rPr lang="en-GB" dirty="0"/>
              <a:t>was a key driver behind the implementation of mother and baby units in healthcare services, and other childcare policies regarding hospitalised or institutionalised children or those in poor quality day care. </a:t>
            </a:r>
          </a:p>
          <a:p>
            <a:endParaRPr lang="en-GB" baseline="0" dirty="0"/>
          </a:p>
          <a:p>
            <a:r>
              <a:rPr lang="en-GB" baseline="0" dirty="0"/>
              <a:t> Studies have confirmed Bowlby’s attachment theory – latest studies from the Welsh government – ACES - </a:t>
            </a:r>
            <a:r>
              <a:rPr lang="en-GB" sz="1200" dirty="0"/>
              <a:t>Welsh Adverse Childhood Experiences (ACE) Study</a:t>
            </a:r>
            <a:r>
              <a:rPr lang="en-GB" sz="1200" baseline="0" dirty="0"/>
              <a:t> and the impact of family breakup and disruption to attachment.   </a:t>
            </a:r>
          </a:p>
          <a:p>
            <a:pPr rtl="0" fontAlgn="base"/>
            <a:r>
              <a:rPr lang="en-GB" sz="1200" baseline="0" dirty="0"/>
              <a:t>Other studies –</a:t>
            </a:r>
          </a:p>
          <a:p>
            <a:pPr rtl="0" fontAlgn="base"/>
            <a:endParaRPr lang="en-GB" sz="1200" baseline="0" dirty="0"/>
          </a:p>
          <a:p>
            <a:pPr rtl="0" fontAlgn="base"/>
            <a:r>
              <a:rPr lang="en-GB" sz="1200" baseline="0" dirty="0"/>
              <a:t> </a:t>
            </a:r>
            <a:r>
              <a:rPr lang="en-GB" sz="1200" b="1" i="0" u="sng" kern="1200" dirty="0">
                <a:solidFill>
                  <a:schemeClr val="tx1"/>
                </a:solidFill>
                <a:latin typeface="+mn-lt"/>
                <a:ea typeface="+mn-ea"/>
                <a:cs typeface="+mn-cs"/>
              </a:rPr>
              <a:t>Spitz (1945) </a:t>
            </a:r>
            <a:r>
              <a:rPr lang="en-GB" sz="1200" b="0" i="0" u="none" strike="noStrike" kern="1200" dirty="0">
                <a:solidFill>
                  <a:schemeClr val="tx1"/>
                </a:solidFill>
                <a:latin typeface="+mn-lt"/>
                <a:ea typeface="+mn-ea"/>
                <a:cs typeface="+mn-cs"/>
              </a:rPr>
              <a:t>– orphanage children (</a:t>
            </a:r>
            <a:r>
              <a:rPr lang="en-GB" sz="1200" b="0" i="0" u="none" strike="noStrike" kern="1200" dirty="0" err="1">
                <a:solidFill>
                  <a:schemeClr val="tx1"/>
                </a:solidFill>
                <a:latin typeface="+mn-lt"/>
                <a:ea typeface="+mn-ea"/>
                <a:cs typeface="+mn-cs"/>
              </a:rPr>
              <a:t>anaclitic</a:t>
            </a:r>
            <a:r>
              <a:rPr lang="en-GB" sz="1200" b="0" i="0" u="none" strike="noStrike" kern="1200" dirty="0">
                <a:solidFill>
                  <a:schemeClr val="tx1"/>
                </a:solidFill>
                <a:latin typeface="+mn-lt"/>
                <a:ea typeface="+mn-ea"/>
                <a:cs typeface="+mn-cs"/>
              </a:rPr>
              <a:t> depression) </a:t>
            </a:r>
            <a:r>
              <a:rPr lang="en-US" sz="1200" b="0" i="0" kern="1200" dirty="0">
                <a:solidFill>
                  <a:schemeClr val="tx1"/>
                </a:solidFill>
                <a:latin typeface="+mn-lt"/>
                <a:ea typeface="+mn-ea"/>
                <a:cs typeface="+mn-cs"/>
              </a:rPr>
              <a:t>​ - </a:t>
            </a:r>
            <a:r>
              <a:rPr lang="en-GB" sz="1200" b="0" i="0" u="none" strike="noStrike" kern="1200" dirty="0" err="1">
                <a:solidFill>
                  <a:schemeClr val="tx1"/>
                </a:solidFill>
                <a:latin typeface="+mn-lt"/>
                <a:ea typeface="+mn-ea"/>
                <a:cs typeface="+mn-cs"/>
              </a:rPr>
              <a:t>Anaclitic</a:t>
            </a:r>
            <a:r>
              <a:rPr lang="en-GB" sz="1200" b="0" i="0" u="none" strike="noStrike" kern="1200" dirty="0">
                <a:solidFill>
                  <a:schemeClr val="tx1"/>
                </a:solidFill>
                <a:latin typeface="+mn-lt"/>
                <a:ea typeface="+mn-ea"/>
                <a:cs typeface="+mn-cs"/>
              </a:rPr>
              <a:t> depression = a state involving resigned helplessness and loss of appetite.</a:t>
            </a:r>
            <a:endParaRPr lang="en-US" sz="1200" b="0" i="0" kern="1200" dirty="0">
              <a:solidFill>
                <a:schemeClr val="tx1"/>
              </a:solidFill>
              <a:latin typeface="+mn-lt"/>
              <a:ea typeface="+mn-ea"/>
              <a:cs typeface="+mn-cs"/>
            </a:endParaRPr>
          </a:p>
          <a:p>
            <a:pPr rtl="0" fontAlgn="base"/>
            <a:r>
              <a:rPr lang="en-GB" sz="1200" b="1" i="0" u="sng" kern="1200" dirty="0">
                <a:solidFill>
                  <a:schemeClr val="tx1"/>
                </a:solidFill>
                <a:latin typeface="+mn-lt"/>
                <a:ea typeface="+mn-ea"/>
                <a:cs typeface="+mn-cs"/>
              </a:rPr>
              <a:t>Spitz and Wolf (1946</a:t>
            </a:r>
            <a:r>
              <a:rPr lang="en-GB" sz="1200" b="0" i="0" u="sng" kern="1200" dirty="0">
                <a:solidFill>
                  <a:schemeClr val="tx1"/>
                </a:solidFill>
                <a:latin typeface="+mn-lt"/>
                <a:ea typeface="+mn-ea"/>
                <a:cs typeface="+mn-cs"/>
              </a:rPr>
              <a:t>) – </a:t>
            </a:r>
            <a:r>
              <a:rPr lang="en-GB" sz="1200" b="0" i="0" u="none" strike="noStrike" kern="1200" dirty="0">
                <a:solidFill>
                  <a:schemeClr val="tx1"/>
                </a:solidFill>
                <a:latin typeface="+mn-lt"/>
                <a:ea typeface="+mn-ea"/>
                <a:cs typeface="+mn-cs"/>
              </a:rPr>
              <a:t>hospitalised children were seriously depressed if in hospital for more than 3 months and complete recovery was unlikely.</a:t>
            </a:r>
            <a:r>
              <a:rPr lang="en-US" sz="1200" b="0" i="0" kern="1200" dirty="0">
                <a:solidFill>
                  <a:schemeClr val="tx1"/>
                </a:solidFill>
                <a:latin typeface="+mn-lt"/>
                <a:ea typeface="+mn-ea"/>
                <a:cs typeface="+mn-cs"/>
              </a:rPr>
              <a:t>​</a:t>
            </a:r>
          </a:p>
          <a:p>
            <a:pPr rtl="0" fontAlgn="base"/>
            <a:r>
              <a:rPr lang="en-GB" sz="1200" b="1" i="0" u="sng" kern="1200" dirty="0">
                <a:solidFill>
                  <a:schemeClr val="tx1"/>
                </a:solidFill>
                <a:latin typeface="+mn-lt"/>
                <a:ea typeface="+mn-ea"/>
                <a:cs typeface="+mn-cs"/>
              </a:rPr>
              <a:t>Goldfarb (1947) </a:t>
            </a:r>
            <a:r>
              <a:rPr lang="en-GB" sz="1200" b="0" i="0" u="none" strike="noStrike" kern="1200" dirty="0">
                <a:solidFill>
                  <a:schemeClr val="tx1"/>
                </a:solidFill>
                <a:latin typeface="+mn-lt"/>
                <a:ea typeface="+mn-ea"/>
                <a:cs typeface="+mn-cs"/>
              </a:rPr>
              <a:t>– orphanage children IQ.</a:t>
            </a:r>
            <a:r>
              <a:rPr lang="en-US" sz="1200" b="0" i="0" kern="1200" dirty="0">
                <a:solidFill>
                  <a:schemeClr val="tx1"/>
                </a:solidFill>
                <a:latin typeface="+mn-lt"/>
                <a:ea typeface="+mn-ea"/>
                <a:cs typeface="+mn-cs"/>
              </a:rPr>
              <a:t>​</a:t>
            </a:r>
          </a:p>
          <a:p>
            <a:pPr rtl="0" fontAlgn="base"/>
            <a:r>
              <a:rPr lang="en-GB" sz="1200" b="1" i="0" u="sng" kern="1200" dirty="0">
                <a:solidFill>
                  <a:schemeClr val="tx1"/>
                </a:solidFill>
                <a:latin typeface="+mn-lt"/>
                <a:ea typeface="+mn-ea"/>
                <a:cs typeface="+mn-cs"/>
              </a:rPr>
              <a:t>Rutter (1998) </a:t>
            </a:r>
            <a:r>
              <a:rPr lang="en-GB" sz="1200" b="0" i="0" u="none" strike="noStrike" kern="1200" dirty="0">
                <a:solidFill>
                  <a:schemeClr val="tx1"/>
                </a:solidFill>
                <a:latin typeface="+mn-lt"/>
                <a:ea typeface="+mn-ea"/>
                <a:cs typeface="+mn-cs"/>
              </a:rPr>
              <a:t>– Romanian orphans.</a:t>
            </a:r>
            <a:r>
              <a:rPr lang="en-GB" sz="1200" b="0" i="0" u="none" strike="noStrike" kern="1200" baseline="0" dirty="0">
                <a:solidFill>
                  <a:schemeClr val="tx1"/>
                </a:solidFill>
                <a:latin typeface="+mn-lt"/>
                <a:ea typeface="+mn-ea"/>
                <a:cs typeface="+mn-cs"/>
              </a:rPr>
              <a:t>  </a:t>
            </a:r>
            <a:endParaRPr lang="en-US" sz="1200" b="0" i="0" kern="1200" dirty="0">
              <a:solidFill>
                <a:schemeClr val="tx1"/>
              </a:solidFill>
              <a:latin typeface="+mn-lt"/>
              <a:ea typeface="+mn-ea"/>
              <a:cs typeface="+mn-cs"/>
            </a:endParaRPr>
          </a:p>
          <a:p>
            <a:pPr rtl="0" fontAlgn="base"/>
            <a:r>
              <a:rPr lang="en-GB" sz="1200" b="1" i="0" u="sng" kern="1200" dirty="0">
                <a:solidFill>
                  <a:schemeClr val="tx1"/>
                </a:solidFill>
                <a:latin typeface="+mn-lt"/>
                <a:ea typeface="+mn-ea"/>
                <a:cs typeface="+mn-cs"/>
              </a:rPr>
              <a:t>Hospitalisation</a:t>
            </a:r>
            <a:r>
              <a:rPr lang="en-US" sz="1200" b="0" i="0" kern="1200" dirty="0">
                <a:solidFill>
                  <a:schemeClr val="tx1"/>
                </a:solidFill>
                <a:latin typeface="+mn-lt"/>
                <a:ea typeface="+mn-ea"/>
                <a:cs typeface="+mn-cs"/>
              </a:rPr>
              <a:t>​ studies. </a:t>
            </a:r>
          </a:p>
          <a:p>
            <a:pPr rtl="0" fontAlgn="base"/>
            <a:r>
              <a:rPr lang="en-GB" sz="1200" b="0" i="0" kern="1200" dirty="0">
                <a:solidFill>
                  <a:schemeClr val="tx1"/>
                </a:solidFill>
                <a:latin typeface="+mn-lt"/>
                <a:ea typeface="+mn-ea"/>
                <a:cs typeface="+mn-cs"/>
              </a:rPr>
              <a:t>​</a:t>
            </a:r>
          </a:p>
          <a:p>
            <a:pPr rtl="0" fontAlgn="base"/>
            <a:r>
              <a:rPr lang="en-GB" sz="1200" b="0" i="0" kern="1200" dirty="0">
                <a:solidFill>
                  <a:schemeClr val="tx1"/>
                </a:solidFill>
                <a:latin typeface="+mn-lt"/>
                <a:ea typeface="+mn-ea"/>
                <a:cs typeface="+mn-cs"/>
              </a:rPr>
              <a:t>​</a:t>
            </a:r>
            <a:endParaRPr lang="en-GB" b="0" i="0" dirty="0"/>
          </a:p>
          <a:p>
            <a:pPr rtl="0" fontAlgn="base"/>
            <a:r>
              <a:rPr lang="en-GB" sz="1200" b="0" i="0" kern="1200" dirty="0">
                <a:solidFill>
                  <a:schemeClr val="tx1"/>
                </a:solidFill>
                <a:latin typeface="+mn-lt"/>
                <a:ea typeface="+mn-ea"/>
                <a:cs typeface="+mn-cs"/>
              </a:rPr>
              <a:t>​</a:t>
            </a:r>
            <a:endParaRPr lang="en-GB" b="0" i="0" dirty="0"/>
          </a:p>
          <a:p>
            <a:pPr rtl="0" fontAlgn="base"/>
            <a:r>
              <a:rPr lang="en-GB" sz="1200" b="1" i="0" u="sng" kern="1200" dirty="0">
                <a:solidFill>
                  <a:schemeClr val="tx1"/>
                </a:solidFill>
                <a:latin typeface="+mn-lt"/>
                <a:ea typeface="+mn-ea"/>
                <a:cs typeface="+mn-cs"/>
              </a:rPr>
              <a:t>Douglas 1975 </a:t>
            </a:r>
            <a:r>
              <a:rPr lang="en-GB" sz="1200" b="0" i="0" u="none" strike="noStrike" kern="1200" dirty="0">
                <a:solidFill>
                  <a:schemeClr val="tx1"/>
                </a:solidFill>
                <a:latin typeface="+mn-lt"/>
                <a:ea typeface="+mn-ea"/>
                <a:cs typeface="+mn-cs"/>
              </a:rPr>
              <a:t>(National Survey on Health and Development 5,000 children born in 1946) </a:t>
            </a:r>
            <a:r>
              <a:rPr lang="en-US" sz="1200" b="0" i="0" kern="1200" dirty="0">
                <a:solidFill>
                  <a:schemeClr val="tx1"/>
                </a:solidFill>
                <a:latin typeface="+mn-lt"/>
                <a:ea typeface="+mn-ea"/>
                <a:cs typeface="+mn-cs"/>
              </a:rPr>
              <a:t>​</a:t>
            </a:r>
            <a:endParaRPr lang="en-US" b="0" i="0" dirty="0"/>
          </a:p>
          <a:p>
            <a:pPr rtl="0" fontAlgn="base"/>
            <a:r>
              <a:rPr lang="en-GB" sz="1200" b="0" i="0" kern="1200" dirty="0">
                <a:solidFill>
                  <a:schemeClr val="tx1"/>
                </a:solidFill>
                <a:latin typeface="+mn-lt"/>
                <a:ea typeface="+mn-ea"/>
                <a:cs typeface="+mn-cs"/>
              </a:rPr>
              <a:t>​</a:t>
            </a:r>
            <a:endParaRPr lang="en-GB" b="0" i="0" dirty="0"/>
          </a:p>
          <a:p>
            <a:pPr rtl="0" fontAlgn="base"/>
            <a:r>
              <a:rPr lang="en-GB" sz="1200" b="1" i="0" u="sng" kern="1200" dirty="0">
                <a:solidFill>
                  <a:schemeClr val="tx1"/>
                </a:solidFill>
                <a:latin typeface="+mn-lt"/>
                <a:ea typeface="+mn-ea"/>
                <a:cs typeface="+mn-cs"/>
              </a:rPr>
              <a:t>Quinton and Rutter (1976)  </a:t>
            </a:r>
            <a:r>
              <a:rPr lang="en-GB" sz="1200" b="0" i="0" u="none" strike="noStrike" kern="1200" dirty="0">
                <a:solidFill>
                  <a:schemeClr val="tx1"/>
                </a:solidFill>
                <a:latin typeface="+mn-lt"/>
                <a:ea typeface="+mn-ea"/>
                <a:cs typeface="+mn-cs"/>
              </a:rPr>
              <a:t>reputed hospitalisation was associated with later problems.  </a:t>
            </a:r>
            <a:r>
              <a:rPr lang="en-US" sz="1200" b="0" i="0" kern="1200" dirty="0">
                <a:solidFill>
                  <a:schemeClr val="tx1"/>
                </a:solidFill>
                <a:latin typeface="+mn-lt"/>
                <a:ea typeface="+mn-ea"/>
                <a:cs typeface="+mn-cs"/>
              </a:rPr>
              <a:t>​</a:t>
            </a:r>
            <a:endParaRPr lang="en-US" b="0" i="0" dirty="0"/>
          </a:p>
          <a:p>
            <a:pPr rtl="0" fontAlgn="base"/>
            <a:r>
              <a:rPr lang="en-GB" sz="1200" b="0" i="0" kern="1200" dirty="0">
                <a:solidFill>
                  <a:schemeClr val="tx1"/>
                </a:solidFill>
                <a:latin typeface="+mn-lt"/>
                <a:ea typeface="+mn-ea"/>
                <a:cs typeface="+mn-cs"/>
              </a:rPr>
              <a:t>​</a:t>
            </a:r>
            <a:endParaRPr lang="en-GB" b="0" i="0" dirty="0"/>
          </a:p>
          <a:p>
            <a:pPr rtl="0" fontAlgn="base"/>
            <a:r>
              <a:rPr lang="en-GB" sz="1200" b="1" i="0" u="sng" kern="1200" dirty="0">
                <a:solidFill>
                  <a:schemeClr val="tx1"/>
                </a:solidFill>
                <a:latin typeface="+mn-lt"/>
                <a:ea typeface="+mn-ea"/>
                <a:cs typeface="+mn-cs"/>
              </a:rPr>
              <a:t>Bowlby et al (1956) </a:t>
            </a:r>
            <a:r>
              <a:rPr lang="en-GB" sz="1200" b="1" i="0" u="none" strike="noStrike" kern="1200" dirty="0">
                <a:solidFill>
                  <a:schemeClr val="tx1"/>
                </a:solidFill>
                <a:latin typeface="+mn-lt"/>
                <a:ea typeface="+mn-ea"/>
                <a:cs typeface="+mn-cs"/>
              </a:rPr>
              <a:t>-   TB Children.  </a:t>
            </a:r>
            <a:r>
              <a:rPr lang="en-US" sz="1200" b="0" i="0" kern="1200" dirty="0">
                <a:solidFill>
                  <a:schemeClr val="tx1"/>
                </a:solidFill>
                <a:latin typeface="+mn-lt"/>
                <a:ea typeface="+mn-ea"/>
                <a:cs typeface="+mn-cs"/>
              </a:rPr>
              <a:t>​</a:t>
            </a:r>
            <a:endParaRPr lang="en-US" b="0" i="0" dirty="0"/>
          </a:p>
          <a:p>
            <a:pPr rtl="0" fontAlgn="base"/>
            <a:r>
              <a:rPr lang="en-GB" sz="1200" b="0" i="0" kern="1200" dirty="0">
                <a:solidFill>
                  <a:schemeClr val="tx1"/>
                </a:solidFill>
                <a:latin typeface="+mn-lt"/>
                <a:ea typeface="+mn-ea"/>
                <a:cs typeface="+mn-cs"/>
              </a:rPr>
              <a:t>​</a:t>
            </a:r>
            <a:endParaRPr lang="en-GB" b="0" i="0" dirty="0"/>
          </a:p>
          <a:p>
            <a:endParaRPr lang="en-GB" dirty="0"/>
          </a:p>
          <a:p>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rtl="0"/>
            <a:r>
              <a:rPr lang="en-GB" sz="1200" b="0" i="0" u="none" strike="noStrike" kern="1200" dirty="0">
                <a:solidFill>
                  <a:schemeClr val="tx1"/>
                </a:solidFill>
                <a:latin typeface="+mn-lt"/>
                <a:ea typeface="+mn-ea"/>
                <a:cs typeface="+mn-cs"/>
              </a:rPr>
              <a:t>Encourages</a:t>
            </a:r>
            <a:r>
              <a:rPr lang="en-GB" sz="1200" b="0" i="0" u="none" strike="noStrike" kern="1200" baseline="0" dirty="0">
                <a:solidFill>
                  <a:schemeClr val="tx1"/>
                </a:solidFill>
                <a:latin typeface="+mn-lt"/>
                <a:ea typeface="+mn-ea"/>
                <a:cs typeface="+mn-cs"/>
              </a:rPr>
              <a:t> learners to remember the word REC for considering 3 weaknesses of Bowlby’s theory.       Other weaknesses could be out of-date/Bowlby’s research methodology was flawed.  </a:t>
            </a:r>
            <a:endParaRPr lang="en-GB" sz="1200" b="0" i="0" u="none" strike="noStrike" kern="1200" dirty="0">
              <a:solidFill>
                <a:schemeClr val="tx1"/>
              </a:solidFill>
              <a:latin typeface="+mn-lt"/>
              <a:ea typeface="+mn-ea"/>
              <a:cs typeface="+mn-cs"/>
            </a:endParaRPr>
          </a:p>
          <a:p>
            <a:pPr rtl="0"/>
            <a:endParaRPr lang="en-GB" sz="1200" b="0" i="0" u="none" strike="noStrike" kern="1200" dirty="0">
              <a:solidFill>
                <a:schemeClr val="tx1"/>
              </a:solidFill>
              <a:latin typeface="+mn-lt"/>
              <a:ea typeface="+mn-ea"/>
              <a:cs typeface="+mn-cs"/>
            </a:endParaRPr>
          </a:p>
          <a:p>
            <a:pPr rtl="0"/>
            <a:r>
              <a:rPr lang="en-GB" sz="1200" b="0" i="0" u="none" strike="noStrike" kern="1200" dirty="0">
                <a:solidFill>
                  <a:schemeClr val="tx1"/>
                </a:solidFill>
                <a:latin typeface="+mn-lt"/>
                <a:ea typeface="+mn-ea"/>
                <a:cs typeface="+mn-cs"/>
              </a:rPr>
              <a:t>X – Rutter did not reject Bowlby totally but wanted to change his study from ‘maternal deprivation’  to ‘vulnerability factor’</a:t>
            </a:r>
            <a:r>
              <a:rPr lang="en-US" sz="1200" b="0" i="0" kern="1200" dirty="0">
                <a:solidFill>
                  <a:schemeClr val="tx1"/>
                </a:solidFill>
                <a:latin typeface="+mn-lt"/>
                <a:ea typeface="+mn-ea"/>
                <a:cs typeface="+mn-cs"/>
              </a:rPr>
              <a:t>​</a:t>
            </a:r>
            <a:endParaRPr lang="en-GB" dirty="0"/>
          </a:p>
          <a:p>
            <a:pPr rtl="0" fontAlgn="base"/>
            <a:r>
              <a:rPr lang="en-GB" sz="1200" b="1" i="0" kern="1200" dirty="0">
                <a:solidFill>
                  <a:schemeClr val="tx1"/>
                </a:solidFill>
                <a:latin typeface="+mn-lt"/>
                <a:ea typeface="+mn-ea"/>
                <a:cs typeface="+mn-cs"/>
              </a:rPr>
              <a:t>Deprivation =   where a bond is formed and broken, usually through separation.​</a:t>
            </a:r>
          </a:p>
          <a:p>
            <a:pPr rtl="0" fontAlgn="base"/>
            <a:r>
              <a:rPr lang="en-GB" sz="1200" b="0" i="0" kern="1200" dirty="0">
                <a:solidFill>
                  <a:schemeClr val="tx1"/>
                </a:solidFill>
                <a:latin typeface="+mn-lt"/>
                <a:ea typeface="+mn-ea"/>
                <a:cs typeface="+mn-cs"/>
              </a:rPr>
              <a:t>Privation, where no bond is ever formed, as with many institutionalised children.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latin typeface="+mn-lt"/>
                <a:ea typeface="+mn-ea"/>
                <a:cs typeface="+mn-cs"/>
              </a:rPr>
              <a:t>HODGES/TIZARD</a:t>
            </a:r>
            <a:r>
              <a:rPr lang="en-GB" sz="1200" b="0" i="0" u="none" strike="noStrike" kern="1200" baseline="0" dirty="0">
                <a:solidFill>
                  <a:schemeClr val="tx1"/>
                </a:solidFill>
                <a:latin typeface="+mn-lt"/>
                <a:ea typeface="+mn-ea"/>
                <a:cs typeface="+mn-cs"/>
              </a:rPr>
              <a:t> </a:t>
            </a:r>
            <a:r>
              <a:rPr lang="en-GB" sz="1200" b="0" i="0" u="none" strike="noStrike" kern="1200" dirty="0">
                <a:solidFill>
                  <a:schemeClr val="tx1"/>
                </a:solidFill>
                <a:latin typeface="+mn-lt"/>
                <a:ea typeface="+mn-ea"/>
                <a:cs typeface="+mn-cs"/>
              </a:rPr>
              <a:t> study is extremely important as it shows that privation does not always have negative long-term consequences for the children concerned, provided they are brought up in a loving environment.  </a:t>
            </a:r>
            <a:r>
              <a:rPr lang="en-US" sz="1200" b="0" i="0" kern="1200" dirty="0">
                <a:solidFill>
                  <a:schemeClr val="tx1"/>
                </a:solidFill>
                <a:latin typeface="+mn-lt"/>
                <a:ea typeface="+mn-ea"/>
                <a:cs typeface="+mn-cs"/>
              </a:rPr>
              <a:t>​  Again</a:t>
            </a:r>
            <a:r>
              <a:rPr lang="en-US" sz="1200" b="0" i="0" kern="1200" baseline="0" dirty="0">
                <a:solidFill>
                  <a:schemeClr val="tx1"/>
                </a:solidFill>
                <a:latin typeface="+mn-lt"/>
                <a:ea typeface="+mn-ea"/>
                <a:cs typeface="+mn-cs"/>
              </a:rPr>
              <a:t> think of the benefits of children who have been fostered in WALES!    Give case studies of celebrities?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In the curriculum guidance – it does make a point in to terms of how the current critiques relate to each other -  so by linking a critique to another model this is an extremely high level skill.       </a:t>
            </a:r>
          </a:p>
          <a:p>
            <a:endParaRPr lang="en-US" sz="1200" b="0" i="0" kern="1200" baseline="0" dirty="0">
              <a:solidFill>
                <a:schemeClr val="tx1"/>
              </a:solidFill>
              <a:latin typeface="+mn-lt"/>
              <a:ea typeface="+mn-ea"/>
              <a:cs typeface="+mn-cs"/>
            </a:endParaRPr>
          </a:p>
          <a:p>
            <a:r>
              <a:rPr lang="en-US" sz="1200" b="0" i="0" kern="1200" baseline="0" dirty="0" err="1">
                <a:solidFill>
                  <a:schemeClr val="tx1"/>
                </a:solidFill>
                <a:latin typeface="+mn-lt"/>
                <a:ea typeface="+mn-ea"/>
                <a:cs typeface="+mn-cs"/>
              </a:rPr>
              <a:t>Behaviourism</a:t>
            </a:r>
            <a:r>
              <a:rPr lang="en-US" sz="1200" b="0" i="0" kern="1200" baseline="0" dirty="0">
                <a:solidFill>
                  <a:schemeClr val="tx1"/>
                </a:solidFill>
                <a:latin typeface="+mn-lt"/>
                <a:ea typeface="+mn-ea"/>
                <a:cs typeface="+mn-cs"/>
              </a:rPr>
              <a:t> is </a:t>
            </a:r>
            <a:r>
              <a:rPr lang="en-GB" dirty="0"/>
              <a:t>They learn to associate the feeder (usually the mother) with the comfort of being fed and through the process of </a:t>
            </a:r>
            <a:r>
              <a:rPr lang="en-GB" dirty="0">
                <a:hlinkClick r:id="rId3"/>
              </a:rPr>
              <a:t>classical conditioning</a:t>
            </a:r>
            <a:r>
              <a:rPr lang="en-GB" dirty="0"/>
              <a:t>, come to find contact with the mother comforting.    Classical</a:t>
            </a:r>
            <a:r>
              <a:rPr lang="en-GB" baseline="0" dirty="0"/>
              <a:t> conditioning – learning through association whereas operant conditioning is learning through environmental consequences.  </a:t>
            </a:r>
            <a:endParaRPr lang="en-GB" dirty="0"/>
          </a:p>
          <a:p>
            <a:r>
              <a:rPr lang="en-GB" dirty="0"/>
              <a:t>They also find that certain </a:t>
            </a:r>
            <a:r>
              <a:rPr lang="en-GB" dirty="0" err="1"/>
              <a:t>behaviors</a:t>
            </a:r>
            <a:r>
              <a:rPr lang="en-GB" dirty="0"/>
              <a:t> (e.g., crying, smiling) bring desirable responses from others (e.g., attention, comfort), and through the process of </a:t>
            </a:r>
            <a:r>
              <a:rPr lang="en-GB" dirty="0">
                <a:hlinkClick r:id="rId4"/>
              </a:rPr>
              <a:t>operant conditioning </a:t>
            </a:r>
            <a:r>
              <a:rPr lang="en-GB" dirty="0"/>
              <a:t>learn to repeat these </a:t>
            </a:r>
            <a:r>
              <a:rPr lang="en-GB" dirty="0" err="1"/>
              <a:t>behaviors</a:t>
            </a:r>
            <a:r>
              <a:rPr lang="en-GB" dirty="0"/>
              <a:t> to get the things they want.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1.    Bromley</a:t>
            </a:r>
            <a:r>
              <a:rPr lang="en-GB" baseline="0" dirty="0"/>
              <a:t> argued that even those some individuals in later adulthood fight the aging process, disengagement is inevitable to come due to physical and mental resources are no longer there.   Bromley did state though that individuals in later adulthood should STAY ACTIVE.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When thinking of</a:t>
            </a:r>
            <a:r>
              <a:rPr lang="en-GB" baseline="0" dirty="0"/>
              <a:t> Ill-health – think of ill-health of friends – normally friendships groups are similar ages.  </a:t>
            </a:r>
          </a:p>
          <a:p>
            <a:r>
              <a:rPr lang="en-GB" baseline="0" dirty="0"/>
              <a:t>Falls are the most common cause of serious injury – why are falls more likely? -    Strength/mobility are likely to deteriorate.   Illnesses that affect the brain such as degeneration of the nervous tissue or </a:t>
            </a:r>
            <a:r>
              <a:rPr lang="en-GB" baseline="0" dirty="0" err="1"/>
              <a:t>alzheimers</a:t>
            </a:r>
            <a:r>
              <a:rPr lang="en-GB" baseline="0" dirty="0"/>
              <a:t> are more common in older people and these can cause disorientation and slow reaction time.  </a:t>
            </a:r>
          </a:p>
          <a:p>
            <a:r>
              <a:rPr lang="en-GB" baseline="0" dirty="0"/>
              <a:t>Ageing – hypotension can cause blood pressure to drop which can cause them to lose their balance.  Illness that affect inner ear may cause dizziness and stairs become an increase hazard with problems with light -  </a:t>
            </a:r>
            <a:r>
              <a:rPr lang="en-GB" b="1" baseline="0" dirty="0"/>
              <a:t> Knowing this can help health/social provision try and eliminate this risk and support development.   </a:t>
            </a:r>
            <a:r>
              <a:rPr lang="en-GB" baseline="0" dirty="0"/>
              <a:t>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18</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Learners will be expected to revise for this question</a:t>
            </a:r>
            <a:r>
              <a:rPr lang="en-GB" baseline="0" dirty="0"/>
              <a:t> for a mock test – mock test can be decided by teacher.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20</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Band 7-8 – Clear APP – to Wales.</a:t>
            </a:r>
            <a:r>
              <a:rPr lang="en-GB" baseline="0" dirty="0"/>
              <a:t>     For it to be detailed it needs to be relevant to Wales/Disengagment.</a:t>
            </a:r>
          </a:p>
          <a:p>
            <a:r>
              <a:rPr lang="en-GB" baseline="0" dirty="0"/>
              <a:t>Band 4-6  -   There may be some lip service, not directly linked to Wales,  but have considered 2 different ideas,  so yes disengagment is relevant, no it is not.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21</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Encourage learners</a:t>
            </a:r>
            <a:r>
              <a:rPr lang="en-GB" baseline="0" dirty="0"/>
              <a:t> to read this, maybe use this as an extra class activity.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22</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a:t>
            </a:r>
            <a:r>
              <a:rPr lang="en-GB" baseline="0" dirty="0"/>
              <a:t> ask some key points about Bowlby’s Attachment Theory/Cumming/Henry’s Disengagement Theory of Aging.  </a:t>
            </a:r>
          </a:p>
        </p:txBody>
      </p:sp>
      <p:sp>
        <p:nvSpPr>
          <p:cNvPr id="4" name="Slide Number Placeholder 3"/>
          <p:cNvSpPr>
            <a:spLocks noGrp="1"/>
          </p:cNvSpPr>
          <p:nvPr>
            <p:ph type="sldNum" sz="quarter" idx="10"/>
          </p:nvPr>
        </p:nvSpPr>
        <p:spPr/>
        <p:txBody>
          <a:bodyPr/>
          <a:lstStyle/>
          <a:p>
            <a:fld id="{0C72B6BB-5BA7-460A-9A9A-BFEDFDF603E7}" type="slidenum">
              <a:rPr lang="en-GB" smtClean="0"/>
              <a:pPr/>
              <a:t>23</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We briefly</a:t>
            </a:r>
            <a:r>
              <a:rPr lang="en-GB" baseline="0" dirty="0"/>
              <a:t> introduced these terms in Lesson 3,  this is a useful re-cap checker and to compare to previous knowledge.  </a:t>
            </a:r>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25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After all models have</a:t>
            </a:r>
            <a:r>
              <a:rPr lang="en-GB" baseline="0" dirty="0"/>
              <a:t> been taught there will be end of content presentations.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give learners an example about</a:t>
            </a:r>
            <a:r>
              <a:rPr lang="en-GB" baseline="0" dirty="0"/>
              <a:t> how both nature and nurture could play a part in the development of mental illness, depression/anxiety.    For example, nature, a genetic predisposition or </a:t>
            </a:r>
            <a:r>
              <a:rPr lang="en-GB" baseline="0" dirty="0" err="1"/>
              <a:t>vulnerabity</a:t>
            </a:r>
            <a:r>
              <a:rPr lang="en-GB" baseline="0" dirty="0"/>
              <a:t> to certain mental illnesses due to an abnormality of the brain or neurotransmitters (genetic factors).   Whereas nurture could trigger certain mental illnesses, due to traumatic events in a person’s life, e.g. ACE – Adverse Childhood experiences, unpredictable life events, social factors.   </a:t>
            </a:r>
          </a:p>
          <a:p>
            <a:r>
              <a:rPr lang="en-GB" baseline="0" dirty="0"/>
              <a:t>This will be discussed more when covering 2.2  models.    </a:t>
            </a:r>
          </a:p>
          <a:p>
            <a:endParaRPr lang="en-GB" baseline="0" dirty="0"/>
          </a:p>
          <a:p>
            <a:r>
              <a:rPr lang="en-GB" dirty="0"/>
              <a:t>A few examples of biologically determined characteristics (nature) include certain genetic diseases, eye colour, hair colour, and skin </a:t>
            </a:r>
            <a:r>
              <a:rPr lang="en-GB" dirty="0" err="1"/>
              <a:t>color</a:t>
            </a:r>
            <a:r>
              <a:rPr lang="en-GB" dirty="0"/>
              <a:t>. Other things like life expectancy and height have a strong biological component, but they are also influenced by </a:t>
            </a:r>
            <a:r>
              <a:rPr lang="en-GB" b="1" dirty="0"/>
              <a:t>environmental factors and lifestyle</a:t>
            </a:r>
            <a:r>
              <a:rPr lang="en-GB" b="1" baseline="0" dirty="0"/>
              <a:t>.    </a:t>
            </a:r>
            <a:endParaRPr lang="en-GB" b="1"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26</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Male/Female</a:t>
            </a:r>
            <a:r>
              <a:rPr lang="en-GB" baseline="0" dirty="0"/>
              <a:t> – gender identification is a current debate – however, someone individuals may have a sex change, which means that their secondary sexual characteristics change, but it is the presence of the Y chromosome in our cells that determine whether we are really male or female, and that cannot ever be changed.  Interesting documentary on gender identification and nature v nurture is the David Reimer case - </a:t>
            </a:r>
            <a:r>
              <a:rPr lang="en-GB" dirty="0"/>
              <a:t>https://www.bbc.co.uk/news/health-11814300,</a:t>
            </a:r>
            <a:r>
              <a:rPr lang="en-GB" baseline="0" dirty="0"/>
              <a:t>  you can also watch this on  https://www.youtube.com/watch?v=9LQBcAVghu4&amp;list=PLvi8ZzVCr9_9xOk9e8ORuvkA6qsq6l1D1 </a:t>
            </a:r>
          </a:p>
          <a:p>
            <a:endParaRPr lang="en-GB" baseline="0" dirty="0"/>
          </a:p>
          <a:p>
            <a:r>
              <a:rPr lang="en-GB" baseline="0" dirty="0"/>
              <a:t>Eye colour – some individuals have irises tinted, but that does not change the underlying colour.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28</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bring back the Eastenders</a:t>
            </a:r>
            <a:r>
              <a:rPr lang="en-GB" baseline="0" dirty="0"/>
              <a:t> family group case study and discuss how </a:t>
            </a:r>
            <a:r>
              <a:rPr lang="en-GB" b="1" baseline="0" dirty="0"/>
              <a:t>nurture</a:t>
            </a:r>
            <a:r>
              <a:rPr lang="en-GB" baseline="0" dirty="0"/>
              <a:t> may have impacted some individuals within this family.</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29</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If we think of combing</a:t>
            </a:r>
            <a:r>
              <a:rPr lang="en-GB" baseline="0" dirty="0"/>
              <a:t> both nature and nurture debates together,  you would agree that genes do play a role in the possibility of being at greater risk of certain diseases, however environmental influences also have a significant impact too, e.g. Lifestyle choices etc.     Also by accepting both nature and nurture play a role </a:t>
            </a:r>
            <a:r>
              <a:rPr lang="en-GB" baseline="0" dirty="0" err="1"/>
              <a:t>tiy</a:t>
            </a:r>
            <a:r>
              <a:rPr lang="en-GB" baseline="0" dirty="0"/>
              <a:t> would accept that genes enable most of us to learn to walk, but only a welsh upbringing leads to a person developing a genuine welsh accent.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30</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2.2 -  Models that relate to each other</a:t>
            </a:r>
            <a:r>
              <a:rPr lang="en-GB" baseline="0" dirty="0"/>
              <a:t>.        When considering the strengths/weaknesses of nature/nurture – you should consider the above key theories.   Or any relevant models from the 2.2. specification.  </a:t>
            </a:r>
          </a:p>
          <a:p>
            <a:r>
              <a:rPr lang="en-GB" baseline="0" dirty="0"/>
              <a:t>Key – Individuals who are pre-programmed by out genes and biological processes to develop and behave in certain way.     Whereas individuals who believe that nurture is more important believe that6 individuals are NOT pre-programmed to develop in a certain way and have free will, can make lifestyle choices and influenced by a range of complex range of psychological, social, economic, lifestyle choices.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31</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Ask</a:t>
            </a:r>
            <a:r>
              <a:rPr lang="en-GB" baseline="0" dirty="0"/>
              <a:t> learners to end the session -  Could record their answers and begin the next session.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32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a:t>
            </a:r>
            <a:r>
              <a:rPr lang="en-GB" baseline="0" dirty="0"/>
              <a:t> lesson will be split over 3 sessions.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1 -  Infants are biological pre-programmed to form attachments -  </a:t>
            </a:r>
            <a:r>
              <a:rPr lang="en-GB" b="1" dirty="0"/>
              <a:t>child has an innate (i.e., inborn) need to attach to one main attachment figure (i.e., </a:t>
            </a:r>
            <a:r>
              <a:rPr lang="en-GB" b="1" dirty="0" err="1"/>
              <a:t>monotropy</a:t>
            </a:r>
            <a:r>
              <a:rPr lang="en-GB" b="1" dirty="0"/>
              <a:t>). </a:t>
            </a:r>
            <a:r>
              <a:rPr lang="en-GB" b="1" dirty="0" err="1"/>
              <a:t>Monotrophy</a:t>
            </a:r>
            <a:r>
              <a:rPr lang="en-GB" b="1" baseline="0" dirty="0"/>
              <a:t> </a:t>
            </a:r>
            <a:r>
              <a:rPr lang="en-GB" dirty="0"/>
              <a:t>have an innate and inborn capacity to attach primarily to a single caregiver or attachment figure</a:t>
            </a:r>
            <a:r>
              <a:rPr lang="en-GB" baseline="0" dirty="0"/>
              <a:t> – e.g. One relationship which was more important than any other. </a:t>
            </a:r>
            <a:r>
              <a:rPr lang="en-GB" dirty="0"/>
              <a:t>he child behaves in ways that elicits contact or proximity to the caregiver.  When a child experiences heightened arousal, he/she signals their caregiver.  Crying, smiling, and, locomotion, are examples of these </a:t>
            </a:r>
            <a:r>
              <a:rPr lang="en-GB" dirty="0" err="1"/>
              <a:t>signaling</a:t>
            </a:r>
            <a:r>
              <a:rPr lang="en-GB" dirty="0"/>
              <a:t> </a:t>
            </a:r>
            <a:r>
              <a:rPr lang="en-GB" dirty="0" err="1"/>
              <a:t>behaviors</a:t>
            </a:r>
            <a:r>
              <a:rPr lang="en-GB" dirty="0"/>
              <a:t>.  Instinctively, caregivers respond to their children’s </a:t>
            </a:r>
            <a:r>
              <a:rPr lang="en-GB" dirty="0" err="1"/>
              <a:t>behavior</a:t>
            </a:r>
            <a:r>
              <a:rPr lang="en-GB" dirty="0"/>
              <a:t> creating a reciprocal pattern of interaction</a:t>
            </a:r>
            <a:r>
              <a:rPr lang="en-GB" baseline="0" dirty="0"/>
              <a:t> – these are social releasers.  </a:t>
            </a:r>
            <a:endParaRPr lang="en-GB" b="1" dirty="0"/>
          </a:p>
          <a:p>
            <a:endParaRPr lang="en-GB" dirty="0"/>
          </a:p>
          <a:p>
            <a:endParaRPr lang="en-GB" dirty="0"/>
          </a:p>
          <a:p>
            <a:r>
              <a:rPr lang="en-GB" dirty="0"/>
              <a:t>Students</a:t>
            </a:r>
            <a:r>
              <a:rPr lang="en-GB" baseline="0" dirty="0"/>
              <a:t> should be able to define what is meant by attachments – which is also known as </a:t>
            </a:r>
            <a:r>
              <a:rPr lang="en-GB" b="1" baseline="0" dirty="0"/>
              <a:t>bonding.      </a:t>
            </a:r>
            <a:endParaRPr lang="en-GB" dirty="0"/>
          </a:p>
          <a:p>
            <a:r>
              <a:rPr lang="en-GB" dirty="0"/>
              <a:t>Attachment is a deep and enduring emotional bond that connects one person to another across time and space (Ainsworth, 1973; Bowlby, 1969)</a:t>
            </a:r>
          </a:p>
          <a:p>
            <a:r>
              <a:rPr lang="en-GB" b="1" baseline="0" dirty="0"/>
              <a:t>   </a:t>
            </a:r>
            <a:r>
              <a:rPr lang="en-GB" dirty="0"/>
              <a:t>Bowlby defined attachment as a 'lasting psychological connectedness between human beings.'</a:t>
            </a:r>
            <a:endParaRPr lang="en-GB" b="1" baseline="0" dirty="0"/>
          </a:p>
          <a:p>
            <a:r>
              <a:rPr lang="en-GB" b="0" baseline="0" dirty="0"/>
              <a:t>Make clear to students that Bowlby called this the ‘maternal deprivation hypothesis’.   </a:t>
            </a:r>
          </a:p>
          <a:p>
            <a:pPr marL="0" marR="0" indent="0" algn="l" defTabSz="914400" rtl="0" eaLnBrk="1" fontAlgn="auto" latinLnBrk="0" hangingPunct="1">
              <a:lnSpc>
                <a:spcPct val="100000"/>
              </a:lnSpc>
              <a:spcBef>
                <a:spcPts val="0"/>
              </a:spcBef>
              <a:spcAft>
                <a:spcPts val="0"/>
              </a:spcAft>
              <a:buClrTx/>
              <a:buSzTx/>
              <a:buFontTx/>
              <a:buNone/>
              <a:tabLst/>
              <a:defRPr/>
            </a:pPr>
            <a:r>
              <a:rPr lang="en-GB" b="0" baseline="0" dirty="0"/>
              <a:t>Infants are biologically pre-programmed to form attachments - </a:t>
            </a:r>
            <a:r>
              <a:rPr lang="en-GB" b="1" dirty="0"/>
              <a:t>A child has an innate (i.e., inborn) need to attach to one main attachment figure</a:t>
            </a:r>
          </a:p>
          <a:p>
            <a:endParaRPr lang="en-GB" b="0" baseline="0" dirty="0"/>
          </a:p>
          <a:p>
            <a:r>
              <a:rPr lang="en-GB" b="0" dirty="0"/>
              <a:t>Bowlby</a:t>
            </a:r>
            <a:r>
              <a:rPr lang="en-GB" b="0" baseline="0" dirty="0"/>
              <a:t> identified that the long term effects were </a:t>
            </a:r>
            <a:r>
              <a:rPr lang="en-GB" b="1" baseline="0" dirty="0"/>
              <a:t>permanent and irreversible. </a:t>
            </a:r>
          </a:p>
          <a:p>
            <a:endParaRPr lang="en-GB" b="1" baseline="0" dirty="0"/>
          </a:p>
          <a:p>
            <a:r>
              <a:rPr lang="en-GB" dirty="0"/>
              <a:t>Bowlby (1951) claimed that mothering is almost useless if delayed until after two and a half to three years and, for most children, if delayed till after 12 months, i.e., there is a critical period.</a:t>
            </a:r>
            <a:endParaRPr lang="en-GB" b="1"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Ask learners to debate whether both parents</a:t>
            </a:r>
            <a:r>
              <a:rPr lang="en-GB" baseline="0" dirty="0"/>
              <a:t> should work full time during the first 3 tears if a child’s life and put them into private nursery or with their grandparents?  </a:t>
            </a:r>
          </a:p>
          <a:p>
            <a:endParaRPr lang="en-GB" baseline="0" dirty="0"/>
          </a:p>
          <a:p>
            <a:r>
              <a:rPr lang="en-GB" dirty="0"/>
              <a:t>Mothers are the exclusive carers in only a very small percentage of human societies; often there are a number of people involved in the care of children, such as relations and friends (</a:t>
            </a:r>
            <a:r>
              <a:rPr lang="en-GB" dirty="0" err="1"/>
              <a:t>Weisner</a:t>
            </a:r>
            <a:r>
              <a:rPr lang="en-GB" dirty="0"/>
              <a:t>, &amp; </a:t>
            </a:r>
            <a:r>
              <a:rPr lang="en-GB" dirty="0" err="1"/>
              <a:t>Gallimore</a:t>
            </a:r>
            <a:r>
              <a:rPr lang="en-GB" dirty="0"/>
              <a:t>, 1977).</a:t>
            </a:r>
            <a:br>
              <a:rPr lang="en-GB" dirty="0"/>
            </a:br>
            <a:endParaRPr lang="en-GB" dirty="0"/>
          </a:p>
          <a:p>
            <a:r>
              <a:rPr lang="en-GB" dirty="0"/>
              <a:t>Van </a:t>
            </a:r>
            <a:r>
              <a:rPr lang="en-GB" dirty="0" err="1"/>
              <a:t>Ijzendoorn</a:t>
            </a:r>
            <a:r>
              <a:rPr lang="en-GB" dirty="0"/>
              <a:t>, &amp; </a:t>
            </a:r>
            <a:r>
              <a:rPr lang="en-GB" dirty="0" err="1"/>
              <a:t>Tavecchio</a:t>
            </a:r>
            <a:r>
              <a:rPr lang="en-GB" dirty="0"/>
              <a:t> (1987) argue that a stable network of adults can provide adequate care and that this care may even have advantages over a system where a mother has to meet all a child’s needs.</a:t>
            </a:r>
            <a:br>
              <a:rPr lang="en-GB" dirty="0"/>
            </a:br>
            <a:endParaRPr lang="en-GB" dirty="0"/>
          </a:p>
          <a:p>
            <a:r>
              <a:rPr lang="en-GB" dirty="0"/>
              <a:t>There is evidence that children develop better with a mother who is happy in her work, than a mother who is frustrated by staying at home (Schaffer, 1990).</a:t>
            </a:r>
          </a:p>
        </p:txBody>
      </p:sp>
      <p:sp>
        <p:nvSpPr>
          <p:cNvPr id="4" name="Slide Number Placeholder 3"/>
          <p:cNvSpPr>
            <a:spLocks noGrp="1"/>
          </p:cNvSpPr>
          <p:nvPr>
            <p:ph type="sldNum" sz="quarter" idx="10"/>
          </p:nvPr>
        </p:nvSpPr>
        <p:spPr/>
        <p:txBody>
          <a:bodyPr/>
          <a:lstStyle/>
          <a:p>
            <a:fld id="{0C72B6BB-5BA7-460A-9A9A-BFEDFDF603E7}"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According to Bowlby (1969), the primary caregiver acts as a </a:t>
            </a:r>
            <a:r>
              <a:rPr lang="en-GB" b="1" dirty="0"/>
              <a:t>prototype</a:t>
            </a:r>
            <a:r>
              <a:rPr lang="en-GB" dirty="0"/>
              <a:t> for future relationships via the internal working model.        </a:t>
            </a:r>
          </a:p>
          <a:p>
            <a:r>
              <a:rPr lang="en-GB" dirty="0"/>
              <a:t>Ainsworth’s Strange situation classification</a:t>
            </a:r>
            <a:r>
              <a:rPr lang="en-GB" baseline="0" dirty="0"/>
              <a:t> is a useful study to demonstrate this -  SECURE -  children show distress when primary care giver leaves and greets them when they return, seeks comfort from caregiver when upset; happy with strangers when care giver is present.     Insecure – does not show distress when primary caregiver leaves; continues to explore the environment; may go for a stranger for comfort.     Insecure/resistant – shows distress when primary caregiver leaves but resists contact on their return; shows anxiety and insecurity.  </a:t>
            </a:r>
            <a:br>
              <a:rPr lang="en-GB" dirty="0"/>
            </a:br>
            <a:endParaRPr lang="en-GB" dirty="0"/>
          </a:p>
          <a:p>
            <a:r>
              <a:rPr lang="en-GB" dirty="0"/>
              <a:t>There are three main features of the internal working model: (1) a model of others as being trustworthy, (2) a model of the self as valuable, and (3) a model of the self as effective when interacting with others.</a:t>
            </a:r>
            <a:br>
              <a:rPr lang="en-GB" dirty="0"/>
            </a:br>
            <a:endParaRPr lang="en-GB" dirty="0"/>
          </a:p>
          <a:p>
            <a:r>
              <a:rPr lang="en-GB" dirty="0"/>
              <a:t>It is this mental representation that guides future social and emotional behaviour as the child’s internal working model guides their responsiveness to others in general. </a:t>
            </a:r>
          </a:p>
          <a:p>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REMEMBER THESE ARE TYPES OF ATTACHMENTS</a:t>
            </a:r>
            <a:r>
              <a:rPr lang="en-GB" baseline="0" dirty="0"/>
              <a:t> -   There is also what is known as stages of attachments - </a:t>
            </a:r>
            <a:r>
              <a:rPr lang="en-GB" b="1" dirty="0"/>
              <a:t>Stages of Attachment – Schaffer and Emerson</a:t>
            </a:r>
            <a:r>
              <a:rPr lang="en-GB" dirty="0"/>
              <a:t> </a:t>
            </a:r>
          </a:p>
          <a:p>
            <a:r>
              <a:rPr lang="en-GB" dirty="0"/>
              <a:t>Schaffer and Emerson carried out observations for 18 months where they were studied how attachments altered. They concluded that there are four main stages of attachment: </a:t>
            </a:r>
          </a:p>
          <a:p>
            <a:r>
              <a:rPr lang="en-GB" dirty="0"/>
              <a:t>0-3 months - Responds to any caregiver. </a:t>
            </a:r>
          </a:p>
          <a:p>
            <a:r>
              <a:rPr lang="en-GB" dirty="0"/>
              <a:t>3-7 months - Starts to distinguish between their main caregiver and others. They will accept care from others. </a:t>
            </a:r>
          </a:p>
          <a:p>
            <a:r>
              <a:rPr lang="en-GB" dirty="0"/>
              <a:t>7-9 months - The infant has a particular caregiver that they go to for comfort. </a:t>
            </a:r>
          </a:p>
          <a:p>
            <a:r>
              <a:rPr lang="en-GB" dirty="0"/>
              <a:t>9 months+ - The infant shows independence by forming multiple attachments. </a:t>
            </a:r>
          </a:p>
          <a:p>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Affectionless psychopathy is an inability to show affection or concern for others.  Such individuals act on impulse with little regard for the consequences of their actions.  For example, showing no guilt for antisocial behaviour</a:t>
            </a:r>
            <a:r>
              <a:rPr lang="en-GB" baseline="0" dirty="0"/>
              <a:t> -  His study on Forty-Four Juvenile thieves their character and home-life was useful.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4F105E8-80F5-4070-B52F-1EAC367E78A6}" type="slidenum">
              <a:rPr lang="en-GB" smtClean="0"/>
              <a:pPr/>
              <a:t>‹#›</a:t>
            </a:fld>
            <a:endParaRPr lang="en-GB"/>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F105E8-80F5-4070-B52F-1EAC367E78A6}"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F105E8-80F5-4070-B52F-1EAC367E78A6}"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F105E8-80F5-4070-B52F-1EAC367E78A6}"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5" name="Footer Placeholder 4"/>
          <p:cNvSpPr>
            <a:spLocks noGrp="1"/>
          </p:cNvSpPr>
          <p:nvPr>
            <p:ph type="ftr" sz="quarter" idx="11"/>
          </p:nvPr>
        </p:nvSpPr>
        <p:spPr>
          <a:xfrm>
            <a:off x="800100" y="6172200"/>
            <a:ext cx="4000500" cy="457200"/>
          </a:xfrm>
        </p:spPr>
        <p:txBody>
          <a:bodyPr/>
          <a:lstStyle/>
          <a:p>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4F105E8-80F5-4070-B52F-1EAC367E78A6}"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F105E8-80F5-4070-B52F-1EAC367E78A6}"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4F105E8-80F5-4070-B52F-1EAC367E78A6}"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4F105E8-80F5-4070-B52F-1EAC367E78A6}"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4F105E8-80F5-4070-B52F-1EAC367E78A6}"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F105E8-80F5-4070-B52F-1EAC367E78A6}" type="slidenum">
              <a:rPr lang="en-GB" smtClean="0"/>
              <a:pPr/>
              <a:t>‹#›</a:t>
            </a:fld>
            <a:endParaRPr lang="en-GB"/>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FC82EA7-1E89-4BC5-90D6-435E7C74BD37}" type="datetimeFigureOut">
              <a:rPr lang="en-GB" smtClean="0"/>
              <a:pPr/>
              <a:t>05/06/2020</a:t>
            </a:fld>
            <a:endParaRPr lang="en-GB"/>
          </a:p>
        </p:txBody>
      </p:sp>
      <p:sp>
        <p:nvSpPr>
          <p:cNvPr id="6" name="Footer Placeholder 5"/>
          <p:cNvSpPr>
            <a:spLocks noGrp="1"/>
          </p:cNvSpPr>
          <p:nvPr>
            <p:ph type="ftr" sz="quarter" idx="11"/>
          </p:nvPr>
        </p:nvSpPr>
        <p:spPr>
          <a:xfrm>
            <a:off x="914400" y="6172200"/>
            <a:ext cx="3886200" cy="457200"/>
          </a:xfrm>
        </p:spPr>
        <p:txBody>
          <a:bodyPr/>
          <a:lstStyle/>
          <a:p>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A4F105E8-80F5-4070-B52F-1EAC367E78A6}"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FC82EA7-1E89-4BC5-90D6-435E7C74BD37}" type="datetimeFigureOut">
              <a:rPr lang="en-GB" smtClean="0"/>
              <a:pPr/>
              <a:t>05/06/2020</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4F105E8-80F5-4070-B52F-1EAC367E78A6}"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ageingwellinwales.com/en/themes/loneliness-and-isolation"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dailymail.co.uk/femail/article-3587894/What-eye-colour-baby-eye-colour-combinations-baby-based-partners-eyes.html"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simplypsychology.org/bowlby.html" TargetMode="External"/><Relationship Id="rId2" Type="http://schemas.openxmlformats.org/officeDocument/2006/relationships/hyperlink" Target="https://www.simplypsychology.org/attachment.html" TargetMode="External"/><Relationship Id="rId1" Type="http://schemas.openxmlformats.org/officeDocument/2006/relationships/slideLayout" Target="../slideLayouts/slideLayout2.xml"/><Relationship Id="rId4" Type="http://schemas.openxmlformats.org/officeDocument/2006/relationships/hyperlink" Target="https://www.verywellmind.com/attachment-styles-279534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7165032" cy="3180928"/>
          </a:xfrm>
        </p:spPr>
        <p:txBody>
          <a:bodyPr>
            <a:normAutofit fontScale="85000" lnSpcReduction="10000"/>
          </a:bodyPr>
          <a:lstStyle/>
          <a:p>
            <a:r>
              <a:rPr lang="en-GB" sz="2800" dirty="0"/>
              <a:t>WJEC Level 3 Certificate and Diploma in Health and Social Care: Principles and Context.</a:t>
            </a:r>
          </a:p>
          <a:p>
            <a:endParaRPr lang="en-GB" sz="2800" dirty="0"/>
          </a:p>
          <a:p>
            <a:r>
              <a:rPr lang="en-GB" sz="2800" dirty="0"/>
              <a:t>Unit 2 – Factors affecting individuals across the lifespan, and how these impact on outcomes, care and support needs. </a:t>
            </a:r>
          </a:p>
          <a:p>
            <a:endParaRPr lang="en-GB" sz="2800" dirty="0"/>
          </a:p>
          <a:p>
            <a:r>
              <a:rPr lang="en-GB" sz="2800" b="1" dirty="0"/>
              <a:t>Lesson -  Human Development Theories. </a:t>
            </a:r>
            <a:endParaRPr lang="en-GB" dirty="0"/>
          </a:p>
        </p:txBody>
      </p:sp>
      <p:sp>
        <p:nvSpPr>
          <p:cNvPr id="2" name="Title 1"/>
          <p:cNvSpPr>
            <a:spLocks noGrp="1"/>
          </p:cNvSpPr>
          <p:nvPr>
            <p:ph type="ctrTitle"/>
          </p:nvPr>
        </p:nvSpPr>
        <p:spPr/>
        <p:txBody>
          <a:bodyPr/>
          <a:lstStyle/>
          <a:p>
            <a:r>
              <a:rPr lang="en-GB" dirty="0"/>
              <a:t>HUMAN DEVELOPMENT THEORIES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Effects of a lack of Attachment on individuals growth/development.   </a:t>
            </a:r>
          </a:p>
        </p:txBody>
      </p:sp>
      <p:sp>
        <p:nvSpPr>
          <p:cNvPr id="3" name="Content Placeholder 2"/>
          <p:cNvSpPr>
            <a:spLocks noGrp="1"/>
          </p:cNvSpPr>
          <p:nvPr>
            <p:ph sz="quarter" idx="1"/>
          </p:nvPr>
        </p:nvSpPr>
        <p:spPr/>
        <p:txBody>
          <a:bodyPr>
            <a:normAutofit fontScale="85000" lnSpcReduction="10000"/>
          </a:bodyPr>
          <a:lstStyle/>
          <a:p>
            <a:pPr>
              <a:buNone/>
            </a:pPr>
            <a:endParaRPr lang="en-GB" dirty="0"/>
          </a:p>
          <a:p>
            <a:r>
              <a:rPr lang="en-GB" dirty="0"/>
              <a:t>Anxiety </a:t>
            </a:r>
          </a:p>
          <a:p>
            <a:endParaRPr lang="en-GB" dirty="0"/>
          </a:p>
          <a:p>
            <a:r>
              <a:rPr lang="en-GB" dirty="0"/>
              <a:t>Difficulty in forming relationships</a:t>
            </a:r>
          </a:p>
          <a:p>
            <a:pPr>
              <a:buNone/>
            </a:pPr>
            <a:endParaRPr lang="en-GB" dirty="0"/>
          </a:p>
          <a:p>
            <a:r>
              <a:rPr lang="en-GB" dirty="0"/>
              <a:t>Enuresis </a:t>
            </a:r>
          </a:p>
          <a:p>
            <a:endParaRPr lang="en-GB" dirty="0"/>
          </a:p>
          <a:p>
            <a:r>
              <a:rPr lang="en-GB" dirty="0"/>
              <a:t>Deprivation dwarfism</a:t>
            </a:r>
          </a:p>
          <a:p>
            <a:endParaRPr lang="en-GB" dirty="0"/>
          </a:p>
          <a:p>
            <a:r>
              <a:rPr lang="en-GB" dirty="0"/>
              <a:t>Learning disorders </a:t>
            </a:r>
          </a:p>
          <a:p>
            <a:endParaRPr lang="en-GB" dirty="0"/>
          </a:p>
          <a:p>
            <a:r>
              <a:rPr lang="en-GB" dirty="0"/>
              <a:t>Affectionate psychopathy - linking to involvement in crime. </a:t>
            </a:r>
          </a:p>
          <a:p>
            <a:endParaRPr lang="en-GB" dirty="0"/>
          </a:p>
          <a:p>
            <a:pPr>
              <a:buNone/>
            </a:pPr>
            <a:endParaRPr lang="en-GB" dirty="0"/>
          </a:p>
          <a:p>
            <a:pPr>
              <a:buNone/>
            </a:pP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Strengths of </a:t>
            </a:r>
            <a:r>
              <a:rPr lang="en-GB" i="1" dirty="0"/>
              <a:t>Bowlby’s</a:t>
            </a:r>
            <a:r>
              <a:rPr lang="en-GB" dirty="0"/>
              <a:t> attachment theory</a:t>
            </a:r>
          </a:p>
        </p:txBody>
      </p:sp>
      <p:sp>
        <p:nvSpPr>
          <p:cNvPr id="3" name="Content Placeholder 2"/>
          <p:cNvSpPr>
            <a:spLocks noGrp="1"/>
          </p:cNvSpPr>
          <p:nvPr>
            <p:ph sz="quarter" idx="1"/>
          </p:nvPr>
        </p:nvSpPr>
        <p:spPr/>
        <p:txBody>
          <a:bodyPr>
            <a:normAutofit fontScale="92500" lnSpcReduction="20000"/>
          </a:bodyPr>
          <a:lstStyle/>
          <a:p>
            <a:pPr>
              <a:buNone/>
            </a:pPr>
            <a:r>
              <a:rPr lang="en-GB" sz="2800" dirty="0"/>
              <a:t>√    </a:t>
            </a:r>
            <a:r>
              <a:rPr lang="en-GB" sz="3200" b="1" dirty="0"/>
              <a:t>H</a:t>
            </a:r>
            <a:r>
              <a:rPr lang="en-GB" sz="3200" dirty="0"/>
              <a:t> -   Harlow’s study of infant monkeys supports this theory.</a:t>
            </a:r>
          </a:p>
          <a:p>
            <a:pPr>
              <a:buNone/>
            </a:pPr>
            <a:endParaRPr lang="en-GB" sz="3200" dirty="0"/>
          </a:p>
          <a:p>
            <a:pPr>
              <a:buNone/>
            </a:pPr>
            <a:endParaRPr lang="en-GB" sz="3200" dirty="0"/>
          </a:p>
          <a:p>
            <a:pPr>
              <a:buNone/>
            </a:pPr>
            <a:r>
              <a:rPr lang="en-GB" sz="2800" dirty="0"/>
              <a:t>√     </a:t>
            </a:r>
            <a:r>
              <a:rPr lang="en-GB" sz="3200" b="1" dirty="0"/>
              <a:t>A</a:t>
            </a:r>
            <a:r>
              <a:rPr lang="en-GB" sz="3200" dirty="0"/>
              <a:t> -    Applications to health and social care provision is evident. </a:t>
            </a:r>
          </a:p>
          <a:p>
            <a:pPr>
              <a:buNone/>
            </a:pPr>
            <a:endParaRPr lang="en-GB" sz="3200" dirty="0"/>
          </a:p>
          <a:p>
            <a:pPr>
              <a:buNone/>
            </a:pPr>
            <a:r>
              <a:rPr lang="en-GB" sz="2800" dirty="0"/>
              <a:t>√    </a:t>
            </a:r>
            <a:r>
              <a:rPr lang="en-GB" sz="3200" b="1" dirty="0"/>
              <a:t>S</a:t>
            </a:r>
            <a:r>
              <a:rPr lang="en-GB" sz="3200" dirty="0"/>
              <a:t> -  Studies have supported Bowlby’s theory</a:t>
            </a:r>
            <a:r>
              <a:rPr lang="en-GB" dirty="0"/>
              <a:t>.</a:t>
            </a:r>
          </a:p>
          <a:p>
            <a:pPr>
              <a:buNone/>
            </a:pPr>
            <a:endParaRPr lang="en-GB" dirty="0"/>
          </a:p>
          <a:p>
            <a:pPr>
              <a:buNone/>
            </a:pPr>
            <a:r>
              <a:rPr lang="en-GB" dirty="0"/>
              <a:t>    </a:t>
            </a:r>
          </a:p>
        </p:txBody>
      </p:sp>
      <p:pic>
        <p:nvPicPr>
          <p:cNvPr id="2051" name="Picture 3"/>
          <p:cNvPicPr>
            <a:picLocks noChangeAspect="1" noChangeArrowheads="1"/>
          </p:cNvPicPr>
          <p:nvPr/>
        </p:nvPicPr>
        <p:blipFill>
          <a:blip r:embed="rId3" cstate="print"/>
          <a:srcRect/>
          <a:stretch>
            <a:fillRect/>
          </a:stretch>
        </p:blipFill>
        <p:spPr bwMode="auto">
          <a:xfrm>
            <a:off x="5148064" y="1844824"/>
            <a:ext cx="1922537" cy="1005116"/>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Weaknesses of </a:t>
            </a:r>
            <a:r>
              <a:rPr lang="en-GB" i="1" dirty="0"/>
              <a:t>Bowlby’s</a:t>
            </a:r>
            <a:r>
              <a:rPr lang="en-GB" dirty="0"/>
              <a:t> theory.</a:t>
            </a:r>
          </a:p>
        </p:txBody>
      </p:sp>
      <p:sp>
        <p:nvSpPr>
          <p:cNvPr id="3" name="Content Placeholder 2"/>
          <p:cNvSpPr>
            <a:spLocks noGrp="1"/>
          </p:cNvSpPr>
          <p:nvPr>
            <p:ph sz="quarter" idx="1"/>
          </p:nvPr>
        </p:nvSpPr>
        <p:spPr/>
        <p:txBody>
          <a:bodyPr>
            <a:normAutofit fontScale="85000" lnSpcReduction="20000"/>
          </a:bodyPr>
          <a:lstStyle/>
          <a:p>
            <a:pPr>
              <a:buNone/>
            </a:pPr>
            <a:endParaRPr lang="en-GB" dirty="0"/>
          </a:p>
          <a:p>
            <a:pPr>
              <a:buNone/>
            </a:pPr>
            <a:r>
              <a:rPr lang="en-GB" dirty="0"/>
              <a:t>X   -  </a:t>
            </a:r>
            <a:r>
              <a:rPr lang="en-GB" b="1" dirty="0"/>
              <a:t>Rutter</a:t>
            </a:r>
            <a:r>
              <a:rPr lang="en-GB" dirty="0"/>
              <a:t>, infants experiences may be completely different, for example, some times infants are deprivation of attachment due to it being broken through separation and some children have never attached to any care giver, due to being institutionalised.    </a:t>
            </a:r>
          </a:p>
          <a:p>
            <a:pPr>
              <a:buNone/>
            </a:pPr>
            <a:endParaRPr lang="en-GB" dirty="0"/>
          </a:p>
          <a:p>
            <a:pPr>
              <a:buNone/>
            </a:pPr>
            <a:r>
              <a:rPr lang="en-GB" dirty="0"/>
              <a:t>X - </a:t>
            </a:r>
            <a:r>
              <a:rPr lang="en-GB" b="1" dirty="0"/>
              <a:t>Exaggerated</a:t>
            </a:r>
            <a:r>
              <a:rPr lang="en-GB" dirty="0"/>
              <a:t>  the extent of the problems later experienced by deprived children.  - </a:t>
            </a:r>
            <a:r>
              <a:rPr lang="en-GB" u="sng" dirty="0"/>
              <a:t>Hodges and Tizard (1989) study. </a:t>
            </a:r>
          </a:p>
          <a:p>
            <a:pPr>
              <a:buNone/>
            </a:pPr>
            <a:endParaRPr lang="en-GB" u="sng" dirty="0"/>
          </a:p>
          <a:p>
            <a:pPr>
              <a:buNone/>
            </a:pPr>
            <a:r>
              <a:rPr lang="en-GB" u="sng" dirty="0"/>
              <a:t>X -  </a:t>
            </a:r>
            <a:r>
              <a:rPr lang="en-US" dirty="0"/>
              <a:t>​  Behavioral theory argue it is down to </a:t>
            </a:r>
            <a:r>
              <a:rPr lang="en-US" b="1" dirty="0"/>
              <a:t>conditioning</a:t>
            </a:r>
            <a:r>
              <a:rPr lang="en-US" dirty="0"/>
              <a:t> that attachment is formed and not purely down to biological pre-programming.   </a:t>
            </a:r>
          </a:p>
          <a:p>
            <a:pPr>
              <a:buNone/>
            </a:pPr>
            <a:endParaRPr lang="en-GB" dirty="0"/>
          </a:p>
        </p:txBody>
      </p:sp>
      <p:sp>
        <p:nvSpPr>
          <p:cNvPr id="4" name="TextBox 3"/>
          <p:cNvSpPr txBox="1"/>
          <p:nvPr/>
        </p:nvSpPr>
        <p:spPr>
          <a:xfrm>
            <a:off x="4355976" y="5661248"/>
            <a:ext cx="4248472" cy="923330"/>
          </a:xfrm>
          <a:prstGeom prst="rect">
            <a:avLst/>
          </a:prstGeom>
          <a:noFill/>
        </p:spPr>
        <p:txBody>
          <a:bodyPr wrap="square" rtlCol="0">
            <a:spAutoFit/>
          </a:bodyPr>
          <a:lstStyle/>
          <a:p>
            <a:r>
              <a:rPr lang="en-GB" dirty="0">
                <a:solidFill>
                  <a:srgbClr val="FF0000"/>
                </a:solidFill>
              </a:rPr>
              <a:t>Remember the word </a:t>
            </a:r>
            <a:r>
              <a:rPr lang="en-GB" b="1" dirty="0">
                <a:solidFill>
                  <a:srgbClr val="FF0000"/>
                </a:solidFill>
              </a:rPr>
              <a:t>REC  - When giving some critiques of </a:t>
            </a:r>
            <a:r>
              <a:rPr lang="en-GB" b="1" i="1" dirty="0">
                <a:solidFill>
                  <a:srgbClr val="FF0000"/>
                </a:solidFill>
              </a:rPr>
              <a:t>Bowlby’s Attachment theory.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latin typeface="Arial" pitchFamily="34" charset="0"/>
                <a:cs typeface="Arial" pitchFamily="34" charset="0"/>
              </a:rPr>
              <a:t>Cumming and Henry Disengagement Theory of Aging.  </a:t>
            </a:r>
          </a:p>
        </p:txBody>
      </p:sp>
      <p:pic>
        <p:nvPicPr>
          <p:cNvPr id="4" name="Content Placeholder 3"/>
          <p:cNvPicPr>
            <a:picLocks noGrp="1" noChangeAspect="1"/>
          </p:cNvPicPr>
          <p:nvPr>
            <p:ph sz="quarter" idx="1"/>
          </p:nvPr>
        </p:nvPicPr>
        <p:blipFill>
          <a:blip r:embed="rId3" cstate="print"/>
          <a:stretch>
            <a:fillRect/>
          </a:stretch>
        </p:blipFill>
        <p:spPr>
          <a:xfrm>
            <a:off x="611560" y="4077072"/>
            <a:ext cx="1400175" cy="1943100"/>
          </a:xfrm>
          <a:prstGeom prst="rect">
            <a:avLst/>
          </a:prstGeom>
        </p:spPr>
      </p:pic>
      <p:sp>
        <p:nvSpPr>
          <p:cNvPr id="5" name="Rectangle 4"/>
          <p:cNvSpPr/>
          <p:nvPr/>
        </p:nvSpPr>
        <p:spPr>
          <a:xfrm>
            <a:off x="2843808" y="3933056"/>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a:t>
            </a:r>
            <a:r>
              <a:rPr lang="en-GB" dirty="0" err="1">
                <a:solidFill>
                  <a:srgbClr val="FF0000"/>
                </a:solidFill>
                <a:latin typeface="Arial" panose="020B0604020202020204" pitchFamily="34" charset="0"/>
                <a:cs typeface="Arial" panose="020B0604020202020204" pitchFamily="34" charset="0"/>
              </a:rPr>
              <a:t>Coch</a:t>
            </a:r>
            <a:r>
              <a:rPr lang="en-GB" dirty="0">
                <a:solidFill>
                  <a:srgbClr val="FF0000"/>
                </a:solidFill>
                <a:latin typeface="Arial" panose="020B0604020202020204" pitchFamily="34" charset="0"/>
                <a:cs typeface="Arial" panose="020B0604020202020204" pitchFamily="34" charset="0"/>
              </a:rPr>
              <a:t>) -   I have no ideal what that disengagement means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t>
            </a:r>
            <a:r>
              <a:rPr lang="en-GB" dirty="0" err="1">
                <a:solidFill>
                  <a:srgbClr val="FFC000"/>
                </a:solidFill>
                <a:latin typeface="Arial" panose="020B0604020202020204" pitchFamily="34" charset="0"/>
                <a:cs typeface="Arial" panose="020B0604020202020204" pitchFamily="34" charset="0"/>
              </a:rPr>
              <a:t>Ambr</a:t>
            </a:r>
            <a:r>
              <a:rPr lang="en-GB" dirty="0">
                <a:solidFill>
                  <a:srgbClr val="FFC000"/>
                </a:solidFill>
                <a:latin typeface="Arial" panose="020B0604020202020204" pitchFamily="34" charset="0"/>
                <a:cs typeface="Arial" panose="020B0604020202020204" pitchFamily="34" charset="0"/>
              </a:rPr>
              <a:t>) -  I think I may know what disengagement means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a:t>
            </a:r>
            <a:r>
              <a:rPr lang="en-GB" dirty="0" err="1">
                <a:solidFill>
                  <a:srgbClr val="00B050"/>
                </a:solidFill>
                <a:latin typeface="Arial" panose="020B0604020202020204" pitchFamily="34" charset="0"/>
                <a:cs typeface="Arial" panose="020B0604020202020204" pitchFamily="34" charset="0"/>
              </a:rPr>
              <a:t>Gwyrdd</a:t>
            </a:r>
            <a:r>
              <a:rPr lang="en-GB" dirty="0">
                <a:solidFill>
                  <a:srgbClr val="00B050"/>
                </a:solidFill>
                <a:latin typeface="Arial" panose="020B0604020202020204" pitchFamily="34" charset="0"/>
                <a:cs typeface="Arial" panose="020B0604020202020204" pitchFamily="34" charset="0"/>
              </a:rPr>
              <a:t>) -  Yes, I know and can clearly state what disengagement means</a:t>
            </a:r>
            <a:endParaRPr lang="en-GB" dirty="0"/>
          </a:p>
        </p:txBody>
      </p:sp>
      <p:sp>
        <p:nvSpPr>
          <p:cNvPr id="7" name="TextBox 6"/>
          <p:cNvSpPr txBox="1"/>
          <p:nvPr/>
        </p:nvSpPr>
        <p:spPr>
          <a:xfrm>
            <a:off x="1907704" y="1844824"/>
            <a:ext cx="6264696" cy="1077218"/>
          </a:xfrm>
          <a:prstGeom prst="rect">
            <a:avLst/>
          </a:prstGeom>
          <a:noFill/>
        </p:spPr>
        <p:txBody>
          <a:bodyPr wrap="square" rtlCol="0">
            <a:spAutoFit/>
          </a:bodyPr>
          <a:lstStyle/>
          <a:p>
            <a:r>
              <a:rPr lang="en-GB" sz="3200" dirty="0"/>
              <a:t>Does anyone know what is meant by disengagement?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Arial" pitchFamily="34" charset="0"/>
                <a:cs typeface="Arial" pitchFamily="34" charset="0"/>
              </a:rPr>
              <a:t>Cumming and Henry Disengagement Theory of Aging. </a:t>
            </a:r>
            <a:endParaRPr lang="en-GB" dirty="0"/>
          </a:p>
        </p:txBody>
      </p:sp>
      <p:sp>
        <p:nvSpPr>
          <p:cNvPr id="3" name="Content Placeholder 2"/>
          <p:cNvSpPr>
            <a:spLocks noGrp="1"/>
          </p:cNvSpPr>
          <p:nvPr>
            <p:ph sz="quarter" idx="1"/>
          </p:nvPr>
        </p:nvSpPr>
        <p:spPr>
          <a:xfrm>
            <a:off x="827584" y="1556792"/>
            <a:ext cx="7772400" cy="4572000"/>
          </a:xfrm>
        </p:spPr>
        <p:txBody>
          <a:bodyPr/>
          <a:lstStyle/>
          <a:p>
            <a:r>
              <a:rPr lang="en-GB" dirty="0"/>
              <a:t>The term disengagement means when an individual becomes disconnected from something. </a:t>
            </a:r>
          </a:p>
          <a:p>
            <a:pPr>
              <a:buNone/>
            </a:pPr>
            <a:endParaRPr lang="en-GB" dirty="0"/>
          </a:p>
          <a:p>
            <a:r>
              <a:rPr lang="en-GB" dirty="0"/>
              <a:t>Cumming and Henry (1961) proposed Disengagement Theory as a way of explaining development in later adulthood.   They suggested that when individuals reach later adulthood they begin to disengage from</a:t>
            </a:r>
            <a:r>
              <a:rPr lang="en-GB" b="1" dirty="0"/>
              <a:t> </a:t>
            </a:r>
            <a:r>
              <a:rPr lang="en-GB" dirty="0"/>
              <a:t>active roles.  </a:t>
            </a:r>
          </a:p>
        </p:txBody>
      </p:sp>
      <p:cxnSp>
        <p:nvCxnSpPr>
          <p:cNvPr id="5" name="Straight Arrow Connector 4"/>
          <p:cNvCxnSpPr/>
          <p:nvPr/>
        </p:nvCxnSpPr>
        <p:spPr>
          <a:xfrm flipV="1">
            <a:off x="3930622" y="5863885"/>
            <a:ext cx="1080120"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220072" y="5301208"/>
            <a:ext cx="3456384" cy="1477328"/>
          </a:xfrm>
          <a:prstGeom prst="rect">
            <a:avLst/>
          </a:prstGeom>
          <a:noFill/>
        </p:spPr>
        <p:txBody>
          <a:bodyPr wrap="square" rtlCol="0">
            <a:spAutoFit/>
          </a:bodyPr>
          <a:lstStyle/>
          <a:p>
            <a:r>
              <a:rPr lang="en-GB" dirty="0">
                <a:solidFill>
                  <a:srgbClr val="FF0000"/>
                </a:solidFill>
              </a:rPr>
              <a:t>In pairs,   think about individuals you discussed for the red revision activity 1 in later adulthood – did this apply to them?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latin typeface="Arial" pitchFamily="34" charset="0"/>
                <a:cs typeface="Arial" pitchFamily="34" charset="0"/>
              </a:rPr>
              <a:t>Cumming and Henry Disengagement Theory of Aging</a:t>
            </a:r>
            <a:endParaRPr lang="en-GB" dirty="0"/>
          </a:p>
        </p:txBody>
      </p:sp>
      <p:sp>
        <p:nvSpPr>
          <p:cNvPr id="3" name="Content Placeholder 2"/>
          <p:cNvSpPr>
            <a:spLocks noGrp="1"/>
          </p:cNvSpPr>
          <p:nvPr>
            <p:ph sz="quarter" idx="1"/>
          </p:nvPr>
        </p:nvSpPr>
        <p:spPr/>
        <p:txBody>
          <a:bodyPr>
            <a:normAutofit fontScale="70000" lnSpcReduction="20000"/>
          </a:bodyPr>
          <a:lstStyle/>
          <a:p>
            <a:r>
              <a:rPr lang="en-GB" dirty="0"/>
              <a:t>Cumming and Henry identified that individuals in later adulthood voluntarily withdraw from society in preparation for death, and that this is necessary for society to function. </a:t>
            </a:r>
          </a:p>
          <a:p>
            <a:endParaRPr lang="en-GB" dirty="0"/>
          </a:p>
          <a:p>
            <a:r>
              <a:rPr lang="en-GB" dirty="0"/>
              <a:t>The Social Disengagement theory is based on a belief that:</a:t>
            </a:r>
          </a:p>
          <a:p>
            <a:endParaRPr lang="en-GB" dirty="0"/>
          </a:p>
          <a:p>
            <a:pPr marL="514350" indent="-514350">
              <a:buAutoNum type="arabicPeriod"/>
            </a:pPr>
            <a:r>
              <a:rPr lang="en-GB" dirty="0"/>
              <a:t>In later adulthood individuals naturally withdraw from social contact.</a:t>
            </a:r>
          </a:p>
          <a:p>
            <a:pPr marL="514350" indent="-514350">
              <a:buAutoNum type="arabicPeriod"/>
            </a:pPr>
            <a:endParaRPr lang="en-GB" dirty="0"/>
          </a:p>
          <a:p>
            <a:pPr marL="514350" indent="-514350">
              <a:buAutoNum type="arabicPeriod"/>
            </a:pPr>
            <a:r>
              <a:rPr lang="en-GB" dirty="0"/>
              <a:t>Society withdraws from older people.</a:t>
            </a:r>
          </a:p>
          <a:p>
            <a:pPr marL="514350" indent="-514350">
              <a:buAutoNum type="arabicPeriod"/>
            </a:pPr>
            <a:endParaRPr lang="en-GB" dirty="0"/>
          </a:p>
          <a:p>
            <a:pPr marL="514350" indent="-514350">
              <a:buAutoNum type="arabicPeriod"/>
            </a:pPr>
            <a:r>
              <a:rPr lang="en-GB" dirty="0"/>
              <a:t>Individuals living through later adulthood focus on what they have done and not what they are going to do.</a:t>
            </a:r>
          </a:p>
          <a:p>
            <a:pPr marL="514350" indent="-514350">
              <a:buAutoNum type="arabicPeriod"/>
            </a:pPr>
            <a:endParaRPr lang="en-GB" dirty="0"/>
          </a:p>
          <a:p>
            <a:pPr marL="514350" indent="-514350">
              <a:buAutoNum type="arabicPeriod"/>
            </a:pPr>
            <a:r>
              <a:rPr lang="en-GB" dirty="0"/>
              <a:t>During later adulthood, family expects less from older people.</a:t>
            </a:r>
          </a:p>
          <a:p>
            <a:pPr marL="514350" indent="-514350">
              <a:buAutoNum type="arabicPeriod"/>
            </a:pPr>
            <a:endParaRPr lang="en-GB" dirty="0"/>
          </a:p>
          <a:p>
            <a:pPr marL="514350" indent="-514350">
              <a:buAutoNum type="arabicPeriod"/>
            </a:pPr>
            <a:r>
              <a:rPr lang="en-GB" dirty="0"/>
              <a:t>Ageing can result in tranquillity and be a positive development.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Five key reasons for disengagement. </a:t>
            </a:r>
          </a:p>
        </p:txBody>
      </p:sp>
      <p:sp>
        <p:nvSpPr>
          <p:cNvPr id="3" name="Content Placeholder 2"/>
          <p:cNvSpPr>
            <a:spLocks noGrp="1"/>
          </p:cNvSpPr>
          <p:nvPr>
            <p:ph sz="quarter" idx="1"/>
          </p:nvPr>
        </p:nvSpPr>
        <p:spPr/>
        <p:txBody>
          <a:bodyPr/>
          <a:lstStyle/>
          <a:p>
            <a:pPr>
              <a:buNone/>
            </a:pPr>
            <a:endParaRPr lang="en-GB" dirty="0"/>
          </a:p>
          <a:p>
            <a:pPr>
              <a:buNone/>
            </a:pPr>
            <a:r>
              <a:rPr lang="en-GB" dirty="0"/>
              <a:t>Cumming and Henry identified that individuals in later adulthood disengaged because of </a:t>
            </a:r>
            <a:r>
              <a:rPr lang="en-GB" b="1" dirty="0">
                <a:solidFill>
                  <a:srgbClr val="FF0000"/>
                </a:solidFill>
              </a:rPr>
              <a:t>five</a:t>
            </a:r>
            <a:r>
              <a:rPr lang="en-GB" dirty="0"/>
              <a:t> key reasons.  </a:t>
            </a:r>
          </a:p>
        </p:txBody>
      </p:sp>
      <p:cxnSp>
        <p:nvCxnSpPr>
          <p:cNvPr id="5" name="Straight Arrow Connector 4"/>
          <p:cNvCxnSpPr/>
          <p:nvPr/>
        </p:nvCxnSpPr>
        <p:spPr>
          <a:xfrm>
            <a:off x="2699792" y="3356992"/>
            <a:ext cx="2304256" cy="22322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076056" y="3068960"/>
            <a:ext cx="3384376" cy="3139321"/>
          </a:xfrm>
          <a:prstGeom prst="rect">
            <a:avLst/>
          </a:prstGeom>
          <a:noFill/>
        </p:spPr>
        <p:txBody>
          <a:bodyPr wrap="square" rtlCol="0">
            <a:spAutoFit/>
          </a:bodyPr>
          <a:lstStyle/>
          <a:p>
            <a:r>
              <a:rPr lang="en-GB" dirty="0">
                <a:solidFill>
                  <a:srgbClr val="FF0000"/>
                </a:solidFill>
              </a:rPr>
              <a:t>Imagine that you are on work experience at your local care and you are supporting individuals during later adulthood.  </a:t>
            </a:r>
          </a:p>
          <a:p>
            <a:endParaRPr lang="en-GB" dirty="0">
              <a:solidFill>
                <a:srgbClr val="FF0000"/>
              </a:solidFill>
            </a:endParaRPr>
          </a:p>
          <a:p>
            <a:r>
              <a:rPr lang="en-GB" dirty="0">
                <a:solidFill>
                  <a:srgbClr val="FF0000"/>
                </a:solidFill>
              </a:rPr>
              <a:t>Madge who lives at the care home is refusing to take part in the quiz.     What could be the reasons why Madge does not want to participate?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Five key reasons for disengagment (</a:t>
            </a:r>
            <a:r>
              <a:rPr lang="en-GB" b="1" dirty="0"/>
              <a:t>TRIAL</a:t>
            </a:r>
            <a:r>
              <a:rPr lang="en-GB" dirty="0"/>
              <a:t>)</a:t>
            </a:r>
          </a:p>
        </p:txBody>
      </p:sp>
      <p:sp>
        <p:nvSpPr>
          <p:cNvPr id="3" name="Content Placeholder 2"/>
          <p:cNvSpPr>
            <a:spLocks noGrp="1"/>
          </p:cNvSpPr>
          <p:nvPr>
            <p:ph sz="quarter" idx="1"/>
          </p:nvPr>
        </p:nvSpPr>
        <p:spPr>
          <a:xfrm>
            <a:off x="467544" y="1340768"/>
            <a:ext cx="7772400" cy="4572000"/>
          </a:xfrm>
        </p:spPr>
        <p:txBody>
          <a:bodyPr/>
          <a:lstStyle/>
          <a:p>
            <a:pPr>
              <a:buNone/>
            </a:pPr>
            <a:endParaRPr lang="en-GB" sz="2800" dirty="0"/>
          </a:p>
          <a:p>
            <a:r>
              <a:rPr lang="en-GB" sz="2800" dirty="0"/>
              <a:t>The acronym to remember for discussing the basic concepts/reasons for why individuals during later adulthood disengage according to Cumming/Henry’s theory is </a:t>
            </a:r>
            <a:r>
              <a:rPr lang="en-GB" sz="2800" b="1" dirty="0">
                <a:effectLst>
                  <a:outerShdw blurRad="38100" dist="38100" dir="2700000" algn="tl">
                    <a:srgbClr val="000000">
                      <a:alpha val="43137"/>
                    </a:srgbClr>
                  </a:outerShdw>
                </a:effectLst>
              </a:rPr>
              <a:t>TRIAL</a:t>
            </a:r>
            <a:endParaRPr lang="en-GB" sz="2800" dirty="0"/>
          </a:p>
          <a:p>
            <a:endParaRPr lang="en-GB" dirty="0"/>
          </a:p>
        </p:txBody>
      </p:sp>
      <p:pic>
        <p:nvPicPr>
          <p:cNvPr id="1026" name="Picture 2"/>
          <p:cNvPicPr>
            <a:picLocks noChangeAspect="1" noChangeArrowheads="1"/>
          </p:cNvPicPr>
          <p:nvPr/>
        </p:nvPicPr>
        <p:blipFill>
          <a:blip r:embed="rId2" cstate="print"/>
          <a:srcRect/>
          <a:stretch>
            <a:fillRect/>
          </a:stretch>
        </p:blipFill>
        <p:spPr bwMode="auto">
          <a:xfrm>
            <a:off x="755576" y="3789040"/>
            <a:ext cx="1538037" cy="2843039"/>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15616" y="0"/>
            <a:ext cx="7772400" cy="1143000"/>
          </a:xfrm>
        </p:spPr>
        <p:txBody>
          <a:bodyPr>
            <a:normAutofit fontScale="90000"/>
          </a:bodyPr>
          <a:lstStyle/>
          <a:p>
            <a:r>
              <a:rPr lang="en-GB" dirty="0"/>
              <a:t>Five key reasons for disengagement</a:t>
            </a:r>
          </a:p>
        </p:txBody>
      </p:sp>
      <p:sp>
        <p:nvSpPr>
          <p:cNvPr id="4" name="TextBox 3"/>
          <p:cNvSpPr txBox="1"/>
          <p:nvPr/>
        </p:nvSpPr>
        <p:spPr>
          <a:xfrm>
            <a:off x="539552" y="3501008"/>
            <a:ext cx="4608512" cy="369332"/>
          </a:xfrm>
          <a:prstGeom prst="rect">
            <a:avLst/>
          </a:prstGeom>
          <a:noFill/>
        </p:spPr>
        <p:txBody>
          <a:bodyPr wrap="square" rtlCol="0">
            <a:spAutoFit/>
          </a:bodyPr>
          <a:lstStyle/>
          <a:p>
            <a:endParaRPr lang="en-GB" dirty="0"/>
          </a:p>
        </p:txBody>
      </p:sp>
      <p:graphicFrame>
        <p:nvGraphicFramePr>
          <p:cNvPr id="5" name="Table 4"/>
          <p:cNvGraphicFramePr>
            <a:graphicFrameLocks noGrp="1"/>
          </p:cNvGraphicFramePr>
          <p:nvPr/>
        </p:nvGraphicFramePr>
        <p:xfrm>
          <a:off x="395537" y="1222809"/>
          <a:ext cx="8424936" cy="4763223"/>
        </p:xfrm>
        <a:graphic>
          <a:graphicData uri="http://schemas.openxmlformats.org/drawingml/2006/table">
            <a:tbl>
              <a:tblPr firstRow="1" bandRow="1">
                <a:tableStyleId>{5C22544A-7EE6-4342-B048-85BDC9FD1C3A}</a:tableStyleId>
              </a:tblPr>
              <a:tblGrid>
                <a:gridCol w="2808312">
                  <a:extLst>
                    <a:ext uri="{9D8B030D-6E8A-4147-A177-3AD203B41FA5}">
                      <a16:colId xmlns:a16="http://schemas.microsoft.com/office/drawing/2014/main" val="20000"/>
                    </a:ext>
                  </a:extLst>
                </a:gridCol>
                <a:gridCol w="2808312">
                  <a:extLst>
                    <a:ext uri="{9D8B030D-6E8A-4147-A177-3AD203B41FA5}">
                      <a16:colId xmlns:a16="http://schemas.microsoft.com/office/drawing/2014/main" val="20001"/>
                    </a:ext>
                  </a:extLst>
                </a:gridCol>
                <a:gridCol w="2808312">
                  <a:extLst>
                    <a:ext uri="{9D8B030D-6E8A-4147-A177-3AD203B41FA5}">
                      <a16:colId xmlns:a16="http://schemas.microsoft.com/office/drawing/2014/main" val="20002"/>
                    </a:ext>
                  </a:extLst>
                </a:gridCol>
              </a:tblGrid>
              <a:tr h="520937">
                <a:tc>
                  <a:txBody>
                    <a:bodyPr/>
                    <a:lstStyle/>
                    <a:p>
                      <a:r>
                        <a:rPr lang="en-GB" dirty="0"/>
                        <a:t>Reason</a:t>
                      </a:r>
                    </a:p>
                  </a:txBody>
                  <a:tcPr/>
                </a:tc>
                <a:tc>
                  <a:txBody>
                    <a:bodyPr/>
                    <a:lstStyle/>
                    <a:p>
                      <a:r>
                        <a:rPr lang="en-GB" dirty="0"/>
                        <a:t>Explanation</a:t>
                      </a:r>
                    </a:p>
                  </a:txBody>
                  <a:tcPr/>
                </a:tc>
                <a:tc>
                  <a:txBody>
                    <a:bodyPr/>
                    <a:lstStyle/>
                    <a:p>
                      <a:r>
                        <a:rPr lang="en-GB" dirty="0"/>
                        <a:t>Links to Wales?</a:t>
                      </a:r>
                    </a:p>
                  </a:txBody>
                  <a:tcPr/>
                </a:tc>
                <a:extLst>
                  <a:ext uri="{0D108BD9-81ED-4DB2-BD59-A6C34878D82A}">
                    <a16:rowId xmlns:a16="http://schemas.microsoft.com/office/drawing/2014/main" val="10000"/>
                  </a:ext>
                </a:extLst>
              </a:tr>
              <a:tr h="1074965">
                <a:tc>
                  <a:txBody>
                    <a:bodyPr/>
                    <a:lstStyle/>
                    <a:p>
                      <a:r>
                        <a:rPr lang="en-GB" b="1" dirty="0"/>
                        <a:t>Tr</a:t>
                      </a:r>
                      <a:r>
                        <a:rPr lang="en-GB" dirty="0"/>
                        <a:t>avel/Technology</a:t>
                      </a:r>
                    </a:p>
                  </a:txBody>
                  <a:tcPr/>
                </a:tc>
                <a:tc>
                  <a:txBody>
                    <a:bodyPr/>
                    <a:lstStyle/>
                    <a:p>
                      <a:r>
                        <a:rPr lang="en-GB" sz="1200" dirty="0"/>
                        <a:t>Individuals living through later adulthood</a:t>
                      </a:r>
                      <a:r>
                        <a:rPr lang="en-GB" sz="1200" baseline="0" dirty="0"/>
                        <a:t> may not have access to a car, internet or mobile phone and may not be digitally competent</a:t>
                      </a:r>
                      <a:r>
                        <a:rPr lang="en-GB" sz="1400" baseline="0" dirty="0"/>
                        <a:t>. </a:t>
                      </a:r>
                      <a:endParaRPr lang="en-GB" sz="1400" dirty="0"/>
                    </a:p>
                  </a:txBody>
                  <a:tcPr/>
                </a:tc>
                <a:tc>
                  <a:txBody>
                    <a:bodyPr/>
                    <a:lstStyle/>
                    <a:p>
                      <a:r>
                        <a:rPr lang="en-GB" sz="1200" dirty="0"/>
                        <a:t>Age</a:t>
                      </a:r>
                      <a:r>
                        <a:rPr lang="en-GB" sz="1200" baseline="0" dirty="0"/>
                        <a:t> Cymru Wales, alongside Public Health Wales and Swansea are in the process of designing  Age friendly transport guidelines to improve travel for individuals in later adulthood. </a:t>
                      </a:r>
                      <a:endParaRPr lang="en-GB" sz="1200" dirty="0"/>
                    </a:p>
                  </a:txBody>
                  <a:tcPr/>
                </a:tc>
                <a:extLst>
                  <a:ext uri="{0D108BD9-81ED-4DB2-BD59-A6C34878D82A}">
                    <a16:rowId xmlns:a16="http://schemas.microsoft.com/office/drawing/2014/main" val="10001"/>
                  </a:ext>
                </a:extLst>
              </a:tr>
              <a:tr h="586054">
                <a:tc>
                  <a:txBody>
                    <a:bodyPr/>
                    <a:lstStyle/>
                    <a:p>
                      <a:r>
                        <a:rPr lang="en-GB" b="1" dirty="0"/>
                        <a:t>Re</a:t>
                      </a:r>
                      <a:r>
                        <a:rPr lang="en-GB" dirty="0"/>
                        <a:t>tirement</a:t>
                      </a:r>
                      <a:r>
                        <a:rPr lang="en-GB" baseline="0" dirty="0"/>
                        <a:t> </a:t>
                      </a:r>
                      <a:endParaRPr lang="en-GB" dirty="0"/>
                    </a:p>
                  </a:txBody>
                  <a:tcPr/>
                </a:tc>
                <a:tc>
                  <a:txBody>
                    <a:bodyPr/>
                    <a:lstStyle/>
                    <a:p>
                      <a:r>
                        <a:rPr lang="en-GB" sz="1200" dirty="0"/>
                        <a:t>Retiring</a:t>
                      </a:r>
                      <a:r>
                        <a:rPr lang="en-GB" sz="1200" baseline="0" dirty="0"/>
                        <a:t> from work means less social contact with colleagues.  </a:t>
                      </a:r>
                      <a:endParaRPr lang="en-GB" sz="1200" dirty="0"/>
                    </a:p>
                  </a:txBody>
                  <a:tcPr/>
                </a:tc>
                <a:tc>
                  <a:txBody>
                    <a:bodyPr/>
                    <a:lstStyle/>
                    <a:p>
                      <a:r>
                        <a:rPr lang="en-GB" sz="1100" dirty="0"/>
                        <a:t>Pension age is</a:t>
                      </a:r>
                      <a:r>
                        <a:rPr lang="en-GB" sz="1100" baseline="0" dirty="0"/>
                        <a:t> now 66 in Wales. </a:t>
                      </a:r>
                      <a:endParaRPr lang="en-GB" sz="1100" dirty="0"/>
                    </a:p>
                  </a:txBody>
                  <a:tcPr/>
                </a:tc>
                <a:extLst>
                  <a:ext uri="{0D108BD9-81ED-4DB2-BD59-A6C34878D82A}">
                    <a16:rowId xmlns:a16="http://schemas.microsoft.com/office/drawing/2014/main" val="10002"/>
                  </a:ext>
                </a:extLst>
              </a:tr>
              <a:tr h="748315">
                <a:tc>
                  <a:txBody>
                    <a:bodyPr/>
                    <a:lstStyle/>
                    <a:p>
                      <a:r>
                        <a:rPr lang="en-GB" b="1" dirty="0"/>
                        <a:t>I</a:t>
                      </a:r>
                      <a:r>
                        <a:rPr lang="en-GB" dirty="0"/>
                        <a:t>ll-health</a:t>
                      </a:r>
                    </a:p>
                  </a:txBody>
                  <a:tcPr/>
                </a:tc>
                <a:tc>
                  <a:txBody>
                    <a:bodyPr/>
                    <a:lstStyle/>
                    <a:p>
                      <a:r>
                        <a:rPr lang="en-GB" sz="1200" dirty="0"/>
                        <a:t>Individuals over 65+ are more likely to have poorer</a:t>
                      </a:r>
                      <a:r>
                        <a:rPr lang="en-GB" sz="1200" baseline="0" dirty="0"/>
                        <a:t> physical health due to illnesses common in ageing – impacting PIES.  </a:t>
                      </a:r>
                      <a:endParaRPr lang="en-GB" sz="1200" dirty="0"/>
                    </a:p>
                  </a:txBody>
                  <a:tcPr/>
                </a:tc>
                <a:tc>
                  <a:txBody>
                    <a:bodyPr/>
                    <a:lstStyle/>
                    <a:p>
                      <a:r>
                        <a:rPr lang="en-GB" sz="1100" dirty="0"/>
                        <a:t>Falls are the most common cause</a:t>
                      </a:r>
                      <a:r>
                        <a:rPr lang="en-GB" sz="1100" baseline="0" dirty="0"/>
                        <a:t> of serious injury and the most frequent reason for hospital attendance in Wales. </a:t>
                      </a:r>
                      <a:endParaRPr lang="en-GB" sz="1100" dirty="0"/>
                    </a:p>
                  </a:txBody>
                  <a:tcPr/>
                </a:tc>
                <a:extLst>
                  <a:ext uri="{0D108BD9-81ED-4DB2-BD59-A6C34878D82A}">
                    <a16:rowId xmlns:a16="http://schemas.microsoft.com/office/drawing/2014/main" val="10003"/>
                  </a:ext>
                </a:extLst>
              </a:tr>
              <a:tr h="992275">
                <a:tc>
                  <a:txBody>
                    <a:bodyPr/>
                    <a:lstStyle/>
                    <a:p>
                      <a:r>
                        <a:rPr lang="en-GB" b="1" dirty="0"/>
                        <a:t>A</a:t>
                      </a:r>
                      <a:r>
                        <a:rPr lang="en-GB" dirty="0"/>
                        <a:t>ccess/mobility</a:t>
                      </a:r>
                    </a:p>
                  </a:txBody>
                  <a:tcPr/>
                </a:tc>
                <a:tc>
                  <a:txBody>
                    <a:bodyPr/>
                    <a:lstStyle/>
                    <a:p>
                      <a:r>
                        <a:rPr lang="en-GB" sz="1200" dirty="0"/>
                        <a:t>May</a:t>
                      </a:r>
                      <a:r>
                        <a:rPr lang="en-GB" sz="1200" baseline="0" dirty="0"/>
                        <a:t> not be able to see family due to the distance and family may have moved away.</a:t>
                      </a:r>
                      <a:endParaRPr lang="en-GB"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a:t>Age</a:t>
                      </a:r>
                      <a:r>
                        <a:rPr lang="en-GB" sz="1100" baseline="0" dirty="0"/>
                        <a:t> Cymru Wales, alongside Public Health Wales and Swansea are in the process of designing  Age friendly transport guidelines to improve travel for individuals in later adulthood. </a:t>
                      </a:r>
                      <a:endParaRPr lang="en-GB" sz="1100" dirty="0"/>
                    </a:p>
                    <a:p>
                      <a:endParaRPr lang="en-GB" sz="1100" dirty="0"/>
                    </a:p>
                  </a:txBody>
                  <a:tcPr/>
                </a:tc>
                <a:extLst>
                  <a:ext uri="{0D108BD9-81ED-4DB2-BD59-A6C34878D82A}">
                    <a16:rowId xmlns:a16="http://schemas.microsoft.com/office/drawing/2014/main" val="10004"/>
                  </a:ext>
                </a:extLst>
              </a:tr>
              <a:tr h="840677">
                <a:tc>
                  <a:txBody>
                    <a:bodyPr/>
                    <a:lstStyle/>
                    <a:p>
                      <a:r>
                        <a:rPr lang="en-GB" b="1" dirty="0"/>
                        <a:t>L</a:t>
                      </a:r>
                      <a:r>
                        <a:rPr lang="en-GB" dirty="0"/>
                        <a:t>ack of social support/loneliness</a:t>
                      </a:r>
                      <a:r>
                        <a:rPr lang="en-GB" baseline="0" dirty="0"/>
                        <a:t>  </a:t>
                      </a:r>
                      <a:endParaRPr lang="en-GB" dirty="0"/>
                    </a:p>
                  </a:txBody>
                  <a:tcPr/>
                </a:tc>
                <a:tc>
                  <a:txBody>
                    <a:bodyPr/>
                    <a:lstStyle/>
                    <a:p>
                      <a:r>
                        <a:rPr lang="en-GB" sz="1200" dirty="0"/>
                        <a:t>Partner and friends may have died, and there is lack of social support in the area, so individuals have withdrawn.</a:t>
                      </a:r>
                      <a:r>
                        <a:rPr lang="en-GB" sz="1200" baseline="0" dirty="0"/>
                        <a:t>  </a:t>
                      </a:r>
                      <a:endParaRPr lang="en-GB" sz="1200" dirty="0"/>
                    </a:p>
                  </a:txBody>
                  <a:tcPr/>
                </a:tc>
                <a:tc>
                  <a:txBody>
                    <a:bodyPr/>
                    <a:lstStyle/>
                    <a:p>
                      <a:r>
                        <a:rPr lang="en-GB" sz="1100" dirty="0"/>
                        <a:t>More than 75% of women and a third of men over the age of 65 live alone</a:t>
                      </a:r>
                      <a:r>
                        <a:rPr lang="en-GB" sz="1100" baseline="0" dirty="0"/>
                        <a:t> in Wales - </a:t>
                      </a:r>
                      <a:r>
                        <a:rPr lang="en-GB" sz="1100" baseline="0" dirty="0">
                          <a:hlinkClick r:id="rId3"/>
                        </a:rPr>
                        <a:t>https://www.ageingwellinwales.com/en/themes/loneliness-and-isolation</a:t>
                      </a:r>
                      <a:r>
                        <a:rPr lang="en-GB" sz="1100" baseline="0" dirty="0"/>
                        <a:t> </a:t>
                      </a:r>
                      <a:endParaRPr lang="en-GB" sz="11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Evaluation of the Social  Disengagment theory</a:t>
            </a:r>
          </a:p>
        </p:txBody>
      </p:sp>
      <p:sp>
        <p:nvSpPr>
          <p:cNvPr id="3" name="Content Placeholder 2"/>
          <p:cNvSpPr>
            <a:spLocks noGrp="1"/>
          </p:cNvSpPr>
          <p:nvPr>
            <p:ph sz="quarter" idx="1"/>
          </p:nvPr>
        </p:nvSpPr>
        <p:spPr/>
        <p:txBody>
          <a:bodyPr/>
          <a:lstStyle/>
          <a:p>
            <a:pPr>
              <a:buNone/>
            </a:pPr>
            <a:endParaRPr lang="en-GB" dirty="0"/>
          </a:p>
          <a:p>
            <a:pPr>
              <a:buNone/>
            </a:pPr>
            <a:r>
              <a:rPr lang="en-GB" dirty="0"/>
              <a:t>What do you think about the disengagment theory as away of explaining responses to aging?  </a:t>
            </a:r>
          </a:p>
          <a:p>
            <a:pPr>
              <a:buNone/>
            </a:pPr>
            <a:endParaRPr lang="en-GB" dirty="0"/>
          </a:p>
          <a:p>
            <a:pPr>
              <a:buNone/>
            </a:pPr>
            <a:r>
              <a:rPr lang="en-GB" dirty="0"/>
              <a:t>Is it a useful explanation? </a:t>
            </a:r>
          </a:p>
          <a:p>
            <a:pPr>
              <a:buNone/>
            </a:pPr>
            <a:r>
              <a:rPr lang="en-GB" dirty="0"/>
              <a:t>Is it unhelpful?</a:t>
            </a:r>
          </a:p>
          <a:p>
            <a:pPr>
              <a:buNone/>
            </a:pP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End of content </a:t>
            </a:r>
            <a:r>
              <a:rPr lang="en-GB" i="1" u="sng" dirty="0"/>
              <a:t>presentations/conferences</a:t>
            </a:r>
            <a:r>
              <a:rPr lang="en-GB" dirty="0"/>
              <a:t>. </a:t>
            </a:r>
          </a:p>
        </p:txBody>
      </p:sp>
      <p:sp>
        <p:nvSpPr>
          <p:cNvPr id="3" name="Content Placeholder 2"/>
          <p:cNvSpPr>
            <a:spLocks noGrp="1"/>
          </p:cNvSpPr>
          <p:nvPr>
            <p:ph sz="quarter" idx="1"/>
          </p:nvPr>
        </p:nvSpPr>
        <p:spPr/>
        <p:txBody>
          <a:bodyPr>
            <a:normAutofit fontScale="92500" lnSpcReduction="10000"/>
          </a:bodyPr>
          <a:lstStyle/>
          <a:p>
            <a:pPr>
              <a:buNone/>
            </a:pPr>
            <a:r>
              <a:rPr lang="en-GB" dirty="0"/>
              <a:t>   At the end of this part of the specification </a:t>
            </a:r>
            <a:r>
              <a:rPr lang="en-GB" b="1" dirty="0"/>
              <a:t>2.2</a:t>
            </a:r>
            <a:r>
              <a:rPr lang="en-GB" dirty="0"/>
              <a:t> – Models that relate to factors that affect growth and development across the lifespan, you will be allocated into small groups and you will present back to the group your findings about a chosen model which we have covered.</a:t>
            </a:r>
          </a:p>
          <a:p>
            <a:pPr>
              <a:buNone/>
            </a:pPr>
            <a:endParaRPr lang="en-GB" dirty="0"/>
          </a:p>
          <a:p>
            <a:r>
              <a:rPr lang="en-GB" sz="1400" dirty="0"/>
              <a:t>You will need to produce a handout with key aspects of the theory.</a:t>
            </a:r>
          </a:p>
          <a:p>
            <a:r>
              <a:rPr lang="en-GB" sz="1400" dirty="0"/>
              <a:t>You must be clear if the theory is linked to nature, nurture or both.   </a:t>
            </a:r>
          </a:p>
          <a:p>
            <a:r>
              <a:rPr lang="en-GB" sz="1400" dirty="0"/>
              <a:t>Models and theories must link to human growth/development.</a:t>
            </a:r>
          </a:p>
          <a:p>
            <a:r>
              <a:rPr lang="en-GB" sz="1400" dirty="0"/>
              <a:t> You need to give some strengths/weaknesses of the theory.</a:t>
            </a:r>
          </a:p>
          <a:p>
            <a:r>
              <a:rPr lang="en-GB" sz="1400" dirty="0"/>
              <a:t> Presentation needs to be 10 minutes.</a:t>
            </a:r>
          </a:p>
          <a:p>
            <a:r>
              <a:rPr lang="en-GB" sz="1400" dirty="0"/>
              <a:t> This will be useful revision session and allow you to confirm your knowledge and understanding of the theory.   </a:t>
            </a:r>
          </a:p>
          <a:p>
            <a:r>
              <a:rPr lang="en-GB" sz="1400" dirty="0"/>
              <a:t> The audience will also be allowed to ask questions.   </a:t>
            </a:r>
          </a:p>
          <a:p>
            <a:pPr>
              <a:buNone/>
            </a:pPr>
            <a:endParaRPr lang="en-GB" sz="1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FF0000"/>
                </a:solidFill>
              </a:rPr>
              <a:t>Red revision activity </a:t>
            </a:r>
            <a:r>
              <a:rPr lang="en-GB" dirty="0"/>
              <a:t>– Mock test. </a:t>
            </a:r>
          </a:p>
        </p:txBody>
      </p:sp>
      <p:sp>
        <p:nvSpPr>
          <p:cNvPr id="3" name="Content Placeholder 2"/>
          <p:cNvSpPr>
            <a:spLocks noGrp="1"/>
          </p:cNvSpPr>
          <p:nvPr>
            <p:ph sz="quarter" idx="1"/>
          </p:nvPr>
        </p:nvSpPr>
        <p:spPr/>
        <p:txBody>
          <a:bodyPr/>
          <a:lstStyle/>
          <a:p>
            <a:pPr>
              <a:buNone/>
            </a:pPr>
            <a:endParaRPr lang="en-GB" dirty="0"/>
          </a:p>
          <a:p>
            <a:pPr>
              <a:buNone/>
            </a:pPr>
            <a:r>
              <a:rPr lang="en-GB" dirty="0"/>
              <a:t>You will be expected to answer the following question.</a:t>
            </a:r>
          </a:p>
          <a:p>
            <a:pPr>
              <a:buNone/>
            </a:pPr>
            <a:endParaRPr lang="en-GB" dirty="0"/>
          </a:p>
          <a:p>
            <a:pPr>
              <a:buNone/>
            </a:pPr>
            <a:r>
              <a:rPr lang="en-GB" b="1" dirty="0"/>
              <a:t>Discuss</a:t>
            </a:r>
            <a:r>
              <a:rPr lang="en-GB" dirty="0"/>
              <a:t> the </a:t>
            </a:r>
            <a:r>
              <a:rPr lang="en-GB" i="1" dirty="0"/>
              <a:t>relevance</a:t>
            </a:r>
            <a:r>
              <a:rPr lang="en-GB" dirty="0"/>
              <a:t> of Cumming and Henry’s  Social Disengagement Theory in relation to supporting growth and development in later adulthood in Wales today  (8 marks).  </a:t>
            </a:r>
          </a:p>
        </p:txBody>
      </p:sp>
      <p:sp>
        <p:nvSpPr>
          <p:cNvPr id="4" name="TextBox 3"/>
          <p:cNvSpPr txBox="1"/>
          <p:nvPr/>
        </p:nvSpPr>
        <p:spPr>
          <a:xfrm>
            <a:off x="2987824" y="4437112"/>
            <a:ext cx="5472608" cy="369332"/>
          </a:xfrm>
          <a:prstGeom prst="rect">
            <a:avLst/>
          </a:prstGeom>
          <a:noFill/>
        </p:spPr>
        <p:txBody>
          <a:bodyPr wrap="square" rtlCol="0">
            <a:spAutoFit/>
          </a:bodyPr>
          <a:lstStyle/>
          <a:p>
            <a:endParaRPr lang="en-GB" dirty="0"/>
          </a:p>
        </p:txBody>
      </p:sp>
      <p:pic>
        <p:nvPicPr>
          <p:cNvPr id="5" name="Picture 2"/>
          <p:cNvPicPr>
            <a:picLocks noChangeAspect="1" noChangeArrowheads="1"/>
          </p:cNvPicPr>
          <p:nvPr/>
        </p:nvPicPr>
        <p:blipFill>
          <a:blip r:embed="rId3" cstate="print"/>
          <a:srcRect/>
          <a:stretch>
            <a:fillRect/>
          </a:stretch>
        </p:blipFill>
        <p:spPr bwMode="auto">
          <a:xfrm>
            <a:off x="395536" y="5373216"/>
            <a:ext cx="695325" cy="790575"/>
          </a:xfrm>
          <a:prstGeom prst="rect">
            <a:avLst/>
          </a:prstGeom>
          <a:noFill/>
          <a:ln w="9525">
            <a:noFill/>
            <a:miter lim="800000"/>
            <a:headEnd/>
            <a:tailEnd/>
          </a:ln>
        </p:spPr>
      </p:pic>
      <p:sp>
        <p:nvSpPr>
          <p:cNvPr id="6" name="TextBox 5"/>
          <p:cNvSpPr txBox="1"/>
          <p:nvPr/>
        </p:nvSpPr>
        <p:spPr>
          <a:xfrm>
            <a:off x="2051720" y="4581128"/>
            <a:ext cx="6552728" cy="2308324"/>
          </a:xfrm>
          <a:prstGeom prst="rect">
            <a:avLst/>
          </a:prstGeom>
          <a:noFill/>
        </p:spPr>
        <p:txBody>
          <a:bodyPr wrap="square" rtlCol="0">
            <a:spAutoFit/>
          </a:bodyPr>
          <a:lstStyle/>
          <a:p>
            <a:endParaRPr lang="en-GB" dirty="0"/>
          </a:p>
          <a:p>
            <a:endParaRPr lang="en-GB" dirty="0"/>
          </a:p>
          <a:p>
            <a:r>
              <a:rPr lang="en-GB" dirty="0"/>
              <a:t>When being asked to discuss – you should be examining an issue in detail in a structured way, taking into account </a:t>
            </a:r>
            <a:r>
              <a:rPr lang="en-GB" b="1" dirty="0"/>
              <a:t>different ideas.   </a:t>
            </a:r>
          </a:p>
          <a:p>
            <a:endParaRPr lang="en-GB" dirty="0"/>
          </a:p>
          <a:p>
            <a:r>
              <a:rPr lang="en-GB" dirty="0">
                <a:solidFill>
                  <a:srgbClr val="FF0000"/>
                </a:solidFill>
              </a:rPr>
              <a:t>You could consider the key reasons why individuals disengage and consider are these statements relevant today in Wales.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363272" cy="1143000"/>
          </a:xfrm>
        </p:spPr>
        <p:txBody>
          <a:bodyPr/>
          <a:lstStyle/>
          <a:p>
            <a:pPr algn="ctr"/>
            <a:r>
              <a:rPr lang="en-GB" dirty="0"/>
              <a:t>A mock mark scheme.</a:t>
            </a:r>
          </a:p>
        </p:txBody>
      </p:sp>
      <p:graphicFrame>
        <p:nvGraphicFramePr>
          <p:cNvPr id="4" name="Content Placeholder 3"/>
          <p:cNvGraphicFramePr>
            <a:graphicFrameLocks noGrp="1"/>
          </p:cNvGraphicFramePr>
          <p:nvPr>
            <p:ph sz="quarter" idx="1"/>
          </p:nvPr>
        </p:nvGraphicFramePr>
        <p:xfrm>
          <a:off x="467544" y="1628800"/>
          <a:ext cx="5829300" cy="4856480"/>
        </p:xfrm>
        <a:graphic>
          <a:graphicData uri="http://schemas.openxmlformats.org/drawingml/2006/table">
            <a:tbl>
              <a:tblPr firstRow="1" bandRow="1">
                <a:tableStyleId>{5C22544A-7EE6-4342-B048-85BDC9FD1C3A}</a:tableStyleId>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tblGrid>
              <a:tr h="370840">
                <a:tc>
                  <a:txBody>
                    <a:bodyPr/>
                    <a:lstStyle/>
                    <a:p>
                      <a:r>
                        <a:rPr lang="en-GB" dirty="0"/>
                        <a:t>MARK</a:t>
                      </a:r>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10000"/>
                  </a:ext>
                </a:extLst>
              </a:tr>
              <a:tr h="370840">
                <a:tc>
                  <a:txBody>
                    <a:bodyPr/>
                    <a:lstStyle/>
                    <a:p>
                      <a:r>
                        <a:rPr lang="en-GB" sz="1200" dirty="0"/>
                        <a:t>1-3 </a:t>
                      </a:r>
                    </a:p>
                  </a:txBody>
                  <a:tcPr/>
                </a:tc>
                <a:tc>
                  <a:txBody>
                    <a:bodyPr/>
                    <a:lstStyle/>
                    <a:p>
                      <a:r>
                        <a:rPr lang="en-GB" sz="1200" dirty="0"/>
                        <a:t>Basic discussion</a:t>
                      </a:r>
                      <a:r>
                        <a:rPr lang="en-GB" sz="1200" baseline="0" dirty="0"/>
                        <a:t> which shows </a:t>
                      </a:r>
                      <a:r>
                        <a:rPr lang="en-GB" sz="1200" b="1" baseline="0" dirty="0"/>
                        <a:t>little </a:t>
                      </a:r>
                      <a:r>
                        <a:rPr lang="en-GB" sz="1200" baseline="0" dirty="0"/>
                        <a:t>knowledge of the relevance of Cumming and Henry’s Disengagment theory of aging in Wales. </a:t>
                      </a:r>
                      <a:endParaRPr lang="en-GB" sz="1200" dirty="0"/>
                    </a:p>
                  </a:txBody>
                  <a:tcPr/>
                </a:tc>
                <a:tc>
                  <a:txBody>
                    <a:bodyPr/>
                    <a:lstStyle/>
                    <a:p>
                      <a:r>
                        <a:rPr lang="en-GB" sz="1200" dirty="0"/>
                        <a:t>Little reference to Wales – Maybe just</a:t>
                      </a:r>
                      <a:r>
                        <a:rPr lang="en-GB" sz="1200" baseline="0" dirty="0"/>
                        <a:t> briefly discussing the theory without any engagement to the relevance. </a:t>
                      </a:r>
                    </a:p>
                  </a:txBody>
                  <a:tcPr/>
                </a:tc>
                <a:extLst>
                  <a:ext uri="{0D108BD9-81ED-4DB2-BD59-A6C34878D82A}">
                    <a16:rowId xmlns:a16="http://schemas.microsoft.com/office/drawing/2014/main" val="10001"/>
                  </a:ext>
                </a:extLst>
              </a:tr>
              <a:tr h="370840">
                <a:tc>
                  <a:txBody>
                    <a:bodyPr/>
                    <a:lstStyle/>
                    <a:p>
                      <a:r>
                        <a:rPr lang="en-GB" sz="1200" dirty="0"/>
                        <a:t>4-6</a:t>
                      </a:r>
                    </a:p>
                  </a:txBody>
                  <a:tcPr/>
                </a:tc>
                <a:tc>
                  <a:txBody>
                    <a:bodyPr/>
                    <a:lstStyle/>
                    <a:p>
                      <a:r>
                        <a:rPr lang="en-GB" sz="1200" b="1" dirty="0"/>
                        <a:t>Good </a:t>
                      </a:r>
                      <a:r>
                        <a:rPr lang="en-GB" sz="1200" dirty="0"/>
                        <a:t>discussion which shows </a:t>
                      </a:r>
                      <a:r>
                        <a:rPr lang="en-GB" sz="1200" b="1" dirty="0"/>
                        <a:t>some </a:t>
                      </a:r>
                      <a:r>
                        <a:rPr lang="en-GB" sz="1200" dirty="0"/>
                        <a:t>knowledge and understanding of the relevance of Cumming and Henry’s Disengagment</a:t>
                      </a:r>
                      <a:r>
                        <a:rPr lang="en-GB" sz="1200" baseline="0" dirty="0"/>
                        <a:t> theory of aging in Wales</a:t>
                      </a:r>
                      <a:endParaRPr lang="en-GB" sz="1200" dirty="0"/>
                    </a:p>
                  </a:txBody>
                  <a:tcPr/>
                </a:tc>
                <a:tc>
                  <a:txBody>
                    <a:bodyPr/>
                    <a:lstStyle/>
                    <a:p>
                      <a:r>
                        <a:rPr lang="en-GB" sz="1200" dirty="0"/>
                        <a:t>Would have referenced some </a:t>
                      </a:r>
                      <a:r>
                        <a:rPr lang="en-GB" sz="1200" baseline="0" dirty="0"/>
                        <a:t>aspects of the relevance of the Disengagment theory by considering  at least two different ideas.  </a:t>
                      </a:r>
                      <a:endParaRPr lang="en-GB" sz="1200" dirty="0"/>
                    </a:p>
                  </a:txBody>
                  <a:tcPr/>
                </a:tc>
                <a:extLst>
                  <a:ext uri="{0D108BD9-81ED-4DB2-BD59-A6C34878D82A}">
                    <a16:rowId xmlns:a16="http://schemas.microsoft.com/office/drawing/2014/main" val="10002"/>
                  </a:ext>
                </a:extLst>
              </a:tr>
              <a:tr h="370840">
                <a:tc>
                  <a:txBody>
                    <a:bodyPr/>
                    <a:lstStyle/>
                    <a:p>
                      <a:r>
                        <a:rPr lang="en-GB" sz="1200" dirty="0"/>
                        <a:t>7-8</a:t>
                      </a:r>
                    </a:p>
                  </a:txBody>
                  <a:tcPr/>
                </a:tc>
                <a:tc>
                  <a:txBody>
                    <a:bodyPr/>
                    <a:lstStyle/>
                    <a:p>
                      <a:r>
                        <a:rPr lang="en-GB" sz="1200" b="1" dirty="0"/>
                        <a:t>Very</a:t>
                      </a:r>
                      <a:r>
                        <a:rPr lang="en-GB" sz="1200" b="1" baseline="0" dirty="0"/>
                        <a:t> good </a:t>
                      </a:r>
                      <a:r>
                        <a:rPr lang="en-GB" sz="1200" baseline="0" dirty="0"/>
                        <a:t>discussion which shows </a:t>
                      </a:r>
                      <a:r>
                        <a:rPr lang="en-GB" sz="1200" b="1" baseline="0" dirty="0"/>
                        <a:t>detailed </a:t>
                      </a:r>
                      <a:r>
                        <a:rPr lang="en-GB" sz="1200" baseline="0" dirty="0"/>
                        <a:t>knowledge and understanding of the relevance of Cumming and Henry’s Disengagment theory of aging in Wales</a:t>
                      </a:r>
                      <a:endParaRPr lang="en-GB" sz="1200" dirty="0"/>
                    </a:p>
                  </a:txBody>
                  <a:tcPr/>
                </a:tc>
                <a:tc>
                  <a:txBody>
                    <a:bodyPr/>
                    <a:lstStyle/>
                    <a:p>
                      <a:r>
                        <a:rPr lang="en-GB" sz="1200" dirty="0"/>
                        <a:t>Clearly given detailed</a:t>
                      </a:r>
                      <a:r>
                        <a:rPr lang="en-GB" sz="1200" baseline="0" dirty="0"/>
                        <a:t> examples of why Cumming/Henry’s theory is relevant in Wales today. </a:t>
                      </a:r>
                    </a:p>
                    <a:p>
                      <a:r>
                        <a:rPr lang="en-GB" sz="1200" baseline="0" dirty="0"/>
                        <a:t>   </a:t>
                      </a:r>
                    </a:p>
                    <a:p>
                      <a:r>
                        <a:rPr lang="en-GB" sz="1200" baseline="0" dirty="0"/>
                        <a:t>A discussion is taking into account different </a:t>
                      </a:r>
                      <a:r>
                        <a:rPr lang="en-GB" sz="1200" b="1" baseline="0" dirty="0"/>
                        <a:t>ideas</a:t>
                      </a:r>
                      <a:r>
                        <a:rPr lang="en-GB" sz="1200" baseline="0" dirty="0"/>
                        <a:t>.   </a:t>
                      </a:r>
                      <a:endParaRPr lang="en-GB" sz="1200" dirty="0"/>
                    </a:p>
                  </a:txBody>
                  <a:tcPr/>
                </a:tc>
                <a:extLst>
                  <a:ext uri="{0D108BD9-81ED-4DB2-BD59-A6C34878D82A}">
                    <a16:rowId xmlns:a16="http://schemas.microsoft.com/office/drawing/2014/main" val="10003"/>
                  </a:ext>
                </a:extLst>
              </a:tr>
              <a:tr h="370840">
                <a:tc>
                  <a:txBody>
                    <a:bodyPr/>
                    <a:lstStyle/>
                    <a:p>
                      <a:endParaRPr lang="en-GB" sz="1200"/>
                    </a:p>
                  </a:txBody>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10004"/>
                  </a:ext>
                </a:extLst>
              </a:tr>
            </a:tbl>
          </a:graphicData>
        </a:graphic>
      </p:graphicFrame>
      <p:cxnSp>
        <p:nvCxnSpPr>
          <p:cNvPr id="9" name="Straight Arrow Connector 8"/>
          <p:cNvCxnSpPr/>
          <p:nvPr/>
        </p:nvCxnSpPr>
        <p:spPr>
          <a:xfrm>
            <a:off x="6444208" y="3645024"/>
            <a:ext cx="4320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948264" y="3356992"/>
            <a:ext cx="2195736" cy="1200329"/>
          </a:xfrm>
          <a:prstGeom prst="rect">
            <a:avLst/>
          </a:prstGeom>
          <a:noFill/>
        </p:spPr>
        <p:txBody>
          <a:bodyPr wrap="square" rtlCol="0">
            <a:spAutoFit/>
          </a:bodyPr>
          <a:lstStyle/>
          <a:p>
            <a:r>
              <a:rPr lang="en-GB" dirty="0"/>
              <a:t>Must have considered different ideas to get into good.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Key points.</a:t>
            </a:r>
          </a:p>
        </p:txBody>
      </p:sp>
      <p:sp>
        <p:nvSpPr>
          <p:cNvPr id="3" name="Content Placeholder 2"/>
          <p:cNvSpPr>
            <a:spLocks noGrp="1"/>
          </p:cNvSpPr>
          <p:nvPr>
            <p:ph sz="quarter" idx="1"/>
          </p:nvPr>
        </p:nvSpPr>
        <p:spPr/>
        <p:txBody>
          <a:bodyPr/>
          <a:lstStyle/>
          <a:p>
            <a:r>
              <a:rPr lang="en-GB" dirty="0"/>
              <a:t>Cumming and Henry were writing in 1961 and there has been lots of changes since then, so therefore their theory maybe out-of-date.    But as stated on slide 17 – there are clear suggestions that disengagment still does occur within Wales. </a:t>
            </a:r>
          </a:p>
          <a:p>
            <a:endParaRPr lang="en-GB" dirty="0"/>
          </a:p>
          <a:p>
            <a:pPr>
              <a:buNone/>
            </a:pPr>
            <a:endParaRPr lang="en-GB" dirty="0"/>
          </a:p>
        </p:txBody>
      </p:sp>
      <p:pic>
        <p:nvPicPr>
          <p:cNvPr id="2051" name="Picture 3"/>
          <p:cNvPicPr>
            <a:picLocks noChangeAspect="1" noChangeArrowheads="1"/>
          </p:cNvPicPr>
          <p:nvPr/>
        </p:nvPicPr>
        <p:blipFill>
          <a:blip r:embed="rId3" cstate="print"/>
          <a:srcRect/>
          <a:stretch>
            <a:fillRect/>
          </a:stretch>
        </p:blipFill>
        <p:spPr bwMode="auto">
          <a:xfrm>
            <a:off x="323528" y="3861048"/>
            <a:ext cx="1925519" cy="2708920"/>
          </a:xfrm>
          <a:prstGeom prst="rect">
            <a:avLst/>
          </a:prstGeom>
          <a:noFill/>
          <a:ln w="9525">
            <a:noFill/>
            <a:miter lim="800000"/>
            <a:headEnd/>
            <a:tailEnd/>
          </a:ln>
        </p:spPr>
      </p:pic>
      <p:sp>
        <p:nvSpPr>
          <p:cNvPr id="6" name="TextBox 5"/>
          <p:cNvSpPr txBox="1"/>
          <p:nvPr/>
        </p:nvSpPr>
        <p:spPr>
          <a:xfrm>
            <a:off x="2699792" y="4149080"/>
            <a:ext cx="5904656" cy="1477328"/>
          </a:xfrm>
          <a:prstGeom prst="rect">
            <a:avLst/>
          </a:prstGeom>
          <a:noFill/>
        </p:spPr>
        <p:txBody>
          <a:bodyPr wrap="square" rtlCol="0">
            <a:spAutoFit/>
          </a:bodyPr>
          <a:lstStyle/>
          <a:p>
            <a:r>
              <a:rPr lang="en-GB" dirty="0"/>
              <a:t>However, it is evident that the Welsh Government are trying to improve the health/well-being of adults living in later adulthood as they have published – The Strategy for Older People in Wales.    A key theme is – </a:t>
            </a:r>
            <a:r>
              <a:rPr lang="en-GB" i="1" dirty="0"/>
              <a:t>Making Wales a great play to grow old.        </a:t>
            </a:r>
          </a:p>
        </p:txBody>
      </p:sp>
      <p:sp>
        <p:nvSpPr>
          <p:cNvPr id="7" name="Rectangle 6"/>
          <p:cNvSpPr/>
          <p:nvPr/>
        </p:nvSpPr>
        <p:spPr>
          <a:xfrm>
            <a:off x="2555776" y="5657671"/>
            <a:ext cx="4572000" cy="600164"/>
          </a:xfrm>
          <a:prstGeom prst="rect">
            <a:avLst/>
          </a:prstGeom>
        </p:spPr>
        <p:txBody>
          <a:bodyPr>
            <a:spAutoFit/>
          </a:bodyPr>
          <a:lstStyle/>
          <a:p>
            <a:r>
              <a:rPr lang="en-GB" sz="1100" dirty="0"/>
              <a:t>http://www.cpa.org.uk/cpa-lga-evidence/Merthyr_Tydfil_County_Borough_Council/The_Strategy_for_Older_People_in_Wales_2013-2023.pdf</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71600" y="274638"/>
            <a:ext cx="7772400" cy="1143000"/>
          </a:xfrm>
        </p:spPr>
        <p:txBody>
          <a:bodyPr/>
          <a:lstStyle/>
          <a:p>
            <a:pPr algn="ctr"/>
            <a:r>
              <a:rPr lang="en-GB" dirty="0"/>
              <a:t>Objective checker</a:t>
            </a:r>
          </a:p>
        </p:txBody>
      </p:sp>
      <p:sp>
        <p:nvSpPr>
          <p:cNvPr id="4" name="Rectangle 3"/>
          <p:cNvSpPr/>
          <p:nvPr/>
        </p:nvSpPr>
        <p:spPr>
          <a:xfrm>
            <a:off x="539552" y="1988840"/>
            <a:ext cx="7632848" cy="3046988"/>
          </a:xfrm>
          <a:prstGeom prst="rect">
            <a:avLst/>
          </a:prstGeom>
        </p:spPr>
        <p:txBody>
          <a:bodyPr wrap="square">
            <a:spAutoFit/>
          </a:bodyPr>
          <a:lstStyle/>
          <a:p>
            <a:pPr marL="514350" indent="-514350">
              <a:buNone/>
            </a:pPr>
            <a:r>
              <a:rPr lang="en-GB" sz="2400" dirty="0"/>
              <a:t> </a:t>
            </a:r>
            <a:r>
              <a:rPr lang="en-GB" sz="2400" b="1" dirty="0"/>
              <a:t>1)  Outline </a:t>
            </a:r>
            <a:r>
              <a:rPr lang="en-GB" sz="2400" dirty="0"/>
              <a:t>the basic concepts and ideas from:</a:t>
            </a:r>
          </a:p>
          <a:p>
            <a:pPr marL="514350" indent="-514350">
              <a:buNone/>
            </a:pPr>
            <a:r>
              <a:rPr lang="en-GB" sz="2400" i="1" dirty="0"/>
              <a:t>Bowlby’s</a:t>
            </a:r>
            <a:r>
              <a:rPr lang="en-GB" sz="2400" dirty="0"/>
              <a:t> Attachment Theory</a:t>
            </a:r>
          </a:p>
          <a:p>
            <a:pPr marL="514350" indent="-514350">
              <a:buNone/>
            </a:pPr>
            <a:r>
              <a:rPr lang="en-GB" sz="2400" i="1" dirty="0"/>
              <a:t>Cumming and Henry </a:t>
            </a:r>
            <a:r>
              <a:rPr lang="en-GB" sz="2400" dirty="0"/>
              <a:t>Disengagement Theory of Aging.</a:t>
            </a:r>
          </a:p>
          <a:p>
            <a:pPr marL="514350" indent="-514350">
              <a:buNone/>
            </a:pPr>
            <a:endParaRPr lang="en-GB" sz="2400" dirty="0"/>
          </a:p>
          <a:p>
            <a:pPr marL="514350" indent="-514350">
              <a:buNone/>
            </a:pPr>
            <a:endParaRPr lang="en-GB" sz="2400" dirty="0"/>
          </a:p>
          <a:p>
            <a:pPr marL="514350" indent="-514350">
              <a:buNone/>
            </a:pPr>
            <a:endParaRPr lang="en-GB" sz="2400" dirty="0"/>
          </a:p>
          <a:p>
            <a:pPr marL="514350" indent="-514350">
              <a:buNone/>
            </a:pPr>
            <a:endParaRPr lang="en-GB" sz="2400" dirty="0"/>
          </a:p>
          <a:p>
            <a:pPr marL="514350" indent="-514350">
              <a:buNone/>
            </a:pPr>
            <a:endParaRPr lang="en-GB" sz="2400" dirty="0"/>
          </a:p>
        </p:txBody>
      </p:sp>
      <p:sp>
        <p:nvSpPr>
          <p:cNvPr id="5" name="Rectangle 4"/>
          <p:cNvSpPr/>
          <p:nvPr/>
        </p:nvSpPr>
        <p:spPr>
          <a:xfrm>
            <a:off x="683568" y="3717032"/>
            <a:ext cx="7560840" cy="830997"/>
          </a:xfrm>
          <a:prstGeom prst="rect">
            <a:avLst/>
          </a:prstGeom>
        </p:spPr>
        <p:txBody>
          <a:bodyPr wrap="square">
            <a:spAutoFit/>
          </a:bodyPr>
          <a:lstStyle/>
          <a:p>
            <a:r>
              <a:rPr lang="en-GB" sz="2400" b="1" dirty="0"/>
              <a:t>3) - Assess</a:t>
            </a:r>
            <a:r>
              <a:rPr lang="en-GB" sz="2400" dirty="0"/>
              <a:t> </a:t>
            </a:r>
            <a:r>
              <a:rPr lang="en-GB" sz="2400" i="1" dirty="0"/>
              <a:t>Bowlby’s</a:t>
            </a:r>
            <a:r>
              <a:rPr lang="en-GB" sz="2400" dirty="0"/>
              <a:t> Attachment Theory and </a:t>
            </a:r>
            <a:r>
              <a:rPr lang="en-GB" sz="2400" i="1" dirty="0"/>
              <a:t>Cumming and Henry</a:t>
            </a:r>
            <a:r>
              <a:rPr lang="en-GB" sz="2400" dirty="0"/>
              <a:t> Disengagement Theory of Aging.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899592" y="980728"/>
            <a:ext cx="7772400" cy="4572000"/>
          </a:xfrm>
        </p:spPr>
        <p:txBody>
          <a:bodyPr>
            <a:normAutofit fontScale="92500" lnSpcReduction="20000"/>
          </a:bodyPr>
          <a:lstStyle/>
          <a:p>
            <a:pPr>
              <a:buNone/>
            </a:pPr>
            <a:endParaRPr lang="en-GB" b="1" dirty="0"/>
          </a:p>
          <a:p>
            <a:pPr>
              <a:buNone/>
            </a:pPr>
            <a:endParaRPr lang="en-GB" b="1" dirty="0"/>
          </a:p>
          <a:p>
            <a:pPr>
              <a:buNone/>
            </a:pPr>
            <a:r>
              <a:rPr lang="en-GB" sz="6600" b="1" dirty="0"/>
              <a:t>Objective 3</a:t>
            </a:r>
          </a:p>
          <a:p>
            <a:pPr>
              <a:buNone/>
            </a:pPr>
            <a:endParaRPr lang="en-GB" b="1" dirty="0"/>
          </a:p>
          <a:p>
            <a:pPr>
              <a:buNone/>
            </a:pPr>
            <a:r>
              <a:rPr lang="en-GB" sz="3800" b="1" dirty="0"/>
              <a:t>Differentiate</a:t>
            </a:r>
            <a:r>
              <a:rPr lang="en-GB" sz="3800" dirty="0"/>
              <a:t> between nature and nurture and the impact these concepts have on growth/development across the lifespan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dirty="0"/>
              <a:t>Nature Vs Nurture. </a:t>
            </a:r>
          </a:p>
        </p:txBody>
      </p:sp>
      <p:sp>
        <p:nvSpPr>
          <p:cNvPr id="3" name="Content Placeholder 2"/>
          <p:cNvSpPr>
            <a:spLocks noGrp="1"/>
          </p:cNvSpPr>
          <p:nvPr>
            <p:ph sz="quarter" idx="1"/>
          </p:nvPr>
        </p:nvSpPr>
        <p:spPr/>
        <p:txBody>
          <a:bodyPr/>
          <a:lstStyle/>
          <a:p>
            <a:r>
              <a:rPr lang="en-GB" dirty="0"/>
              <a:t>It is important to realise that some factors we have control over and some that we not have control over, this links to the </a:t>
            </a:r>
            <a:r>
              <a:rPr lang="en-GB" dirty="0">
                <a:effectLst>
                  <a:outerShdw blurRad="38100" dist="38100" dir="2700000" algn="tl">
                    <a:srgbClr val="000000">
                      <a:alpha val="43137"/>
                    </a:srgbClr>
                  </a:outerShdw>
                </a:effectLst>
              </a:rPr>
              <a:t>nature v nurture debate.     </a:t>
            </a:r>
          </a:p>
        </p:txBody>
      </p:sp>
      <p:pic>
        <p:nvPicPr>
          <p:cNvPr id="4" name="Content Placeholder 3"/>
          <p:cNvPicPr>
            <a:picLocks noChangeAspect="1"/>
          </p:cNvPicPr>
          <p:nvPr/>
        </p:nvPicPr>
        <p:blipFill>
          <a:blip r:embed="rId3" cstate="print"/>
          <a:stretch>
            <a:fillRect/>
          </a:stretch>
        </p:blipFill>
        <p:spPr>
          <a:xfrm>
            <a:off x="683568" y="4077072"/>
            <a:ext cx="1400175" cy="1943100"/>
          </a:xfrm>
          <a:prstGeom prst="rect">
            <a:avLst/>
          </a:prstGeom>
        </p:spPr>
      </p:pic>
      <p:sp>
        <p:nvSpPr>
          <p:cNvPr id="5" name="Rectangle 4"/>
          <p:cNvSpPr/>
          <p:nvPr/>
        </p:nvSpPr>
        <p:spPr>
          <a:xfrm>
            <a:off x="2699792" y="3933056"/>
            <a:ext cx="4572000" cy="2585323"/>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a:t>
            </a:r>
            <a:r>
              <a:rPr lang="en-GB" dirty="0" err="1">
                <a:solidFill>
                  <a:srgbClr val="FF0000"/>
                </a:solidFill>
                <a:latin typeface="Arial" panose="020B0604020202020204" pitchFamily="34" charset="0"/>
                <a:cs typeface="Arial" panose="020B0604020202020204" pitchFamily="34" charset="0"/>
              </a:rPr>
              <a:t>Coch</a:t>
            </a:r>
            <a:r>
              <a:rPr lang="en-GB" dirty="0">
                <a:solidFill>
                  <a:srgbClr val="FF0000"/>
                </a:solidFill>
                <a:latin typeface="Arial" panose="020B0604020202020204" pitchFamily="34" charset="0"/>
                <a:cs typeface="Arial" panose="020B0604020202020204" pitchFamily="34" charset="0"/>
              </a:rPr>
              <a:t>) -   I have no ideal what that nature and nurture means.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t>
            </a:r>
            <a:r>
              <a:rPr lang="en-GB" dirty="0" err="1">
                <a:solidFill>
                  <a:srgbClr val="FFC000"/>
                </a:solidFill>
                <a:latin typeface="Arial" panose="020B0604020202020204" pitchFamily="34" charset="0"/>
                <a:cs typeface="Arial" panose="020B0604020202020204" pitchFamily="34" charset="0"/>
              </a:rPr>
              <a:t>Ambr</a:t>
            </a:r>
            <a:r>
              <a:rPr lang="en-GB" dirty="0">
                <a:solidFill>
                  <a:srgbClr val="FFC000"/>
                </a:solidFill>
                <a:latin typeface="Arial" panose="020B0604020202020204" pitchFamily="34" charset="0"/>
                <a:cs typeface="Arial" panose="020B0604020202020204" pitchFamily="34" charset="0"/>
              </a:rPr>
              <a:t>) -  I think I may know what nature or nurture means but not sure. </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a:t>
            </a:r>
            <a:r>
              <a:rPr lang="en-GB" dirty="0" err="1">
                <a:solidFill>
                  <a:srgbClr val="00B050"/>
                </a:solidFill>
                <a:latin typeface="Arial" panose="020B0604020202020204" pitchFamily="34" charset="0"/>
                <a:cs typeface="Arial" panose="020B0604020202020204" pitchFamily="34" charset="0"/>
              </a:rPr>
              <a:t>Gwyrdd</a:t>
            </a:r>
            <a:r>
              <a:rPr lang="en-GB" dirty="0">
                <a:solidFill>
                  <a:srgbClr val="00B050"/>
                </a:solidFill>
                <a:latin typeface="Arial" panose="020B0604020202020204" pitchFamily="34" charset="0"/>
                <a:cs typeface="Arial" panose="020B0604020202020204" pitchFamily="34" charset="0"/>
              </a:rPr>
              <a:t>) -  Yes, I know the differences between nature and nurture and how they impact upon development. </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dirty="0"/>
              <a:t>Nature Vs Nurture.</a:t>
            </a:r>
          </a:p>
        </p:txBody>
      </p:sp>
      <p:sp>
        <p:nvSpPr>
          <p:cNvPr id="3" name="Content Placeholder 2"/>
          <p:cNvSpPr>
            <a:spLocks noGrp="1"/>
          </p:cNvSpPr>
          <p:nvPr>
            <p:ph sz="quarter" idx="1"/>
          </p:nvPr>
        </p:nvSpPr>
        <p:spPr/>
        <p:txBody>
          <a:bodyPr>
            <a:normAutofit fontScale="85000" lnSpcReduction="10000"/>
          </a:bodyPr>
          <a:lstStyle/>
          <a:p>
            <a:pPr>
              <a:buNone/>
            </a:pPr>
            <a:r>
              <a:rPr lang="en-GB" dirty="0"/>
              <a:t>It is widely accepted that both </a:t>
            </a:r>
            <a:r>
              <a:rPr lang="en-GB" b="1" dirty="0"/>
              <a:t>nature/nurture</a:t>
            </a:r>
            <a:r>
              <a:rPr lang="en-GB" dirty="0"/>
              <a:t> play a key role in human growth and development across the lifespan. </a:t>
            </a:r>
          </a:p>
          <a:p>
            <a:pPr>
              <a:buNone/>
            </a:pPr>
            <a:endParaRPr lang="en-GB" dirty="0"/>
          </a:p>
          <a:p>
            <a:pPr>
              <a:buNone/>
            </a:pPr>
            <a:r>
              <a:rPr lang="en-GB" b="1" dirty="0"/>
              <a:t>Nature</a:t>
            </a:r>
            <a:r>
              <a:rPr lang="en-GB" dirty="0"/>
              <a:t> is the influence of innate/inherited features of development.   They have inherited skills, abilities and behaviours from their parents.   </a:t>
            </a:r>
          </a:p>
          <a:p>
            <a:pPr>
              <a:buNone/>
            </a:pPr>
            <a:endParaRPr lang="en-GB" dirty="0"/>
          </a:p>
          <a:p>
            <a:pPr>
              <a:buNone/>
            </a:pPr>
            <a:r>
              <a:rPr lang="en-GB" b="1" dirty="0"/>
              <a:t>Nurture</a:t>
            </a:r>
            <a:r>
              <a:rPr lang="en-GB" dirty="0"/>
              <a:t> is the influence of the environment and nurturing.  This links to the point that characteristics are acquired and can be shaped through life experiences. </a:t>
            </a:r>
          </a:p>
          <a:p>
            <a:pPr>
              <a:buNone/>
            </a:pPr>
            <a:endParaRPr lang="en-GB" dirty="0"/>
          </a:p>
          <a:p>
            <a:pPr>
              <a:buNone/>
            </a:pPr>
            <a:r>
              <a:rPr lang="en-GB" dirty="0"/>
              <a:t>Can you think of examples where nature and nurture could overlap? </a:t>
            </a:r>
          </a:p>
          <a:p>
            <a:pPr>
              <a:buNone/>
            </a:pPr>
            <a:endParaRPr lang="en-GB" dirty="0"/>
          </a:p>
          <a:p>
            <a:pPr>
              <a:buNone/>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Nature:</a:t>
            </a:r>
          </a:p>
        </p:txBody>
      </p:sp>
      <p:sp>
        <p:nvSpPr>
          <p:cNvPr id="3" name="Content Placeholder 2"/>
          <p:cNvSpPr>
            <a:spLocks noGrp="1"/>
          </p:cNvSpPr>
          <p:nvPr>
            <p:ph sz="quarter" idx="1"/>
          </p:nvPr>
        </p:nvSpPr>
        <p:spPr/>
        <p:txBody>
          <a:bodyPr/>
          <a:lstStyle/>
          <a:p>
            <a:pPr>
              <a:buNone/>
            </a:pPr>
            <a:r>
              <a:rPr lang="en-GB" dirty="0"/>
              <a:t>Biological programming and genetically pre-programmed.   </a:t>
            </a:r>
          </a:p>
          <a:p>
            <a:pPr>
              <a:buNone/>
            </a:pPr>
            <a:endParaRPr lang="en-GB" dirty="0"/>
          </a:p>
          <a:p>
            <a:pPr>
              <a:buNone/>
            </a:pPr>
            <a:endParaRPr lang="en-GB" dirty="0"/>
          </a:p>
        </p:txBody>
      </p:sp>
      <p:sp>
        <p:nvSpPr>
          <p:cNvPr id="6" name="TextBox 5"/>
          <p:cNvSpPr txBox="1"/>
          <p:nvPr/>
        </p:nvSpPr>
        <p:spPr>
          <a:xfrm>
            <a:off x="4427984" y="2564904"/>
            <a:ext cx="4176464" cy="3416320"/>
          </a:xfrm>
          <a:prstGeom prst="rect">
            <a:avLst/>
          </a:prstGeom>
          <a:noFill/>
        </p:spPr>
        <p:txBody>
          <a:bodyPr wrap="square" rtlCol="0">
            <a:spAutoFit/>
          </a:bodyPr>
          <a:lstStyle/>
          <a:p>
            <a:r>
              <a:rPr lang="en-GB" dirty="0"/>
              <a:t>Inside the nuclei of all our cells are chromosomes, one of each pair from our mother and one from our father.</a:t>
            </a:r>
          </a:p>
          <a:p>
            <a:endParaRPr lang="en-GB" dirty="0"/>
          </a:p>
          <a:p>
            <a:r>
              <a:rPr lang="en-GB" dirty="0"/>
              <a:t>Each chromosome composed of several genes, each one of which codes for a particular characteristic, such an eye colour.     </a:t>
            </a:r>
          </a:p>
          <a:p>
            <a:endParaRPr lang="en-GB" dirty="0"/>
          </a:p>
          <a:p>
            <a:r>
              <a:rPr lang="en-GB" dirty="0"/>
              <a:t>DNA is the chemical that makes up our genes/chromosomes.     DNAs are long DNA molecules.     </a:t>
            </a:r>
          </a:p>
        </p:txBody>
      </p:sp>
      <p:sp>
        <p:nvSpPr>
          <p:cNvPr id="7" name="Rectangle 6"/>
          <p:cNvSpPr/>
          <p:nvPr/>
        </p:nvSpPr>
        <p:spPr>
          <a:xfrm>
            <a:off x="251520" y="6093296"/>
            <a:ext cx="4572000" cy="246221"/>
          </a:xfrm>
          <a:prstGeom prst="rect">
            <a:avLst/>
          </a:prstGeom>
        </p:spPr>
        <p:txBody>
          <a:bodyPr>
            <a:spAutoFit/>
          </a:bodyPr>
          <a:lstStyle/>
          <a:p>
            <a:endParaRPr lang="en-GB" sz="1000" dirty="0"/>
          </a:p>
        </p:txBody>
      </p:sp>
      <p:pic>
        <p:nvPicPr>
          <p:cNvPr id="3076" name="Picture 4"/>
          <p:cNvPicPr>
            <a:picLocks noChangeAspect="1" noChangeArrowheads="1"/>
          </p:cNvPicPr>
          <p:nvPr/>
        </p:nvPicPr>
        <p:blipFill>
          <a:blip r:embed="rId2" cstate="print"/>
          <a:srcRect/>
          <a:stretch>
            <a:fillRect/>
          </a:stretch>
        </p:blipFill>
        <p:spPr bwMode="auto">
          <a:xfrm>
            <a:off x="323528" y="2564904"/>
            <a:ext cx="3799507" cy="2681614"/>
          </a:xfrm>
          <a:prstGeom prst="rect">
            <a:avLst/>
          </a:prstGeom>
          <a:noFill/>
          <a:ln w="9525">
            <a:noFill/>
            <a:miter lim="800000"/>
            <a:headEnd/>
            <a:tailEnd/>
          </a:ln>
        </p:spPr>
      </p:pic>
      <p:sp>
        <p:nvSpPr>
          <p:cNvPr id="9" name="Rectangle 8"/>
          <p:cNvSpPr/>
          <p:nvPr/>
        </p:nvSpPr>
        <p:spPr>
          <a:xfrm>
            <a:off x="179512" y="5517232"/>
            <a:ext cx="3816424" cy="400110"/>
          </a:xfrm>
          <a:prstGeom prst="rect">
            <a:avLst/>
          </a:prstGeom>
        </p:spPr>
        <p:txBody>
          <a:bodyPr wrap="square">
            <a:spAutoFit/>
          </a:bodyPr>
          <a:lstStyle/>
          <a:p>
            <a:r>
              <a:rPr lang="en-GB" sz="1000" dirty="0"/>
              <a:t>https://socratic.org/questions/how-are-dna-chromosomes-genes-and-alleles-related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Nature </a:t>
            </a:r>
          </a:p>
        </p:txBody>
      </p:sp>
      <p:sp>
        <p:nvSpPr>
          <p:cNvPr id="3" name="Content Placeholder 2"/>
          <p:cNvSpPr>
            <a:spLocks noGrp="1"/>
          </p:cNvSpPr>
          <p:nvPr>
            <p:ph sz="quarter" idx="1"/>
          </p:nvPr>
        </p:nvSpPr>
        <p:spPr/>
        <p:txBody>
          <a:bodyPr/>
          <a:lstStyle/>
          <a:p>
            <a:pPr>
              <a:buNone/>
            </a:pPr>
            <a:r>
              <a:rPr lang="en-GB" dirty="0"/>
              <a:t>What characteristics do you think we cannot change? </a:t>
            </a:r>
          </a:p>
          <a:p>
            <a:endParaRPr lang="en-GB" dirty="0"/>
          </a:p>
          <a:p>
            <a:r>
              <a:rPr lang="en-GB" i="1" dirty="0"/>
              <a:t>Whether we are male or female.</a:t>
            </a:r>
          </a:p>
          <a:p>
            <a:endParaRPr lang="en-GB" i="1" dirty="0"/>
          </a:p>
          <a:p>
            <a:r>
              <a:rPr lang="en-GB" i="1" dirty="0"/>
              <a:t>Eye colour  -  </a:t>
            </a:r>
          </a:p>
          <a:p>
            <a:pPr>
              <a:buNone/>
            </a:pPr>
            <a:r>
              <a:rPr lang="en-GB" sz="1400" i="1" dirty="0">
                <a:hlinkClick r:id="rId3"/>
              </a:rPr>
              <a:t>https://www.dailymail.co.uk/femail/article-3587894/What-eye-colour-baby-eye-colour-combinations-baby-based-partners-eyes.html</a:t>
            </a:r>
            <a:r>
              <a:rPr lang="en-GB" sz="1400" i="1" dirty="0"/>
              <a:t> </a:t>
            </a:r>
          </a:p>
          <a:p>
            <a:endParaRPr lang="en-GB" sz="1400" i="1" dirty="0"/>
          </a:p>
          <a:p>
            <a:r>
              <a:rPr lang="en-GB" i="1" dirty="0"/>
              <a:t>Ability to roll the tongue.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Nurture</a:t>
            </a:r>
          </a:p>
        </p:txBody>
      </p:sp>
      <p:sp>
        <p:nvSpPr>
          <p:cNvPr id="3" name="Content Placeholder 2"/>
          <p:cNvSpPr>
            <a:spLocks noGrp="1"/>
          </p:cNvSpPr>
          <p:nvPr>
            <p:ph sz="quarter" idx="1"/>
          </p:nvPr>
        </p:nvSpPr>
        <p:spPr/>
        <p:txBody>
          <a:bodyPr/>
          <a:lstStyle/>
          <a:p>
            <a:r>
              <a:rPr lang="en-GB" dirty="0"/>
              <a:t>The influence of the environment and life experiences can shape growth/development.  </a:t>
            </a:r>
          </a:p>
        </p:txBody>
      </p:sp>
      <p:pic>
        <p:nvPicPr>
          <p:cNvPr id="4" name="Picture 2"/>
          <p:cNvPicPr>
            <a:picLocks noChangeAspect="1" noChangeArrowheads="1"/>
          </p:cNvPicPr>
          <p:nvPr/>
        </p:nvPicPr>
        <p:blipFill>
          <a:blip r:embed="rId3" cstate="print"/>
          <a:srcRect/>
          <a:stretch>
            <a:fillRect/>
          </a:stretch>
        </p:blipFill>
        <p:spPr bwMode="auto">
          <a:xfrm>
            <a:off x="539552" y="2780928"/>
            <a:ext cx="4968552" cy="338627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Objectives – after this session you should be able to: </a:t>
            </a:r>
          </a:p>
        </p:txBody>
      </p:sp>
      <p:sp>
        <p:nvSpPr>
          <p:cNvPr id="3" name="Content Placeholder 2"/>
          <p:cNvSpPr>
            <a:spLocks noGrp="1"/>
          </p:cNvSpPr>
          <p:nvPr>
            <p:ph sz="quarter" idx="1"/>
          </p:nvPr>
        </p:nvSpPr>
        <p:spPr>
          <a:xfrm>
            <a:off x="323528" y="1447800"/>
            <a:ext cx="8363272" cy="4572000"/>
          </a:xfrm>
        </p:spPr>
        <p:txBody>
          <a:bodyPr>
            <a:normAutofit fontScale="92500" lnSpcReduction="20000"/>
          </a:bodyPr>
          <a:lstStyle/>
          <a:p>
            <a:pPr marL="514350" indent="-514350">
              <a:buNone/>
            </a:pPr>
            <a:endParaRPr lang="en-GB" dirty="0"/>
          </a:p>
          <a:p>
            <a:pPr marL="514350" indent="-514350">
              <a:buNone/>
            </a:pPr>
            <a:r>
              <a:rPr lang="en-GB" dirty="0"/>
              <a:t> </a:t>
            </a:r>
            <a:r>
              <a:rPr lang="en-GB" b="1" dirty="0"/>
              <a:t>1)  Outline </a:t>
            </a:r>
            <a:r>
              <a:rPr lang="en-GB" dirty="0"/>
              <a:t>the basic concepts and ideas from:</a:t>
            </a:r>
          </a:p>
          <a:p>
            <a:pPr marL="514350" indent="-514350">
              <a:buNone/>
            </a:pPr>
            <a:r>
              <a:rPr lang="en-GB" i="1" dirty="0"/>
              <a:t>Bowlby’s</a:t>
            </a:r>
            <a:r>
              <a:rPr lang="en-GB" dirty="0"/>
              <a:t> Attachment Theory</a:t>
            </a:r>
          </a:p>
          <a:p>
            <a:pPr marL="514350" indent="-514350">
              <a:buNone/>
            </a:pPr>
            <a:r>
              <a:rPr lang="en-GB" i="1" dirty="0"/>
              <a:t>Cumming and Henry </a:t>
            </a:r>
            <a:r>
              <a:rPr lang="en-GB" dirty="0"/>
              <a:t>Disengagement Theory of Aging.</a:t>
            </a:r>
          </a:p>
          <a:p>
            <a:pPr marL="514350" indent="-514350">
              <a:buNone/>
            </a:pPr>
            <a:endParaRPr lang="en-GB" dirty="0"/>
          </a:p>
          <a:p>
            <a:pPr marL="514350" indent="-514350">
              <a:buNone/>
            </a:pPr>
            <a:r>
              <a:rPr lang="en-GB" b="1" dirty="0"/>
              <a:t>2) Discuss</a:t>
            </a:r>
            <a:r>
              <a:rPr lang="en-GB" dirty="0"/>
              <a:t> the </a:t>
            </a:r>
            <a:r>
              <a:rPr lang="en-GB" i="1" dirty="0"/>
              <a:t>relevance</a:t>
            </a:r>
            <a:r>
              <a:rPr lang="en-GB" dirty="0"/>
              <a:t> of Cumming and Henry’s  Social Disengagement Theory in relation to supporting growth and development in later adulthood in Wales today  (8 marks).  </a:t>
            </a:r>
          </a:p>
          <a:p>
            <a:pPr marL="514350" indent="-514350">
              <a:buNone/>
            </a:pPr>
            <a:endParaRPr lang="en-GB" dirty="0"/>
          </a:p>
          <a:p>
            <a:pPr marL="514350" indent="-514350">
              <a:buNone/>
            </a:pPr>
            <a:r>
              <a:rPr lang="en-GB" dirty="0"/>
              <a:t>3) </a:t>
            </a:r>
            <a:r>
              <a:rPr lang="en-GB" b="1" dirty="0"/>
              <a:t>Assess</a:t>
            </a:r>
            <a:r>
              <a:rPr lang="en-GB" dirty="0"/>
              <a:t> </a:t>
            </a:r>
            <a:r>
              <a:rPr lang="en-GB" i="1" dirty="0"/>
              <a:t>Bowlby’s</a:t>
            </a:r>
            <a:r>
              <a:rPr lang="en-GB" dirty="0"/>
              <a:t> Attachment Theory and </a:t>
            </a:r>
            <a:r>
              <a:rPr lang="en-GB" i="1" dirty="0"/>
              <a:t>Cumming and Henry</a:t>
            </a:r>
            <a:r>
              <a:rPr lang="en-GB" dirty="0"/>
              <a:t> Disengagement Theory of Aging. </a:t>
            </a:r>
          </a:p>
          <a:p>
            <a:pPr marL="514350" indent="-514350">
              <a:buAutoNum type="arabicParenR" startAt="3"/>
            </a:pPr>
            <a:endParaRPr lang="en-GB" dirty="0"/>
          </a:p>
          <a:p>
            <a:pPr marL="514350" indent="-514350">
              <a:buAutoNum type="arabicParenR" startAt="3"/>
            </a:pPr>
            <a:endParaRPr lang="en-GB" dirty="0"/>
          </a:p>
          <a:p>
            <a:pPr marL="514350" indent="-514350">
              <a:buNone/>
            </a:pPr>
            <a:endParaRPr lang="en-GB" dirty="0"/>
          </a:p>
          <a:p>
            <a:pPr marL="514350" indent="-514350">
              <a:buNone/>
            </a:pPr>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Nature </a:t>
            </a:r>
            <a:r>
              <a:rPr lang="en-GB" b="1" dirty="0">
                <a:effectLst>
                  <a:outerShdw blurRad="38100" dist="38100" dir="2700000" algn="tl">
                    <a:srgbClr val="000000">
                      <a:alpha val="43137"/>
                    </a:srgbClr>
                  </a:outerShdw>
                </a:effectLst>
              </a:rPr>
              <a:t>Vs</a:t>
            </a:r>
            <a:r>
              <a:rPr lang="en-GB" dirty="0"/>
              <a:t> Nurture today</a:t>
            </a:r>
          </a:p>
        </p:txBody>
      </p:sp>
      <p:sp>
        <p:nvSpPr>
          <p:cNvPr id="3" name="Content Placeholder 2"/>
          <p:cNvSpPr>
            <a:spLocks noGrp="1"/>
          </p:cNvSpPr>
          <p:nvPr>
            <p:ph sz="quarter" idx="1"/>
          </p:nvPr>
        </p:nvSpPr>
        <p:spPr/>
        <p:txBody>
          <a:bodyPr/>
          <a:lstStyle/>
          <a:p>
            <a:r>
              <a:rPr lang="en-GB" dirty="0"/>
              <a:t>Sometimes nature – nurture is presented as an argument between extremely different viewpoints.   </a:t>
            </a:r>
          </a:p>
          <a:p>
            <a:pPr>
              <a:buNone/>
            </a:pPr>
            <a:r>
              <a:rPr lang="en-GB" dirty="0"/>
              <a:t>   However, when supporting human growth/development is important that both nature/nurture are considered as both are impacting growth/development.  </a:t>
            </a:r>
          </a:p>
          <a:p>
            <a:pPr>
              <a:buNone/>
            </a:pPr>
            <a:endParaRPr lang="en-GB" dirty="0"/>
          </a:p>
          <a:p>
            <a:pPr>
              <a:buNone/>
            </a:pPr>
            <a:endParaRPr lang="en-GB" i="1" dirty="0"/>
          </a:p>
        </p:txBody>
      </p:sp>
      <p:cxnSp>
        <p:nvCxnSpPr>
          <p:cNvPr id="5" name="Straight Arrow Connector 4"/>
          <p:cNvCxnSpPr/>
          <p:nvPr/>
        </p:nvCxnSpPr>
        <p:spPr>
          <a:xfrm flipH="1">
            <a:off x="4572000" y="3501008"/>
            <a:ext cx="1656184"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11560" y="4437112"/>
            <a:ext cx="3528392" cy="2031325"/>
          </a:xfrm>
          <a:prstGeom prst="rect">
            <a:avLst/>
          </a:prstGeom>
          <a:noFill/>
        </p:spPr>
        <p:txBody>
          <a:bodyPr wrap="square" rtlCol="0">
            <a:spAutoFit/>
          </a:bodyPr>
          <a:lstStyle/>
          <a:p>
            <a:r>
              <a:rPr lang="en-GB" dirty="0"/>
              <a:t>Piaget’s Cognitive theory accepts that children develop in a predestined way (stages of cognitive development) but believed that experiences help them to develop new concepts/ideas. </a:t>
            </a:r>
          </a:p>
        </p:txBody>
      </p:sp>
      <p:cxnSp>
        <p:nvCxnSpPr>
          <p:cNvPr id="8" name="Straight Arrow Connector 7"/>
          <p:cNvCxnSpPr/>
          <p:nvPr/>
        </p:nvCxnSpPr>
        <p:spPr>
          <a:xfrm>
            <a:off x="6300192" y="3645024"/>
            <a:ext cx="720080"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868144" y="5013176"/>
            <a:ext cx="3024336" cy="1477328"/>
          </a:xfrm>
          <a:prstGeom prst="rect">
            <a:avLst/>
          </a:prstGeom>
          <a:noFill/>
        </p:spPr>
        <p:txBody>
          <a:bodyPr wrap="square" rtlCol="0">
            <a:spAutoFit/>
          </a:bodyPr>
          <a:lstStyle/>
          <a:p>
            <a:r>
              <a:rPr lang="en-GB" b="1" dirty="0"/>
              <a:t>Stress – diathesis model </a:t>
            </a:r>
            <a:r>
              <a:rPr lang="en-GB" dirty="0"/>
              <a:t>– this is a model that explains how both nature and nurture play a part in growth/development.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lgn="ctr"/>
            <a:r>
              <a:rPr lang="en-GB" dirty="0"/>
              <a:t>Models that relate to each other</a:t>
            </a:r>
          </a:p>
        </p:txBody>
      </p:sp>
      <p:sp>
        <p:nvSpPr>
          <p:cNvPr id="10" name="Text Placeholder 9"/>
          <p:cNvSpPr>
            <a:spLocks noGrp="1"/>
          </p:cNvSpPr>
          <p:nvPr>
            <p:ph type="body" idx="1"/>
          </p:nvPr>
        </p:nvSpPr>
        <p:spPr/>
        <p:txBody>
          <a:bodyPr/>
          <a:lstStyle/>
          <a:p>
            <a:r>
              <a:rPr lang="en-GB" dirty="0"/>
              <a:t>Models that relate to nature.</a:t>
            </a:r>
          </a:p>
        </p:txBody>
      </p:sp>
      <p:sp>
        <p:nvSpPr>
          <p:cNvPr id="12" name="Text Placeholder 11"/>
          <p:cNvSpPr>
            <a:spLocks noGrp="1"/>
          </p:cNvSpPr>
          <p:nvPr>
            <p:ph type="body" sz="half" idx="3"/>
          </p:nvPr>
        </p:nvSpPr>
        <p:spPr/>
        <p:txBody>
          <a:bodyPr/>
          <a:lstStyle/>
          <a:p>
            <a:r>
              <a:rPr lang="en-GB" dirty="0"/>
              <a:t>Models that relate to nurture.</a:t>
            </a:r>
          </a:p>
        </p:txBody>
      </p:sp>
      <p:sp>
        <p:nvSpPr>
          <p:cNvPr id="11" name="Content Placeholder 10"/>
          <p:cNvSpPr>
            <a:spLocks noGrp="1"/>
          </p:cNvSpPr>
          <p:nvPr>
            <p:ph sz="half" idx="2"/>
          </p:nvPr>
        </p:nvSpPr>
        <p:spPr/>
        <p:txBody>
          <a:bodyPr/>
          <a:lstStyle/>
          <a:p>
            <a:pPr>
              <a:buNone/>
            </a:pPr>
            <a:r>
              <a:rPr lang="en-GB" dirty="0"/>
              <a:t>Biological Theory – Gesell.  </a:t>
            </a:r>
          </a:p>
          <a:p>
            <a:pPr>
              <a:buNone/>
            </a:pPr>
            <a:endParaRPr lang="en-GB" dirty="0"/>
          </a:p>
          <a:p>
            <a:pPr>
              <a:buNone/>
            </a:pPr>
            <a:r>
              <a:rPr lang="en-GB" dirty="0"/>
              <a:t>Bowlby’s Attachment Theory. </a:t>
            </a:r>
          </a:p>
        </p:txBody>
      </p:sp>
      <p:sp>
        <p:nvSpPr>
          <p:cNvPr id="13" name="Content Placeholder 12"/>
          <p:cNvSpPr>
            <a:spLocks noGrp="1"/>
          </p:cNvSpPr>
          <p:nvPr>
            <p:ph sz="half" idx="4"/>
          </p:nvPr>
        </p:nvSpPr>
        <p:spPr/>
        <p:txBody>
          <a:bodyPr/>
          <a:lstStyle/>
          <a:p>
            <a:r>
              <a:rPr lang="en-GB" dirty="0"/>
              <a:t>Social Learning Theory – Bandura’s . </a:t>
            </a:r>
          </a:p>
          <a:p>
            <a:endParaRPr lang="en-GB" dirty="0"/>
          </a:p>
          <a:p>
            <a:r>
              <a:rPr lang="en-GB" dirty="0"/>
              <a:t>Behaviourist</a:t>
            </a:r>
          </a:p>
          <a:p>
            <a:endParaRPr lang="en-GB" dirty="0"/>
          </a:p>
          <a:p>
            <a:r>
              <a:rPr lang="en-GB" dirty="0"/>
              <a:t>Humanism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Objective checker </a:t>
            </a:r>
          </a:p>
        </p:txBody>
      </p:sp>
      <p:sp>
        <p:nvSpPr>
          <p:cNvPr id="8" name="Content Placeholder 7"/>
          <p:cNvSpPr>
            <a:spLocks noGrp="1"/>
          </p:cNvSpPr>
          <p:nvPr>
            <p:ph sz="quarter" idx="1"/>
          </p:nvPr>
        </p:nvSpPr>
        <p:spPr/>
        <p:txBody>
          <a:bodyPr/>
          <a:lstStyle/>
          <a:p>
            <a:pPr>
              <a:buNone/>
            </a:pPr>
            <a:endParaRPr lang="en-GB" b="1" dirty="0"/>
          </a:p>
          <a:p>
            <a:pPr>
              <a:buNone/>
            </a:pPr>
            <a:r>
              <a:rPr lang="en-GB" sz="2800" b="1" dirty="0"/>
              <a:t>Differentiate</a:t>
            </a:r>
            <a:r>
              <a:rPr lang="en-GB" sz="2800" dirty="0"/>
              <a:t> between nature and nurture and the impact these concepts have on growth/development across the lifespan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 REVISION ACTIVITIES. </a:t>
            </a:r>
          </a:p>
        </p:txBody>
      </p:sp>
      <p:pic>
        <p:nvPicPr>
          <p:cNvPr id="73730" name="Picture 2"/>
          <p:cNvPicPr>
            <a:picLocks noGrp="1" noChangeAspect="1" noChangeArrowheads="1"/>
          </p:cNvPicPr>
          <p:nvPr>
            <p:ph sz="quarter" idx="1"/>
          </p:nvPr>
        </p:nvPicPr>
        <p:blipFill>
          <a:blip r:embed="rId2" cstate="print"/>
          <a:srcRect/>
          <a:stretch>
            <a:fillRect/>
          </a:stretch>
        </p:blipFill>
        <p:spPr bwMode="auto">
          <a:xfrm>
            <a:off x="539552" y="1916832"/>
            <a:ext cx="4219575" cy="2143125"/>
          </a:xfrm>
          <a:prstGeom prst="rect">
            <a:avLst/>
          </a:prstGeom>
          <a:noFill/>
          <a:ln w="9525">
            <a:noFill/>
            <a:miter lim="800000"/>
            <a:headEnd/>
            <a:tailEnd/>
          </a:ln>
        </p:spPr>
      </p:pic>
      <p:pic>
        <p:nvPicPr>
          <p:cNvPr id="73731" name="Picture 3"/>
          <p:cNvPicPr>
            <a:picLocks noChangeAspect="1" noChangeArrowheads="1"/>
          </p:cNvPicPr>
          <p:nvPr/>
        </p:nvPicPr>
        <p:blipFill>
          <a:blip r:embed="rId3" cstate="print"/>
          <a:srcRect/>
          <a:stretch>
            <a:fillRect/>
          </a:stretch>
        </p:blipFill>
        <p:spPr bwMode="auto">
          <a:xfrm>
            <a:off x="4823520" y="4005064"/>
            <a:ext cx="4320480" cy="2661724"/>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Useful revision websites</a:t>
            </a:r>
          </a:p>
        </p:txBody>
      </p:sp>
      <p:sp>
        <p:nvSpPr>
          <p:cNvPr id="3" name="Content Placeholder 2"/>
          <p:cNvSpPr>
            <a:spLocks noGrp="1"/>
          </p:cNvSpPr>
          <p:nvPr>
            <p:ph sz="quarter" idx="1"/>
          </p:nvPr>
        </p:nvSpPr>
        <p:spPr/>
        <p:txBody>
          <a:bodyPr/>
          <a:lstStyle/>
          <a:p>
            <a:pPr>
              <a:buNone/>
            </a:pPr>
            <a:endParaRPr lang="en-GB" dirty="0"/>
          </a:p>
          <a:p>
            <a:pPr>
              <a:buNone/>
            </a:pPr>
            <a:r>
              <a:rPr lang="en-GB" dirty="0">
                <a:hlinkClick r:id="rId2"/>
              </a:rPr>
              <a:t>https://www.simplypsychology.org/attachment.html</a:t>
            </a:r>
            <a:endParaRPr lang="en-GB" dirty="0"/>
          </a:p>
          <a:p>
            <a:pPr>
              <a:buNone/>
            </a:pPr>
            <a:endParaRPr lang="en-GB" dirty="0"/>
          </a:p>
          <a:p>
            <a:pPr>
              <a:buNone/>
            </a:pPr>
            <a:r>
              <a:rPr lang="en-GB" dirty="0">
                <a:hlinkClick r:id="rId3"/>
              </a:rPr>
              <a:t>https://www.simplypsychology.org/bowlby.html</a:t>
            </a:r>
            <a:endParaRPr lang="en-GB" dirty="0"/>
          </a:p>
          <a:p>
            <a:pPr>
              <a:buNone/>
            </a:pPr>
            <a:endParaRPr lang="en-GB" dirty="0"/>
          </a:p>
          <a:p>
            <a:pPr>
              <a:buNone/>
            </a:pPr>
            <a:r>
              <a:rPr lang="en-GB" dirty="0">
                <a:hlinkClick r:id="rId4"/>
              </a:rPr>
              <a:t>https://www.verywellmind.com/attachment-styles-2795344</a:t>
            </a:r>
            <a:r>
              <a:rPr lang="en-GB" dirty="0"/>
              <a:t> </a:t>
            </a:r>
          </a:p>
          <a:p>
            <a:pPr>
              <a:buNone/>
            </a:pP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76672"/>
            <a:ext cx="7772400" cy="1143000"/>
          </a:xfrm>
        </p:spPr>
        <p:txBody>
          <a:bodyPr>
            <a:normAutofit fontScale="90000"/>
          </a:bodyPr>
          <a:lstStyle/>
          <a:p>
            <a:br>
              <a:rPr lang="en-GB" i="1" dirty="0"/>
            </a:br>
            <a:br>
              <a:rPr lang="en-GB" i="1" dirty="0"/>
            </a:br>
            <a:r>
              <a:rPr lang="en-GB" i="1" dirty="0"/>
              <a:t>Bowlby’s</a:t>
            </a:r>
            <a:r>
              <a:rPr lang="en-GB" dirty="0"/>
              <a:t> Attachment Theory</a:t>
            </a:r>
            <a:br>
              <a:rPr lang="en-GB" dirty="0"/>
            </a:br>
            <a:endParaRPr lang="en-GB" dirty="0"/>
          </a:p>
        </p:txBody>
      </p:sp>
      <p:sp>
        <p:nvSpPr>
          <p:cNvPr id="3" name="Content Placeholder 2"/>
          <p:cNvSpPr>
            <a:spLocks noGrp="1"/>
          </p:cNvSpPr>
          <p:nvPr>
            <p:ph sz="quarter" idx="1"/>
          </p:nvPr>
        </p:nvSpPr>
        <p:spPr/>
        <p:txBody>
          <a:bodyPr/>
          <a:lstStyle/>
          <a:p>
            <a:r>
              <a:rPr lang="en-GB" sz="2000" dirty="0"/>
              <a:t>Using your mobile phone or a computer.     </a:t>
            </a:r>
          </a:p>
          <a:p>
            <a:pPr>
              <a:buNone/>
            </a:pPr>
            <a:endParaRPr lang="en-GB" sz="2000" dirty="0"/>
          </a:p>
          <a:p>
            <a:r>
              <a:rPr lang="en-GB" sz="2000" i="1" dirty="0"/>
              <a:t>Research</a:t>
            </a:r>
            <a:r>
              <a:rPr lang="en-GB" sz="2000" dirty="0"/>
              <a:t> the following questions on </a:t>
            </a:r>
            <a:r>
              <a:rPr lang="en-GB" sz="2000" i="1" dirty="0"/>
              <a:t>Bowlby’s</a:t>
            </a:r>
            <a:r>
              <a:rPr lang="en-GB" sz="2000" dirty="0"/>
              <a:t> Attachment Theory.  </a:t>
            </a:r>
          </a:p>
          <a:p>
            <a:endParaRPr lang="en-GB" sz="2000" dirty="0"/>
          </a:p>
          <a:p>
            <a:r>
              <a:rPr lang="en-GB" sz="2000" i="1" dirty="0"/>
              <a:t>Print </a:t>
            </a:r>
            <a:r>
              <a:rPr lang="en-GB" sz="2000" dirty="0"/>
              <a:t>your answers and place them into your unit 2 folder. </a:t>
            </a:r>
          </a:p>
          <a:p>
            <a:pPr>
              <a:buNone/>
            </a:pP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323528" y="4221088"/>
            <a:ext cx="2562225" cy="2047875"/>
          </a:xfrm>
          <a:prstGeom prst="rect">
            <a:avLst/>
          </a:prstGeom>
          <a:noFill/>
          <a:ln w="9525">
            <a:noFill/>
            <a:miter lim="800000"/>
            <a:headEnd/>
            <a:tailEnd/>
          </a:ln>
        </p:spPr>
      </p:pic>
      <p:sp>
        <p:nvSpPr>
          <p:cNvPr id="5" name="TextBox 4"/>
          <p:cNvSpPr txBox="1"/>
          <p:nvPr/>
        </p:nvSpPr>
        <p:spPr>
          <a:xfrm>
            <a:off x="3851920" y="3933056"/>
            <a:ext cx="5040560" cy="2585323"/>
          </a:xfrm>
          <a:prstGeom prst="rect">
            <a:avLst/>
          </a:prstGeom>
          <a:noFill/>
        </p:spPr>
        <p:txBody>
          <a:bodyPr wrap="square" rtlCol="0">
            <a:spAutoFit/>
          </a:bodyPr>
          <a:lstStyle/>
          <a:p>
            <a:pPr marL="342900" indent="-342900">
              <a:buAutoNum type="arabicPeriod"/>
            </a:pPr>
            <a:r>
              <a:rPr lang="en-GB" dirty="0"/>
              <a:t>What was his hypothesis?       E.g. What was his initial thoughts over attachment?</a:t>
            </a:r>
          </a:p>
          <a:p>
            <a:pPr marL="342900" indent="-342900">
              <a:buAutoNum type="arabicPeriod"/>
            </a:pPr>
            <a:endParaRPr lang="en-GB" dirty="0"/>
          </a:p>
          <a:p>
            <a:pPr marL="342900" indent="-342900">
              <a:buAutoNum type="arabicPeriod"/>
            </a:pPr>
            <a:r>
              <a:rPr lang="en-GB" dirty="0"/>
              <a:t>What were the effects of a lack of Attachment on individuals growth/development?</a:t>
            </a:r>
          </a:p>
          <a:p>
            <a:pPr marL="342900" indent="-342900">
              <a:buAutoNum type="arabicPeriod"/>
            </a:pPr>
            <a:endParaRPr lang="en-GB" dirty="0"/>
          </a:p>
          <a:p>
            <a:pPr marL="342900" indent="-342900">
              <a:buAutoNum type="arabicPeriod"/>
            </a:pPr>
            <a:r>
              <a:rPr lang="en-GB" dirty="0"/>
              <a:t>What are the strengths/weaknesses of </a:t>
            </a:r>
            <a:r>
              <a:rPr lang="en-GB" i="1" dirty="0"/>
              <a:t>Bowlby’s </a:t>
            </a:r>
            <a:r>
              <a:rPr lang="en-GB" dirty="0"/>
              <a:t>Attachment Theory.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Bowlby’s Attachment Theory</a:t>
            </a:r>
          </a:p>
        </p:txBody>
      </p:sp>
      <p:sp>
        <p:nvSpPr>
          <p:cNvPr id="3" name="Content Placeholder 2"/>
          <p:cNvSpPr>
            <a:spLocks noGrp="1"/>
          </p:cNvSpPr>
          <p:nvPr>
            <p:ph sz="quarter" idx="1"/>
          </p:nvPr>
        </p:nvSpPr>
        <p:spPr/>
        <p:txBody>
          <a:bodyPr>
            <a:normAutofit fontScale="62500" lnSpcReduction="20000"/>
          </a:bodyPr>
          <a:lstStyle/>
          <a:p>
            <a:pPr>
              <a:buNone/>
            </a:pPr>
            <a:r>
              <a:rPr lang="en-GB" dirty="0"/>
              <a:t>What was his hypothesis?</a:t>
            </a:r>
          </a:p>
          <a:p>
            <a:pPr>
              <a:buNone/>
            </a:pPr>
            <a:endParaRPr lang="en-GB" dirty="0"/>
          </a:p>
          <a:p>
            <a:r>
              <a:rPr lang="en-GB" dirty="0"/>
              <a:t>Infants are </a:t>
            </a:r>
            <a:r>
              <a:rPr lang="en-GB" b="1" dirty="0"/>
              <a:t>biological pre-programmed</a:t>
            </a:r>
            <a:r>
              <a:rPr lang="en-GB" dirty="0"/>
              <a:t> to form attachments</a:t>
            </a:r>
          </a:p>
          <a:p>
            <a:endParaRPr lang="en-GB" dirty="0"/>
          </a:p>
          <a:p>
            <a:r>
              <a:rPr lang="en-GB" i="1" dirty="0"/>
              <a:t> Bowlby </a:t>
            </a:r>
            <a:r>
              <a:rPr lang="en-GB" dirty="0"/>
              <a:t>believed that one of the most traumatic events a young child can experience is separation from the primary caregiver during the </a:t>
            </a:r>
            <a:r>
              <a:rPr lang="en-GB" b="1" dirty="0"/>
              <a:t>critical period</a:t>
            </a:r>
            <a:r>
              <a:rPr lang="en-GB" dirty="0"/>
              <a:t>.   </a:t>
            </a:r>
            <a:r>
              <a:rPr lang="en-GB" i="1" dirty="0"/>
              <a:t>Bowlby </a:t>
            </a:r>
            <a:r>
              <a:rPr lang="en-GB" dirty="0"/>
              <a:t>identified that an infant must form an </a:t>
            </a:r>
            <a:r>
              <a:rPr lang="en-GB" b="1" dirty="0"/>
              <a:t>attachment</a:t>
            </a:r>
            <a:r>
              <a:rPr lang="en-GB" dirty="0"/>
              <a:t> to its main care giver before the beginning of childhood.    *</a:t>
            </a:r>
            <a:r>
              <a:rPr lang="en-GB" dirty="0">
                <a:solidFill>
                  <a:srgbClr val="FF0000"/>
                </a:solidFill>
              </a:rPr>
              <a:t>Class discussion. </a:t>
            </a:r>
          </a:p>
          <a:p>
            <a:endParaRPr lang="en-GB" dirty="0"/>
          </a:p>
          <a:p>
            <a:r>
              <a:rPr lang="en-GB" i="1" dirty="0"/>
              <a:t>Bowlby</a:t>
            </a:r>
            <a:r>
              <a:rPr lang="en-GB" dirty="0"/>
              <a:t> identified that traumatic childhood experiences shape adults developments and are </a:t>
            </a:r>
            <a:r>
              <a:rPr lang="en-GB" b="1" dirty="0"/>
              <a:t>permanent and irreversible.   </a:t>
            </a:r>
            <a:r>
              <a:rPr lang="en-GB" dirty="0"/>
              <a:t>These will have a negative long term impact on the child’s development throughout the life stages. .  </a:t>
            </a:r>
          </a:p>
          <a:p>
            <a:pPr>
              <a:buNone/>
            </a:pPr>
            <a:endParaRPr lang="en-GB" dirty="0"/>
          </a:p>
          <a:p>
            <a:r>
              <a:rPr lang="en-GB" dirty="0"/>
              <a:t>Bowlby believed that short-term separation from an attachment figure leads to distress.    This is known as the </a:t>
            </a:r>
            <a:r>
              <a:rPr lang="en-GB" b="1" dirty="0"/>
              <a:t>PDD model </a:t>
            </a:r>
            <a:r>
              <a:rPr lang="en-GB" dirty="0"/>
              <a:t>– see next slide.  </a:t>
            </a:r>
          </a:p>
          <a:p>
            <a:pPr>
              <a:buNone/>
            </a:pPr>
            <a:r>
              <a:rPr lang="en-GB" dirty="0"/>
              <a:t>.    </a:t>
            </a:r>
          </a:p>
          <a:p>
            <a:r>
              <a:rPr lang="en-GB" dirty="0"/>
              <a:t>The child’s attachment with their primary caregiver leads them to the development of an </a:t>
            </a:r>
            <a:r>
              <a:rPr lang="en-GB" b="1" dirty="0"/>
              <a:t>internal working model</a:t>
            </a:r>
            <a:r>
              <a:rPr lang="en-GB"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Class debate.</a:t>
            </a:r>
          </a:p>
        </p:txBody>
      </p:sp>
      <p:sp>
        <p:nvSpPr>
          <p:cNvPr id="4" name="Text Placeholder 3"/>
          <p:cNvSpPr>
            <a:spLocks noGrp="1"/>
          </p:cNvSpPr>
          <p:nvPr>
            <p:ph type="body" idx="1"/>
          </p:nvPr>
        </p:nvSpPr>
        <p:spPr/>
        <p:txBody>
          <a:bodyPr/>
          <a:lstStyle/>
          <a:p>
            <a:r>
              <a:rPr lang="en-GB" sz="1400" dirty="0"/>
              <a:t>Should both parents work full time during the first 3 years of their child’s life?  YES</a:t>
            </a:r>
          </a:p>
        </p:txBody>
      </p:sp>
      <p:sp>
        <p:nvSpPr>
          <p:cNvPr id="6" name="Text Placeholder 5"/>
          <p:cNvSpPr>
            <a:spLocks noGrp="1"/>
          </p:cNvSpPr>
          <p:nvPr>
            <p:ph type="body" sz="half" idx="3"/>
          </p:nvPr>
        </p:nvSpPr>
        <p:spPr/>
        <p:txBody>
          <a:bodyPr/>
          <a:lstStyle/>
          <a:p>
            <a:r>
              <a:rPr lang="en-GB" sz="1400" dirty="0"/>
              <a:t>Should both parents work full time during the first 3 years of their child’s life?  No</a:t>
            </a:r>
          </a:p>
        </p:txBody>
      </p:sp>
      <p:sp>
        <p:nvSpPr>
          <p:cNvPr id="8" name="Content Placeholder 7"/>
          <p:cNvSpPr>
            <a:spLocks noGrp="1"/>
          </p:cNvSpPr>
          <p:nvPr>
            <p:ph sz="half" idx="2"/>
          </p:nvPr>
        </p:nvSpPr>
        <p:spPr/>
        <p:txBody>
          <a:bodyPr/>
          <a:lstStyle/>
          <a:p>
            <a:endParaRPr lang="en-GB"/>
          </a:p>
        </p:txBody>
      </p:sp>
      <p:sp>
        <p:nvSpPr>
          <p:cNvPr id="9" name="Content Placeholder 8"/>
          <p:cNvSpPr>
            <a:spLocks noGrp="1"/>
          </p:cNvSpPr>
          <p:nvPr>
            <p:ph sz="half" idx="4"/>
          </p:nvPr>
        </p:nvSpPr>
        <p:spPr/>
        <p:txBody>
          <a:bodyPr/>
          <a:lstStyle/>
          <a:p>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3 progressive stages of distress (PDD Model)</a:t>
            </a:r>
          </a:p>
        </p:txBody>
      </p:sp>
      <p:sp>
        <p:nvSpPr>
          <p:cNvPr id="3" name="Content Placeholder 2"/>
          <p:cNvSpPr>
            <a:spLocks noGrp="1"/>
          </p:cNvSpPr>
          <p:nvPr>
            <p:ph sz="quarter" idx="1"/>
          </p:nvPr>
        </p:nvSpPr>
        <p:spPr/>
        <p:txBody>
          <a:bodyPr>
            <a:normAutofit fontScale="92500" lnSpcReduction="20000"/>
          </a:bodyPr>
          <a:lstStyle/>
          <a:p>
            <a:r>
              <a:rPr lang="en-GB" b="1" dirty="0"/>
              <a:t>P</a:t>
            </a:r>
            <a:r>
              <a:rPr lang="en-GB" dirty="0"/>
              <a:t>rotest: The child cries, screams and protests angrily when the parent leaves. They will try to cling on to the parent to stop them leaving. </a:t>
            </a:r>
          </a:p>
          <a:p>
            <a:endParaRPr lang="en-GB" dirty="0"/>
          </a:p>
          <a:p>
            <a:r>
              <a:rPr lang="en-GB" b="1" dirty="0"/>
              <a:t>D</a:t>
            </a:r>
            <a:r>
              <a:rPr lang="en-GB" dirty="0"/>
              <a:t>espair: The child’s protesting begins to stop, and they appear to be calmer although still upset. The child refuses others’ attempts for comfort and often seems withdrawn and uninterested in anything.</a:t>
            </a:r>
          </a:p>
          <a:p>
            <a:endParaRPr lang="en-GB" dirty="0"/>
          </a:p>
          <a:p>
            <a:r>
              <a:rPr lang="en-GB" b="1" dirty="0"/>
              <a:t>D</a:t>
            </a:r>
            <a:r>
              <a:rPr lang="en-GB" dirty="0"/>
              <a:t>etachment: If separation continues the child will start to engage with other people again. They will reject the caregiver on their return and show strong signs of anger.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74638"/>
            <a:ext cx="7772400" cy="1498178"/>
          </a:xfrm>
        </p:spPr>
        <p:txBody>
          <a:bodyPr>
            <a:normAutofit fontScale="90000"/>
          </a:bodyPr>
          <a:lstStyle/>
          <a:p>
            <a:pPr algn="ctr"/>
            <a:br>
              <a:rPr lang="en-GB" b="1" dirty="0"/>
            </a:br>
            <a:br>
              <a:rPr lang="en-GB" b="1" dirty="0"/>
            </a:br>
            <a:r>
              <a:rPr lang="en-GB" sz="2200" b="1" dirty="0"/>
              <a:t>Internal working model </a:t>
            </a:r>
            <a:br>
              <a:rPr lang="en-GB" sz="2200" b="1" dirty="0"/>
            </a:br>
            <a:endParaRPr lang="en-GB" sz="2200" dirty="0"/>
          </a:p>
        </p:txBody>
      </p:sp>
      <p:pic>
        <p:nvPicPr>
          <p:cNvPr id="3074" name="Picture 2"/>
          <p:cNvPicPr>
            <a:picLocks noGrp="1" noChangeAspect="1" noChangeArrowheads="1"/>
          </p:cNvPicPr>
          <p:nvPr>
            <p:ph sz="quarter" idx="1"/>
          </p:nvPr>
        </p:nvPicPr>
        <p:blipFill>
          <a:blip r:embed="rId3" cstate="print"/>
          <a:stretch>
            <a:fillRect/>
          </a:stretch>
        </p:blipFill>
        <p:spPr bwMode="auto">
          <a:xfrm>
            <a:off x="467545" y="1700808"/>
            <a:ext cx="5285426" cy="3096344"/>
          </a:xfrm>
          <a:prstGeom prst="rect">
            <a:avLst/>
          </a:prstGeom>
          <a:noFill/>
          <a:ln w="9525">
            <a:noFill/>
            <a:miter lim="800000"/>
            <a:headEnd/>
            <a:tailEnd/>
          </a:ln>
        </p:spPr>
      </p:pic>
      <p:cxnSp>
        <p:nvCxnSpPr>
          <p:cNvPr id="7" name="Straight Arrow Connector 6"/>
          <p:cNvCxnSpPr/>
          <p:nvPr/>
        </p:nvCxnSpPr>
        <p:spPr>
          <a:xfrm flipH="1">
            <a:off x="1043608" y="4869160"/>
            <a:ext cx="72008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95536" y="5661249"/>
            <a:ext cx="2520280" cy="461665"/>
          </a:xfrm>
          <a:prstGeom prst="rect">
            <a:avLst/>
          </a:prstGeom>
          <a:noFill/>
        </p:spPr>
        <p:txBody>
          <a:bodyPr wrap="square" rtlCol="0">
            <a:spAutoFit/>
          </a:bodyPr>
          <a:lstStyle/>
          <a:p>
            <a:r>
              <a:rPr lang="en-GB" sz="1200" dirty="0"/>
              <a:t>Parents normally in tune with their child’s emotion. </a:t>
            </a:r>
          </a:p>
        </p:txBody>
      </p:sp>
      <p:cxnSp>
        <p:nvCxnSpPr>
          <p:cNvPr id="10" name="Straight Arrow Connector 9"/>
          <p:cNvCxnSpPr/>
          <p:nvPr/>
        </p:nvCxnSpPr>
        <p:spPr>
          <a:xfrm>
            <a:off x="2987824" y="4509120"/>
            <a:ext cx="504056"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419872" y="5445224"/>
            <a:ext cx="1296144" cy="646331"/>
          </a:xfrm>
          <a:prstGeom prst="rect">
            <a:avLst/>
          </a:prstGeom>
          <a:noFill/>
        </p:spPr>
        <p:txBody>
          <a:bodyPr wrap="square" rtlCol="0">
            <a:spAutoFit/>
          </a:bodyPr>
          <a:lstStyle/>
          <a:p>
            <a:r>
              <a:rPr lang="en-GB" sz="1200" dirty="0"/>
              <a:t>Unavailable to child/reject child. </a:t>
            </a:r>
          </a:p>
        </p:txBody>
      </p:sp>
      <p:cxnSp>
        <p:nvCxnSpPr>
          <p:cNvPr id="13" name="Straight Arrow Connector 12"/>
          <p:cNvCxnSpPr/>
          <p:nvPr/>
        </p:nvCxnSpPr>
        <p:spPr>
          <a:xfrm>
            <a:off x="4572000" y="4653136"/>
            <a:ext cx="792088"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48064" y="5445224"/>
            <a:ext cx="1944216" cy="461665"/>
          </a:xfrm>
          <a:prstGeom prst="rect">
            <a:avLst/>
          </a:prstGeom>
          <a:noFill/>
        </p:spPr>
        <p:txBody>
          <a:bodyPr wrap="square" rtlCol="0">
            <a:spAutoFit/>
          </a:bodyPr>
          <a:lstStyle/>
          <a:p>
            <a:r>
              <a:rPr lang="en-GB" sz="1200" dirty="0"/>
              <a:t>Inconsistent in meeting the child’s needs. </a:t>
            </a:r>
          </a:p>
        </p:txBody>
      </p:sp>
      <p:sp>
        <p:nvSpPr>
          <p:cNvPr id="15" name="TextBox 14"/>
          <p:cNvSpPr txBox="1"/>
          <p:nvPr/>
        </p:nvSpPr>
        <p:spPr>
          <a:xfrm>
            <a:off x="5796136" y="1988841"/>
            <a:ext cx="3744416" cy="830997"/>
          </a:xfrm>
          <a:prstGeom prst="rect">
            <a:avLst/>
          </a:prstGeom>
          <a:noFill/>
        </p:spPr>
        <p:txBody>
          <a:bodyPr wrap="square" rtlCol="0">
            <a:spAutoFit/>
          </a:bodyPr>
          <a:lstStyle/>
          <a:p>
            <a:r>
              <a:rPr lang="en-GB" sz="1600" dirty="0">
                <a:solidFill>
                  <a:srgbClr val="FF0000"/>
                </a:solidFill>
              </a:rPr>
              <a:t>This is a template for future relationships according to Bowlby’s attachment theory.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quarter" idx="4294967295"/>
          </p:nvPr>
        </p:nvPicPr>
        <p:blipFill>
          <a:blip r:embed="rId3" cstate="print"/>
          <a:srcRect/>
          <a:stretch>
            <a:fillRect/>
          </a:stretch>
        </p:blipFill>
        <p:spPr bwMode="auto">
          <a:xfrm>
            <a:off x="1043608" y="1052736"/>
            <a:ext cx="5867400" cy="3857625"/>
          </a:xfrm>
          <a:prstGeom prst="rect">
            <a:avLst/>
          </a:prstGeom>
          <a:noFill/>
          <a:ln w="9525">
            <a:noFill/>
            <a:miter lim="800000"/>
            <a:headEnd/>
            <a:tailEnd/>
          </a:ln>
        </p:spPr>
      </p:pic>
      <p:sp>
        <p:nvSpPr>
          <p:cNvPr id="5" name="Rectangle 4"/>
          <p:cNvSpPr/>
          <p:nvPr/>
        </p:nvSpPr>
        <p:spPr>
          <a:xfrm>
            <a:off x="1331640" y="5445224"/>
            <a:ext cx="4572000" cy="646331"/>
          </a:xfrm>
          <a:prstGeom prst="rect">
            <a:avLst/>
          </a:prstGeom>
        </p:spPr>
        <p:txBody>
          <a:bodyPr>
            <a:spAutoFit/>
          </a:bodyPr>
          <a:lstStyle/>
          <a:p>
            <a:r>
              <a:rPr lang="en-GB" dirty="0"/>
              <a:t>https://www.verywellmind.com/attachment-styles-2795344</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EE721B3B-C0B4-4F3A-AE70-40B3F8891A19}"/>
</file>

<file path=customXml/itemProps2.xml><?xml version="1.0" encoding="utf-8"?>
<ds:datastoreItem xmlns:ds="http://schemas.openxmlformats.org/officeDocument/2006/customXml" ds:itemID="{B89F6655-FFF5-4A3A-BDD7-08FBC58815D2}"/>
</file>

<file path=customXml/itemProps3.xml><?xml version="1.0" encoding="utf-8"?>
<ds:datastoreItem xmlns:ds="http://schemas.openxmlformats.org/officeDocument/2006/customXml" ds:itemID="{553092E5-1B36-4593-BE42-05524AFC94FA}"/>
</file>

<file path=docProps/app.xml><?xml version="1.0" encoding="utf-8"?>
<Properties xmlns="http://schemas.openxmlformats.org/officeDocument/2006/extended-properties" xmlns:vt="http://schemas.openxmlformats.org/officeDocument/2006/docPropsVTypes">
  <Template>Equity</Template>
  <TotalTime>1567</TotalTime>
  <Words>3707</Words>
  <Application>Microsoft Office PowerPoint</Application>
  <PresentationFormat>On-screen Show (4:3)</PresentationFormat>
  <Paragraphs>375</Paragraphs>
  <Slides>34</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Franklin Gothic Book</vt:lpstr>
      <vt:lpstr>Perpetua</vt:lpstr>
      <vt:lpstr>Wingdings 2</vt:lpstr>
      <vt:lpstr>Equity</vt:lpstr>
      <vt:lpstr>HUMAN DEVELOPMENT THEORIES </vt:lpstr>
      <vt:lpstr>End of content presentations/conferences. </vt:lpstr>
      <vt:lpstr>Objectives – after this session you should be able to: </vt:lpstr>
      <vt:lpstr>  Bowlby’s Attachment Theory </vt:lpstr>
      <vt:lpstr>Bowlby’s Attachment Theory</vt:lpstr>
      <vt:lpstr>Class debate.</vt:lpstr>
      <vt:lpstr>3 progressive stages of distress (PDD Model)</vt:lpstr>
      <vt:lpstr>  Internal working model  </vt:lpstr>
      <vt:lpstr>PowerPoint Presentation</vt:lpstr>
      <vt:lpstr>Effects of a lack of Attachment on individuals growth/development.   </vt:lpstr>
      <vt:lpstr>Strengths of Bowlby’s attachment theory</vt:lpstr>
      <vt:lpstr>Weaknesses of Bowlby’s theory.</vt:lpstr>
      <vt:lpstr>Cumming and Henry Disengagement Theory of Aging.  </vt:lpstr>
      <vt:lpstr>Cumming and Henry Disengagement Theory of Aging. </vt:lpstr>
      <vt:lpstr>Cumming and Henry Disengagement Theory of Aging</vt:lpstr>
      <vt:lpstr>Five key reasons for disengagement. </vt:lpstr>
      <vt:lpstr>Five key reasons for disengagment (TRIAL)</vt:lpstr>
      <vt:lpstr>Five key reasons for disengagement</vt:lpstr>
      <vt:lpstr>Evaluation of the Social  Disengagment theory</vt:lpstr>
      <vt:lpstr>Red revision activity – Mock test. </vt:lpstr>
      <vt:lpstr>A mock mark scheme.</vt:lpstr>
      <vt:lpstr>Key points.</vt:lpstr>
      <vt:lpstr>Objective checker</vt:lpstr>
      <vt:lpstr>PowerPoint Presentation</vt:lpstr>
      <vt:lpstr>Nature Vs Nurture. </vt:lpstr>
      <vt:lpstr>Nature Vs Nurture.</vt:lpstr>
      <vt:lpstr>Nature:</vt:lpstr>
      <vt:lpstr>Nature </vt:lpstr>
      <vt:lpstr>Nurture</vt:lpstr>
      <vt:lpstr>Nature Vs Nurture today</vt:lpstr>
      <vt:lpstr>Models that relate to each other</vt:lpstr>
      <vt:lpstr>Objective checker </vt:lpstr>
      <vt:lpstr>RED REVISION ACTIVITIES. </vt:lpstr>
      <vt:lpstr>Useful revision websites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Student</dc:creator>
  <cp:lastModifiedBy>Morris-Goodman, Karen</cp:lastModifiedBy>
  <cp:revision>86</cp:revision>
  <dcterms:created xsi:type="dcterms:W3CDTF">2020-05-06T12:19:29Z</dcterms:created>
  <dcterms:modified xsi:type="dcterms:W3CDTF">2020-06-05T15:48:17Z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ies>
</file>