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15.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4.xml" ContentType="application/vnd.openxmlformats-officedocument.presentationml.notesSlide+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56" r:id="rId2"/>
    <p:sldId id="257" r:id="rId3"/>
    <p:sldId id="291" r:id="rId4"/>
    <p:sldId id="263" r:id="rId5"/>
    <p:sldId id="258" r:id="rId6"/>
    <p:sldId id="288" r:id="rId7"/>
    <p:sldId id="259" r:id="rId8"/>
    <p:sldId id="260" r:id="rId9"/>
    <p:sldId id="261" r:id="rId10"/>
    <p:sldId id="262" r:id="rId11"/>
    <p:sldId id="264" r:id="rId12"/>
    <p:sldId id="266" r:id="rId13"/>
    <p:sldId id="267" r:id="rId14"/>
    <p:sldId id="276" r:id="rId15"/>
    <p:sldId id="278" r:id="rId16"/>
    <p:sldId id="289" r:id="rId17"/>
    <p:sldId id="290" r:id="rId18"/>
    <p:sldId id="279" r:id="rId19"/>
    <p:sldId id="268" r:id="rId20"/>
    <p:sldId id="280" r:id="rId21"/>
    <p:sldId id="281" r:id="rId22"/>
    <p:sldId id="287" r:id="rId23"/>
    <p:sldId id="284" r:id="rId24"/>
    <p:sldId id="269" r:id="rId25"/>
    <p:sldId id="272" r:id="rId26"/>
    <p:sldId id="270" r:id="rId27"/>
    <p:sldId id="271" r:id="rId28"/>
    <p:sldId id="273" r:id="rId29"/>
    <p:sldId id="285" r:id="rId30"/>
    <p:sldId id="286"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957" y="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C62E0B-0B31-4F43-BBAC-04CC5301670E}" type="datetimeFigureOut">
              <a:rPr lang="en-GB" smtClean="0"/>
              <a:pPr/>
              <a:t>05/06/2020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E69FB9-66D9-4671-9807-0F1C86CFD3C1}"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For learners to meet objective 1 -  Learners should answer questions correctly at the start of the session or showing identification of the correct life stage</a:t>
            </a:r>
            <a:r>
              <a:rPr lang="en-GB" baseline="0" dirty="0"/>
              <a:t> for the mix and math game (Yellow Revision Activity from the last session).  </a:t>
            </a:r>
            <a:endParaRPr lang="en-GB" dirty="0"/>
          </a:p>
        </p:txBody>
      </p:sp>
      <p:sp>
        <p:nvSpPr>
          <p:cNvPr id="4" name="Slide Number Placeholder 3"/>
          <p:cNvSpPr>
            <a:spLocks noGrp="1"/>
          </p:cNvSpPr>
          <p:nvPr>
            <p:ph type="sldNum" sz="quarter" idx="10"/>
          </p:nvPr>
        </p:nvSpPr>
        <p:spPr/>
        <p:txBody>
          <a:bodyPr/>
          <a:lstStyle/>
          <a:p>
            <a:fld id="{29E69FB9-66D9-4671-9807-0F1C86CFD3C1}" type="slidenum">
              <a:rPr lang="en-GB" smtClean="0"/>
              <a:pPr/>
              <a:t>2</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You could bring up the impact of not achieving</a:t>
            </a:r>
            <a:r>
              <a:rPr lang="en-GB" baseline="0" dirty="0"/>
              <a:t> developmental milestones or you could discuss more able/talented – exceeding milestones -  as this could have a long term impact upon growth/</a:t>
            </a:r>
            <a:r>
              <a:rPr lang="en-GB" baseline="0" dirty="0" err="1"/>
              <a:t>developmentt</a:t>
            </a:r>
            <a:r>
              <a:rPr lang="en-GB" baseline="0" dirty="0"/>
              <a:t>.  </a:t>
            </a:r>
            <a:endParaRPr lang="en-GB" dirty="0"/>
          </a:p>
        </p:txBody>
      </p:sp>
      <p:sp>
        <p:nvSpPr>
          <p:cNvPr id="4" name="Slide Number Placeholder 3"/>
          <p:cNvSpPr>
            <a:spLocks noGrp="1"/>
          </p:cNvSpPr>
          <p:nvPr>
            <p:ph type="sldNum" sz="quarter" idx="10"/>
          </p:nvPr>
        </p:nvSpPr>
        <p:spPr/>
        <p:txBody>
          <a:bodyPr/>
          <a:lstStyle/>
          <a:p>
            <a:fld id="{29E69FB9-66D9-4671-9807-0F1C86CFD3C1}" type="slidenum">
              <a:rPr lang="en-GB" smtClean="0"/>
              <a:pPr/>
              <a:t>21</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Parents</a:t>
            </a:r>
            <a:r>
              <a:rPr lang="en-GB" baseline="0" dirty="0"/>
              <a:t> should be given a personal child health record for </a:t>
            </a:r>
            <a:r>
              <a:rPr lang="en-GB" dirty="0"/>
              <a:t>Molly</a:t>
            </a:r>
            <a:r>
              <a:rPr lang="en-GB" baseline="0" dirty="0"/>
              <a:t> and this is where measurements will be taken and plotted onto a centile chart.      It is important to advise learners that growth rates do vary between children for many reasons, e.g. Gender, genetics etc.    However,  growth is monitored carefully to ensure that strategies are put in place to help Molly and her family, e.g. Extra help with feeding etc, or it could also flag up safeguarding issues.  </a:t>
            </a:r>
          </a:p>
          <a:p>
            <a:r>
              <a:rPr lang="en-GB" baseline="0" dirty="0"/>
              <a:t>Remember it is important to realise that Molly’s growth could vary due to her physical disability, for example Molly is likely to develop at  slower pace, and Molly should be compared to growth charts which are compared against WHO Child Growth standards.   </a:t>
            </a:r>
          </a:p>
          <a:p>
            <a:r>
              <a:rPr lang="en-GB" baseline="0" dirty="0"/>
              <a:t> When a health visitor is measuring Molly’s progress this should be against a specific growth chart -  https://www.dsmig.org.uk/information-resources/growth-charts/ </a:t>
            </a:r>
            <a:endParaRPr lang="en-GB" dirty="0"/>
          </a:p>
        </p:txBody>
      </p:sp>
      <p:sp>
        <p:nvSpPr>
          <p:cNvPr id="4" name="Slide Number Placeholder 3"/>
          <p:cNvSpPr>
            <a:spLocks noGrp="1"/>
          </p:cNvSpPr>
          <p:nvPr>
            <p:ph type="sldNum" sz="quarter" idx="10"/>
          </p:nvPr>
        </p:nvSpPr>
        <p:spPr/>
        <p:txBody>
          <a:bodyPr/>
          <a:lstStyle/>
          <a:p>
            <a:fld id="{29E69FB9-66D9-4671-9807-0F1C86CFD3C1}" type="slidenum">
              <a:rPr lang="en-GB" smtClean="0"/>
              <a:pPr/>
              <a:t>24</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Again emphasis the fact that centile charts are used to compare against norms</a:t>
            </a:r>
            <a:r>
              <a:rPr lang="en-GB" baseline="0" dirty="0"/>
              <a:t> and could indicate signs of ill health, developmental problems or safeguarding issues.    Again a key measurement of growth as it is measurable.     </a:t>
            </a:r>
            <a:endParaRPr lang="en-GB" dirty="0"/>
          </a:p>
        </p:txBody>
      </p:sp>
      <p:sp>
        <p:nvSpPr>
          <p:cNvPr id="4" name="Slide Number Placeholder 3"/>
          <p:cNvSpPr>
            <a:spLocks noGrp="1"/>
          </p:cNvSpPr>
          <p:nvPr>
            <p:ph type="sldNum" sz="quarter" idx="10"/>
          </p:nvPr>
        </p:nvSpPr>
        <p:spPr/>
        <p:txBody>
          <a:bodyPr/>
          <a:lstStyle/>
          <a:p>
            <a:fld id="{29E69FB9-66D9-4671-9807-0F1C86CFD3C1}" type="slidenum">
              <a:rPr lang="en-GB" smtClean="0"/>
              <a:pPr/>
              <a:t>25</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Healthy</a:t>
            </a:r>
            <a:r>
              <a:rPr lang="en-GB" baseline="0" dirty="0"/>
              <a:t> Child Wales programme will be covered in much more detail when covering 2.4 – Monitoring and reporting – Health/Well-being measures for children.      However, it is useful to provide the link on the next page, and ask learners to have a read of the key aspects of this programme.          </a:t>
            </a:r>
            <a:endParaRPr lang="en-GB" dirty="0"/>
          </a:p>
        </p:txBody>
      </p:sp>
      <p:sp>
        <p:nvSpPr>
          <p:cNvPr id="4" name="Slide Number Placeholder 3"/>
          <p:cNvSpPr>
            <a:spLocks noGrp="1"/>
          </p:cNvSpPr>
          <p:nvPr>
            <p:ph type="sldNum" sz="quarter" idx="10"/>
          </p:nvPr>
        </p:nvSpPr>
        <p:spPr/>
        <p:txBody>
          <a:bodyPr/>
          <a:lstStyle/>
          <a:p>
            <a:fld id="{29E69FB9-66D9-4671-9807-0F1C86CFD3C1}" type="slidenum">
              <a:rPr lang="en-GB" smtClean="0"/>
              <a:pPr/>
              <a:t>26</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For sector engagement,   it would be advised to invite</a:t>
            </a:r>
            <a:r>
              <a:rPr lang="en-GB" baseline="0" dirty="0"/>
              <a:t> a social worker or health visitor in to discuss growth in infancy/childhood.      You could ask learners to ask them questions over the Molly case study and the Healthy Child Wales Programme.    Or you could ask them to write a letter to them.       This is considered in the red revision activity for an extension activity.  </a:t>
            </a:r>
            <a:endParaRPr lang="en-GB" dirty="0"/>
          </a:p>
        </p:txBody>
      </p:sp>
      <p:sp>
        <p:nvSpPr>
          <p:cNvPr id="4" name="Slide Number Placeholder 3"/>
          <p:cNvSpPr>
            <a:spLocks noGrp="1"/>
          </p:cNvSpPr>
          <p:nvPr>
            <p:ph type="sldNum" sz="quarter" idx="10"/>
          </p:nvPr>
        </p:nvSpPr>
        <p:spPr/>
        <p:txBody>
          <a:bodyPr/>
          <a:lstStyle/>
          <a:p>
            <a:fld id="{29E69FB9-66D9-4671-9807-0F1C86CFD3C1}" type="slidenum">
              <a:rPr lang="en-GB" smtClean="0"/>
              <a:pPr/>
              <a:t>27</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1 -   Learner could be measured of success of this activity by the RED</a:t>
            </a:r>
            <a:r>
              <a:rPr lang="en-GB" baseline="0" dirty="0"/>
              <a:t> Revision Activity 1 completed, recap question on page 7 or even linked to Molly’s, Brad or Mike.  </a:t>
            </a:r>
          </a:p>
          <a:p>
            <a:endParaRPr lang="en-GB" baseline="0" dirty="0"/>
          </a:p>
          <a:p>
            <a:r>
              <a:rPr lang="en-GB" baseline="0" dirty="0"/>
              <a:t>     </a:t>
            </a:r>
          </a:p>
          <a:p>
            <a:endParaRPr lang="en-GB" baseline="0" dirty="0"/>
          </a:p>
          <a:p>
            <a:pPr marL="228600" indent="-228600">
              <a:buAutoNum type="arabicPeriod" startAt="2"/>
            </a:pPr>
            <a:r>
              <a:rPr lang="en-GB" baseline="0" dirty="0"/>
              <a:t>Learners again were to demonstrate knowledge at traffic light question,  you could ask learners again to clearly identify the terms -  and more importantly differentiate between them -  e.g. Growth easily measurable, whereas development is done through observation. </a:t>
            </a:r>
          </a:p>
          <a:p>
            <a:pPr marL="228600" indent="-228600">
              <a:buAutoNum type="arabicPeriod" startAt="2"/>
            </a:pPr>
            <a:endParaRPr lang="en-GB" baseline="0" dirty="0"/>
          </a:p>
          <a:p>
            <a:pPr marL="228600" indent="-228600">
              <a:buAutoNum type="arabicPeriod" startAt="2"/>
            </a:pPr>
            <a:r>
              <a:rPr lang="en-GB" baseline="0" dirty="0"/>
              <a:t>Key aspects of measuring growth, height, weight, length.  centile charts.    Development – Developmental Milestones.   Remember this objective can also be met again if involved in sector engagement.  </a:t>
            </a:r>
            <a:endParaRPr lang="en-GB" dirty="0"/>
          </a:p>
        </p:txBody>
      </p:sp>
      <p:sp>
        <p:nvSpPr>
          <p:cNvPr id="4" name="Slide Number Placeholder 3"/>
          <p:cNvSpPr>
            <a:spLocks noGrp="1"/>
          </p:cNvSpPr>
          <p:nvPr>
            <p:ph type="sldNum" sz="quarter" idx="10"/>
          </p:nvPr>
        </p:nvSpPr>
        <p:spPr/>
        <p:txBody>
          <a:bodyPr/>
          <a:lstStyle/>
          <a:p>
            <a:fld id="{29E69FB9-66D9-4671-9807-0F1C86CFD3C1}" type="slidenum">
              <a:rPr lang="en-GB" smtClean="0"/>
              <a:pPr/>
              <a:t>29</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If learners have not completed the red revision activity 1 –</a:t>
            </a:r>
            <a:r>
              <a:rPr lang="en-GB" baseline="0" dirty="0"/>
              <a:t> you could give them the Cater Family worksheet,  it has their names</a:t>
            </a:r>
            <a:r>
              <a:rPr lang="en-GB" baseline="0"/>
              <a:t>, life stage </a:t>
            </a:r>
            <a:r>
              <a:rPr lang="en-GB" baseline="0" dirty="0"/>
              <a:t>and factors,   they will have then stick this onto their red activity revision sheet (page 3).      </a:t>
            </a:r>
            <a:endParaRPr lang="en-GB" dirty="0"/>
          </a:p>
        </p:txBody>
      </p:sp>
      <p:sp>
        <p:nvSpPr>
          <p:cNvPr id="4" name="Slide Number Placeholder 3"/>
          <p:cNvSpPr>
            <a:spLocks noGrp="1"/>
          </p:cNvSpPr>
          <p:nvPr>
            <p:ph type="sldNum" sz="quarter" idx="10"/>
          </p:nvPr>
        </p:nvSpPr>
        <p:spPr/>
        <p:txBody>
          <a:bodyPr/>
          <a:lstStyle/>
          <a:p>
            <a:fld id="{29E69FB9-66D9-4671-9807-0F1C86CFD3C1}" type="slidenum">
              <a:rPr lang="en-GB" smtClean="0"/>
              <a:pPr/>
              <a:t>6</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Answers -  Menopause – Adulthood. 45 -55,</a:t>
            </a:r>
            <a:r>
              <a:rPr lang="en-GB" baseline="0" dirty="0"/>
              <a:t>  however 1% of women experience the menopause before 40 (NHS).  </a:t>
            </a:r>
            <a:endParaRPr lang="en-GB" dirty="0"/>
          </a:p>
          <a:p>
            <a:r>
              <a:rPr lang="en-GB" dirty="0"/>
              <a:t>Developmental of gross motor skills</a:t>
            </a:r>
            <a:r>
              <a:rPr lang="en-GB" baseline="0" dirty="0"/>
              <a:t> – sitting/crawling -  infancy 5 – 8 months.</a:t>
            </a:r>
          </a:p>
          <a:p>
            <a:r>
              <a:rPr lang="en-GB" baseline="0" dirty="0"/>
              <a:t>Puberty – Adolescence – Normally anytime between 11 (girls) and 12 (boys) – however for some genetic conditions this can occur earlier.  </a:t>
            </a:r>
          </a:p>
          <a:p>
            <a:r>
              <a:rPr lang="en-GB" baseline="0" dirty="0"/>
              <a:t>Hop, skip/jump – normally between 5-8.   </a:t>
            </a:r>
          </a:p>
        </p:txBody>
      </p:sp>
      <p:sp>
        <p:nvSpPr>
          <p:cNvPr id="4" name="Slide Number Placeholder 3"/>
          <p:cNvSpPr>
            <a:spLocks noGrp="1"/>
          </p:cNvSpPr>
          <p:nvPr>
            <p:ph type="sldNum" sz="quarter" idx="10"/>
          </p:nvPr>
        </p:nvSpPr>
        <p:spPr/>
        <p:txBody>
          <a:bodyPr/>
          <a:lstStyle/>
          <a:p>
            <a:fld id="{29E69FB9-66D9-4671-9807-0F1C86CFD3C1}" type="slidenum">
              <a:rPr lang="en-GB" smtClean="0"/>
              <a:pPr/>
              <a:t>10</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In session one, we introduced the concepts growth and development and as previously</a:t>
            </a:r>
            <a:r>
              <a:rPr lang="en-GB" baseline="0" dirty="0"/>
              <a:t> these concepts are normally used as a single term and sometimes the two words are used to mean the same thing.  However, it is important that students through discussion distinguish the difference between them – this is a key objective from this session.            Be clear to learners that growth is an increase in physical size or mass, development is the process of growing to maturity, including the acquisition of skills and abilities through the life stages.    </a:t>
            </a:r>
            <a:endParaRPr lang="en-GB" dirty="0"/>
          </a:p>
        </p:txBody>
      </p:sp>
      <p:sp>
        <p:nvSpPr>
          <p:cNvPr id="4" name="Slide Number Placeholder 3"/>
          <p:cNvSpPr>
            <a:spLocks noGrp="1"/>
          </p:cNvSpPr>
          <p:nvPr>
            <p:ph type="sldNum" sz="quarter" idx="10"/>
          </p:nvPr>
        </p:nvSpPr>
        <p:spPr/>
        <p:txBody>
          <a:bodyPr/>
          <a:lstStyle/>
          <a:p>
            <a:fld id="{C9CABD7A-AC47-44AD-8C32-DDBD12CF30D8}" type="slidenum">
              <a:rPr lang="en-GB" smtClean="0"/>
              <a:pPr/>
              <a:t>12</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arenR"/>
            </a:pPr>
            <a:r>
              <a:rPr lang="en-GB" baseline="0" dirty="0"/>
              <a:t>-  Growth is an increase in length, height, weight and dimensions and individuals experience growth when they increase in physical size or mass.   Individuals gain height in a gradual process that occurs during from birth until a point in early adulthood, this is when we reach our maximum height.   Some individuals do not stop getting bigger, just because they have stopped growing,  growth also involves weight gain.   However, when we reach our maximum height, other aspects of an individuals physique are also fully developed and individuals have reached their physical maturity/maturation.   Maturation is the process of maturing and this is clearly evident in early adulthood.  *This will be covered in 2.1 – when Gesell’s biological maturation theory will be discussed – but you could start introducing the idea.      In early adulthood, individuals motor-co-ordination is at its peak, full height is reached, reaction time is at its quickest, women are at their most fertile and can become pregnant and lactate, sexual characteristics.       Remember that eating and drinking can increase our body weight after the point of physical maturity – increases in size for these reasons are not part of normal or expected pattern of human growth.    There can be factors which influence weight gain or weight loss – e.g. Economic, life events, mental health, physical factors, social factors etc.  </a:t>
            </a:r>
          </a:p>
          <a:p>
            <a:pPr marL="228600" indent="-228600">
              <a:buAutoNum type="arabicParenR"/>
            </a:pPr>
            <a:endParaRPr lang="en-GB" baseline="0" dirty="0"/>
          </a:p>
          <a:p>
            <a:pPr marL="228600" indent="-228600">
              <a:buNone/>
            </a:pPr>
            <a:r>
              <a:rPr lang="en-GB" baseline="0" dirty="0"/>
              <a:t>Growth can be easily measured by health/social care staff by measuring length, height, weight/dimensions.</a:t>
            </a:r>
          </a:p>
          <a:p>
            <a:pPr marL="228600" indent="-228600">
              <a:buAutoNum type="arabicParenR"/>
            </a:pPr>
            <a:endParaRPr lang="en-GB" baseline="0" dirty="0"/>
          </a:p>
          <a:p>
            <a:pPr marL="228600" indent="-228600">
              <a:buNone/>
            </a:pPr>
            <a:endParaRPr lang="en-GB" dirty="0"/>
          </a:p>
        </p:txBody>
      </p:sp>
      <p:sp>
        <p:nvSpPr>
          <p:cNvPr id="4" name="Slide Number Placeholder 3"/>
          <p:cNvSpPr>
            <a:spLocks noGrp="1"/>
          </p:cNvSpPr>
          <p:nvPr>
            <p:ph type="sldNum" sz="quarter" idx="10"/>
          </p:nvPr>
        </p:nvSpPr>
        <p:spPr/>
        <p:txBody>
          <a:bodyPr/>
          <a:lstStyle/>
          <a:p>
            <a:fld id="{29E69FB9-66D9-4671-9807-0F1C86CFD3C1}" type="slidenum">
              <a:rPr lang="en-GB" smtClean="0"/>
              <a:pPr/>
              <a:t>13</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You</a:t>
            </a:r>
            <a:r>
              <a:rPr lang="en-GB" baseline="0" dirty="0"/>
              <a:t> could give the example of human beings starting off as a Zygote (a fertilised ovum or egg).   Initially the Zygote divides in two </a:t>
            </a:r>
            <a:r>
              <a:rPr lang="en-GB" baseline="0" dirty="0" err="1"/>
              <a:t>two</a:t>
            </a:r>
            <a:r>
              <a:rPr lang="en-GB" baseline="0" dirty="0"/>
              <a:t>, then doubles into four, then into eight, with the number of cells doubling with each division.    However,  we do not end up with just a big ball of the same types of cells.  Our cells differentiate into specialised cells, such as muscle cells or nerve cells, these then form organs such as heart or liver.    This differentiation and the formation of organs is an example of development and it fits into the definition of development as that refers to changes in complexity – </a:t>
            </a:r>
            <a:r>
              <a:rPr lang="en-GB" b="1" baseline="0" dirty="0"/>
              <a:t>students will not be required to know about conception for </a:t>
            </a:r>
            <a:r>
              <a:rPr lang="en-GB" b="1" baseline="0" dirty="0" err="1"/>
              <a:t>assessmnet</a:t>
            </a:r>
            <a:r>
              <a:rPr lang="en-GB" b="1" baseline="0" dirty="0"/>
              <a:t> </a:t>
            </a:r>
            <a:r>
              <a:rPr lang="en-GB" baseline="0" dirty="0"/>
              <a:t>as this is not on specification – but useful information. </a:t>
            </a:r>
          </a:p>
          <a:p>
            <a:endParaRPr lang="en-GB" baseline="0" dirty="0"/>
          </a:p>
          <a:p>
            <a:r>
              <a:rPr lang="en-GB" b="1" baseline="0" dirty="0"/>
              <a:t>Remember development is observed </a:t>
            </a:r>
            <a:r>
              <a:rPr lang="en-GB" baseline="0" dirty="0"/>
              <a:t>and cannot be measured in the same way as growth!   Key aspect for objective! </a:t>
            </a:r>
            <a:endParaRPr lang="en-GB" dirty="0"/>
          </a:p>
        </p:txBody>
      </p:sp>
      <p:sp>
        <p:nvSpPr>
          <p:cNvPr id="4" name="Slide Number Placeholder 3"/>
          <p:cNvSpPr>
            <a:spLocks noGrp="1"/>
          </p:cNvSpPr>
          <p:nvPr>
            <p:ph type="sldNum" sz="quarter" idx="10"/>
          </p:nvPr>
        </p:nvSpPr>
        <p:spPr/>
        <p:txBody>
          <a:bodyPr/>
          <a:lstStyle/>
          <a:p>
            <a:fld id="{29E69FB9-66D9-4671-9807-0F1C86CFD3C1}" type="slidenum">
              <a:rPr lang="en-GB" smtClean="0"/>
              <a:pPr/>
              <a:t>14</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Physical</a:t>
            </a:r>
            <a:r>
              <a:rPr lang="en-GB" baseline="0" dirty="0"/>
              <a:t> development is to do with growth and other physical changes that happen to our body throughout our life -  Infancy/childhood, gross motor/fine motor skills.    adolescence, puberty.  Adulthood -  fertility, perimenopause, sex hormones, menopause.  Later adulthood – ageing.         L2  learners would have covered this if they studied L2 principles/Context or other L2 Health/Social Care course, but remember not all learners have so spend a bit of time discussing these terms and applying it to different life stages.  </a:t>
            </a:r>
          </a:p>
          <a:p>
            <a:endParaRPr lang="en-GB" baseline="0" dirty="0"/>
          </a:p>
          <a:p>
            <a:r>
              <a:rPr lang="en-GB" baseline="0" dirty="0"/>
              <a:t>Intellectual development – also known as cognitive development – the development of language/memory skills.     </a:t>
            </a:r>
          </a:p>
          <a:p>
            <a:endParaRPr lang="en-GB" baseline="0" dirty="0"/>
          </a:p>
          <a:p>
            <a:r>
              <a:rPr lang="en-GB" baseline="0" dirty="0"/>
              <a:t>Emotional development – the ability to cope with feelings with feelings towards ourselves/others.   Resilience is a useful word for emotional development.</a:t>
            </a:r>
          </a:p>
          <a:p>
            <a:endParaRPr lang="en-GB" baseline="0" dirty="0"/>
          </a:p>
          <a:p>
            <a:r>
              <a:rPr lang="en-GB" baseline="0" dirty="0"/>
              <a:t>Social development – the ability to form friendships and relationships, and to learn to be independent.        </a:t>
            </a:r>
            <a:endParaRPr lang="en-GB" dirty="0"/>
          </a:p>
        </p:txBody>
      </p:sp>
      <p:sp>
        <p:nvSpPr>
          <p:cNvPr id="4" name="Slide Number Placeholder 3"/>
          <p:cNvSpPr>
            <a:spLocks noGrp="1"/>
          </p:cNvSpPr>
          <p:nvPr>
            <p:ph type="sldNum" sz="quarter" idx="10"/>
          </p:nvPr>
        </p:nvSpPr>
        <p:spPr/>
        <p:txBody>
          <a:bodyPr/>
          <a:lstStyle/>
          <a:p>
            <a:fld id="{29E69FB9-66D9-4671-9807-0F1C86CFD3C1}" type="slidenum">
              <a:rPr lang="en-GB" smtClean="0"/>
              <a:pPr/>
              <a:t>15</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9E69FB9-66D9-4671-9807-0F1C86CFD3C1}" type="slidenum">
              <a:rPr lang="en-GB" smtClean="0"/>
              <a:pPr/>
              <a:t>19</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You</a:t>
            </a:r>
            <a:r>
              <a:rPr lang="en-GB" baseline="0" dirty="0"/>
              <a:t> could ask a health visitor or speech/language therapist what they could do to help individuals like Molly achieve her developmental milestones -  You could also ask learners to think of Wales and what support is available to individuals with physical disabilities each their developmental milestones. </a:t>
            </a:r>
          </a:p>
          <a:p>
            <a:endParaRPr lang="en-GB" baseline="0" dirty="0"/>
          </a:p>
          <a:p>
            <a:r>
              <a:rPr lang="en-GB" baseline="0" dirty="0"/>
              <a:t>When considering arrested development – you may add this is now considered in appropriate and old-fashioned and this is when there is the absence of development, it is rarely used by health/social care workers and it is now recognised that even individuals with physical disabilities and damaged brains are always changing and developing, just at a significant pace.       However, it must be said that when DWP (Department for Work Pensions)  are assessing individuals mobility needs, within the law arrested development is still used and defined as  </a:t>
            </a:r>
            <a:r>
              <a:rPr lang="en-GB" sz="1200" kern="1200" dirty="0">
                <a:solidFill>
                  <a:schemeClr val="tx1"/>
                </a:solidFill>
                <a:latin typeface="+mn-lt"/>
                <a:ea typeface="+mn-ea"/>
                <a:cs typeface="+mn-cs"/>
              </a:rPr>
              <a:t>arrested development of the brain</a:t>
            </a:r>
          </a:p>
          <a:p>
            <a:r>
              <a:rPr lang="en-GB" sz="1200" kern="1200" dirty="0">
                <a:solidFill>
                  <a:schemeClr val="tx1"/>
                </a:solidFill>
                <a:latin typeface="+mn-lt"/>
                <a:ea typeface="+mn-ea"/>
                <a:cs typeface="+mn-cs"/>
              </a:rPr>
              <a:t>- where a person's brain is not </a:t>
            </a:r>
          </a:p>
          <a:p>
            <a:r>
              <a:rPr lang="en-GB" sz="1200" kern="1200" dirty="0">
                <a:solidFill>
                  <a:schemeClr val="tx1"/>
                </a:solidFill>
                <a:latin typeface="+mn-lt"/>
                <a:ea typeface="+mn-ea"/>
                <a:cs typeface="+mn-cs"/>
              </a:rPr>
              <a:t>functioning properly but no physical deficiency is apparent. </a:t>
            </a:r>
          </a:p>
          <a:p>
            <a:endParaRPr lang="en-GB" dirty="0"/>
          </a:p>
        </p:txBody>
      </p:sp>
      <p:sp>
        <p:nvSpPr>
          <p:cNvPr id="4" name="Slide Number Placeholder 3"/>
          <p:cNvSpPr>
            <a:spLocks noGrp="1"/>
          </p:cNvSpPr>
          <p:nvPr>
            <p:ph type="sldNum" sz="quarter" idx="10"/>
          </p:nvPr>
        </p:nvSpPr>
        <p:spPr/>
        <p:txBody>
          <a:bodyPr/>
          <a:lstStyle/>
          <a:p>
            <a:fld id="{29E69FB9-66D9-4671-9807-0F1C86CFD3C1}" type="slidenum">
              <a:rPr lang="en-GB" smtClean="0"/>
              <a:pPr/>
              <a:t>20</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p:txBody>
          <a:bodyPr/>
          <a:lstStyle/>
          <a:p>
            <a:fld id="{5078DC08-D7E4-4150-A872-64A5748D3CB6}" type="datetimeFigureOut">
              <a:rPr lang="en-GB" smtClean="0"/>
              <a:pPr/>
              <a:t>05/06/2020</a:t>
            </a:fld>
            <a:endParaRPr lang="en-GB"/>
          </a:p>
        </p:txBody>
      </p:sp>
      <p:sp>
        <p:nvSpPr>
          <p:cNvPr id="17" name="Footer Placeholder 16"/>
          <p:cNvSpPr>
            <a:spLocks noGrp="1"/>
          </p:cNvSpPr>
          <p:nvPr>
            <p:ph type="ftr" sz="quarter" idx="11"/>
          </p:nvPr>
        </p:nvSpPr>
        <p:spPr/>
        <p:txBody>
          <a:bodyPr/>
          <a:lstStyle/>
          <a:p>
            <a:endParaRPr lang="en-GB"/>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8A508CE1-5689-44C8-BD8A-25DF6EA6BA0C}" type="slidenum">
              <a:rPr lang="en-GB" smtClean="0"/>
              <a:pPr/>
              <a:t>‹#›</a:t>
            </a:fld>
            <a:endParaRPr lang="en-GB"/>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078DC08-D7E4-4150-A872-64A5748D3CB6}" type="datetimeFigureOut">
              <a:rPr lang="en-GB" smtClean="0"/>
              <a:pPr/>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508CE1-5689-44C8-BD8A-25DF6EA6BA0C}"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078DC08-D7E4-4150-A872-64A5748D3CB6}" type="datetimeFigureOut">
              <a:rPr lang="en-GB" smtClean="0"/>
              <a:pPr/>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508CE1-5689-44C8-BD8A-25DF6EA6BA0C}"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5078DC08-D7E4-4150-A872-64A5748D3CB6}" type="datetimeFigureOut">
              <a:rPr lang="en-GB" smtClean="0"/>
              <a:pPr/>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508CE1-5689-44C8-BD8A-25DF6EA6BA0C}" type="slidenum">
              <a:rPr lang="en-GB" smtClean="0"/>
              <a:pPr/>
              <a:t>‹#›</a:t>
            </a:fld>
            <a:endParaRPr lang="en-GB"/>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a:t>Click to edit Master title style</a:t>
            </a:r>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5078DC08-D7E4-4150-A872-64A5748D3CB6}" type="datetimeFigureOut">
              <a:rPr lang="en-GB" smtClean="0"/>
              <a:pPr/>
              <a:t>05/06/2020</a:t>
            </a:fld>
            <a:endParaRPr lang="en-GB"/>
          </a:p>
        </p:txBody>
      </p:sp>
      <p:sp>
        <p:nvSpPr>
          <p:cNvPr id="5" name="Footer Placeholder 4"/>
          <p:cNvSpPr>
            <a:spLocks noGrp="1"/>
          </p:cNvSpPr>
          <p:nvPr>
            <p:ph type="ftr" sz="quarter" idx="11"/>
          </p:nvPr>
        </p:nvSpPr>
        <p:spPr>
          <a:xfrm>
            <a:off x="800100" y="6172200"/>
            <a:ext cx="4000500" cy="457200"/>
          </a:xfrm>
        </p:spPr>
        <p:txBody>
          <a:bodyPr/>
          <a:lstStyle/>
          <a:p>
            <a:endParaRPr lang="en-GB"/>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8A508CE1-5689-44C8-BD8A-25DF6EA6BA0C}"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Date Placeholder 4"/>
          <p:cNvSpPr>
            <a:spLocks noGrp="1"/>
          </p:cNvSpPr>
          <p:nvPr>
            <p:ph type="dt" sz="half" idx="10"/>
          </p:nvPr>
        </p:nvSpPr>
        <p:spPr/>
        <p:txBody>
          <a:bodyPr/>
          <a:lstStyle/>
          <a:p>
            <a:fld id="{5078DC08-D7E4-4150-A872-64A5748D3CB6}" type="datetimeFigureOut">
              <a:rPr lang="en-GB" smtClean="0"/>
              <a:pPr/>
              <a:t>05/06/2020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A508CE1-5689-44C8-BD8A-25DF6EA6BA0C}" type="slidenum">
              <a:rPr lang="en-GB" smtClean="0"/>
              <a:pPr/>
              <a:t>‹#›</a:t>
            </a:fld>
            <a:endParaRPr lang="en-GB"/>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5078DC08-D7E4-4150-A872-64A5748D3CB6}" type="datetimeFigureOut">
              <a:rPr lang="en-GB" smtClean="0"/>
              <a:pPr/>
              <a:t>05/06/2020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A508CE1-5689-44C8-BD8A-25DF6EA6BA0C}" type="slidenum">
              <a:rPr lang="en-GB" smtClean="0"/>
              <a:pPr/>
              <a:t>‹#›</a:t>
            </a:fld>
            <a:endParaRPr lang="en-GB"/>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5078DC08-D7E4-4150-A872-64A5748D3CB6}" type="datetimeFigureOut">
              <a:rPr lang="en-GB" smtClean="0"/>
              <a:pPr/>
              <a:t>05/06/2020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A508CE1-5689-44C8-BD8A-25DF6EA6BA0C}"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78DC08-D7E4-4150-A872-64A5748D3CB6}" type="datetimeFigureOut">
              <a:rPr lang="en-GB" smtClean="0"/>
              <a:pPr/>
              <a:t>05/06/2020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A508CE1-5689-44C8-BD8A-25DF6EA6BA0C}"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a:t>Click to edit Master title style</a:t>
            </a:r>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5078DC08-D7E4-4150-A872-64A5748D3CB6}" type="datetimeFigureOut">
              <a:rPr lang="en-GB" smtClean="0"/>
              <a:pPr/>
              <a:t>05/06/2020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A508CE1-5689-44C8-BD8A-25DF6EA6BA0C}" type="slidenum">
              <a:rPr lang="en-GB" smtClean="0"/>
              <a:pPr/>
              <a:t>‹#›</a:t>
            </a:fld>
            <a:endParaRPr lang="en-GB"/>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a:t>Click to edit Master title style</a:t>
            </a:r>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5078DC08-D7E4-4150-A872-64A5748D3CB6}" type="datetimeFigureOut">
              <a:rPr lang="en-GB" smtClean="0"/>
              <a:pPr/>
              <a:t>05/06/2020</a:t>
            </a:fld>
            <a:endParaRPr lang="en-GB"/>
          </a:p>
        </p:txBody>
      </p:sp>
      <p:sp>
        <p:nvSpPr>
          <p:cNvPr id="6" name="Footer Placeholder 5"/>
          <p:cNvSpPr>
            <a:spLocks noGrp="1"/>
          </p:cNvSpPr>
          <p:nvPr>
            <p:ph type="ftr" sz="quarter" idx="11"/>
          </p:nvPr>
        </p:nvSpPr>
        <p:spPr>
          <a:xfrm>
            <a:off x="914400" y="6172200"/>
            <a:ext cx="3886200" cy="457200"/>
          </a:xfrm>
        </p:spPr>
        <p:txBody>
          <a:bodyPr/>
          <a:lstStyle/>
          <a:p>
            <a:endParaRPr lang="en-GB"/>
          </a:p>
        </p:txBody>
      </p:sp>
      <p:sp>
        <p:nvSpPr>
          <p:cNvPr id="7" name="Slide Number Placeholder 6"/>
          <p:cNvSpPr>
            <a:spLocks noGrp="1"/>
          </p:cNvSpPr>
          <p:nvPr>
            <p:ph type="sldNum" sz="quarter" idx="12"/>
          </p:nvPr>
        </p:nvSpPr>
        <p:spPr>
          <a:xfrm>
            <a:off x="146304" y="6208776"/>
            <a:ext cx="457200" cy="457200"/>
          </a:xfrm>
        </p:spPr>
        <p:txBody>
          <a:bodyPr/>
          <a:lstStyle/>
          <a:p>
            <a:fld id="{8A508CE1-5689-44C8-BD8A-25DF6EA6BA0C}" type="slidenum">
              <a:rPr lang="en-GB" smtClean="0"/>
              <a:pPr/>
              <a:t>‹#›</a:t>
            </a:fld>
            <a:endParaRPr lang="en-GB"/>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a:t>Click to edit Master title style</a:t>
            </a:r>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078DC08-D7E4-4150-A872-64A5748D3CB6}" type="datetimeFigureOut">
              <a:rPr lang="en-GB" smtClean="0"/>
              <a:pPr/>
              <a:t>05/06/2020</a:t>
            </a:fld>
            <a:endParaRPr lang="en-GB"/>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GB"/>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A508CE1-5689-44C8-BD8A-25DF6EA6BA0C}"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www.istockphoto.com/gb/photos/pies?phrase=PIES&amp;sort=best"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istockphoto.com/gb/photos/pies?phrase=PIES&amp;sort=best" TargetMode="Externa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istockphoto.com/gb/photo/green-herbs-isolated-on-white-gm157602635-12939376"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s://gov.wales/sites/default/files/publications/2019-05/an-overview-of-the-healthy-child-wales-programme.pdf"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rcpch.ac.uk/resources/growth-charts"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5400" y="3200400"/>
            <a:ext cx="6400800" cy="2388840"/>
          </a:xfrm>
        </p:spPr>
        <p:txBody>
          <a:bodyPr>
            <a:normAutofit fontScale="62500" lnSpcReduction="20000"/>
          </a:bodyPr>
          <a:lstStyle/>
          <a:p>
            <a:r>
              <a:rPr lang="en-GB" sz="2700" dirty="0"/>
              <a:t>WJEC Level 3 Certificate and Diploma in Health and Social Care: Principles and Context.</a:t>
            </a:r>
          </a:p>
          <a:p>
            <a:endParaRPr lang="en-GB" sz="2700" dirty="0"/>
          </a:p>
          <a:p>
            <a:r>
              <a:rPr lang="en-GB" sz="2700" dirty="0"/>
              <a:t>Unit 2 – Factors affecting individuals across the lifespan, and how these impact on outcomes, care and support needs. </a:t>
            </a:r>
          </a:p>
          <a:p>
            <a:endParaRPr lang="en-GB" sz="2800" dirty="0"/>
          </a:p>
          <a:p>
            <a:r>
              <a:rPr lang="en-GB" sz="2800" b="1" dirty="0"/>
              <a:t>Lesson 2 – Revision of life stages and defining what is meant by growth/development.  </a:t>
            </a:r>
          </a:p>
          <a:p>
            <a:r>
              <a:rPr lang="en-GB" b="1" dirty="0"/>
              <a:t> </a:t>
            </a:r>
          </a:p>
        </p:txBody>
      </p:sp>
      <p:sp>
        <p:nvSpPr>
          <p:cNvPr id="2" name="Title 1"/>
          <p:cNvSpPr>
            <a:spLocks noGrp="1"/>
          </p:cNvSpPr>
          <p:nvPr>
            <p:ph type="ctrTitle"/>
          </p:nvPr>
        </p:nvSpPr>
        <p:spPr/>
        <p:txBody>
          <a:bodyPr>
            <a:normAutofit fontScale="90000"/>
          </a:bodyPr>
          <a:lstStyle/>
          <a:p>
            <a:r>
              <a:rPr lang="en-GB" dirty="0"/>
              <a:t>Revision of life stages and defining what is meant by growth/development. </a:t>
            </a:r>
          </a:p>
        </p:txBody>
      </p:sp>
      <p:pic>
        <p:nvPicPr>
          <p:cNvPr id="4" name="Picture 2"/>
          <p:cNvPicPr>
            <a:picLocks noChangeAspect="1" noChangeArrowheads="1"/>
          </p:cNvPicPr>
          <p:nvPr/>
        </p:nvPicPr>
        <p:blipFill>
          <a:blip r:embed="rId2" cstate="print"/>
          <a:srcRect/>
          <a:stretch>
            <a:fillRect/>
          </a:stretch>
        </p:blipFill>
        <p:spPr bwMode="auto">
          <a:xfrm>
            <a:off x="7740352" y="0"/>
            <a:ext cx="1403648" cy="1351661"/>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Quick class question</a:t>
            </a:r>
          </a:p>
        </p:txBody>
      </p:sp>
      <p:graphicFrame>
        <p:nvGraphicFramePr>
          <p:cNvPr id="4" name="Content Placeholder 3"/>
          <p:cNvGraphicFramePr>
            <a:graphicFrameLocks noGrp="1"/>
          </p:cNvGraphicFramePr>
          <p:nvPr>
            <p:ph sz="quarter" idx="1"/>
          </p:nvPr>
        </p:nvGraphicFramePr>
        <p:xfrm>
          <a:off x="539552" y="3429600"/>
          <a:ext cx="7772400" cy="2001520"/>
        </p:xfrm>
        <a:graphic>
          <a:graphicData uri="http://schemas.openxmlformats.org/drawingml/2006/table">
            <a:tbl>
              <a:tblPr firstRow="1" bandRow="1">
                <a:tableStyleId>{5C22544A-7EE6-4342-B048-85BDC9FD1C3A}</a:tableStyleId>
              </a:tblPr>
              <a:tblGrid>
                <a:gridCol w="2448272">
                  <a:extLst>
                    <a:ext uri="{9D8B030D-6E8A-4147-A177-3AD203B41FA5}">
                      <a16:colId xmlns:a16="http://schemas.microsoft.com/office/drawing/2014/main" val="20000"/>
                    </a:ext>
                  </a:extLst>
                </a:gridCol>
                <a:gridCol w="1584176">
                  <a:extLst>
                    <a:ext uri="{9D8B030D-6E8A-4147-A177-3AD203B41FA5}">
                      <a16:colId xmlns:a16="http://schemas.microsoft.com/office/drawing/2014/main" val="20001"/>
                    </a:ext>
                  </a:extLst>
                </a:gridCol>
                <a:gridCol w="1080120">
                  <a:extLst>
                    <a:ext uri="{9D8B030D-6E8A-4147-A177-3AD203B41FA5}">
                      <a16:colId xmlns:a16="http://schemas.microsoft.com/office/drawing/2014/main" val="20002"/>
                    </a:ext>
                  </a:extLst>
                </a:gridCol>
                <a:gridCol w="1368152">
                  <a:extLst>
                    <a:ext uri="{9D8B030D-6E8A-4147-A177-3AD203B41FA5}">
                      <a16:colId xmlns:a16="http://schemas.microsoft.com/office/drawing/2014/main" val="20003"/>
                    </a:ext>
                  </a:extLst>
                </a:gridCol>
                <a:gridCol w="1291680">
                  <a:extLst>
                    <a:ext uri="{9D8B030D-6E8A-4147-A177-3AD203B41FA5}">
                      <a16:colId xmlns:a16="http://schemas.microsoft.com/office/drawing/2014/main" val="20004"/>
                    </a:ext>
                  </a:extLst>
                </a:gridCol>
              </a:tblGrid>
              <a:tr h="370840">
                <a:tc>
                  <a:txBody>
                    <a:bodyPr/>
                    <a:lstStyle/>
                    <a:p>
                      <a:r>
                        <a:rPr lang="en-GB" sz="1400" dirty="0"/>
                        <a:t>Developmental milestone </a:t>
                      </a:r>
                    </a:p>
                  </a:txBody>
                  <a:tcPr/>
                </a:tc>
                <a:tc>
                  <a:txBody>
                    <a:bodyPr/>
                    <a:lstStyle/>
                    <a:p>
                      <a:r>
                        <a:rPr lang="en-GB" sz="1400" dirty="0"/>
                        <a:t>Infancy</a:t>
                      </a:r>
                    </a:p>
                  </a:txBody>
                  <a:tcPr/>
                </a:tc>
                <a:tc>
                  <a:txBody>
                    <a:bodyPr/>
                    <a:lstStyle/>
                    <a:p>
                      <a:r>
                        <a:rPr lang="en-GB" sz="1400" dirty="0"/>
                        <a:t>Childhood</a:t>
                      </a:r>
                    </a:p>
                  </a:txBody>
                  <a:tcPr/>
                </a:tc>
                <a:tc>
                  <a:txBody>
                    <a:bodyPr/>
                    <a:lstStyle/>
                    <a:p>
                      <a:r>
                        <a:rPr lang="en-GB" sz="1400" dirty="0"/>
                        <a:t>Adolescence</a:t>
                      </a:r>
                      <a:r>
                        <a:rPr lang="en-GB" sz="1400" baseline="0" dirty="0"/>
                        <a:t> </a:t>
                      </a:r>
                      <a:endParaRPr lang="en-GB" sz="1400" dirty="0"/>
                    </a:p>
                  </a:txBody>
                  <a:tcPr/>
                </a:tc>
                <a:tc>
                  <a:txBody>
                    <a:bodyPr/>
                    <a:lstStyle/>
                    <a:p>
                      <a:r>
                        <a:rPr lang="en-GB" sz="1400" dirty="0"/>
                        <a:t>Adulthood</a:t>
                      </a:r>
                    </a:p>
                  </a:txBody>
                  <a:tcPr/>
                </a:tc>
                <a:extLst>
                  <a:ext uri="{0D108BD9-81ED-4DB2-BD59-A6C34878D82A}">
                    <a16:rowId xmlns:a16="http://schemas.microsoft.com/office/drawing/2014/main" val="10000"/>
                  </a:ext>
                </a:extLst>
              </a:tr>
              <a:tr h="370840">
                <a:tc>
                  <a:txBody>
                    <a:bodyPr/>
                    <a:lstStyle/>
                    <a:p>
                      <a:r>
                        <a:rPr lang="en-GB" sz="1400" dirty="0"/>
                        <a:t>Menopause</a:t>
                      </a:r>
                    </a:p>
                  </a:txBody>
                  <a:tcPr/>
                </a:tc>
                <a:tc>
                  <a:txBody>
                    <a:bodyPr/>
                    <a:lstStyle/>
                    <a:p>
                      <a:endParaRPr lang="en-GB" sz="1400" dirty="0"/>
                    </a:p>
                  </a:txBody>
                  <a:tcPr/>
                </a:tc>
                <a:tc>
                  <a:txBody>
                    <a:bodyPr/>
                    <a:lstStyle/>
                    <a:p>
                      <a:endParaRPr lang="en-GB" sz="1400"/>
                    </a:p>
                  </a:txBody>
                  <a:tcPr/>
                </a:tc>
                <a:tc>
                  <a:txBody>
                    <a:bodyPr/>
                    <a:lstStyle/>
                    <a:p>
                      <a:endParaRPr lang="en-GB" sz="1400"/>
                    </a:p>
                  </a:txBody>
                  <a:tcPr/>
                </a:tc>
                <a:tc>
                  <a:txBody>
                    <a:bodyPr/>
                    <a:lstStyle/>
                    <a:p>
                      <a:endParaRPr lang="en-GB" sz="1400"/>
                    </a:p>
                  </a:txBody>
                  <a:tcPr/>
                </a:tc>
                <a:extLst>
                  <a:ext uri="{0D108BD9-81ED-4DB2-BD59-A6C34878D82A}">
                    <a16:rowId xmlns:a16="http://schemas.microsoft.com/office/drawing/2014/main" val="10001"/>
                  </a:ext>
                </a:extLst>
              </a:tr>
              <a:tr h="370840">
                <a:tc>
                  <a:txBody>
                    <a:bodyPr/>
                    <a:lstStyle/>
                    <a:p>
                      <a:r>
                        <a:rPr lang="en-GB" sz="1400" dirty="0"/>
                        <a:t>Developmental</a:t>
                      </a:r>
                      <a:r>
                        <a:rPr lang="en-GB" sz="1400" baseline="0" dirty="0"/>
                        <a:t> of gross motor skills of sitting/crawling. </a:t>
                      </a:r>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a:p>
                  </a:txBody>
                  <a:tcPr/>
                </a:tc>
                <a:extLst>
                  <a:ext uri="{0D108BD9-81ED-4DB2-BD59-A6C34878D82A}">
                    <a16:rowId xmlns:a16="http://schemas.microsoft.com/office/drawing/2014/main" val="10002"/>
                  </a:ext>
                </a:extLst>
              </a:tr>
              <a:tr h="370840">
                <a:tc>
                  <a:txBody>
                    <a:bodyPr/>
                    <a:lstStyle/>
                    <a:p>
                      <a:r>
                        <a:rPr lang="en-GB" sz="1400" dirty="0"/>
                        <a:t>Puberty</a:t>
                      </a:r>
                    </a:p>
                  </a:txBody>
                  <a:tcPr/>
                </a:tc>
                <a:tc>
                  <a:txBody>
                    <a:bodyPr/>
                    <a:lstStyle/>
                    <a:p>
                      <a:endParaRPr lang="en-GB" sz="1400"/>
                    </a:p>
                  </a:txBody>
                  <a:tcPr/>
                </a:tc>
                <a:tc>
                  <a:txBody>
                    <a:bodyPr/>
                    <a:lstStyle/>
                    <a:p>
                      <a:endParaRPr lang="en-GB" sz="1400"/>
                    </a:p>
                  </a:txBody>
                  <a:tcPr/>
                </a:tc>
                <a:tc>
                  <a:txBody>
                    <a:bodyPr/>
                    <a:lstStyle/>
                    <a:p>
                      <a:endParaRPr lang="en-GB" sz="1400" dirty="0"/>
                    </a:p>
                  </a:txBody>
                  <a:tcPr/>
                </a:tc>
                <a:tc>
                  <a:txBody>
                    <a:bodyPr/>
                    <a:lstStyle/>
                    <a:p>
                      <a:endParaRPr lang="en-GB" sz="1400"/>
                    </a:p>
                  </a:txBody>
                  <a:tcPr/>
                </a:tc>
                <a:extLst>
                  <a:ext uri="{0D108BD9-81ED-4DB2-BD59-A6C34878D82A}">
                    <a16:rowId xmlns:a16="http://schemas.microsoft.com/office/drawing/2014/main" val="10003"/>
                  </a:ext>
                </a:extLst>
              </a:tr>
              <a:tr h="370840">
                <a:tc>
                  <a:txBody>
                    <a:bodyPr/>
                    <a:lstStyle/>
                    <a:p>
                      <a:r>
                        <a:rPr lang="en-GB" sz="1400" dirty="0"/>
                        <a:t>Hop, skip and jump.</a:t>
                      </a:r>
                      <a:r>
                        <a:rPr lang="en-GB" sz="1400" baseline="0" dirty="0"/>
                        <a:t>  </a:t>
                      </a:r>
                      <a:endParaRPr lang="en-GB" sz="1400" dirty="0"/>
                    </a:p>
                  </a:txBody>
                  <a:tcPr/>
                </a:tc>
                <a:tc>
                  <a:txBody>
                    <a:bodyPr/>
                    <a:lstStyle/>
                    <a:p>
                      <a:endParaRPr lang="en-GB" sz="1400"/>
                    </a:p>
                  </a:txBody>
                  <a:tcPr/>
                </a:tc>
                <a:tc>
                  <a:txBody>
                    <a:bodyPr/>
                    <a:lstStyle/>
                    <a:p>
                      <a:endParaRPr lang="en-GB" sz="1400"/>
                    </a:p>
                  </a:txBody>
                  <a:tcPr/>
                </a:tc>
                <a:tc>
                  <a:txBody>
                    <a:bodyPr/>
                    <a:lstStyle/>
                    <a:p>
                      <a:endParaRPr lang="en-GB" sz="1400" dirty="0"/>
                    </a:p>
                  </a:txBody>
                  <a:tcPr/>
                </a:tc>
                <a:tc>
                  <a:txBody>
                    <a:bodyPr/>
                    <a:lstStyle/>
                    <a:p>
                      <a:endParaRPr lang="en-GB" sz="1400" dirty="0"/>
                    </a:p>
                  </a:txBody>
                  <a:tcPr/>
                </a:tc>
                <a:extLst>
                  <a:ext uri="{0D108BD9-81ED-4DB2-BD59-A6C34878D82A}">
                    <a16:rowId xmlns:a16="http://schemas.microsoft.com/office/drawing/2014/main" val="10004"/>
                  </a:ext>
                </a:extLst>
              </a:tr>
            </a:tbl>
          </a:graphicData>
        </a:graphic>
      </p:graphicFrame>
      <p:sp>
        <p:nvSpPr>
          <p:cNvPr id="5" name="TextBox 4"/>
          <p:cNvSpPr txBox="1"/>
          <p:nvPr/>
        </p:nvSpPr>
        <p:spPr>
          <a:xfrm>
            <a:off x="2051720" y="1556792"/>
            <a:ext cx="4896544" cy="1477328"/>
          </a:xfrm>
          <a:prstGeom prst="rect">
            <a:avLst/>
          </a:prstGeom>
          <a:noFill/>
        </p:spPr>
        <p:txBody>
          <a:bodyPr wrap="square" rtlCol="0">
            <a:spAutoFit/>
          </a:bodyPr>
          <a:lstStyle/>
          <a:p>
            <a:r>
              <a:rPr lang="en-GB" dirty="0"/>
              <a:t>Correctly identify which life stage the developmental milestone is likely to occur, also think about the expected age of the developmental milestone occurring.    This can be completed on your worksheet.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4294967295"/>
          </p:nvPr>
        </p:nvSpPr>
        <p:spPr>
          <a:xfrm>
            <a:off x="1371600" y="1447800"/>
            <a:ext cx="7772400" cy="4572000"/>
          </a:xfrm>
        </p:spPr>
        <p:txBody>
          <a:bodyPr>
            <a:normAutofit/>
          </a:bodyPr>
          <a:lstStyle/>
          <a:p>
            <a:pPr>
              <a:buNone/>
            </a:pPr>
            <a:r>
              <a:rPr lang="en-GB" sz="6600" dirty="0"/>
              <a:t>Objective 2</a:t>
            </a:r>
          </a:p>
          <a:p>
            <a:pPr>
              <a:buNone/>
            </a:pPr>
            <a:endParaRPr lang="en-GB" sz="3300" dirty="0"/>
          </a:p>
        </p:txBody>
      </p:sp>
      <p:sp>
        <p:nvSpPr>
          <p:cNvPr id="6" name="Rectangle 5"/>
          <p:cNvSpPr/>
          <p:nvPr/>
        </p:nvSpPr>
        <p:spPr>
          <a:xfrm>
            <a:off x="971600" y="3105835"/>
            <a:ext cx="5886400" cy="1615827"/>
          </a:xfrm>
          <a:prstGeom prst="rect">
            <a:avLst/>
          </a:prstGeom>
        </p:spPr>
        <p:txBody>
          <a:bodyPr wrap="square">
            <a:spAutoFit/>
          </a:bodyPr>
          <a:lstStyle/>
          <a:p>
            <a:pPr marL="514350" indent="-514350"/>
            <a:r>
              <a:rPr lang="en-GB" sz="3300" b="1" dirty="0"/>
              <a:t>Define</a:t>
            </a:r>
            <a:r>
              <a:rPr lang="en-GB" sz="3300" dirty="0"/>
              <a:t> and </a:t>
            </a:r>
            <a:r>
              <a:rPr lang="en-GB" sz="3300" b="1" dirty="0"/>
              <a:t>Differentiate</a:t>
            </a:r>
            <a:r>
              <a:rPr lang="en-GB" sz="3300" dirty="0"/>
              <a:t> between the terms growth and development.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latin typeface="Arial" pitchFamily="34" charset="0"/>
                <a:cs typeface="Arial" pitchFamily="34" charset="0"/>
              </a:rPr>
              <a:t>Do you know the difference between growth and development?  </a:t>
            </a:r>
          </a:p>
        </p:txBody>
      </p:sp>
      <p:pic>
        <p:nvPicPr>
          <p:cNvPr id="4" name="Content Placeholder 3"/>
          <p:cNvPicPr>
            <a:picLocks noGrp="1" noChangeAspect="1"/>
          </p:cNvPicPr>
          <p:nvPr>
            <p:ph sz="quarter" idx="1"/>
          </p:nvPr>
        </p:nvPicPr>
        <p:blipFill>
          <a:blip r:embed="rId3" cstate="print"/>
          <a:stretch>
            <a:fillRect/>
          </a:stretch>
        </p:blipFill>
        <p:spPr>
          <a:xfrm>
            <a:off x="755576" y="1988840"/>
            <a:ext cx="1400175" cy="1943100"/>
          </a:xfrm>
          <a:prstGeom prst="rect">
            <a:avLst/>
          </a:prstGeom>
        </p:spPr>
      </p:pic>
      <p:sp>
        <p:nvSpPr>
          <p:cNvPr id="5" name="Rectangle 4"/>
          <p:cNvSpPr/>
          <p:nvPr/>
        </p:nvSpPr>
        <p:spPr>
          <a:xfrm>
            <a:off x="2771800" y="1844824"/>
            <a:ext cx="4572000" cy="2585323"/>
          </a:xfrm>
          <a:prstGeom prst="rect">
            <a:avLst/>
          </a:prstGeom>
        </p:spPr>
        <p:txBody>
          <a:bodyPr>
            <a:spAutoFit/>
          </a:bodyPr>
          <a:lstStyle/>
          <a:p>
            <a:pPr lvl="0" eaLnBrk="0" fontAlgn="base" hangingPunct="0">
              <a:spcBef>
                <a:spcPct val="0"/>
              </a:spcBef>
              <a:spcAft>
                <a:spcPct val="0"/>
              </a:spcAft>
            </a:pPr>
            <a:r>
              <a:rPr lang="en-GB" dirty="0">
                <a:solidFill>
                  <a:srgbClr val="FF0000"/>
                </a:solidFill>
                <a:latin typeface="Arial" panose="020B0604020202020204" pitchFamily="34" charset="0"/>
                <a:cs typeface="Arial" panose="020B0604020202020204" pitchFamily="34" charset="0"/>
              </a:rPr>
              <a:t>RED (</a:t>
            </a:r>
            <a:r>
              <a:rPr lang="en-GB" dirty="0" err="1">
                <a:solidFill>
                  <a:srgbClr val="FF0000"/>
                </a:solidFill>
                <a:latin typeface="Arial" panose="020B0604020202020204" pitchFamily="34" charset="0"/>
                <a:cs typeface="Arial" panose="020B0604020202020204" pitchFamily="34" charset="0"/>
              </a:rPr>
              <a:t>Coch</a:t>
            </a:r>
            <a:r>
              <a:rPr lang="en-GB" dirty="0">
                <a:solidFill>
                  <a:srgbClr val="FF0000"/>
                </a:solidFill>
                <a:latin typeface="Arial" panose="020B0604020202020204" pitchFamily="34" charset="0"/>
                <a:cs typeface="Arial" panose="020B0604020202020204" pitchFamily="34" charset="0"/>
              </a:rPr>
              <a:t>) -   I have no ideal what that growth/development means</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FFC000"/>
                </a:solidFill>
                <a:latin typeface="Arial" panose="020B0604020202020204" pitchFamily="34" charset="0"/>
                <a:cs typeface="Arial" panose="020B0604020202020204" pitchFamily="34" charset="0"/>
              </a:rPr>
              <a:t>AMBER (</a:t>
            </a:r>
            <a:r>
              <a:rPr lang="en-GB" dirty="0" err="1">
                <a:solidFill>
                  <a:srgbClr val="FFC000"/>
                </a:solidFill>
                <a:latin typeface="Arial" panose="020B0604020202020204" pitchFamily="34" charset="0"/>
                <a:cs typeface="Arial" panose="020B0604020202020204" pitchFamily="34" charset="0"/>
              </a:rPr>
              <a:t>Ambr</a:t>
            </a:r>
            <a:r>
              <a:rPr lang="en-GB" dirty="0">
                <a:solidFill>
                  <a:srgbClr val="FFC000"/>
                </a:solidFill>
                <a:latin typeface="Arial" panose="020B0604020202020204" pitchFamily="34" charset="0"/>
                <a:cs typeface="Arial" panose="020B0604020202020204" pitchFamily="34" charset="0"/>
              </a:rPr>
              <a:t>) -  I think I may know the difference between growth and development. </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00B050"/>
                </a:solidFill>
                <a:latin typeface="Arial" panose="020B0604020202020204" pitchFamily="34" charset="0"/>
                <a:cs typeface="Arial" panose="020B0604020202020204" pitchFamily="34" charset="0"/>
              </a:rPr>
              <a:t>GREEN (</a:t>
            </a:r>
            <a:r>
              <a:rPr lang="en-GB" dirty="0" err="1">
                <a:solidFill>
                  <a:srgbClr val="00B050"/>
                </a:solidFill>
                <a:latin typeface="Arial" panose="020B0604020202020204" pitchFamily="34" charset="0"/>
                <a:cs typeface="Arial" panose="020B0604020202020204" pitchFamily="34" charset="0"/>
              </a:rPr>
              <a:t>Gwyrdd</a:t>
            </a:r>
            <a:r>
              <a:rPr lang="en-GB" dirty="0">
                <a:solidFill>
                  <a:srgbClr val="00B050"/>
                </a:solidFill>
                <a:latin typeface="Arial" panose="020B0604020202020204" pitchFamily="34" charset="0"/>
                <a:cs typeface="Arial" panose="020B0604020202020204" pitchFamily="34" charset="0"/>
              </a:rPr>
              <a:t>) -  Yes, I know the difference and can give a clear example. </a:t>
            </a:r>
            <a:endParaRPr lang="en-GB" dirty="0"/>
          </a:p>
        </p:txBody>
      </p:sp>
      <p:sp>
        <p:nvSpPr>
          <p:cNvPr id="6" name="TextBox 5"/>
          <p:cNvSpPr txBox="1"/>
          <p:nvPr/>
        </p:nvSpPr>
        <p:spPr>
          <a:xfrm>
            <a:off x="899592" y="4509120"/>
            <a:ext cx="7920880" cy="1477328"/>
          </a:xfrm>
          <a:prstGeom prst="rect">
            <a:avLst/>
          </a:prstGeom>
          <a:noFill/>
        </p:spPr>
        <p:txBody>
          <a:bodyPr wrap="square" rtlCol="0">
            <a:spAutoFit/>
          </a:bodyPr>
          <a:lstStyle/>
          <a:p>
            <a:r>
              <a:rPr lang="en-GB" dirty="0">
                <a:solidFill>
                  <a:srgbClr val="0070C0"/>
                </a:solidFill>
                <a:latin typeface="Arial" pitchFamily="34" charset="0"/>
                <a:cs typeface="Arial" pitchFamily="34" charset="0"/>
              </a:rPr>
              <a:t>Growth links to an increase in length or height, weight and dimensions.</a:t>
            </a:r>
          </a:p>
          <a:p>
            <a:endParaRPr lang="en-GB" dirty="0">
              <a:solidFill>
                <a:srgbClr val="0070C0"/>
              </a:solidFill>
              <a:latin typeface="Arial" pitchFamily="34" charset="0"/>
              <a:cs typeface="Arial" pitchFamily="34" charset="0"/>
            </a:endParaRPr>
          </a:p>
          <a:p>
            <a:r>
              <a:rPr lang="en-GB" dirty="0">
                <a:solidFill>
                  <a:srgbClr val="0070C0"/>
                </a:solidFill>
                <a:latin typeface="Arial" pitchFamily="34" charset="0"/>
                <a:cs typeface="Arial" pitchFamily="34" charset="0"/>
              </a:rPr>
              <a:t>Development is skills and abilities which are developed through the life stages.  </a:t>
            </a:r>
          </a:p>
          <a:p>
            <a:endParaRPr lang="en-GB"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meant by growth? </a:t>
            </a:r>
          </a:p>
        </p:txBody>
      </p:sp>
      <p:sp>
        <p:nvSpPr>
          <p:cNvPr id="3" name="Content Placeholder 2"/>
          <p:cNvSpPr>
            <a:spLocks noGrp="1"/>
          </p:cNvSpPr>
          <p:nvPr>
            <p:ph sz="quarter" idx="1"/>
          </p:nvPr>
        </p:nvSpPr>
        <p:spPr/>
        <p:txBody>
          <a:bodyPr>
            <a:normAutofit fontScale="92500" lnSpcReduction="10000"/>
          </a:bodyPr>
          <a:lstStyle/>
          <a:p>
            <a:r>
              <a:rPr lang="en-GB" dirty="0"/>
              <a:t>Growth is sometimes referred to as </a:t>
            </a:r>
            <a:r>
              <a:rPr lang="en-GB" b="1" dirty="0"/>
              <a:t>physiological change</a:t>
            </a:r>
            <a:r>
              <a:rPr lang="en-GB" dirty="0"/>
              <a:t>.   It describes an increase in length, height, weight and dimensions.    </a:t>
            </a:r>
          </a:p>
          <a:p>
            <a:endParaRPr lang="en-GB" dirty="0"/>
          </a:p>
          <a:p>
            <a:r>
              <a:rPr lang="en-GB" dirty="0"/>
              <a:t>Individuals experience growth when they increase in physical size or mass.      </a:t>
            </a:r>
          </a:p>
          <a:p>
            <a:endParaRPr lang="en-GB" dirty="0"/>
          </a:p>
          <a:p>
            <a:r>
              <a:rPr lang="en-GB" dirty="0"/>
              <a:t>Individuals normally reach their </a:t>
            </a:r>
            <a:r>
              <a:rPr lang="en-GB" b="1" dirty="0"/>
              <a:t>physical maturity </a:t>
            </a:r>
            <a:r>
              <a:rPr lang="en-GB" dirty="0"/>
              <a:t>(</a:t>
            </a:r>
            <a:r>
              <a:rPr lang="en-GB" b="1" dirty="0"/>
              <a:t>maturation</a:t>
            </a:r>
            <a:r>
              <a:rPr lang="en-GB" dirty="0"/>
              <a:t>) in early adulthood.  </a:t>
            </a:r>
          </a:p>
          <a:p>
            <a:endParaRPr lang="en-GB" dirty="0"/>
          </a:p>
          <a:p>
            <a:r>
              <a:rPr lang="en-GB" dirty="0"/>
              <a:t>Growth has a fairly precise meaning whereas development is more difficult to define.   </a:t>
            </a:r>
          </a:p>
          <a:p>
            <a:endParaRPr lang="en-GB" dirty="0"/>
          </a:p>
          <a:p>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linds(horizontal)">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What is development?</a:t>
            </a:r>
          </a:p>
        </p:txBody>
      </p:sp>
      <p:sp>
        <p:nvSpPr>
          <p:cNvPr id="3" name="Content Placeholder 2"/>
          <p:cNvSpPr>
            <a:spLocks noGrp="1"/>
          </p:cNvSpPr>
          <p:nvPr>
            <p:ph sz="quarter" idx="1"/>
          </p:nvPr>
        </p:nvSpPr>
        <p:spPr/>
        <p:txBody>
          <a:bodyPr>
            <a:normAutofit fontScale="92500" lnSpcReduction="10000"/>
          </a:bodyPr>
          <a:lstStyle/>
          <a:p>
            <a:r>
              <a:rPr lang="en-GB" dirty="0"/>
              <a:t>Development is a more difficult concept to define as it is complex.  </a:t>
            </a:r>
          </a:p>
          <a:p>
            <a:pPr>
              <a:buNone/>
            </a:pPr>
            <a:endParaRPr lang="en-GB" dirty="0"/>
          </a:p>
          <a:p>
            <a:r>
              <a:rPr lang="en-GB" dirty="0"/>
              <a:t>Individuals from the moment of birth, experience a continuous process of physical, intellectual, emotional and social development.    Therefore where growth is can be measurable, development is never complete.</a:t>
            </a:r>
          </a:p>
          <a:p>
            <a:endParaRPr lang="en-GB" dirty="0"/>
          </a:p>
          <a:p>
            <a:r>
              <a:rPr lang="en-GB" dirty="0"/>
              <a:t>When discussing physical, intellectual, emotional and social development, we use the acronym  </a:t>
            </a:r>
            <a:r>
              <a:rPr lang="en-GB" b="1" u="sng" dirty="0"/>
              <a:t>PIES. </a:t>
            </a:r>
          </a:p>
          <a:p>
            <a:pPr>
              <a:buNone/>
            </a:pPr>
            <a:endParaRPr lang="en-GB" dirty="0"/>
          </a:p>
          <a:p>
            <a:pPr>
              <a:buNone/>
            </a:pPr>
            <a:r>
              <a:rPr lang="en-GB"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mph" presetSubtype="0" nodeType="clickEffect">
                                  <p:stCondLst>
                                    <p:cond delay="0"/>
                                  </p:stCondLst>
                                  <p:childTnLst>
                                    <p:set>
                                      <p:cBhvr override="childStyle">
                                        <p:cTn id="6" dur="indefinite"/>
                                        <p:tgtEl>
                                          <p:spTgt spid="3">
                                            <p:txEl>
                                              <p:pRg st="0" end="0"/>
                                            </p:txEl>
                                          </p:spTgt>
                                        </p:tgtEl>
                                        <p:attrNameLst>
                                          <p:attrName>style.fontFamily</p:attrName>
                                        </p:attrNameLst>
                                      </p:cBhvr>
                                      <p:to>
                                        <p:strVal val="Times New Roman"/>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box(in)">
                                      <p:cBhvr>
                                        <p:cTn id="11" dur="500"/>
                                        <p:tgtEl>
                                          <p:spTgt spid="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linds(horizontal)">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PIES</a:t>
            </a:r>
          </a:p>
        </p:txBody>
      </p:sp>
      <p:pic>
        <p:nvPicPr>
          <p:cNvPr id="5123" name="Picture 3"/>
          <p:cNvPicPr>
            <a:picLocks noGrp="1" noChangeAspect="1" noChangeArrowheads="1"/>
          </p:cNvPicPr>
          <p:nvPr>
            <p:ph sz="quarter" idx="1"/>
          </p:nvPr>
        </p:nvPicPr>
        <p:blipFill>
          <a:blip r:embed="rId3" cstate="print"/>
          <a:srcRect/>
          <a:stretch>
            <a:fillRect/>
          </a:stretch>
        </p:blipFill>
        <p:spPr bwMode="auto">
          <a:xfrm>
            <a:off x="395536" y="1772816"/>
            <a:ext cx="3819525" cy="2419350"/>
          </a:xfrm>
          <a:prstGeom prst="rect">
            <a:avLst/>
          </a:prstGeom>
          <a:noFill/>
          <a:ln w="9525">
            <a:noFill/>
            <a:miter lim="800000"/>
            <a:headEnd/>
            <a:tailEnd/>
          </a:ln>
        </p:spPr>
      </p:pic>
      <p:sp>
        <p:nvSpPr>
          <p:cNvPr id="7" name="Rectangle 6"/>
          <p:cNvSpPr/>
          <p:nvPr/>
        </p:nvSpPr>
        <p:spPr>
          <a:xfrm>
            <a:off x="395536" y="4293096"/>
            <a:ext cx="4572000" cy="646331"/>
          </a:xfrm>
          <a:prstGeom prst="rect">
            <a:avLst/>
          </a:prstGeom>
        </p:spPr>
        <p:txBody>
          <a:bodyPr>
            <a:spAutoFit/>
          </a:bodyPr>
          <a:lstStyle/>
          <a:p>
            <a:r>
              <a:rPr lang="en-GB" dirty="0">
                <a:hlinkClick r:id="rId4"/>
              </a:rPr>
              <a:t>https://www.istockphoto.com/gb/photos/pies?phrase=PIES&amp;sort=best</a:t>
            </a:r>
            <a:r>
              <a:rPr lang="en-GB" dirty="0"/>
              <a:t> </a:t>
            </a:r>
          </a:p>
        </p:txBody>
      </p:sp>
      <p:sp>
        <p:nvSpPr>
          <p:cNvPr id="8" name="TextBox 7"/>
          <p:cNvSpPr txBox="1"/>
          <p:nvPr/>
        </p:nvSpPr>
        <p:spPr>
          <a:xfrm>
            <a:off x="5724128" y="2060848"/>
            <a:ext cx="3024336" cy="2585323"/>
          </a:xfrm>
          <a:prstGeom prst="rect">
            <a:avLst/>
          </a:prstGeom>
          <a:noFill/>
        </p:spPr>
        <p:txBody>
          <a:bodyPr wrap="square" rtlCol="0">
            <a:spAutoFit/>
          </a:bodyPr>
          <a:lstStyle/>
          <a:p>
            <a:r>
              <a:rPr lang="en-GB" b="1" dirty="0"/>
              <a:t>P</a:t>
            </a:r>
            <a:r>
              <a:rPr lang="en-GB" dirty="0"/>
              <a:t> – Physical development.</a:t>
            </a:r>
          </a:p>
          <a:p>
            <a:endParaRPr lang="en-GB" dirty="0"/>
          </a:p>
          <a:p>
            <a:r>
              <a:rPr lang="en-GB" b="1" dirty="0"/>
              <a:t>I </a:t>
            </a:r>
            <a:r>
              <a:rPr lang="en-GB" dirty="0"/>
              <a:t>-  Intellectual development.</a:t>
            </a:r>
          </a:p>
          <a:p>
            <a:endParaRPr lang="en-GB" dirty="0"/>
          </a:p>
          <a:p>
            <a:r>
              <a:rPr lang="en-GB" b="1" dirty="0"/>
              <a:t>E</a:t>
            </a:r>
            <a:r>
              <a:rPr lang="en-GB" dirty="0"/>
              <a:t> – Emotional development.</a:t>
            </a:r>
          </a:p>
          <a:p>
            <a:endParaRPr lang="en-GB" dirty="0"/>
          </a:p>
          <a:p>
            <a:r>
              <a:rPr lang="en-GB" b="1" dirty="0"/>
              <a:t>S</a:t>
            </a:r>
            <a:r>
              <a:rPr lang="en-GB" dirty="0"/>
              <a:t> – Social development.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Holistic development</a:t>
            </a:r>
          </a:p>
        </p:txBody>
      </p:sp>
      <p:pic>
        <p:nvPicPr>
          <p:cNvPr id="4" name="Content Placeholder 3"/>
          <p:cNvPicPr>
            <a:picLocks noGrp="1" noChangeAspect="1"/>
          </p:cNvPicPr>
          <p:nvPr>
            <p:ph sz="quarter" idx="1"/>
          </p:nvPr>
        </p:nvPicPr>
        <p:blipFill>
          <a:blip r:embed="rId2" cstate="print"/>
          <a:stretch>
            <a:fillRect/>
          </a:stretch>
        </p:blipFill>
        <p:spPr>
          <a:xfrm>
            <a:off x="1043608" y="3861048"/>
            <a:ext cx="1400175" cy="1943100"/>
          </a:xfrm>
          <a:prstGeom prst="rect">
            <a:avLst/>
          </a:prstGeom>
        </p:spPr>
      </p:pic>
      <p:sp>
        <p:nvSpPr>
          <p:cNvPr id="5" name="Rectangle 4"/>
          <p:cNvSpPr/>
          <p:nvPr/>
        </p:nvSpPr>
        <p:spPr>
          <a:xfrm>
            <a:off x="2987824" y="3501008"/>
            <a:ext cx="4572000" cy="2308324"/>
          </a:xfrm>
          <a:prstGeom prst="rect">
            <a:avLst/>
          </a:prstGeom>
        </p:spPr>
        <p:txBody>
          <a:bodyPr>
            <a:spAutoFit/>
          </a:bodyPr>
          <a:lstStyle/>
          <a:p>
            <a:pPr lvl="0" eaLnBrk="0" fontAlgn="base" hangingPunct="0">
              <a:spcBef>
                <a:spcPct val="0"/>
              </a:spcBef>
              <a:spcAft>
                <a:spcPct val="0"/>
              </a:spcAft>
            </a:pPr>
            <a:r>
              <a:rPr lang="en-GB" dirty="0">
                <a:solidFill>
                  <a:srgbClr val="FF0000"/>
                </a:solidFill>
                <a:latin typeface="Arial" panose="020B0604020202020204" pitchFamily="34" charset="0"/>
                <a:cs typeface="Arial" panose="020B0604020202020204" pitchFamily="34" charset="0"/>
              </a:rPr>
              <a:t>RED (</a:t>
            </a:r>
            <a:r>
              <a:rPr lang="en-GB" dirty="0" err="1">
                <a:solidFill>
                  <a:srgbClr val="FF0000"/>
                </a:solidFill>
                <a:latin typeface="Arial" panose="020B0604020202020204" pitchFamily="34" charset="0"/>
                <a:cs typeface="Arial" panose="020B0604020202020204" pitchFamily="34" charset="0"/>
              </a:rPr>
              <a:t>Coch</a:t>
            </a:r>
            <a:r>
              <a:rPr lang="en-GB" dirty="0">
                <a:solidFill>
                  <a:srgbClr val="FF0000"/>
                </a:solidFill>
                <a:latin typeface="Arial" panose="020B0604020202020204" pitchFamily="34" charset="0"/>
                <a:cs typeface="Arial" panose="020B0604020202020204" pitchFamily="34" charset="0"/>
              </a:rPr>
              <a:t>) -   I have no ideal what that holistic means</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FFC000"/>
                </a:solidFill>
                <a:latin typeface="Arial" panose="020B0604020202020204" pitchFamily="34" charset="0"/>
                <a:cs typeface="Arial" panose="020B0604020202020204" pitchFamily="34" charset="0"/>
              </a:rPr>
              <a:t>AMBER (</a:t>
            </a:r>
            <a:r>
              <a:rPr lang="en-GB" dirty="0" err="1">
                <a:solidFill>
                  <a:srgbClr val="FFC000"/>
                </a:solidFill>
                <a:latin typeface="Arial" panose="020B0604020202020204" pitchFamily="34" charset="0"/>
                <a:cs typeface="Arial" panose="020B0604020202020204" pitchFamily="34" charset="0"/>
              </a:rPr>
              <a:t>Ambr</a:t>
            </a:r>
            <a:r>
              <a:rPr lang="en-GB" dirty="0">
                <a:solidFill>
                  <a:srgbClr val="FFC000"/>
                </a:solidFill>
                <a:latin typeface="Arial" panose="020B0604020202020204" pitchFamily="34" charset="0"/>
                <a:cs typeface="Arial" panose="020B0604020202020204" pitchFamily="34" charset="0"/>
              </a:rPr>
              <a:t>) -  I think I may know what holistic means </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00B050"/>
                </a:solidFill>
                <a:latin typeface="Arial" panose="020B0604020202020204" pitchFamily="34" charset="0"/>
                <a:cs typeface="Arial" panose="020B0604020202020204" pitchFamily="34" charset="0"/>
              </a:rPr>
              <a:t>GREEN (</a:t>
            </a:r>
            <a:r>
              <a:rPr lang="en-GB" dirty="0" err="1">
                <a:solidFill>
                  <a:srgbClr val="00B050"/>
                </a:solidFill>
                <a:latin typeface="Arial" panose="020B0604020202020204" pitchFamily="34" charset="0"/>
                <a:cs typeface="Arial" panose="020B0604020202020204" pitchFamily="34" charset="0"/>
              </a:rPr>
              <a:t>Gwyrdd</a:t>
            </a:r>
            <a:r>
              <a:rPr lang="en-GB" dirty="0">
                <a:solidFill>
                  <a:srgbClr val="00B050"/>
                </a:solidFill>
                <a:latin typeface="Arial" panose="020B0604020202020204" pitchFamily="34" charset="0"/>
                <a:cs typeface="Arial" panose="020B0604020202020204" pitchFamily="34" charset="0"/>
              </a:rPr>
              <a:t>) -  Yes, I know what the term of holistic means.</a:t>
            </a:r>
            <a:endParaRPr lang="en-GB" dirty="0"/>
          </a:p>
        </p:txBody>
      </p:sp>
      <p:sp>
        <p:nvSpPr>
          <p:cNvPr id="6" name="TextBox 5"/>
          <p:cNvSpPr txBox="1"/>
          <p:nvPr/>
        </p:nvSpPr>
        <p:spPr>
          <a:xfrm>
            <a:off x="1115616" y="1556792"/>
            <a:ext cx="7128792" cy="830997"/>
          </a:xfrm>
          <a:prstGeom prst="rect">
            <a:avLst/>
          </a:prstGeom>
          <a:noFill/>
        </p:spPr>
        <p:txBody>
          <a:bodyPr wrap="square" rtlCol="0">
            <a:spAutoFit/>
          </a:bodyPr>
          <a:lstStyle/>
          <a:p>
            <a:r>
              <a:rPr lang="en-GB" sz="2400" dirty="0"/>
              <a:t>Does anyone know what is meant by holistic development?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mph" presetSubtype="0" nodeType="clickEffect">
                                  <p:stCondLst>
                                    <p:cond delay="0"/>
                                  </p:stCondLst>
                                  <p:childTnLst>
                                    <p:set>
                                      <p:cBhvr override="childStyle">
                                        <p:cTn id="11" dur="indefinite"/>
                                        <p:tgtEl>
                                          <p:spTgt spid="5">
                                            <p:txEl>
                                              <p:pRg st="0" end="0"/>
                                            </p:txEl>
                                          </p:spTgt>
                                        </p:tgtEl>
                                        <p:attrNameLst>
                                          <p:attrName>style.fontFamily</p:attrName>
                                        </p:attrNameLst>
                                      </p:cBhvr>
                                      <p:to>
                                        <p:strVal val="Times New Roman"/>
                                      </p:to>
                                    </p:set>
                                  </p:childTnLst>
                                </p:cTn>
                              </p:par>
                              <p:par>
                                <p:cTn id="12" presetID="2" presetClass="emph" presetSubtype="0" nodeType="withEffect">
                                  <p:stCondLst>
                                    <p:cond delay="0"/>
                                  </p:stCondLst>
                                  <p:childTnLst>
                                    <p:set>
                                      <p:cBhvr override="childStyle">
                                        <p:cTn id="13" dur="indefinite"/>
                                        <p:tgtEl>
                                          <p:spTgt spid="5">
                                            <p:txEl>
                                              <p:pRg st="2" end="2"/>
                                            </p:txEl>
                                          </p:spTgt>
                                        </p:tgtEl>
                                        <p:attrNameLst>
                                          <p:attrName>style.fontFamily</p:attrName>
                                        </p:attrNameLst>
                                      </p:cBhvr>
                                      <p:to>
                                        <p:strVal val="Times New Roman"/>
                                      </p:to>
                                    </p:set>
                                  </p:childTnLst>
                                </p:cTn>
                              </p:par>
                              <p:par>
                                <p:cTn id="14" presetID="2" presetClass="emph" presetSubtype="0" nodeType="withEffect">
                                  <p:stCondLst>
                                    <p:cond delay="0"/>
                                  </p:stCondLst>
                                  <p:childTnLst>
                                    <p:set>
                                      <p:cBhvr override="childStyle">
                                        <p:cTn id="15" dur="indefinite"/>
                                        <p:tgtEl>
                                          <p:spTgt spid="5">
                                            <p:txEl>
                                              <p:pRg st="4" end="4"/>
                                            </p:txEl>
                                          </p:spTgt>
                                        </p:tgtEl>
                                        <p:attrNameLst>
                                          <p:attrName>style.fontFamily</p:attrName>
                                        </p:attrNameLst>
                                      </p:cBhvr>
                                      <p:to>
                                        <p:strVal val="Times New Roma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Holistic development</a:t>
            </a:r>
          </a:p>
        </p:txBody>
      </p:sp>
      <p:pic>
        <p:nvPicPr>
          <p:cNvPr id="4" name="Content Placeholder 3"/>
          <p:cNvPicPr>
            <a:picLocks noGrp="1" noChangeAspect="1" noChangeArrowheads="1"/>
          </p:cNvPicPr>
          <p:nvPr>
            <p:ph sz="quarter" idx="1"/>
          </p:nvPr>
        </p:nvPicPr>
        <p:blipFill>
          <a:blip r:embed="rId2" cstate="print"/>
          <a:srcRect/>
          <a:stretch>
            <a:fillRect/>
          </a:stretch>
        </p:blipFill>
        <p:spPr bwMode="auto">
          <a:xfrm>
            <a:off x="395536" y="2204864"/>
            <a:ext cx="3819525" cy="2419350"/>
          </a:xfrm>
          <a:prstGeom prst="rect">
            <a:avLst/>
          </a:prstGeom>
          <a:noFill/>
          <a:ln w="9525">
            <a:noFill/>
            <a:miter lim="800000"/>
            <a:headEnd/>
            <a:tailEnd/>
          </a:ln>
        </p:spPr>
      </p:pic>
      <p:sp>
        <p:nvSpPr>
          <p:cNvPr id="5" name="Rectangle 4"/>
          <p:cNvSpPr/>
          <p:nvPr/>
        </p:nvSpPr>
        <p:spPr>
          <a:xfrm>
            <a:off x="539552" y="5301208"/>
            <a:ext cx="4572000" cy="261610"/>
          </a:xfrm>
          <a:prstGeom prst="rect">
            <a:avLst/>
          </a:prstGeom>
        </p:spPr>
        <p:txBody>
          <a:bodyPr>
            <a:spAutoFit/>
          </a:bodyPr>
          <a:lstStyle/>
          <a:p>
            <a:r>
              <a:rPr lang="en-GB" sz="1100" dirty="0">
                <a:hlinkClick r:id="rId3"/>
              </a:rPr>
              <a:t>https://www.istockphoto.com/gb/photos/pies?phrase=PIES&amp;sort=best</a:t>
            </a:r>
            <a:r>
              <a:rPr lang="en-GB" sz="1100" dirty="0"/>
              <a:t>  </a:t>
            </a:r>
          </a:p>
        </p:txBody>
      </p:sp>
      <p:cxnSp>
        <p:nvCxnSpPr>
          <p:cNvPr id="7" name="Straight Arrow Connector 6"/>
          <p:cNvCxnSpPr/>
          <p:nvPr/>
        </p:nvCxnSpPr>
        <p:spPr>
          <a:xfrm flipV="1">
            <a:off x="4355976" y="2132856"/>
            <a:ext cx="1080120"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940152" y="1628800"/>
            <a:ext cx="3096344" cy="3139321"/>
          </a:xfrm>
          <a:prstGeom prst="rect">
            <a:avLst/>
          </a:prstGeom>
          <a:noFill/>
        </p:spPr>
        <p:txBody>
          <a:bodyPr wrap="square" rtlCol="0">
            <a:spAutoFit/>
          </a:bodyPr>
          <a:lstStyle/>
          <a:p>
            <a:endParaRPr lang="en-GB" dirty="0"/>
          </a:p>
          <a:p>
            <a:r>
              <a:rPr lang="en-GB" dirty="0"/>
              <a:t>Holistic development is development in the </a:t>
            </a:r>
            <a:r>
              <a:rPr lang="en-GB" b="1" dirty="0"/>
              <a:t>widest </a:t>
            </a:r>
            <a:r>
              <a:rPr lang="en-GB" dirty="0"/>
              <a:t>sense, not just physical or mental alone.</a:t>
            </a:r>
          </a:p>
          <a:p>
            <a:endParaRPr lang="en-GB" dirty="0"/>
          </a:p>
          <a:p>
            <a:r>
              <a:rPr lang="en-GB" dirty="0"/>
              <a:t>This means in terms of PIES, health and social care workers would be considering all aspects of the PIES.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Developmental milestones.  </a:t>
            </a:r>
          </a:p>
        </p:txBody>
      </p:sp>
      <p:sp>
        <p:nvSpPr>
          <p:cNvPr id="3" name="Content Placeholder 2"/>
          <p:cNvSpPr>
            <a:spLocks noGrp="1"/>
          </p:cNvSpPr>
          <p:nvPr>
            <p:ph sz="quarter" idx="1"/>
          </p:nvPr>
        </p:nvSpPr>
        <p:spPr/>
        <p:txBody>
          <a:bodyPr>
            <a:normAutofit fontScale="92500" lnSpcReduction="20000"/>
          </a:bodyPr>
          <a:lstStyle/>
          <a:p>
            <a:pPr>
              <a:buNone/>
            </a:pPr>
            <a:endParaRPr lang="en-GB" dirty="0"/>
          </a:p>
          <a:p>
            <a:r>
              <a:rPr lang="en-GB" dirty="0"/>
              <a:t>Consider Molly’s case study on the next slide.    </a:t>
            </a:r>
          </a:p>
          <a:p>
            <a:pPr>
              <a:buNone/>
            </a:pPr>
            <a:endParaRPr lang="en-GB" dirty="0"/>
          </a:p>
          <a:p>
            <a:pPr marL="514350" indent="-514350">
              <a:buNone/>
            </a:pPr>
            <a:r>
              <a:rPr lang="en-GB" dirty="0"/>
              <a:t>1.   Find out what is meant by developmental milestones.</a:t>
            </a:r>
          </a:p>
          <a:p>
            <a:pPr>
              <a:buNone/>
            </a:pPr>
            <a:endParaRPr lang="en-GB" dirty="0"/>
          </a:p>
          <a:p>
            <a:pPr marL="514350" indent="-514350">
              <a:buNone/>
            </a:pPr>
            <a:r>
              <a:rPr lang="en-GB" dirty="0"/>
              <a:t>2. Consider what Molly may be expected to do at 10 months and identify some key milestones she may achieve before she reaches the age of 8.  </a:t>
            </a:r>
          </a:p>
          <a:p>
            <a:pPr marL="514350" indent="-514350">
              <a:buNone/>
            </a:pPr>
            <a:endParaRPr lang="en-GB" dirty="0"/>
          </a:p>
          <a:p>
            <a:pPr marL="514350" indent="-514350">
              <a:buNone/>
            </a:pPr>
            <a:r>
              <a:rPr lang="en-GB" dirty="0"/>
              <a:t>3.  Consider what factors may prevent her from achieving some of her milestones.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dirty="0"/>
              <a:t>Activity (</a:t>
            </a:r>
            <a:r>
              <a:rPr lang="en-GB" b="1" dirty="0"/>
              <a:t>Molly</a:t>
            </a:r>
            <a:r>
              <a:rPr lang="en-GB" dirty="0"/>
              <a:t> case study). </a:t>
            </a:r>
          </a:p>
        </p:txBody>
      </p:sp>
      <p:sp>
        <p:nvSpPr>
          <p:cNvPr id="3" name="Content Placeholder 2"/>
          <p:cNvSpPr>
            <a:spLocks noGrp="1"/>
          </p:cNvSpPr>
          <p:nvPr>
            <p:ph sz="quarter" idx="1"/>
          </p:nvPr>
        </p:nvSpPr>
        <p:spPr/>
        <p:txBody>
          <a:bodyPr/>
          <a:lstStyle/>
          <a:p>
            <a:pPr>
              <a:buNone/>
            </a:pPr>
            <a:r>
              <a:rPr lang="en-GB" dirty="0"/>
              <a:t>Design </a:t>
            </a:r>
            <a:r>
              <a:rPr lang="en-GB" i="1" dirty="0"/>
              <a:t>a fact sheet </a:t>
            </a:r>
            <a:r>
              <a:rPr lang="en-GB" dirty="0"/>
              <a:t>to give to Brad/Mike addressing their main concern.  </a:t>
            </a:r>
          </a:p>
          <a:p>
            <a:pPr>
              <a:buNone/>
            </a:pPr>
            <a:endParaRPr lang="en-GB" dirty="0"/>
          </a:p>
        </p:txBody>
      </p:sp>
      <p:sp>
        <p:nvSpPr>
          <p:cNvPr id="4" name="TextBox 3"/>
          <p:cNvSpPr txBox="1"/>
          <p:nvPr/>
        </p:nvSpPr>
        <p:spPr>
          <a:xfrm>
            <a:off x="1331640" y="2924944"/>
            <a:ext cx="7416824" cy="2308324"/>
          </a:xfrm>
          <a:prstGeom prst="rect">
            <a:avLst/>
          </a:prstGeom>
          <a:noFill/>
        </p:spPr>
        <p:txBody>
          <a:bodyPr wrap="square" rtlCol="0">
            <a:spAutoFit/>
          </a:bodyPr>
          <a:lstStyle/>
          <a:p>
            <a:r>
              <a:rPr lang="en-GB" dirty="0">
                <a:latin typeface="Aharoni" pitchFamily="2" charset="-79"/>
                <a:cs typeface="Aharoni" pitchFamily="2" charset="-79"/>
              </a:rPr>
              <a:t>Brad (36) and Mike (44) have emigrated from Australia as Brad has offered and accepted a new job.   Brad is now earning £89,000 annually.    They have a little girl called Molly (10 months).  Molly has a disability known as Down’s Syndrome .  Their main concern is not understanding what health provision there is in Wales as Molly is only 10 months old.   They are eager to gain a better understanding of how Molly’s growth will be monitored in Wales.</a:t>
            </a:r>
          </a:p>
          <a:p>
            <a:endParaRPr lang="en-GB" dirty="0">
              <a:latin typeface="Aharoni" pitchFamily="2" charset="-79"/>
              <a:cs typeface="Aharoni" pitchFamily="2" charset="-79"/>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mph" presetSubtype="0" nodeType="clickEffect">
                                  <p:stCondLst>
                                    <p:cond delay="0"/>
                                  </p:stCondLst>
                                  <p:childTnLst>
                                    <p:set>
                                      <p:cBhvr override="childStyle">
                                        <p:cTn id="6" dur="indefinite"/>
                                        <p:tgtEl>
                                          <p:spTgt spid="3">
                                            <p:txEl>
                                              <p:pRg st="0" end="0"/>
                                            </p:txEl>
                                          </p:spTgt>
                                        </p:tgtEl>
                                        <p:attrNameLst>
                                          <p:attrName>style.fontFamily</p:attrName>
                                        </p:attrNameLst>
                                      </p:cBhvr>
                                      <p:to>
                                        <p:strVal val="Times New Roman"/>
                                      </p:to>
                                    </p:set>
                                  </p:childTnLst>
                                </p:cTn>
                              </p:par>
                            </p:childTnLst>
                          </p:cTn>
                        </p:par>
                      </p:childTnLst>
                    </p:cTn>
                  </p:par>
                  <p:par>
                    <p:cTn id="7" fill="hold">
                      <p:stCondLst>
                        <p:cond delay="indefinite"/>
                      </p:stCondLst>
                      <p:childTnLst>
                        <p:par>
                          <p:cTn id="8" fill="hold">
                            <p:stCondLst>
                              <p:cond delay="0"/>
                            </p:stCondLst>
                            <p:childTnLst>
                              <p:par>
                                <p:cTn id="9" presetID="4" presetClass="emph" presetSubtype="2" fill="hold" nodeType="clickEffect">
                                  <p:stCondLst>
                                    <p:cond delay="0"/>
                                  </p:stCondLst>
                                  <p:childTnLst>
                                    <p:anim to="1.5" calcmode="lin" valueType="num">
                                      <p:cBhvr override="childStyle">
                                        <p:cTn id="10" dur="2000" fill="hold"/>
                                        <p:tgtEl>
                                          <p:spTgt spid="4">
                                            <p:txEl>
                                              <p:pRg st="0" end="0"/>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latin typeface="Arial" pitchFamily="34" charset="0"/>
                <a:cs typeface="Arial" pitchFamily="34" charset="0"/>
              </a:rPr>
              <a:t>Objectives – after this session you should be able to:</a:t>
            </a:r>
            <a:endParaRPr lang="en-GB" dirty="0"/>
          </a:p>
        </p:txBody>
      </p:sp>
      <p:sp>
        <p:nvSpPr>
          <p:cNvPr id="3" name="Content Placeholder 2"/>
          <p:cNvSpPr>
            <a:spLocks noGrp="1"/>
          </p:cNvSpPr>
          <p:nvPr>
            <p:ph sz="quarter" idx="1"/>
          </p:nvPr>
        </p:nvSpPr>
        <p:spPr/>
        <p:txBody>
          <a:bodyPr/>
          <a:lstStyle/>
          <a:p>
            <a:pPr marL="514350" indent="-514350">
              <a:buAutoNum type="arabicPeriod"/>
            </a:pPr>
            <a:r>
              <a:rPr lang="en-GB" b="1" dirty="0"/>
              <a:t>Clearly </a:t>
            </a:r>
            <a:r>
              <a:rPr lang="en-GB" dirty="0"/>
              <a:t>identify the correct life stages that individuals live through.  </a:t>
            </a:r>
          </a:p>
          <a:p>
            <a:pPr marL="514350" indent="-514350">
              <a:buAutoNum type="arabicPeriod"/>
            </a:pPr>
            <a:endParaRPr lang="en-GB" dirty="0"/>
          </a:p>
          <a:p>
            <a:pPr marL="514350" indent="-514350">
              <a:buAutoNum type="arabicPeriod"/>
            </a:pPr>
            <a:r>
              <a:rPr lang="en-GB" b="1" dirty="0"/>
              <a:t>Define</a:t>
            </a:r>
            <a:r>
              <a:rPr lang="en-GB" dirty="0"/>
              <a:t> and </a:t>
            </a:r>
            <a:r>
              <a:rPr lang="en-GB" b="1" dirty="0"/>
              <a:t>Differentiate</a:t>
            </a:r>
            <a:r>
              <a:rPr lang="en-GB" dirty="0"/>
              <a:t> between the terms growth and development.  </a:t>
            </a:r>
          </a:p>
          <a:p>
            <a:pPr marL="514350" indent="-514350">
              <a:buAutoNum type="arabicPeriod"/>
            </a:pPr>
            <a:endParaRPr lang="en-GB" dirty="0"/>
          </a:p>
          <a:p>
            <a:pPr marL="514350" indent="-514350">
              <a:buAutoNum type="arabicPeriod"/>
            </a:pPr>
            <a:r>
              <a:rPr lang="en-GB" b="1" dirty="0"/>
              <a:t>Describe</a:t>
            </a:r>
            <a:r>
              <a:rPr lang="en-GB" dirty="0"/>
              <a:t> key aspects of measuring growth and development.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Developmental milestones.</a:t>
            </a:r>
          </a:p>
        </p:txBody>
      </p:sp>
      <p:sp>
        <p:nvSpPr>
          <p:cNvPr id="3" name="Content Placeholder 2"/>
          <p:cNvSpPr>
            <a:spLocks noGrp="1"/>
          </p:cNvSpPr>
          <p:nvPr>
            <p:ph sz="quarter" idx="1"/>
          </p:nvPr>
        </p:nvSpPr>
        <p:spPr/>
        <p:txBody>
          <a:bodyPr>
            <a:normAutofit fontScale="92500" lnSpcReduction="10000"/>
          </a:bodyPr>
          <a:lstStyle/>
          <a:p>
            <a:r>
              <a:rPr lang="en-GB" sz="2000" dirty="0"/>
              <a:t>Milestones are achieved by most children by a certain age.  It can include physical, intellectual, emotional and social skills.  </a:t>
            </a:r>
          </a:p>
          <a:p>
            <a:pPr>
              <a:buNone/>
            </a:pPr>
            <a:endParaRPr lang="en-GB" sz="2000" dirty="0"/>
          </a:p>
          <a:p>
            <a:r>
              <a:rPr lang="en-GB" sz="2000" dirty="0"/>
              <a:t>It is important to consider that developmental milestones may vary between individuals due to factors, e.g. Molly has Down Syndronme.      </a:t>
            </a:r>
          </a:p>
          <a:p>
            <a:pPr>
              <a:buNone/>
            </a:pPr>
            <a:endParaRPr lang="en-GB" sz="2000" dirty="0"/>
          </a:p>
          <a:p>
            <a:r>
              <a:rPr lang="en-GB" sz="2000" dirty="0"/>
              <a:t>Individuals who live with physical disabilities and complex disabilities, especially learning disabilities and brain damage may be said to have what is referred to as </a:t>
            </a:r>
            <a:r>
              <a:rPr lang="en-GB" sz="2000" b="1" dirty="0"/>
              <a:t>delayed development – </a:t>
            </a:r>
            <a:r>
              <a:rPr lang="en-GB" sz="2000" i="1" dirty="0"/>
              <a:t>this is a pattern of development that is significantly slower than expected. </a:t>
            </a:r>
            <a:r>
              <a:rPr lang="en-GB" sz="2000" b="1" dirty="0"/>
              <a:t>    </a:t>
            </a:r>
          </a:p>
          <a:p>
            <a:pPr>
              <a:buNone/>
            </a:pPr>
            <a:endParaRPr lang="en-GB" sz="2000" b="1" dirty="0"/>
          </a:p>
          <a:p>
            <a:r>
              <a:rPr lang="en-GB" sz="2000" b="1" dirty="0"/>
              <a:t> </a:t>
            </a:r>
            <a:r>
              <a:rPr lang="en-GB" sz="2000" dirty="0"/>
              <a:t>There is also another term which is known as </a:t>
            </a:r>
            <a:r>
              <a:rPr lang="en-GB" sz="2000" b="1" dirty="0"/>
              <a:t>arrested development, </a:t>
            </a:r>
            <a:r>
              <a:rPr lang="en-GB" sz="2000" dirty="0"/>
              <a:t>does anyone know what this term means?</a:t>
            </a:r>
            <a:endParaRPr lang="en-GB" sz="2000"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Developmental milestones </a:t>
            </a:r>
          </a:p>
        </p:txBody>
      </p:sp>
      <p:sp>
        <p:nvSpPr>
          <p:cNvPr id="3" name="Content Placeholder 2"/>
          <p:cNvSpPr>
            <a:spLocks noGrp="1"/>
          </p:cNvSpPr>
          <p:nvPr>
            <p:ph sz="quarter" idx="1"/>
          </p:nvPr>
        </p:nvSpPr>
        <p:spPr/>
        <p:txBody>
          <a:bodyPr>
            <a:normAutofit fontScale="85000" lnSpcReduction="20000"/>
          </a:bodyPr>
          <a:lstStyle/>
          <a:p>
            <a:pPr>
              <a:buNone/>
            </a:pPr>
            <a:endParaRPr lang="en-GB" dirty="0"/>
          </a:p>
          <a:p>
            <a:pPr>
              <a:buNone/>
            </a:pPr>
            <a:r>
              <a:rPr lang="en-GB" dirty="0"/>
              <a:t>Typical developmental milestones: </a:t>
            </a:r>
          </a:p>
          <a:p>
            <a:pPr>
              <a:buNone/>
            </a:pPr>
            <a:endParaRPr lang="en-GB" dirty="0"/>
          </a:p>
          <a:p>
            <a:pPr>
              <a:buNone/>
            </a:pPr>
            <a:r>
              <a:rPr lang="en-GB" dirty="0"/>
              <a:t>0-3 months -  infant can use gurgling and crying to communicate</a:t>
            </a:r>
          </a:p>
          <a:p>
            <a:pPr>
              <a:buNone/>
            </a:pPr>
            <a:endParaRPr lang="en-GB" dirty="0"/>
          </a:p>
          <a:p>
            <a:pPr>
              <a:buNone/>
            </a:pPr>
            <a:r>
              <a:rPr lang="en-GB" dirty="0"/>
              <a:t>18 months – can say six-to-ten words.</a:t>
            </a:r>
          </a:p>
          <a:p>
            <a:pPr>
              <a:buNone/>
            </a:pPr>
            <a:endParaRPr lang="en-GB" dirty="0"/>
          </a:p>
          <a:p>
            <a:pPr>
              <a:buNone/>
            </a:pPr>
            <a:r>
              <a:rPr lang="en-GB" dirty="0"/>
              <a:t>2 years – can link words together.</a:t>
            </a:r>
          </a:p>
          <a:p>
            <a:pPr>
              <a:buNone/>
            </a:pPr>
            <a:endParaRPr lang="en-GB" dirty="0"/>
          </a:p>
          <a:p>
            <a:pPr>
              <a:buNone/>
            </a:pPr>
            <a:r>
              <a:rPr lang="en-GB" dirty="0"/>
              <a:t>3 years – can use simple sentences. </a:t>
            </a:r>
          </a:p>
          <a:p>
            <a:pPr>
              <a:buNone/>
            </a:pPr>
            <a:endParaRPr lang="en-GB" dirty="0"/>
          </a:p>
          <a:p>
            <a:pPr>
              <a:buNone/>
            </a:pPr>
            <a:r>
              <a:rPr lang="en-GB" dirty="0"/>
              <a:t>8 years – can reason and explain.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Growth/development</a:t>
            </a:r>
          </a:p>
        </p:txBody>
      </p:sp>
      <p:pic>
        <p:nvPicPr>
          <p:cNvPr id="6146" name="Picture 2"/>
          <p:cNvPicPr>
            <a:picLocks noGrp="1" noChangeAspect="1" noChangeArrowheads="1"/>
          </p:cNvPicPr>
          <p:nvPr>
            <p:ph sz="quarter" idx="1"/>
          </p:nvPr>
        </p:nvPicPr>
        <p:blipFill>
          <a:blip r:embed="rId2" cstate="print"/>
          <a:srcRect/>
          <a:stretch>
            <a:fillRect/>
          </a:stretch>
        </p:blipFill>
        <p:spPr bwMode="auto">
          <a:xfrm>
            <a:off x="683568" y="1484784"/>
            <a:ext cx="3295650" cy="3686175"/>
          </a:xfrm>
          <a:prstGeom prst="rect">
            <a:avLst/>
          </a:prstGeom>
          <a:noFill/>
          <a:ln w="9525">
            <a:noFill/>
            <a:miter lim="800000"/>
            <a:headEnd/>
            <a:tailEnd/>
          </a:ln>
        </p:spPr>
      </p:pic>
      <p:sp>
        <p:nvSpPr>
          <p:cNvPr id="5" name="Rectangle 4"/>
          <p:cNvSpPr/>
          <p:nvPr/>
        </p:nvSpPr>
        <p:spPr>
          <a:xfrm>
            <a:off x="395536" y="5373216"/>
            <a:ext cx="4572000" cy="461665"/>
          </a:xfrm>
          <a:prstGeom prst="rect">
            <a:avLst/>
          </a:prstGeom>
        </p:spPr>
        <p:txBody>
          <a:bodyPr>
            <a:spAutoFit/>
          </a:bodyPr>
          <a:lstStyle/>
          <a:p>
            <a:r>
              <a:rPr lang="en-GB" sz="1200" dirty="0">
                <a:hlinkClick r:id="rId3"/>
              </a:rPr>
              <a:t>https://www.istockphoto.com/gb/photo/green-herbs-isolated-on-white-gm157602635-12939376</a:t>
            </a:r>
            <a:r>
              <a:rPr lang="en-GB" sz="1200" dirty="0"/>
              <a:t> </a:t>
            </a:r>
          </a:p>
        </p:txBody>
      </p:sp>
      <p:sp>
        <p:nvSpPr>
          <p:cNvPr id="6" name="TextBox 5"/>
          <p:cNvSpPr txBox="1"/>
          <p:nvPr/>
        </p:nvSpPr>
        <p:spPr>
          <a:xfrm>
            <a:off x="4499992" y="2132856"/>
            <a:ext cx="4644008" cy="3970318"/>
          </a:xfrm>
          <a:prstGeom prst="rect">
            <a:avLst/>
          </a:prstGeom>
          <a:noFill/>
        </p:spPr>
        <p:txBody>
          <a:bodyPr wrap="square" rtlCol="0">
            <a:spAutoFit/>
          </a:bodyPr>
          <a:lstStyle/>
          <a:p>
            <a:r>
              <a:rPr lang="en-GB" dirty="0"/>
              <a:t>When you think of growth you are referring to the change of physical aspects,  so for example, the height, weight and length of the organism, so in the picture’s case, the height, weight and length of the plant.   This can be measured in a </a:t>
            </a:r>
            <a:r>
              <a:rPr lang="en-GB" b="1" dirty="0"/>
              <a:t>quantitative</a:t>
            </a:r>
            <a:r>
              <a:rPr lang="en-GB" dirty="0"/>
              <a:t> way and is deemed to objective.  Growth will end at maturation.  </a:t>
            </a:r>
          </a:p>
          <a:p>
            <a:endParaRPr lang="en-GB" dirty="0"/>
          </a:p>
          <a:p>
            <a:r>
              <a:rPr lang="en-GB" dirty="0"/>
              <a:t>Development is the overall changes and progressive changes of the organism and is a subjective interpretation of the change.  Development will continue throughout the lifespan.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4294967295"/>
          </p:nvPr>
        </p:nvSpPr>
        <p:spPr>
          <a:xfrm>
            <a:off x="1371600" y="1447800"/>
            <a:ext cx="7772400" cy="4572000"/>
          </a:xfrm>
        </p:spPr>
        <p:txBody>
          <a:bodyPr>
            <a:normAutofit/>
          </a:bodyPr>
          <a:lstStyle/>
          <a:p>
            <a:pPr>
              <a:buNone/>
            </a:pPr>
            <a:r>
              <a:rPr lang="en-GB" sz="6600" dirty="0"/>
              <a:t>Objective 3</a:t>
            </a:r>
          </a:p>
          <a:p>
            <a:pPr>
              <a:buNone/>
            </a:pPr>
            <a:endParaRPr lang="en-GB" sz="3300" dirty="0"/>
          </a:p>
        </p:txBody>
      </p:sp>
      <p:sp>
        <p:nvSpPr>
          <p:cNvPr id="4" name="Rectangle 3"/>
          <p:cNvSpPr/>
          <p:nvPr/>
        </p:nvSpPr>
        <p:spPr>
          <a:xfrm>
            <a:off x="1475656" y="2996952"/>
            <a:ext cx="4572000" cy="2431435"/>
          </a:xfrm>
          <a:prstGeom prst="rect">
            <a:avLst/>
          </a:prstGeom>
        </p:spPr>
        <p:txBody>
          <a:bodyPr>
            <a:spAutoFit/>
          </a:bodyPr>
          <a:lstStyle/>
          <a:p>
            <a:r>
              <a:rPr lang="en-GB" sz="3800" b="1" dirty="0"/>
              <a:t>Describe</a:t>
            </a:r>
            <a:r>
              <a:rPr lang="en-GB" sz="3800" dirty="0"/>
              <a:t> key aspects of measuring growth and development. </a:t>
            </a:r>
          </a:p>
        </p:txBody>
      </p:sp>
      <p:sp>
        <p:nvSpPr>
          <p:cNvPr id="7" name="TextBox 6"/>
          <p:cNvSpPr txBox="1"/>
          <p:nvPr/>
        </p:nvSpPr>
        <p:spPr>
          <a:xfrm>
            <a:off x="6012160" y="5013176"/>
            <a:ext cx="2592288" cy="646331"/>
          </a:xfrm>
          <a:prstGeom prst="rect">
            <a:avLst/>
          </a:prstGeom>
          <a:noFill/>
        </p:spPr>
        <p:txBody>
          <a:bodyPr wrap="square" rtlCol="0">
            <a:spAutoFit/>
          </a:bodyPr>
          <a:lstStyle/>
          <a:p>
            <a:r>
              <a:rPr lang="en-GB" dirty="0"/>
              <a:t>Will link to Molly’s case study.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How growth is monitored in infancy/childhood in Wales. </a:t>
            </a:r>
          </a:p>
        </p:txBody>
      </p:sp>
      <p:sp>
        <p:nvSpPr>
          <p:cNvPr id="3" name="Content Placeholder 2"/>
          <p:cNvSpPr>
            <a:spLocks noGrp="1"/>
          </p:cNvSpPr>
          <p:nvPr>
            <p:ph sz="quarter" idx="1"/>
          </p:nvPr>
        </p:nvSpPr>
        <p:spPr/>
        <p:txBody>
          <a:bodyPr>
            <a:normAutofit fontScale="85000" lnSpcReduction="20000"/>
          </a:bodyPr>
          <a:lstStyle/>
          <a:p>
            <a:r>
              <a:rPr lang="en-GB" dirty="0"/>
              <a:t>Firstly, Molly will be assigned a </a:t>
            </a:r>
            <a:r>
              <a:rPr lang="en-GB" b="1" dirty="0"/>
              <a:t>health visitor,</a:t>
            </a:r>
            <a:r>
              <a:rPr lang="en-GB" dirty="0"/>
              <a:t> who will take some measurements and plot on to a centile chart and monitor Molly’s progress. </a:t>
            </a:r>
          </a:p>
          <a:p>
            <a:endParaRPr lang="en-GB" dirty="0"/>
          </a:p>
          <a:p>
            <a:r>
              <a:rPr lang="en-GB" dirty="0"/>
              <a:t>Measurements are plotted onto a growth chart.  The centile lines represent the values of measurements from a large number of children to show  </a:t>
            </a:r>
            <a:r>
              <a:rPr lang="en-GB" i="1" dirty="0"/>
              <a:t>‘norms</a:t>
            </a:r>
            <a:r>
              <a:rPr lang="en-GB" dirty="0"/>
              <a:t>’ growth in each age group.  </a:t>
            </a:r>
          </a:p>
          <a:p>
            <a:pPr>
              <a:buNone/>
            </a:pPr>
            <a:endParaRPr lang="en-GB" dirty="0"/>
          </a:p>
          <a:p>
            <a:r>
              <a:rPr lang="en-GB" dirty="0"/>
              <a:t>It is important to realise that growth rates can vary between children and growth rates are normally faster for boys than of girls, as men tend to be taller than women. </a:t>
            </a:r>
          </a:p>
          <a:p>
            <a:endParaRPr lang="en-GB" dirty="0"/>
          </a:p>
          <a:p>
            <a:r>
              <a:rPr lang="en-GB" dirty="0"/>
              <a:t>Comparing Molly’s growth against norms is important for Molly, her family and health/social care services.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Example of a centile chart</a:t>
            </a:r>
          </a:p>
        </p:txBody>
      </p:sp>
      <p:pic>
        <p:nvPicPr>
          <p:cNvPr id="4098" name="Picture 2"/>
          <p:cNvPicPr>
            <a:picLocks noGrp="1" noChangeAspect="1" noChangeArrowheads="1"/>
          </p:cNvPicPr>
          <p:nvPr>
            <p:ph sz="quarter" idx="1"/>
          </p:nvPr>
        </p:nvPicPr>
        <p:blipFill>
          <a:blip r:embed="rId3" cstate="print"/>
          <a:srcRect/>
          <a:stretch>
            <a:fillRect/>
          </a:stretch>
        </p:blipFill>
        <p:spPr bwMode="auto">
          <a:xfrm>
            <a:off x="827584" y="1556792"/>
            <a:ext cx="3786188" cy="4572000"/>
          </a:xfrm>
          <a:prstGeom prst="rect">
            <a:avLst/>
          </a:prstGeom>
          <a:noFill/>
          <a:ln w="9525">
            <a:noFill/>
            <a:miter lim="800000"/>
            <a:headEnd/>
            <a:tailEnd/>
          </a:ln>
        </p:spPr>
      </p:pic>
      <p:sp>
        <p:nvSpPr>
          <p:cNvPr id="5" name="TextBox 4"/>
          <p:cNvSpPr txBox="1"/>
          <p:nvPr/>
        </p:nvSpPr>
        <p:spPr>
          <a:xfrm>
            <a:off x="5148064" y="2204864"/>
            <a:ext cx="3384376" cy="2031325"/>
          </a:xfrm>
          <a:prstGeom prst="rect">
            <a:avLst/>
          </a:prstGeom>
          <a:noFill/>
        </p:spPr>
        <p:txBody>
          <a:bodyPr wrap="square" rtlCol="0">
            <a:spAutoFit/>
          </a:bodyPr>
          <a:lstStyle/>
          <a:p>
            <a:r>
              <a:rPr lang="en-GB" dirty="0"/>
              <a:t>You could ask a Health Visitor to show you a copy of a blank personal child record and why these are important in monitoring growth.   </a:t>
            </a:r>
          </a:p>
          <a:p>
            <a:endParaRPr lang="en-GB" dirty="0"/>
          </a:p>
          <a:p>
            <a:endParaRPr lang="en-GB"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How growth is monitored in infancy/childhood in Wales. </a:t>
            </a:r>
          </a:p>
        </p:txBody>
      </p:sp>
      <p:sp>
        <p:nvSpPr>
          <p:cNvPr id="3" name="Content Placeholder 2"/>
          <p:cNvSpPr>
            <a:spLocks noGrp="1"/>
          </p:cNvSpPr>
          <p:nvPr>
            <p:ph sz="quarter" idx="1"/>
          </p:nvPr>
        </p:nvSpPr>
        <p:spPr/>
        <p:txBody>
          <a:bodyPr>
            <a:normAutofit lnSpcReduction="10000"/>
          </a:bodyPr>
          <a:lstStyle/>
          <a:p>
            <a:r>
              <a:rPr lang="en-GB" dirty="0"/>
              <a:t> Molly would have regular checkups of teeth.</a:t>
            </a:r>
          </a:p>
          <a:p>
            <a:endParaRPr lang="en-GB" dirty="0"/>
          </a:p>
          <a:p>
            <a:r>
              <a:rPr lang="en-GB" dirty="0"/>
              <a:t> Regular screening of vision/hearing. </a:t>
            </a:r>
          </a:p>
          <a:p>
            <a:pPr>
              <a:buNone/>
            </a:pPr>
            <a:endParaRPr lang="en-GB" dirty="0"/>
          </a:p>
          <a:p>
            <a:r>
              <a:rPr lang="en-GB" dirty="0"/>
              <a:t>In Wales there is a </a:t>
            </a:r>
            <a:r>
              <a:rPr lang="en-GB" b="1" dirty="0"/>
              <a:t>Healthy Child Wales programme</a:t>
            </a:r>
            <a:r>
              <a:rPr lang="en-GB" dirty="0"/>
              <a:t> and this sets out what Molly and her parents would be expect from the Welsh Health board up until Molly becomes 7.   This covers free main areas, intervention, screening/immunisation and monitored and supports Molly’s growth/development. </a:t>
            </a:r>
          </a:p>
          <a:p>
            <a:endParaRPr lang="en-GB" dirty="0"/>
          </a:p>
          <a:p>
            <a:endParaRPr lang="en-GB"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Healthy Child Wales Programme.  </a:t>
            </a:r>
          </a:p>
        </p:txBody>
      </p:sp>
      <p:pic>
        <p:nvPicPr>
          <p:cNvPr id="2050" name="Picture 2"/>
          <p:cNvPicPr>
            <a:picLocks noGrp="1" noChangeAspect="1" noChangeArrowheads="1"/>
          </p:cNvPicPr>
          <p:nvPr>
            <p:ph sz="quarter" idx="1"/>
          </p:nvPr>
        </p:nvPicPr>
        <p:blipFill>
          <a:blip r:embed="rId3" cstate="print"/>
          <a:srcRect/>
          <a:stretch>
            <a:fillRect/>
          </a:stretch>
        </p:blipFill>
        <p:spPr bwMode="auto">
          <a:xfrm>
            <a:off x="611560" y="1844824"/>
            <a:ext cx="3175189" cy="4572000"/>
          </a:xfrm>
          <a:prstGeom prst="rect">
            <a:avLst/>
          </a:prstGeom>
          <a:noFill/>
          <a:ln w="9525">
            <a:noFill/>
            <a:miter lim="800000"/>
            <a:headEnd/>
            <a:tailEnd/>
          </a:ln>
        </p:spPr>
      </p:pic>
      <p:sp>
        <p:nvSpPr>
          <p:cNvPr id="5" name="TextBox 4"/>
          <p:cNvSpPr txBox="1"/>
          <p:nvPr/>
        </p:nvSpPr>
        <p:spPr>
          <a:xfrm>
            <a:off x="4499992" y="1916832"/>
            <a:ext cx="3672408" cy="3416320"/>
          </a:xfrm>
          <a:prstGeom prst="rect">
            <a:avLst/>
          </a:prstGeom>
          <a:noFill/>
        </p:spPr>
        <p:txBody>
          <a:bodyPr wrap="square" rtlCol="0">
            <a:spAutoFit/>
          </a:bodyPr>
          <a:lstStyle/>
          <a:p>
            <a:r>
              <a:rPr lang="en-GB" dirty="0"/>
              <a:t>You will be expected later on in Unit 2 to have some knowledge and understanding of Health/Well-being measures for children, and this is a useful link to get a head start on this.  </a:t>
            </a:r>
          </a:p>
          <a:p>
            <a:endParaRPr lang="en-GB" dirty="0"/>
          </a:p>
          <a:p>
            <a:r>
              <a:rPr lang="en-GB" dirty="0"/>
              <a:t>If you have any visitors from a Health Visitor or any health care worker, you could ask them more about this and Molly’s case study. </a:t>
            </a:r>
          </a:p>
          <a:p>
            <a:endParaRPr lang="en-GB" dirty="0"/>
          </a:p>
          <a:p>
            <a:endParaRPr lang="en-GB" dirty="0"/>
          </a:p>
        </p:txBody>
      </p:sp>
      <p:sp>
        <p:nvSpPr>
          <p:cNvPr id="6" name="Rectangle 5"/>
          <p:cNvSpPr/>
          <p:nvPr/>
        </p:nvSpPr>
        <p:spPr>
          <a:xfrm>
            <a:off x="4355976" y="5373216"/>
            <a:ext cx="4572000" cy="923330"/>
          </a:xfrm>
          <a:prstGeom prst="rect">
            <a:avLst/>
          </a:prstGeom>
        </p:spPr>
        <p:txBody>
          <a:bodyPr>
            <a:spAutoFit/>
          </a:bodyPr>
          <a:lstStyle/>
          <a:p>
            <a:r>
              <a:rPr lang="en-GB" dirty="0">
                <a:solidFill>
                  <a:srgbClr val="0070C0"/>
                </a:solidFill>
                <a:hlinkClick r:id="rId4"/>
              </a:rPr>
              <a:t>https://gov.wales/sites/default/files/publications/2019-05/an-overview-of-the-healthy-child-wales-programme.pdf</a:t>
            </a:r>
            <a:r>
              <a:rPr lang="en-GB" dirty="0">
                <a:solidFill>
                  <a:srgbClr val="0070C0"/>
                </a:solidFill>
              </a:rPr>
              <a:t>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Another useful link</a:t>
            </a:r>
          </a:p>
        </p:txBody>
      </p:sp>
      <p:sp>
        <p:nvSpPr>
          <p:cNvPr id="3" name="Content Placeholder 2"/>
          <p:cNvSpPr>
            <a:spLocks noGrp="1"/>
          </p:cNvSpPr>
          <p:nvPr>
            <p:ph sz="quarter" idx="1"/>
          </p:nvPr>
        </p:nvSpPr>
        <p:spPr/>
        <p:txBody>
          <a:bodyPr/>
          <a:lstStyle/>
          <a:p>
            <a:r>
              <a:rPr lang="en-GB" dirty="0">
                <a:hlinkClick r:id="rId2"/>
              </a:rPr>
              <a:t>https://www.rcpch.ac.uk/resources/growth-charts</a:t>
            </a:r>
            <a:endParaRPr lang="en-GB" dirty="0"/>
          </a:p>
          <a:p>
            <a:pPr>
              <a:buNone/>
            </a:pPr>
            <a:endParaRPr lang="en-GB" dirty="0"/>
          </a:p>
          <a:p>
            <a:pPr>
              <a:buNone/>
            </a:pPr>
            <a:endParaRPr lang="en-GB" dirty="0"/>
          </a:p>
          <a:p>
            <a:pPr>
              <a:buNone/>
            </a:pPr>
            <a:r>
              <a:rPr lang="en-GB" dirty="0"/>
              <a:t> </a:t>
            </a:r>
          </a:p>
        </p:txBody>
      </p:sp>
      <p:pic>
        <p:nvPicPr>
          <p:cNvPr id="3076" name="Picture 4"/>
          <p:cNvPicPr>
            <a:picLocks noChangeAspect="1" noChangeArrowheads="1"/>
          </p:cNvPicPr>
          <p:nvPr/>
        </p:nvPicPr>
        <p:blipFill>
          <a:blip r:embed="rId3" cstate="print"/>
          <a:srcRect/>
          <a:stretch>
            <a:fillRect/>
          </a:stretch>
        </p:blipFill>
        <p:spPr bwMode="auto">
          <a:xfrm>
            <a:off x="755576" y="2348880"/>
            <a:ext cx="3343275" cy="131445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Have objectives been met?</a:t>
            </a:r>
          </a:p>
        </p:txBody>
      </p:sp>
      <p:sp>
        <p:nvSpPr>
          <p:cNvPr id="3" name="Content Placeholder 2"/>
          <p:cNvSpPr>
            <a:spLocks noGrp="1"/>
          </p:cNvSpPr>
          <p:nvPr>
            <p:ph sz="quarter" idx="1"/>
          </p:nvPr>
        </p:nvSpPr>
        <p:spPr/>
        <p:txBody>
          <a:bodyPr/>
          <a:lstStyle/>
          <a:p>
            <a:pPr marL="514350" indent="-514350">
              <a:buAutoNum type="arabicPeriod"/>
            </a:pPr>
            <a:r>
              <a:rPr lang="en-GB" b="1" dirty="0"/>
              <a:t>Clearly </a:t>
            </a:r>
            <a:r>
              <a:rPr lang="en-GB" dirty="0"/>
              <a:t>identified the correct life stages that individuals live through.  </a:t>
            </a:r>
          </a:p>
          <a:p>
            <a:pPr marL="514350" indent="-514350">
              <a:buAutoNum type="arabicPeriod"/>
            </a:pPr>
            <a:endParaRPr lang="en-GB" dirty="0"/>
          </a:p>
          <a:p>
            <a:pPr marL="514350" indent="-514350">
              <a:buAutoNum type="arabicPeriod"/>
            </a:pPr>
            <a:r>
              <a:rPr lang="en-GB" b="1" dirty="0"/>
              <a:t>Define</a:t>
            </a:r>
            <a:r>
              <a:rPr lang="en-GB" dirty="0"/>
              <a:t> and </a:t>
            </a:r>
            <a:r>
              <a:rPr lang="en-GB" b="1" dirty="0"/>
              <a:t>Differentiate</a:t>
            </a:r>
            <a:r>
              <a:rPr lang="en-GB" dirty="0"/>
              <a:t> between the terms growth and development.  </a:t>
            </a:r>
          </a:p>
          <a:p>
            <a:pPr marL="514350" indent="-514350">
              <a:buAutoNum type="arabicPeriod"/>
            </a:pPr>
            <a:endParaRPr lang="en-GB" dirty="0"/>
          </a:p>
          <a:p>
            <a:pPr marL="514350" indent="-514350">
              <a:buAutoNum type="arabicPeriod"/>
            </a:pPr>
            <a:r>
              <a:rPr lang="en-GB" dirty="0"/>
              <a:t> </a:t>
            </a:r>
            <a:r>
              <a:rPr lang="en-GB" b="1" dirty="0"/>
              <a:t>Describe</a:t>
            </a:r>
            <a:r>
              <a:rPr lang="en-GB" dirty="0"/>
              <a:t> key aspects of measuring growth and development.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Make sure that you have:</a:t>
            </a:r>
          </a:p>
        </p:txBody>
      </p:sp>
      <p:sp>
        <p:nvSpPr>
          <p:cNvPr id="3" name="Content Placeholder 2"/>
          <p:cNvSpPr>
            <a:spLocks noGrp="1"/>
          </p:cNvSpPr>
          <p:nvPr>
            <p:ph sz="quarter" idx="1"/>
          </p:nvPr>
        </p:nvSpPr>
        <p:spPr/>
        <p:txBody>
          <a:bodyPr/>
          <a:lstStyle/>
          <a:p>
            <a:pPr>
              <a:buNone/>
            </a:pPr>
            <a:endParaRPr lang="en-GB" dirty="0"/>
          </a:p>
          <a:p>
            <a:pPr>
              <a:buNone/>
            </a:pPr>
            <a:r>
              <a:rPr lang="en-GB" dirty="0"/>
              <a:t>A </a:t>
            </a:r>
            <a:r>
              <a:rPr lang="en-GB" i="1" dirty="0"/>
              <a:t>worksheet</a:t>
            </a:r>
            <a:r>
              <a:rPr lang="en-GB" dirty="0"/>
              <a:t> given to you as you will be expected to produce some written answers in today’s session.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371600" y="274638"/>
            <a:ext cx="7772400" cy="1143000"/>
          </a:xfrm>
        </p:spPr>
        <p:txBody>
          <a:bodyPr>
            <a:normAutofit fontScale="90000"/>
          </a:bodyPr>
          <a:lstStyle/>
          <a:p>
            <a:pPr algn="ctr"/>
            <a:r>
              <a:rPr lang="en-GB" b="1" u="sng" dirty="0">
                <a:solidFill>
                  <a:srgbClr val="FF0000"/>
                </a:solidFill>
                <a:effectLst>
                  <a:outerShdw blurRad="38100" dist="38100" dir="2700000" algn="tl">
                    <a:srgbClr val="000000">
                      <a:alpha val="43137"/>
                    </a:srgbClr>
                  </a:outerShdw>
                </a:effectLst>
              </a:rPr>
              <a:t>Red activity revision sheet. Molly’s case study.  </a:t>
            </a:r>
          </a:p>
        </p:txBody>
      </p:sp>
      <p:pic>
        <p:nvPicPr>
          <p:cNvPr id="7170" name="Picture 2"/>
          <p:cNvPicPr>
            <a:picLocks noChangeAspect="1" noChangeArrowheads="1"/>
          </p:cNvPicPr>
          <p:nvPr/>
        </p:nvPicPr>
        <p:blipFill>
          <a:blip r:embed="rId2" cstate="print"/>
          <a:srcRect/>
          <a:stretch>
            <a:fillRect/>
          </a:stretch>
        </p:blipFill>
        <p:spPr bwMode="auto">
          <a:xfrm>
            <a:off x="323528" y="1844824"/>
            <a:ext cx="5353050" cy="3724275"/>
          </a:xfrm>
          <a:prstGeom prst="rect">
            <a:avLst/>
          </a:prstGeom>
          <a:noFill/>
          <a:ln w="9525">
            <a:noFill/>
            <a:miter lim="800000"/>
            <a:headEnd/>
            <a:tailEnd/>
          </a:ln>
        </p:spPr>
      </p:pic>
      <p:pic>
        <p:nvPicPr>
          <p:cNvPr id="7171" name="Picture 3"/>
          <p:cNvPicPr>
            <a:picLocks noChangeAspect="1" noChangeArrowheads="1"/>
          </p:cNvPicPr>
          <p:nvPr/>
        </p:nvPicPr>
        <p:blipFill>
          <a:blip r:embed="rId3" cstate="print"/>
          <a:srcRect/>
          <a:stretch>
            <a:fillRect/>
          </a:stretch>
        </p:blipFill>
        <p:spPr bwMode="auto">
          <a:xfrm>
            <a:off x="5148064" y="5373216"/>
            <a:ext cx="3574448" cy="1282634"/>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1371600" y="1447800"/>
            <a:ext cx="7772400" cy="4572000"/>
          </a:xfrm>
        </p:spPr>
        <p:txBody>
          <a:bodyPr>
            <a:normAutofit/>
          </a:bodyPr>
          <a:lstStyle/>
          <a:p>
            <a:pPr>
              <a:buNone/>
            </a:pPr>
            <a:r>
              <a:rPr lang="en-GB" sz="6600" dirty="0"/>
              <a:t>Objective 1</a:t>
            </a:r>
          </a:p>
          <a:p>
            <a:pPr>
              <a:buNone/>
            </a:pPr>
            <a:endParaRPr lang="en-GB" sz="4000" b="1" dirty="0"/>
          </a:p>
          <a:p>
            <a:pPr>
              <a:buNone/>
            </a:pPr>
            <a:r>
              <a:rPr lang="en-GB" sz="4000" b="1" dirty="0"/>
              <a:t>Clearly </a:t>
            </a:r>
            <a:r>
              <a:rPr lang="en-GB" sz="4000" dirty="0"/>
              <a:t>identify the correct life stages that individuals live through.</a:t>
            </a:r>
            <a:endParaRPr lang="en-GB" sz="3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b="1" u="sng" dirty="0">
                <a:solidFill>
                  <a:srgbClr val="FF0000"/>
                </a:solidFill>
                <a:effectLst>
                  <a:outerShdw blurRad="38100" dist="38100" dir="2700000" algn="tl">
                    <a:srgbClr val="000000">
                      <a:alpha val="43137"/>
                    </a:srgbClr>
                  </a:outerShdw>
                </a:effectLst>
              </a:rPr>
              <a:t>Red revision activity 1 (Mix/Match life stages).  </a:t>
            </a:r>
          </a:p>
        </p:txBody>
      </p:sp>
      <p:sp>
        <p:nvSpPr>
          <p:cNvPr id="3" name="Content Placeholder 2"/>
          <p:cNvSpPr>
            <a:spLocks noGrp="1"/>
          </p:cNvSpPr>
          <p:nvPr>
            <p:ph sz="quarter" idx="1"/>
          </p:nvPr>
        </p:nvSpPr>
        <p:spPr/>
        <p:txBody>
          <a:bodyPr>
            <a:normAutofit fontScale="92500" lnSpcReduction="10000"/>
          </a:bodyPr>
          <a:lstStyle/>
          <a:p>
            <a:pPr>
              <a:buNone/>
            </a:pPr>
            <a:r>
              <a:rPr lang="en-GB" dirty="0"/>
              <a:t>Last session, you were asked to research your family group.   </a:t>
            </a:r>
          </a:p>
          <a:p>
            <a:pPr>
              <a:buNone/>
            </a:pPr>
            <a:endParaRPr lang="en-GB" dirty="0"/>
          </a:p>
          <a:p>
            <a:pPr>
              <a:buNone/>
            </a:pPr>
            <a:r>
              <a:rPr lang="en-GB" sz="1600" dirty="0"/>
              <a:t>You should have with you:</a:t>
            </a:r>
          </a:p>
          <a:p>
            <a:r>
              <a:rPr lang="en-GB" sz="1600" dirty="0"/>
              <a:t>5 pictures of 5 members of your family from the 5 different life stages.  </a:t>
            </a:r>
          </a:p>
          <a:p>
            <a:r>
              <a:rPr lang="en-GB" sz="1600" dirty="0"/>
              <a:t>5 statements about what may have impacted upon their growth/development</a:t>
            </a:r>
            <a:r>
              <a:rPr lang="en-GB" dirty="0"/>
              <a:t>.</a:t>
            </a:r>
          </a:p>
          <a:p>
            <a:r>
              <a:rPr lang="en-GB" sz="1600" dirty="0"/>
              <a:t>Remember </a:t>
            </a:r>
            <a:r>
              <a:rPr lang="en-GB" sz="1600" b="1" dirty="0"/>
              <a:t>you must have gained their permission </a:t>
            </a:r>
            <a:r>
              <a:rPr lang="en-GB" sz="1600" dirty="0"/>
              <a:t>to use their pictures/statements.    </a:t>
            </a:r>
          </a:p>
          <a:p>
            <a:endParaRPr lang="en-GB" dirty="0"/>
          </a:p>
          <a:p>
            <a:pPr>
              <a:buNone/>
            </a:pPr>
            <a:r>
              <a:rPr lang="en-GB" sz="1600" dirty="0"/>
              <a:t>You now need to:</a:t>
            </a:r>
          </a:p>
          <a:p>
            <a:r>
              <a:rPr lang="en-GB" sz="1600" dirty="0"/>
              <a:t>Mix up your five photos and five statements.</a:t>
            </a:r>
          </a:p>
          <a:p>
            <a:r>
              <a:rPr lang="en-GB" sz="1600" dirty="0"/>
              <a:t>Find a partner and ask them to see if they can match the correct photo/statement to the correct life stage on page 2 of your yellow revision activity sheet.  </a:t>
            </a:r>
          </a:p>
          <a:p>
            <a:r>
              <a:rPr lang="en-GB" sz="1600" dirty="0"/>
              <a:t>If they have correctly identified this, you can then glue your photos and statements to this page 2.</a:t>
            </a:r>
          </a:p>
          <a:p>
            <a:endParaRPr lang="en-GB"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2800" dirty="0"/>
              <a:t>Case study in Session 3.</a:t>
            </a:r>
          </a:p>
        </p:txBody>
      </p:sp>
      <p:sp>
        <p:nvSpPr>
          <p:cNvPr id="3" name="Content Placeholder 2"/>
          <p:cNvSpPr>
            <a:spLocks noGrp="1"/>
          </p:cNvSpPr>
          <p:nvPr>
            <p:ph sz="quarter" idx="1"/>
          </p:nvPr>
        </p:nvSpPr>
        <p:spPr/>
        <p:txBody>
          <a:bodyPr/>
          <a:lstStyle/>
          <a:p>
            <a:pPr>
              <a:buNone/>
            </a:pPr>
            <a:r>
              <a:rPr lang="en-GB" dirty="0"/>
              <a:t>If you have not managed to complete this </a:t>
            </a:r>
            <a:r>
              <a:rPr lang="en-GB" dirty="0">
                <a:solidFill>
                  <a:srgbClr val="FF0000"/>
                </a:solidFill>
              </a:rPr>
              <a:t>red revision activity 1 mix/match/life stages</a:t>
            </a:r>
            <a:r>
              <a:rPr lang="en-GB" dirty="0"/>
              <a:t>, you could do this with the case study of the Carter Family in which we will be discussing in session 3.   </a:t>
            </a:r>
          </a:p>
          <a:p>
            <a:pPr algn="ctr">
              <a:buNone/>
            </a:pPr>
            <a:endParaRPr lang="en-GB" dirty="0"/>
          </a:p>
          <a:p>
            <a:pPr algn="ctr">
              <a:buNone/>
            </a:pPr>
            <a:r>
              <a:rPr lang="en-GB" u="sng" dirty="0"/>
              <a:t>The Carter family. </a:t>
            </a:r>
          </a:p>
          <a:p>
            <a:pPr algn="ctr">
              <a:buNone/>
            </a:pPr>
            <a:endParaRPr lang="en-GB" u="sng" dirty="0"/>
          </a:p>
        </p:txBody>
      </p:sp>
      <p:pic>
        <p:nvPicPr>
          <p:cNvPr id="4" name="Picture 3"/>
          <p:cNvPicPr/>
          <p:nvPr/>
        </p:nvPicPr>
        <p:blipFill>
          <a:blip r:embed="rId3" cstate="print"/>
          <a:srcRect/>
          <a:stretch>
            <a:fillRect/>
          </a:stretch>
        </p:blipFill>
        <p:spPr bwMode="auto">
          <a:xfrm>
            <a:off x="1259632" y="4293096"/>
            <a:ext cx="2016224" cy="1440160"/>
          </a:xfrm>
          <a:prstGeom prst="rect">
            <a:avLst/>
          </a:prstGeom>
          <a:noFill/>
          <a:ln w="9525">
            <a:noFill/>
            <a:miter lim="800000"/>
            <a:headEnd/>
            <a:tailEnd/>
          </a:ln>
        </p:spPr>
      </p:pic>
      <p:pic>
        <p:nvPicPr>
          <p:cNvPr id="5" name="Picture 4"/>
          <p:cNvPicPr/>
          <p:nvPr/>
        </p:nvPicPr>
        <p:blipFill>
          <a:blip r:embed="rId4" cstate="print"/>
          <a:srcRect/>
          <a:stretch>
            <a:fillRect/>
          </a:stretch>
        </p:blipFill>
        <p:spPr bwMode="auto">
          <a:xfrm>
            <a:off x="3491880" y="4293096"/>
            <a:ext cx="1800199" cy="1296144"/>
          </a:xfrm>
          <a:prstGeom prst="rect">
            <a:avLst/>
          </a:prstGeom>
          <a:noFill/>
          <a:ln w="9525">
            <a:noFill/>
            <a:miter lim="800000"/>
            <a:headEnd/>
            <a:tailEnd/>
          </a:ln>
        </p:spPr>
      </p:pic>
      <p:pic>
        <p:nvPicPr>
          <p:cNvPr id="6" name="Picture 5"/>
          <p:cNvPicPr/>
          <p:nvPr/>
        </p:nvPicPr>
        <p:blipFill>
          <a:blip r:embed="rId5" cstate="print"/>
          <a:srcRect/>
          <a:stretch>
            <a:fillRect/>
          </a:stretch>
        </p:blipFill>
        <p:spPr bwMode="auto">
          <a:xfrm>
            <a:off x="5580112" y="4293096"/>
            <a:ext cx="1512167" cy="1440160"/>
          </a:xfrm>
          <a:prstGeom prst="rect">
            <a:avLst/>
          </a:prstGeom>
          <a:noFill/>
          <a:ln w="9525">
            <a:noFill/>
            <a:miter lim="800000"/>
            <a:headEnd/>
            <a:tailEnd/>
          </a:ln>
        </p:spPr>
      </p:pic>
      <p:pic>
        <p:nvPicPr>
          <p:cNvPr id="7" name="Picture 6"/>
          <p:cNvPicPr/>
          <p:nvPr/>
        </p:nvPicPr>
        <p:blipFill>
          <a:blip r:embed="rId6" cstate="print"/>
          <a:srcRect/>
          <a:stretch>
            <a:fillRect/>
          </a:stretch>
        </p:blipFill>
        <p:spPr bwMode="auto">
          <a:xfrm>
            <a:off x="7236296" y="4149080"/>
            <a:ext cx="1691680" cy="1296144"/>
          </a:xfrm>
          <a:prstGeom prst="rect">
            <a:avLst/>
          </a:prstGeom>
          <a:noFill/>
          <a:ln w="9525">
            <a:noFill/>
            <a:miter lim="800000"/>
            <a:headEnd/>
            <a:tailEnd/>
          </a:ln>
        </p:spPr>
      </p:pic>
      <p:sp>
        <p:nvSpPr>
          <p:cNvPr id="8" name="TextBox 7"/>
          <p:cNvSpPr txBox="1"/>
          <p:nvPr/>
        </p:nvSpPr>
        <p:spPr>
          <a:xfrm>
            <a:off x="7524328" y="5445224"/>
            <a:ext cx="1008112" cy="276999"/>
          </a:xfrm>
          <a:prstGeom prst="rect">
            <a:avLst/>
          </a:prstGeom>
          <a:noFill/>
        </p:spPr>
        <p:txBody>
          <a:bodyPr wrap="square" rtlCol="0">
            <a:spAutoFit/>
          </a:bodyPr>
          <a:lstStyle/>
          <a:p>
            <a:r>
              <a:rPr lang="en-GB" sz="1200" dirty="0"/>
              <a:t>Stan Carter</a:t>
            </a:r>
          </a:p>
        </p:txBody>
      </p:sp>
      <p:pic>
        <p:nvPicPr>
          <p:cNvPr id="9" name="Picture 8"/>
          <p:cNvPicPr/>
          <p:nvPr/>
        </p:nvPicPr>
        <p:blipFill>
          <a:blip r:embed="rId7" cstate="print"/>
          <a:srcRect/>
          <a:stretch>
            <a:fillRect/>
          </a:stretch>
        </p:blipFill>
        <p:spPr bwMode="auto">
          <a:xfrm>
            <a:off x="1763688" y="5877272"/>
            <a:ext cx="1512168" cy="869964"/>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Example</a:t>
            </a:r>
          </a:p>
        </p:txBody>
      </p:sp>
      <p:cxnSp>
        <p:nvCxnSpPr>
          <p:cNvPr id="6" name="Straight Arrow Connector 5"/>
          <p:cNvCxnSpPr/>
          <p:nvPr/>
        </p:nvCxnSpPr>
        <p:spPr>
          <a:xfrm flipV="1">
            <a:off x="4283968" y="2276872"/>
            <a:ext cx="3384376" cy="20162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516216" y="620688"/>
            <a:ext cx="2304256" cy="1477328"/>
          </a:xfrm>
          <a:prstGeom prst="rect">
            <a:avLst/>
          </a:prstGeom>
          <a:noFill/>
        </p:spPr>
        <p:txBody>
          <a:bodyPr wrap="square" rtlCol="0">
            <a:spAutoFit/>
          </a:bodyPr>
          <a:lstStyle/>
          <a:p>
            <a:r>
              <a:rPr lang="en-GB" i="1" dirty="0">
                <a:solidFill>
                  <a:srgbClr val="FF0000"/>
                </a:solidFill>
              </a:rPr>
              <a:t>Useful example, identified the age and identified factors that may impact his growth/development.</a:t>
            </a:r>
          </a:p>
        </p:txBody>
      </p:sp>
      <p:pic>
        <p:nvPicPr>
          <p:cNvPr id="1026" name="Picture 2"/>
          <p:cNvPicPr>
            <a:picLocks noGrp="1" noChangeAspect="1" noChangeArrowheads="1"/>
          </p:cNvPicPr>
          <p:nvPr>
            <p:ph sz="quarter" idx="1"/>
          </p:nvPr>
        </p:nvPicPr>
        <p:blipFill>
          <a:blip r:embed="rId2" cstate="print"/>
          <a:srcRect/>
          <a:stretch>
            <a:fillRect/>
          </a:stretch>
        </p:blipFill>
        <p:spPr bwMode="auto">
          <a:xfrm>
            <a:off x="899592" y="2924944"/>
            <a:ext cx="6200439" cy="3707904"/>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Mix/Match life stages activity</a:t>
            </a:r>
          </a:p>
        </p:txBody>
      </p:sp>
      <p:sp>
        <p:nvSpPr>
          <p:cNvPr id="3" name="Content Placeholder 2"/>
          <p:cNvSpPr>
            <a:spLocks noGrp="1"/>
          </p:cNvSpPr>
          <p:nvPr>
            <p:ph sz="quarter" idx="1"/>
          </p:nvPr>
        </p:nvSpPr>
        <p:spPr/>
        <p:txBody>
          <a:bodyPr>
            <a:normAutofit fontScale="85000" lnSpcReduction="20000"/>
          </a:bodyPr>
          <a:lstStyle/>
          <a:p>
            <a:pPr algn="ctr">
              <a:buNone/>
            </a:pPr>
            <a:r>
              <a:rPr lang="en-GB" dirty="0"/>
              <a:t>Group discussion</a:t>
            </a:r>
          </a:p>
          <a:p>
            <a:pPr>
              <a:buNone/>
            </a:pPr>
            <a:r>
              <a:rPr lang="en-GB" dirty="0"/>
              <a:t>Did your correctly identify the life stages?   -  Who had the youngest and oldest life stage?  </a:t>
            </a:r>
          </a:p>
          <a:p>
            <a:pPr>
              <a:buNone/>
            </a:pPr>
            <a:endParaRPr lang="en-GB" dirty="0"/>
          </a:p>
          <a:p>
            <a:pPr>
              <a:buNone/>
            </a:pPr>
            <a:r>
              <a:rPr lang="en-GB" dirty="0"/>
              <a:t>Identify some </a:t>
            </a:r>
            <a:r>
              <a:rPr lang="en-GB" u="sng" dirty="0"/>
              <a:t>factors</a:t>
            </a:r>
            <a:r>
              <a:rPr lang="en-GB" dirty="0"/>
              <a:t> that may impact upon growth/development. </a:t>
            </a:r>
          </a:p>
          <a:p>
            <a:pPr marL="514350" indent="-514350">
              <a:buFont typeface="+mj-lt"/>
              <a:buAutoNum type="arabicPeriod"/>
            </a:pPr>
            <a:r>
              <a:rPr lang="en-GB" dirty="0"/>
              <a:t> </a:t>
            </a:r>
          </a:p>
          <a:p>
            <a:pPr marL="514350" indent="-514350">
              <a:buFont typeface="+mj-lt"/>
              <a:buAutoNum type="arabicPeriod"/>
            </a:pPr>
            <a:r>
              <a:rPr lang="en-GB" dirty="0"/>
              <a:t> </a:t>
            </a:r>
          </a:p>
          <a:p>
            <a:pPr marL="514350" indent="-514350">
              <a:buFont typeface="+mj-lt"/>
              <a:buAutoNum type="arabicPeriod"/>
            </a:pPr>
            <a:r>
              <a:rPr lang="en-GB" dirty="0"/>
              <a:t> </a:t>
            </a:r>
          </a:p>
          <a:p>
            <a:pPr marL="514350" indent="-514350">
              <a:buFont typeface="+mj-lt"/>
              <a:buAutoNum type="arabicPeriod"/>
            </a:pPr>
            <a:r>
              <a:rPr lang="en-GB" dirty="0"/>
              <a:t> </a:t>
            </a:r>
          </a:p>
          <a:p>
            <a:pPr marL="514350" indent="-514350">
              <a:buFont typeface="+mj-lt"/>
              <a:buAutoNum type="arabicPeriod"/>
            </a:pPr>
            <a:r>
              <a:rPr lang="en-GB" dirty="0"/>
              <a:t> </a:t>
            </a:r>
          </a:p>
          <a:p>
            <a:pPr marL="514350" indent="-514350">
              <a:buFont typeface="+mj-lt"/>
              <a:buAutoNum type="arabicPeriod"/>
            </a:pPr>
            <a:r>
              <a:rPr lang="en-GB" dirty="0"/>
              <a:t> </a:t>
            </a:r>
          </a:p>
          <a:p>
            <a:pPr marL="514350" indent="-514350">
              <a:buFont typeface="+mj-lt"/>
              <a:buAutoNum type="arabicPeriod"/>
            </a:pPr>
            <a:r>
              <a:rPr lang="en-GB" dirty="0"/>
              <a:t> </a:t>
            </a:r>
          </a:p>
          <a:p>
            <a:pPr marL="514350" indent="-514350">
              <a:buFont typeface="+mj-lt"/>
              <a:buAutoNum type="arabicPeriod"/>
            </a:pPr>
            <a:endParaRPr lang="en-GB"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Re-cap question</a:t>
            </a:r>
          </a:p>
        </p:txBody>
      </p:sp>
      <p:sp>
        <p:nvSpPr>
          <p:cNvPr id="3" name="Content Placeholder 2"/>
          <p:cNvSpPr>
            <a:spLocks noGrp="1"/>
          </p:cNvSpPr>
          <p:nvPr>
            <p:ph sz="quarter" idx="1"/>
          </p:nvPr>
        </p:nvSpPr>
        <p:spPr/>
        <p:txBody>
          <a:bodyPr/>
          <a:lstStyle/>
          <a:p>
            <a:pPr>
              <a:buNone/>
            </a:pPr>
            <a:r>
              <a:rPr lang="en-GB" dirty="0"/>
              <a:t>What are the different ages of the life stages?</a:t>
            </a:r>
          </a:p>
          <a:p>
            <a:pPr>
              <a:buNone/>
            </a:pPr>
            <a:endParaRPr lang="en-GB" dirty="0"/>
          </a:p>
          <a:p>
            <a:pPr>
              <a:buNone/>
            </a:pPr>
            <a:endParaRPr lang="en-GB" dirty="0"/>
          </a:p>
        </p:txBody>
      </p:sp>
      <p:graphicFrame>
        <p:nvGraphicFramePr>
          <p:cNvPr id="4" name="Table 3"/>
          <p:cNvGraphicFramePr>
            <a:graphicFrameLocks noGrp="1"/>
          </p:cNvGraphicFramePr>
          <p:nvPr/>
        </p:nvGraphicFramePr>
        <p:xfrm>
          <a:off x="1619672" y="2780928"/>
          <a:ext cx="5184576" cy="2293992"/>
        </p:xfrm>
        <a:graphic>
          <a:graphicData uri="http://schemas.openxmlformats.org/drawingml/2006/table">
            <a:tbl>
              <a:tblPr firstRow="1" bandRow="1">
                <a:tableStyleId>{5C22544A-7EE6-4342-B048-85BDC9FD1C3A}</a:tableStyleId>
              </a:tblPr>
              <a:tblGrid>
                <a:gridCol w="2592288">
                  <a:extLst>
                    <a:ext uri="{9D8B030D-6E8A-4147-A177-3AD203B41FA5}">
                      <a16:colId xmlns:a16="http://schemas.microsoft.com/office/drawing/2014/main" val="20000"/>
                    </a:ext>
                  </a:extLst>
                </a:gridCol>
                <a:gridCol w="2592288">
                  <a:extLst>
                    <a:ext uri="{9D8B030D-6E8A-4147-A177-3AD203B41FA5}">
                      <a16:colId xmlns:a16="http://schemas.microsoft.com/office/drawing/2014/main" val="20001"/>
                    </a:ext>
                  </a:extLst>
                </a:gridCol>
              </a:tblGrid>
              <a:tr h="382332">
                <a:tc>
                  <a:txBody>
                    <a:bodyPr/>
                    <a:lstStyle/>
                    <a:p>
                      <a:r>
                        <a:rPr lang="en-GB" sz="1200" dirty="0"/>
                        <a:t>Lifespan/ life stages</a:t>
                      </a:r>
                      <a:r>
                        <a:rPr lang="en-GB" sz="1200" baseline="0" dirty="0"/>
                        <a:t> </a:t>
                      </a:r>
                      <a:endParaRPr lang="en-GB" sz="1200" dirty="0"/>
                    </a:p>
                  </a:txBody>
                  <a:tcPr/>
                </a:tc>
                <a:tc>
                  <a:txBody>
                    <a:bodyPr/>
                    <a:lstStyle/>
                    <a:p>
                      <a:endParaRPr lang="en-GB" sz="1200" dirty="0"/>
                    </a:p>
                  </a:txBody>
                  <a:tcPr/>
                </a:tc>
                <a:extLst>
                  <a:ext uri="{0D108BD9-81ED-4DB2-BD59-A6C34878D82A}">
                    <a16:rowId xmlns:a16="http://schemas.microsoft.com/office/drawing/2014/main" val="10000"/>
                  </a:ext>
                </a:extLst>
              </a:tr>
              <a:tr h="382332">
                <a:tc>
                  <a:txBody>
                    <a:bodyPr/>
                    <a:lstStyle/>
                    <a:p>
                      <a:r>
                        <a:rPr lang="en-GB" sz="1200" dirty="0"/>
                        <a:t>Infancy</a:t>
                      </a:r>
                    </a:p>
                  </a:txBody>
                  <a:tcPr/>
                </a:tc>
                <a:tc>
                  <a:txBody>
                    <a:bodyPr/>
                    <a:lstStyle/>
                    <a:p>
                      <a:r>
                        <a:rPr lang="en-GB" sz="1200" dirty="0"/>
                        <a:t>0-2 years</a:t>
                      </a:r>
                    </a:p>
                  </a:txBody>
                  <a:tcPr/>
                </a:tc>
                <a:extLst>
                  <a:ext uri="{0D108BD9-81ED-4DB2-BD59-A6C34878D82A}">
                    <a16:rowId xmlns:a16="http://schemas.microsoft.com/office/drawing/2014/main" val="10001"/>
                  </a:ext>
                </a:extLst>
              </a:tr>
              <a:tr h="382332">
                <a:tc>
                  <a:txBody>
                    <a:bodyPr/>
                    <a:lstStyle/>
                    <a:p>
                      <a:r>
                        <a:rPr lang="en-GB" sz="1200" dirty="0"/>
                        <a:t>Childhood</a:t>
                      </a:r>
                    </a:p>
                  </a:txBody>
                  <a:tcPr/>
                </a:tc>
                <a:tc>
                  <a:txBody>
                    <a:bodyPr/>
                    <a:lstStyle/>
                    <a:p>
                      <a:r>
                        <a:rPr lang="en-GB" sz="1200" dirty="0"/>
                        <a:t>3-12 years</a:t>
                      </a:r>
                    </a:p>
                  </a:txBody>
                  <a:tcPr/>
                </a:tc>
                <a:extLst>
                  <a:ext uri="{0D108BD9-81ED-4DB2-BD59-A6C34878D82A}">
                    <a16:rowId xmlns:a16="http://schemas.microsoft.com/office/drawing/2014/main" val="10002"/>
                  </a:ext>
                </a:extLst>
              </a:tr>
              <a:tr h="382332">
                <a:tc>
                  <a:txBody>
                    <a:bodyPr/>
                    <a:lstStyle/>
                    <a:p>
                      <a:r>
                        <a:rPr lang="en-GB" sz="1200" dirty="0"/>
                        <a:t>Adolescence </a:t>
                      </a:r>
                    </a:p>
                  </a:txBody>
                  <a:tcPr/>
                </a:tc>
                <a:tc>
                  <a:txBody>
                    <a:bodyPr/>
                    <a:lstStyle/>
                    <a:p>
                      <a:r>
                        <a:rPr lang="en-GB" sz="1200" dirty="0"/>
                        <a:t>13-19 years</a:t>
                      </a:r>
                    </a:p>
                  </a:txBody>
                  <a:tcPr/>
                </a:tc>
                <a:extLst>
                  <a:ext uri="{0D108BD9-81ED-4DB2-BD59-A6C34878D82A}">
                    <a16:rowId xmlns:a16="http://schemas.microsoft.com/office/drawing/2014/main" val="10003"/>
                  </a:ext>
                </a:extLst>
              </a:tr>
              <a:tr h="382332">
                <a:tc>
                  <a:txBody>
                    <a:bodyPr/>
                    <a:lstStyle/>
                    <a:p>
                      <a:r>
                        <a:rPr lang="en-GB" sz="1200" dirty="0"/>
                        <a:t>Adulthood</a:t>
                      </a:r>
                    </a:p>
                  </a:txBody>
                  <a:tcPr/>
                </a:tc>
                <a:tc>
                  <a:txBody>
                    <a:bodyPr/>
                    <a:lstStyle/>
                    <a:p>
                      <a:r>
                        <a:rPr lang="en-GB" sz="1200" dirty="0"/>
                        <a:t>20-64</a:t>
                      </a:r>
                      <a:r>
                        <a:rPr lang="en-GB" sz="1200" baseline="0" dirty="0"/>
                        <a:t> years </a:t>
                      </a:r>
                      <a:endParaRPr lang="en-GB" sz="1200" dirty="0"/>
                    </a:p>
                  </a:txBody>
                  <a:tcPr/>
                </a:tc>
                <a:extLst>
                  <a:ext uri="{0D108BD9-81ED-4DB2-BD59-A6C34878D82A}">
                    <a16:rowId xmlns:a16="http://schemas.microsoft.com/office/drawing/2014/main" val="10004"/>
                  </a:ext>
                </a:extLst>
              </a:tr>
              <a:tr h="382332">
                <a:tc>
                  <a:txBody>
                    <a:bodyPr/>
                    <a:lstStyle/>
                    <a:p>
                      <a:r>
                        <a:rPr lang="en-GB" sz="1200" dirty="0"/>
                        <a:t>Later adulthood</a:t>
                      </a:r>
                    </a:p>
                  </a:txBody>
                  <a:tcPr/>
                </a:tc>
                <a:tc>
                  <a:txBody>
                    <a:bodyPr/>
                    <a:lstStyle/>
                    <a:p>
                      <a:r>
                        <a:rPr lang="en-GB" sz="1200" dirty="0"/>
                        <a:t>65+ years</a:t>
                      </a:r>
                    </a:p>
                  </a:txBody>
                  <a:tcPr/>
                </a:tc>
                <a:extLst>
                  <a:ext uri="{0D108BD9-81ED-4DB2-BD59-A6C34878D82A}">
                    <a16:rowId xmlns:a16="http://schemas.microsoft.com/office/drawing/2014/main" val="10005"/>
                  </a:ext>
                </a:extLst>
              </a:tr>
            </a:tbl>
          </a:graphicData>
        </a:graphic>
      </p:graphicFrame>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102E233BCF3B4439937791014C43B31" ma:contentTypeVersion="64" ma:contentTypeDescription="Create a new document." ma:contentTypeScope="" ma:versionID="d5d75e3b38368693072415491b22a706">
  <xsd:schema xmlns:xsd="http://www.w3.org/2001/XMLSchema" xmlns:xs="http://www.w3.org/2001/XMLSchema" xmlns:p="http://schemas.microsoft.com/office/2006/metadata/properties" xmlns:ns1="http://schemas.microsoft.com/sharepoint/v3" xmlns:ns2="e3a6d8c0-ef40-4695-9941-c9fc2513bc54" xmlns:ns3="36f98b4f-ba65-4a7d-9a34-48b23de556cb" targetNamespace="http://schemas.microsoft.com/office/2006/metadata/properties" ma:root="true" ma:fieldsID="da4ad8a822bdbda5b399bfd8bbc5b214" ns1:_="" ns2:_="" ns3:_="">
    <xsd:import namespace="http://schemas.microsoft.com/sharepoint/v3"/>
    <xsd:import namespace="e3a6d8c0-ef40-4695-9941-c9fc2513bc54"/>
    <xsd:import namespace="36f98b4f-ba65-4a7d-9a34-48b23de556cb"/>
    <xsd:element name="properties">
      <xsd:complexType>
        <xsd:sequence>
          <xsd:element name="documentManagement">
            <xsd:complexType>
              <xsd:all>
                <xsd:element ref="ns1:PublishingStartDate" minOccurs="0"/>
                <xsd:element ref="ns1:PublishingExpirationDate" minOccurs="0"/>
                <xsd:element ref="ns2:MediaServiceMetadata" minOccurs="0"/>
                <xsd:element ref="ns2:MediaServiceFastMetadata"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4" nillable="true" ma:displayName="Scheduling Start Date" ma:description="" ma:internalName="PublishingStartDate">
      <xsd:simpleType>
        <xsd:restriction base="dms:Unknown"/>
      </xsd:simpleType>
    </xsd:element>
    <xsd:element name="PublishingExpirationDate" ma:index="5" nillable="true" ma:displayName="Scheduling End Date" ma:description="Scheduling End Date is a site column created by the Publishing feature. It is used to specify the date and time on which this page will no longer appear to site visitors."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3a6d8c0-ef40-4695-9941-c9fc2513bc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1C33C4D2-2EB5-4126-A7EC-5C14589799BD}"/>
</file>

<file path=customXml/itemProps2.xml><?xml version="1.0" encoding="utf-8"?>
<ds:datastoreItem xmlns:ds="http://schemas.openxmlformats.org/officeDocument/2006/customXml" ds:itemID="{17E5857D-25D9-4CA7-9FE5-FFA47EDBB731}"/>
</file>

<file path=customXml/itemProps3.xml><?xml version="1.0" encoding="utf-8"?>
<ds:datastoreItem xmlns:ds="http://schemas.openxmlformats.org/officeDocument/2006/customXml" ds:itemID="{1E4B61B7-8067-47A2-84B6-0F03B92AF473}"/>
</file>

<file path=docProps/app.xml><?xml version="1.0" encoding="utf-8"?>
<Properties xmlns="http://schemas.openxmlformats.org/officeDocument/2006/extended-properties" xmlns:vt="http://schemas.openxmlformats.org/officeDocument/2006/docPropsVTypes">
  <Template>Equity</Template>
  <TotalTime>2655</TotalTime>
  <Words>3243</Words>
  <Application>Microsoft Office PowerPoint</Application>
  <PresentationFormat>On-screen Show (4:3)</PresentationFormat>
  <Paragraphs>251</Paragraphs>
  <Slides>30</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Aharoni</vt:lpstr>
      <vt:lpstr>Arial</vt:lpstr>
      <vt:lpstr>Calibri</vt:lpstr>
      <vt:lpstr>Franklin Gothic Book</vt:lpstr>
      <vt:lpstr>Perpetua</vt:lpstr>
      <vt:lpstr>Times New Roman</vt:lpstr>
      <vt:lpstr>Wingdings 2</vt:lpstr>
      <vt:lpstr>Equity</vt:lpstr>
      <vt:lpstr>Revision of life stages and defining what is meant by growth/development. </vt:lpstr>
      <vt:lpstr>Objectives – after this session you should be able to:</vt:lpstr>
      <vt:lpstr>Make sure that you have:</vt:lpstr>
      <vt:lpstr>PowerPoint Presentation</vt:lpstr>
      <vt:lpstr>Red revision activity 1 (Mix/Match life stages).  </vt:lpstr>
      <vt:lpstr>Case study in Session 3.</vt:lpstr>
      <vt:lpstr>Example</vt:lpstr>
      <vt:lpstr>Mix/Match life stages activity</vt:lpstr>
      <vt:lpstr>Re-cap question</vt:lpstr>
      <vt:lpstr>Quick class question</vt:lpstr>
      <vt:lpstr>PowerPoint Presentation</vt:lpstr>
      <vt:lpstr>Do you know the difference between growth and development?  </vt:lpstr>
      <vt:lpstr>What is meant by growth? </vt:lpstr>
      <vt:lpstr>What is development?</vt:lpstr>
      <vt:lpstr>PIES</vt:lpstr>
      <vt:lpstr>Holistic development</vt:lpstr>
      <vt:lpstr>Holistic development</vt:lpstr>
      <vt:lpstr>Developmental milestones.  </vt:lpstr>
      <vt:lpstr>Activity (Molly case study). </vt:lpstr>
      <vt:lpstr>Developmental milestones.</vt:lpstr>
      <vt:lpstr>Developmental milestones </vt:lpstr>
      <vt:lpstr>Growth/development</vt:lpstr>
      <vt:lpstr>PowerPoint Presentation</vt:lpstr>
      <vt:lpstr>How growth is monitored in infancy/childhood in Wales. </vt:lpstr>
      <vt:lpstr>Example of a centile chart</vt:lpstr>
      <vt:lpstr>How growth is monitored in infancy/childhood in Wales. </vt:lpstr>
      <vt:lpstr>Healthy Child Wales Programme.  </vt:lpstr>
      <vt:lpstr>Another useful link</vt:lpstr>
      <vt:lpstr>Have objectives been met?</vt:lpstr>
      <vt:lpstr>Red activity revision sheet. Molly’s case study.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Revision of life stages and defining what is meant by growth/development.</dc:title>
  <dc:creator>Student</dc:creator>
  <cp:lastModifiedBy>Morris-Goodman, Karen</cp:lastModifiedBy>
  <cp:revision>92</cp:revision>
  <dcterms:created xsi:type="dcterms:W3CDTF">2020-05-01T18:35:36Z</dcterms:created>
  <dcterms:modified xsi:type="dcterms:W3CDTF">2020-06-05T13:42:17Z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0x0101001102E233BCF3B4439937791014C43B31</vt:lpwstr>
  </property>
</Properties>
</file>