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Masters/slideMaster1.xml" ContentType="application/vnd.openxmlformats-officedocument.presentationml.slideMaster+xml"/>
  <Override PartName="/ppt/notesSlides/notesSlide2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0.xml" ContentType="application/vnd.openxmlformats-officedocument.presentationml.notesSlide+xml"/>
  <Override PartName="/ppt/notesSlides/notesSlide2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57" r:id="rId3"/>
    <p:sldId id="258" r:id="rId4"/>
    <p:sldId id="259" r:id="rId5"/>
    <p:sldId id="261" r:id="rId6"/>
    <p:sldId id="273" r:id="rId7"/>
    <p:sldId id="262" r:id="rId8"/>
    <p:sldId id="263" r:id="rId9"/>
    <p:sldId id="264" r:id="rId10"/>
    <p:sldId id="265" r:id="rId11"/>
    <p:sldId id="266" r:id="rId12"/>
    <p:sldId id="267" r:id="rId13"/>
    <p:sldId id="269" r:id="rId14"/>
    <p:sldId id="270" r:id="rId15"/>
    <p:sldId id="271" r:id="rId16"/>
    <p:sldId id="272" r:id="rId17"/>
    <p:sldId id="275" r:id="rId18"/>
    <p:sldId id="276" r:id="rId19"/>
    <p:sldId id="277" r:id="rId20"/>
    <p:sldId id="284" r:id="rId21"/>
    <p:sldId id="274" r:id="rId22"/>
    <p:sldId id="279" r:id="rId23"/>
    <p:sldId id="280" r:id="rId24"/>
    <p:sldId id="278" r:id="rId25"/>
    <p:sldId id="281" r:id="rId26"/>
    <p:sldId id="282" r:id="rId27"/>
    <p:sldId id="283" r:id="rId28"/>
    <p:sldId id="287" r:id="rId29"/>
    <p:sldId id="288" r:id="rId30"/>
    <p:sldId id="290" r:id="rId31"/>
    <p:sldId id="291" r:id="rId32"/>
    <p:sldId id="292" r:id="rId33"/>
    <p:sldId id="297" r:id="rId34"/>
    <p:sldId id="293" r:id="rId35"/>
    <p:sldId id="296" r:id="rId36"/>
    <p:sldId id="289" r:id="rId37"/>
    <p:sldId id="29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0" autoAdjust="0"/>
    <p:restoredTop sz="94660"/>
  </p:normalViewPr>
  <p:slideViewPr>
    <p:cSldViewPr>
      <p:cViewPr varScale="1">
        <p:scale>
          <a:sx n="83" d="100"/>
          <a:sy n="83" d="100"/>
        </p:scale>
        <p:origin x="927"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E42E0B-05F5-43CF-A69A-D22E8876259C}" type="datetimeFigureOut">
              <a:rPr lang="en-GB" smtClean="0"/>
              <a:pPr/>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3E7E06-E860-472F-AA01-08D9FE5A2A1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les.nhs.uk/sitesplus/888/page/8850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Teacher notes -  Make clear</a:t>
            </a:r>
            <a:r>
              <a:rPr lang="en-GB" baseline="0" dirty="0"/>
              <a:t> to all learners that today’s session is sensitive.    In the last session, you could advise learners of this session, so they could discuss any concerns they may have.    Make clear to all learners where they can seek internal and external support – this will be provided on slide 4 and also stated at the end of the session.     During this session, our sources will be reliable and will come from just 2 sources which are </a:t>
            </a:r>
          </a:p>
          <a:p>
            <a:endParaRPr lang="en-GB" baseline="0" dirty="0"/>
          </a:p>
          <a:p>
            <a:r>
              <a:rPr lang="en-GB" baseline="0" dirty="0"/>
              <a:t>1) </a:t>
            </a:r>
            <a:r>
              <a:rPr lang="en-GB" sz="1200" kern="1200" dirty="0">
                <a:solidFill>
                  <a:schemeClr val="tx1"/>
                </a:solidFill>
                <a:latin typeface="+mn-lt"/>
                <a:ea typeface="+mn-ea"/>
                <a:cs typeface="+mn-cs"/>
              </a:rPr>
              <a:t>Public Health Wales website (ACE):    </a:t>
            </a:r>
          </a:p>
          <a:p>
            <a:r>
              <a:rPr lang="en-GB" sz="1200" u="sng" kern="1200" dirty="0">
                <a:solidFill>
                  <a:schemeClr val="tx1"/>
                </a:solidFill>
                <a:latin typeface="+mn-lt"/>
                <a:ea typeface="+mn-ea"/>
                <a:cs typeface="+mn-cs"/>
                <a:hlinkClick r:id="rId3"/>
              </a:rPr>
              <a:t>http://www.wales.nhs.uk/sitesplus/888/page/88504</a:t>
            </a:r>
            <a:endParaRPr lang="en-GB" sz="1200" u="sng" kern="1200" dirty="0">
              <a:solidFill>
                <a:schemeClr val="tx1"/>
              </a:solidFill>
              <a:latin typeface="+mn-lt"/>
              <a:ea typeface="+mn-ea"/>
              <a:cs typeface="+mn-cs"/>
            </a:endParaRPr>
          </a:p>
          <a:p>
            <a:pPr>
              <a:buFontTx/>
              <a:buChar char="-"/>
            </a:pPr>
            <a:r>
              <a:rPr lang="en-GB" sz="1200" u="sng" kern="1200" dirty="0">
                <a:solidFill>
                  <a:schemeClr val="tx1"/>
                </a:solidFill>
                <a:latin typeface="+mn-lt"/>
                <a:ea typeface="+mn-ea"/>
                <a:cs typeface="+mn-cs"/>
              </a:rPr>
              <a:t>This link is also available on the programme plan.</a:t>
            </a:r>
          </a:p>
          <a:p>
            <a:pPr>
              <a:buFontTx/>
              <a:buNone/>
            </a:pPr>
            <a:endParaRPr lang="en-GB" sz="1200" u="sng" kern="1200" dirty="0">
              <a:solidFill>
                <a:schemeClr val="tx1"/>
              </a:solidFill>
              <a:latin typeface="+mn-lt"/>
              <a:ea typeface="+mn-ea"/>
              <a:cs typeface="+mn-cs"/>
            </a:endParaRPr>
          </a:p>
          <a:p>
            <a:r>
              <a:rPr lang="en-GB" sz="1200" u="sng" kern="1200" dirty="0">
                <a:solidFill>
                  <a:schemeClr val="tx1"/>
                </a:solidFill>
                <a:latin typeface="+mn-lt"/>
                <a:ea typeface="+mn-ea"/>
                <a:cs typeface="+mn-cs"/>
              </a:rPr>
              <a:t>2)</a:t>
            </a:r>
            <a:r>
              <a:rPr lang="en-GB" sz="1200" u="sng" kern="1200" baseline="0" dirty="0">
                <a:solidFill>
                  <a:schemeClr val="tx1"/>
                </a:solidFill>
                <a:latin typeface="+mn-lt"/>
                <a:ea typeface="+mn-ea"/>
                <a:cs typeface="+mn-cs"/>
              </a:rPr>
              <a:t> - https://www.aceawarewales.com/ </a:t>
            </a:r>
          </a:p>
          <a:p>
            <a:r>
              <a:rPr lang="en-GB" sz="1200" u="sng" kern="1200" baseline="0" dirty="0">
                <a:solidFill>
                  <a:schemeClr val="tx1"/>
                </a:solidFill>
                <a:latin typeface="+mn-lt"/>
                <a:ea typeface="+mn-ea"/>
                <a:cs typeface="+mn-cs"/>
              </a:rPr>
              <a:t>These links are deemed reliable and professional,  I would be cautions of using any other websites to discuss ACES, these 2 links to have sufficient information and do provide other appropriate links.</a:t>
            </a:r>
          </a:p>
          <a:p>
            <a:endParaRPr lang="en-GB" sz="1200" u="sng" kern="1200" baseline="0" dirty="0">
              <a:solidFill>
                <a:schemeClr val="tx1"/>
              </a:solidFill>
              <a:latin typeface="+mn-lt"/>
              <a:ea typeface="+mn-ea"/>
              <a:cs typeface="+mn-cs"/>
            </a:endParaRPr>
          </a:p>
          <a:p>
            <a:r>
              <a:rPr lang="en-GB" sz="1200" u="none" kern="1200" baseline="0" dirty="0">
                <a:solidFill>
                  <a:schemeClr val="tx1"/>
                </a:solidFill>
                <a:latin typeface="+mn-lt"/>
                <a:ea typeface="+mn-ea"/>
                <a:cs typeface="+mn-cs"/>
              </a:rPr>
              <a:t>A podcast is available to assist with the delivery of this teaching if this is more appropriate for certain learners.  </a:t>
            </a:r>
            <a:endParaRPr lang="en-GB" u="none"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There</a:t>
            </a:r>
            <a:r>
              <a:rPr lang="en-GB" baseline="0" dirty="0"/>
              <a:t> are grammatical errors within this answer, please always ensure that you work on your English.   So always ensure you start a sentence with a capital letter, also it should be their life not there life.      Common mistakes.      0 marks for this as inaccurate – not all children experience ACES so as a result not creditworthy.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13</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After learners have completing this activity,</a:t>
            </a:r>
            <a:r>
              <a:rPr lang="en-GB" baseline="0" dirty="0"/>
              <a:t>  take some examples and we can then compare it to typical answers for this question.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14</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There are also many</a:t>
            </a:r>
            <a:r>
              <a:rPr lang="en-GB" baseline="0" dirty="0"/>
              <a:t> other ACES – such as -  parental abandonment through separation/divorce.    Bullying.    A member of the household being in prison.   Death of a parent or close family member.     Serious illness/accident.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15</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Useful 5:43 video – learners could take some notes as they watch video.    </a:t>
            </a:r>
          </a:p>
        </p:txBody>
      </p:sp>
      <p:sp>
        <p:nvSpPr>
          <p:cNvPr id="4" name="Slide Number Placeholder 3"/>
          <p:cNvSpPr>
            <a:spLocks noGrp="1"/>
          </p:cNvSpPr>
          <p:nvPr>
            <p:ph type="sldNum" sz="quarter" idx="10"/>
          </p:nvPr>
        </p:nvSpPr>
        <p:spPr/>
        <p:txBody>
          <a:bodyPr/>
          <a:lstStyle/>
          <a:p>
            <a:fld id="{B93E7E06-E860-472F-AA01-08D9FE5A2A10}" type="slidenum">
              <a:rPr lang="en-GB" smtClean="0"/>
              <a:pPr/>
              <a:t>16</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Useful website - https://www.aceawarewales.com/welcome </a:t>
            </a:r>
          </a:p>
          <a:p>
            <a:r>
              <a:rPr lang="en-GB" dirty="0"/>
              <a:t>We must tackle</a:t>
            </a:r>
            <a:r>
              <a:rPr lang="en-GB" baseline="0" dirty="0"/>
              <a:t> ACES collectively as ACES can significantly impact into adulthood!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17</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Research findings taken from</a:t>
            </a:r>
            <a:r>
              <a:rPr lang="en-GB" baseline="0" dirty="0"/>
              <a:t> - </a:t>
            </a:r>
            <a:r>
              <a:rPr lang="en-GB" sz="1200" kern="1200" dirty="0">
                <a:solidFill>
                  <a:schemeClr val="tx1"/>
                </a:solidFill>
                <a:latin typeface="+mn-lt"/>
                <a:ea typeface="+mn-ea"/>
                <a:cs typeface="+mn-cs"/>
              </a:rPr>
              <a:t>Welsh Adverse Childhood </a:t>
            </a:r>
          </a:p>
          <a:p>
            <a:r>
              <a:rPr lang="en-GB" sz="1200" kern="1200" dirty="0">
                <a:solidFill>
                  <a:schemeClr val="tx1"/>
                </a:solidFill>
                <a:latin typeface="+mn-lt"/>
                <a:ea typeface="+mn-ea"/>
                <a:cs typeface="+mn-cs"/>
              </a:rPr>
              <a:t>Experiences (ACE) Study</a:t>
            </a:r>
          </a:p>
          <a:p>
            <a:r>
              <a:rPr lang="en-GB" dirty="0"/>
              <a:t>With an overall sample size of 2,028, Welsh adults </a:t>
            </a:r>
          </a:p>
        </p:txBody>
      </p:sp>
      <p:sp>
        <p:nvSpPr>
          <p:cNvPr id="4" name="Slide Number Placeholder 3"/>
          <p:cNvSpPr>
            <a:spLocks noGrp="1"/>
          </p:cNvSpPr>
          <p:nvPr>
            <p:ph type="sldNum" sz="quarter" idx="10"/>
          </p:nvPr>
        </p:nvSpPr>
        <p:spPr/>
        <p:txBody>
          <a:bodyPr/>
          <a:lstStyle/>
          <a:p>
            <a:fld id="{B93E7E06-E860-472F-AA01-08D9FE5A2A10}" type="slidenum">
              <a:rPr lang="en-GB" smtClean="0"/>
              <a:pPr/>
              <a:t>18</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Could demonstrate on white board -   But sum is 2028 X 47 / 100 = 953.16  so the answer is 953 out of 2028 have</a:t>
            </a:r>
            <a:r>
              <a:rPr lang="en-GB" baseline="0" dirty="0"/>
              <a:t> experience at least once ACE.     Could highlight what Maths skills are important in health/social care -  Skills development – critical thinking/problem solving.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20</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This can result in individuals whose systems are ‘locked’ into </a:t>
            </a:r>
            <a:r>
              <a:rPr lang="en-GB" sz="1200" kern="1200" baseline="0" dirty="0">
                <a:solidFill>
                  <a:schemeClr val="tx1"/>
                </a:solidFill>
                <a:latin typeface="+mn-lt"/>
                <a:ea typeface="+mn-ea"/>
                <a:cs typeface="+mn-cs"/>
              </a:rPr>
              <a:t> </a:t>
            </a:r>
            <a:r>
              <a:rPr lang="en-GB" sz="1200" kern="1200" dirty="0">
                <a:solidFill>
                  <a:schemeClr val="tx1"/>
                </a:solidFill>
                <a:latin typeface="+mn-lt"/>
                <a:ea typeface="+mn-ea"/>
                <a:cs typeface="+mn-cs"/>
              </a:rPr>
              <a:t>a higher state of alertness; permanently prepared for </a:t>
            </a:r>
          </a:p>
          <a:p>
            <a:r>
              <a:rPr lang="en-GB" sz="1200" kern="1200" dirty="0">
                <a:solidFill>
                  <a:schemeClr val="tx1"/>
                </a:solidFill>
                <a:latin typeface="+mn-lt"/>
                <a:ea typeface="+mn-ea"/>
                <a:cs typeface="+mn-cs"/>
              </a:rPr>
              <a:t>further trauma. Such physiological changes increase the wear and tear (</a:t>
            </a:r>
            <a:r>
              <a:rPr lang="en-GB" sz="1200" kern="1200" dirty="0" err="1">
                <a:solidFill>
                  <a:schemeClr val="tx1"/>
                </a:solidFill>
                <a:latin typeface="+mn-lt"/>
                <a:ea typeface="+mn-ea"/>
                <a:cs typeface="+mn-cs"/>
              </a:rPr>
              <a:t>allostatic</a:t>
            </a:r>
            <a:r>
              <a:rPr lang="en-GB" sz="1200" kern="1200" dirty="0">
                <a:solidFill>
                  <a:schemeClr val="tx1"/>
                </a:solidFill>
                <a:latin typeface="+mn-lt"/>
                <a:ea typeface="+mn-ea"/>
                <a:cs typeface="+mn-cs"/>
              </a:rPr>
              <a:t> load) on their body; increasing risks of premature ill health such as cancer.</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Distracted</a:t>
            </a:r>
            <a:r>
              <a:rPr lang="en-GB" sz="1200" kern="1200" baseline="0" dirty="0">
                <a:solidFill>
                  <a:schemeClr val="tx1"/>
                </a:solidFill>
                <a:latin typeface="+mn-lt"/>
                <a:ea typeface="+mn-ea"/>
                <a:cs typeface="+mn-cs"/>
              </a:rPr>
              <a:t> from poor education due to increase state of anxiety – e.g. More fighting and risk taking behaviour.    </a:t>
            </a:r>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heart disease and mental illness </a:t>
            </a:r>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22</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Links to the Social Learning theory -    BANDURA’S Experiment – BOBO Dolls</a:t>
            </a:r>
            <a:r>
              <a:rPr lang="en-GB" baseline="0" dirty="0"/>
              <a:t> – will be explored later in the unit.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23</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Ask</a:t>
            </a:r>
            <a:r>
              <a:rPr lang="en-GB" baseline="0" dirty="0"/>
              <a:t> learners in groups to take about how each one of these could impact upon development into adulthood.     </a:t>
            </a:r>
          </a:p>
          <a:p>
            <a:r>
              <a:rPr lang="en-GB" sz="1200" kern="1200" dirty="0" err="1">
                <a:solidFill>
                  <a:schemeClr val="tx1"/>
                </a:solidFill>
                <a:latin typeface="+mn-lt"/>
                <a:ea typeface="+mn-ea"/>
                <a:cs typeface="+mn-cs"/>
              </a:rPr>
              <a:t>ncarceration</a:t>
            </a:r>
            <a:r>
              <a:rPr lang="en-GB" sz="1200" kern="1200" dirty="0">
                <a:solidFill>
                  <a:schemeClr val="tx1"/>
                </a:solidFill>
                <a:latin typeface="+mn-lt"/>
                <a:ea typeface="+mn-ea"/>
                <a:cs typeface="+mn-cs"/>
              </a:rPr>
              <a:t> was defined as anyone who has spent one or more night(s) in prison, jail or in a police station at any </a:t>
            </a:r>
          </a:p>
          <a:p>
            <a:r>
              <a:rPr lang="en-GB" sz="1200" kern="1200" dirty="0">
                <a:solidFill>
                  <a:schemeClr val="tx1"/>
                </a:solidFill>
                <a:latin typeface="+mn-lt"/>
                <a:ea typeface="+mn-ea"/>
                <a:cs typeface="+mn-cs"/>
              </a:rPr>
              <a:t>point in their lives</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also provide</a:t>
            </a:r>
            <a:r>
              <a:rPr lang="en-GB" baseline="0" dirty="0"/>
              <a:t> some links to some internal support which could be of use to any learners.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3</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Encourage</a:t>
            </a:r>
            <a:r>
              <a:rPr lang="en-GB" baseline="0" dirty="0"/>
              <a:t> a class discussion.            Consider the positive impact of ACES too – for example, more determined to see their children succeed, and provide greater support for each other, may have learnt effective strategies to develop good organisation skills.      </a:t>
            </a:r>
          </a:p>
          <a:p>
            <a:r>
              <a:rPr lang="en-GB" baseline="0" dirty="0"/>
              <a:t>Research from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25</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a:t>
            </a:r>
            <a:r>
              <a:rPr lang="en-GB" baseline="0" dirty="0"/>
              <a:t> may be because - </a:t>
            </a:r>
            <a:r>
              <a:rPr lang="en-GB" sz="1200" kern="1200" dirty="0">
                <a:solidFill>
                  <a:schemeClr val="tx1"/>
                </a:solidFill>
                <a:latin typeface="+mn-lt"/>
                <a:ea typeface="+mn-ea"/>
                <a:cs typeface="+mn-cs"/>
              </a:rPr>
              <a:t>The strong associations between exposure to ACEs </a:t>
            </a:r>
          </a:p>
          <a:p>
            <a:r>
              <a:rPr lang="en-GB" sz="1200" kern="1200" dirty="0">
                <a:solidFill>
                  <a:schemeClr val="tx1"/>
                </a:solidFill>
                <a:latin typeface="+mn-lt"/>
                <a:ea typeface="+mn-ea"/>
                <a:cs typeface="+mn-cs"/>
              </a:rPr>
              <a:t>and vulnerability to harms including substance use, </a:t>
            </a:r>
          </a:p>
          <a:p>
            <a:r>
              <a:rPr lang="en-GB" sz="1200" kern="1200" dirty="0">
                <a:solidFill>
                  <a:schemeClr val="tx1"/>
                </a:solidFill>
                <a:latin typeface="+mn-lt"/>
                <a:ea typeface="+mn-ea"/>
                <a:cs typeface="+mn-cs"/>
              </a:rPr>
              <a:t>unintended teenage pregnancy, violence, mental </a:t>
            </a:r>
          </a:p>
          <a:p>
            <a:r>
              <a:rPr lang="en-GB" sz="1200" kern="1200" dirty="0">
                <a:solidFill>
                  <a:schemeClr val="tx1"/>
                </a:solidFill>
                <a:latin typeface="+mn-lt"/>
                <a:ea typeface="+mn-ea"/>
                <a:cs typeface="+mn-cs"/>
              </a:rPr>
              <a:t>illness and physical health problems.     </a:t>
            </a:r>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26</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Consequently, preventing ACEs in a single generation </a:t>
            </a:r>
          </a:p>
          <a:p>
            <a:r>
              <a:rPr lang="en-GB" sz="1200" kern="1200" dirty="0">
                <a:solidFill>
                  <a:schemeClr val="tx1"/>
                </a:solidFill>
                <a:latin typeface="+mn-lt"/>
                <a:ea typeface="+mn-ea"/>
                <a:cs typeface="+mn-cs"/>
              </a:rPr>
              <a:t>or reducing their impact on children can benefit not </a:t>
            </a:r>
          </a:p>
          <a:p>
            <a:r>
              <a:rPr lang="en-GB" sz="1200" kern="1200" dirty="0">
                <a:solidFill>
                  <a:schemeClr val="tx1"/>
                </a:solidFill>
                <a:latin typeface="+mn-lt"/>
                <a:ea typeface="+mn-ea"/>
                <a:cs typeface="+mn-cs"/>
              </a:rPr>
              <a:t>only those individuals but also future generations </a:t>
            </a:r>
          </a:p>
          <a:p>
            <a:r>
              <a:rPr lang="en-GB" sz="1200" kern="1200" dirty="0">
                <a:solidFill>
                  <a:schemeClr val="tx1"/>
                </a:solidFill>
                <a:latin typeface="+mn-lt"/>
                <a:ea typeface="+mn-ea"/>
                <a:cs typeface="+mn-cs"/>
              </a:rPr>
              <a:t>across Wales.     -  This links to the Well-Being</a:t>
            </a:r>
            <a:r>
              <a:rPr lang="en-GB" sz="1200" kern="1200" baseline="0" dirty="0">
                <a:solidFill>
                  <a:schemeClr val="tx1"/>
                </a:solidFill>
                <a:latin typeface="+mn-lt"/>
                <a:ea typeface="+mn-ea"/>
                <a:cs typeface="+mn-cs"/>
              </a:rPr>
              <a:t> of Future Generations ACT (WALES 2015)   2.5.   A healthier nation and more resilient Wales.  </a:t>
            </a:r>
            <a:endParaRPr lang="en-GB" sz="1200" kern="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27</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This is a great opportunity to encourage sector engagement and invite guest speakers in to discuss this.    This could be social workers, health visitors, third sector agencies, or any groups within the community support preventing ACES or the impact this may have.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28</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buNone/>
            </a:pPr>
            <a:r>
              <a:rPr lang="en-GB" sz="1200" dirty="0"/>
              <a:t>Identify an intervene where children may already </a:t>
            </a:r>
            <a:r>
              <a:rPr lang="en-GB" sz="1200" baseline="0" dirty="0"/>
              <a:t> </a:t>
            </a:r>
            <a:r>
              <a:rPr lang="en-GB" sz="1200" dirty="0"/>
              <a:t>be victims of abuse, neglect or living in adverse childhood environments;  - Students could ask health visitors, social workers</a:t>
            </a:r>
            <a:r>
              <a:rPr lang="en-GB" sz="1200" baseline="0" dirty="0"/>
              <a:t> how this happens – useful question for sector engagement. </a:t>
            </a:r>
            <a:r>
              <a:rPr lang="en-GB" sz="1200" dirty="0"/>
              <a:t>   </a:t>
            </a:r>
          </a:p>
          <a:p>
            <a:pPr>
              <a:buNone/>
            </a:pPr>
            <a:endParaRPr lang="en-GB" sz="1200" dirty="0"/>
          </a:p>
          <a:p>
            <a:r>
              <a:rPr lang="en-GB" sz="1200" dirty="0"/>
              <a:t>Preventative services – also include the police - </a:t>
            </a:r>
            <a:r>
              <a:rPr lang="en-GB" sz="1200" kern="1200" dirty="0">
                <a:solidFill>
                  <a:schemeClr val="tx1"/>
                </a:solidFill>
                <a:latin typeface="+mn-lt"/>
                <a:ea typeface="+mn-ea"/>
                <a:cs typeface="+mn-cs"/>
              </a:rPr>
              <a:t>Wherever possible focus efforts on ensuring that, </a:t>
            </a:r>
          </a:p>
          <a:p>
            <a:r>
              <a:rPr lang="en-GB" sz="1200" kern="1200" dirty="0">
                <a:solidFill>
                  <a:schemeClr val="tx1"/>
                </a:solidFill>
                <a:latin typeface="+mn-lt"/>
                <a:ea typeface="+mn-ea"/>
                <a:cs typeface="+mn-cs"/>
              </a:rPr>
              <a:t>from the earliest possible age, individuals are </a:t>
            </a:r>
          </a:p>
          <a:p>
            <a:r>
              <a:rPr lang="en-GB" sz="1200" kern="1200" dirty="0">
                <a:solidFill>
                  <a:schemeClr val="tx1"/>
                </a:solidFill>
                <a:latin typeface="+mn-lt"/>
                <a:ea typeface="+mn-ea"/>
                <a:cs typeface="+mn-cs"/>
              </a:rPr>
              <a:t>supported to follow a health benefiting and crime </a:t>
            </a:r>
          </a:p>
          <a:p>
            <a:r>
              <a:rPr lang="en-GB" sz="1200" kern="1200" dirty="0">
                <a:solidFill>
                  <a:schemeClr val="tx1"/>
                </a:solidFill>
                <a:latin typeface="+mn-lt"/>
                <a:ea typeface="+mn-ea"/>
                <a:cs typeface="+mn-cs"/>
              </a:rPr>
              <a:t>free life course that allows them to realise their full </a:t>
            </a:r>
          </a:p>
          <a:p>
            <a:r>
              <a:rPr lang="en-GB" sz="1200" kern="1200" dirty="0">
                <a:solidFill>
                  <a:schemeClr val="tx1"/>
                </a:solidFill>
                <a:latin typeface="+mn-lt"/>
                <a:ea typeface="+mn-ea"/>
                <a:cs typeface="+mn-cs"/>
              </a:rPr>
              <a:t>potential.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Multi-agency and multi-disciplinary working across health/social</a:t>
            </a:r>
            <a:r>
              <a:rPr lang="en-GB" sz="1200" kern="1200" baseline="0" dirty="0">
                <a:solidFill>
                  <a:schemeClr val="tx1"/>
                </a:solidFill>
                <a:latin typeface="+mn-lt"/>
                <a:ea typeface="+mn-ea"/>
                <a:cs typeface="+mn-cs"/>
              </a:rPr>
              <a:t> care - </a:t>
            </a:r>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Promote the positive impact that parents can have </a:t>
            </a:r>
          </a:p>
          <a:p>
            <a:r>
              <a:rPr lang="en-GB" sz="1200" kern="1200" dirty="0">
                <a:solidFill>
                  <a:schemeClr val="tx1"/>
                </a:solidFill>
                <a:latin typeface="+mn-lt"/>
                <a:ea typeface="+mn-ea"/>
                <a:cs typeface="+mn-cs"/>
              </a:rPr>
              <a:t>in the early years by encouraging early intervention </a:t>
            </a:r>
          </a:p>
          <a:p>
            <a:r>
              <a:rPr lang="en-GB" sz="1200" kern="1200" dirty="0">
                <a:solidFill>
                  <a:schemeClr val="tx1"/>
                </a:solidFill>
                <a:latin typeface="+mn-lt"/>
                <a:ea typeface="+mn-ea"/>
                <a:cs typeface="+mn-cs"/>
              </a:rPr>
              <a:t>initiatives and promotion of positive lifestyle and </a:t>
            </a:r>
          </a:p>
          <a:p>
            <a:r>
              <a:rPr lang="en-GB" sz="1200" kern="1200" dirty="0">
                <a:solidFill>
                  <a:schemeClr val="tx1"/>
                </a:solidFill>
                <a:latin typeface="+mn-lt"/>
                <a:ea typeface="+mn-ea"/>
                <a:cs typeface="+mn-cs"/>
              </a:rPr>
              <a:t>well-being choices within the family.</a:t>
            </a:r>
          </a:p>
          <a:p>
            <a:pPr>
              <a:buNone/>
            </a:pPr>
            <a:endParaRPr lang="en-GB" sz="1200" dirty="0"/>
          </a:p>
          <a:p>
            <a:r>
              <a:rPr lang="en-GB" sz="1200" kern="1200" dirty="0">
                <a:solidFill>
                  <a:schemeClr val="tx1"/>
                </a:solidFill>
                <a:latin typeface="+mn-lt"/>
                <a:ea typeface="+mn-ea"/>
                <a:cs typeface="+mn-cs"/>
              </a:rPr>
              <a:t>Alongside the ACE questionnaire, resilience questionnaires have also been developed to identify whether children have assets available to them (e.g. a loving parent/carer) that may help reduce </a:t>
            </a:r>
            <a:r>
              <a:rPr lang="en-GB" sz="1200" kern="1200" baseline="0" dirty="0">
                <a:solidFill>
                  <a:schemeClr val="tx1"/>
                </a:solidFill>
                <a:latin typeface="+mn-lt"/>
                <a:ea typeface="+mn-ea"/>
                <a:cs typeface="+mn-cs"/>
              </a:rPr>
              <a:t> </a:t>
            </a:r>
            <a:r>
              <a:rPr lang="en-GB" sz="1200" kern="1200" dirty="0">
                <a:solidFill>
                  <a:schemeClr val="tx1"/>
                </a:solidFill>
                <a:latin typeface="+mn-lt"/>
                <a:ea typeface="+mn-ea"/>
                <a:cs typeface="+mn-cs"/>
              </a:rPr>
              <a:t>the acute and long-term impacts of ACEs on their health and behaviour.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A referral to integrated family support services</a:t>
            </a:r>
            <a:r>
              <a:rPr lang="en-GB" sz="1200" kern="1200" baseline="0" dirty="0">
                <a:solidFill>
                  <a:schemeClr val="tx1"/>
                </a:solidFill>
                <a:latin typeface="+mn-lt"/>
                <a:ea typeface="+mn-ea"/>
                <a:cs typeface="+mn-cs"/>
              </a:rPr>
              <a:t> can be given to families who are living with substance misuse, domestic violence, or abuse, a history or abusive behaviour, or mental health issues.   </a:t>
            </a:r>
            <a:endParaRPr lang="en-GB" sz="1200" kern="1200" dirty="0">
              <a:solidFill>
                <a:schemeClr val="tx1"/>
              </a:solidFill>
              <a:latin typeface="+mn-lt"/>
              <a:ea typeface="+mn-ea"/>
              <a:cs typeface="+mn-cs"/>
            </a:endParaRPr>
          </a:p>
          <a:p>
            <a:pPr>
              <a:buNone/>
            </a:pPr>
            <a:endParaRPr lang="en-GB" sz="1200" dirty="0"/>
          </a:p>
          <a:p>
            <a:pPr>
              <a:buNone/>
            </a:pPr>
            <a:endParaRPr lang="en-GB" sz="1200" dirty="0"/>
          </a:p>
          <a:p>
            <a:r>
              <a:rPr lang="en-GB" sz="1200" kern="1200" dirty="0">
                <a:solidFill>
                  <a:schemeClr val="tx1"/>
                </a:solidFill>
                <a:latin typeface="+mn-lt"/>
                <a:ea typeface="+mn-ea"/>
                <a:cs typeface="+mn-cs"/>
              </a:rPr>
              <a:t>Health visitors may use resilience tools to identify the supportive factors that need to be delivered through targeted services in order to </a:t>
            </a:r>
          </a:p>
          <a:p>
            <a:r>
              <a:rPr lang="en-GB" sz="1200" kern="1200" dirty="0">
                <a:solidFill>
                  <a:schemeClr val="tx1"/>
                </a:solidFill>
                <a:latin typeface="+mn-lt"/>
                <a:ea typeface="+mn-ea"/>
                <a:cs typeface="+mn-cs"/>
              </a:rPr>
              <a:t>improve health outcomes for individuals</a:t>
            </a:r>
          </a:p>
          <a:p>
            <a:pPr>
              <a:buNone/>
            </a:pPr>
            <a:endParaRPr lang="en-GB" sz="1200" dirty="0"/>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29</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The First 1000 Days Programme aims to build and disseminate </a:t>
            </a:r>
          </a:p>
          <a:p>
            <a:r>
              <a:rPr lang="en-GB" sz="1200" kern="1200" dirty="0">
                <a:solidFill>
                  <a:schemeClr val="tx1"/>
                </a:solidFill>
                <a:latin typeface="+mn-lt"/>
                <a:ea typeface="+mn-ea"/>
                <a:cs typeface="+mn-cs"/>
              </a:rPr>
              <a:t>the best available evidence for improving outcomes and </a:t>
            </a:r>
          </a:p>
          <a:p>
            <a:r>
              <a:rPr lang="en-GB" sz="1200" kern="1200" dirty="0">
                <a:solidFill>
                  <a:schemeClr val="tx1"/>
                </a:solidFill>
                <a:latin typeface="+mn-lt"/>
                <a:ea typeface="+mn-ea"/>
                <a:cs typeface="+mn-cs"/>
              </a:rPr>
              <a:t>reducing inequalities in the first 1000 days – during pregnancy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Bowlby’s – attachment theory will discuss</a:t>
            </a:r>
            <a:r>
              <a:rPr lang="en-GB" sz="1200" kern="1200" baseline="0" dirty="0">
                <a:solidFill>
                  <a:schemeClr val="tx1"/>
                </a:solidFill>
                <a:latin typeface="+mn-lt"/>
                <a:ea typeface="+mn-ea"/>
                <a:cs typeface="+mn-cs"/>
              </a:rPr>
              <a:t> strong attachments further. </a:t>
            </a:r>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and to a child’s second birthday</a:t>
            </a:r>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31</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a:t>Margaret Mead </a:t>
            </a:r>
            <a:r>
              <a:rPr lang="en-GB" dirty="0"/>
              <a:t>– Sociologist identified that a small group of</a:t>
            </a:r>
            <a:r>
              <a:rPr lang="en-GB" baseline="0" dirty="0"/>
              <a:t> citizens can change the world, indeed it is the only thing that ever has.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33</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Learners could summarise what they have learnt at the end of the session –</a:t>
            </a:r>
            <a:r>
              <a:rPr lang="en-GB" baseline="0" dirty="0"/>
              <a:t>  3 learners could be picked to summarise. </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Ask 3 learners of your choice to finish the session.     You can sit back and take notes or with permission they could be recorded and this can be repeated back at the next session, so this can reinforce learning and for any learners who have missed this session, this is a useful re-cap activity. </a:t>
            </a:r>
            <a:endParaRPr lang="en-GB" sz="1200" kern="120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34</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You could also provide</a:t>
            </a:r>
            <a:r>
              <a:rPr lang="en-GB" baseline="0" dirty="0"/>
              <a:t> some links to some internal support which could be of use to any learners.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35</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Session</a:t>
            </a:r>
            <a:r>
              <a:rPr lang="en-GB" baseline="0" dirty="0"/>
              <a:t> 4 covers aspects of 2.1 – considering factors that affect human growth and development across the lifespan.   But there will be links to 2.2 – models – e.g. Attachment theories,  Maslow/Rogers and Social Learning theory.     </a:t>
            </a:r>
          </a:p>
          <a:p>
            <a:r>
              <a:rPr lang="en-GB" baseline="0" dirty="0"/>
              <a:t>Also 2.3 – health/support provision to support growth/development – e.g. Early prevention/preventative services.    Also third sector provision.</a:t>
            </a:r>
          </a:p>
          <a:p>
            <a:endParaRPr lang="en-GB" baseline="0" dirty="0"/>
          </a:p>
          <a:p>
            <a:r>
              <a:rPr lang="en-GB" baseline="0" dirty="0"/>
              <a:t>2.5 -  Linking to the legislation – Well-being of Future Generations Act (2015).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In terms of today, we could focus on Whitney Carter -   Whitney Carter experienced ACES (Adverse Childhood Experiences).    You could explore her case and ask learners what type of support could be offered Whitney -  Self-help groups, support groups,  </a:t>
            </a:r>
            <a:r>
              <a:rPr lang="en-GB" b="1" baseline="0" dirty="0"/>
              <a:t>GP, </a:t>
            </a:r>
            <a:r>
              <a:rPr lang="en-GB" baseline="0" dirty="0"/>
              <a:t>Counselling.   Because ACES can link to other poor lifestyle choices,  other support could be offered. </a:t>
            </a:r>
            <a:r>
              <a:rPr lang="en-GB" sz="1200" kern="1200" dirty="0">
                <a:solidFill>
                  <a:schemeClr val="tx1"/>
                </a:solidFill>
                <a:latin typeface="+mn-lt"/>
                <a:ea typeface="+mn-ea"/>
                <a:cs typeface="+mn-cs"/>
              </a:rPr>
              <a:t>Alcohol Use, Drug Use, Violence, Sexual Behaviour, </a:t>
            </a:r>
          </a:p>
          <a:p>
            <a:r>
              <a:rPr lang="en-GB" sz="1200" kern="1200" dirty="0">
                <a:solidFill>
                  <a:schemeClr val="tx1"/>
                </a:solidFill>
                <a:latin typeface="+mn-lt"/>
                <a:ea typeface="+mn-ea"/>
                <a:cs typeface="+mn-cs"/>
              </a:rPr>
              <a:t>Incarceration, Smoking and Poor Diet are</a:t>
            </a:r>
            <a:r>
              <a:rPr lang="en-GB" sz="1200" kern="1200" baseline="0" dirty="0">
                <a:solidFill>
                  <a:schemeClr val="tx1"/>
                </a:solidFill>
                <a:latin typeface="+mn-lt"/>
                <a:ea typeface="+mn-ea"/>
                <a:cs typeface="+mn-cs"/>
              </a:rPr>
              <a:t> common among individuals who may have experienced ACES.  </a:t>
            </a:r>
            <a:endParaRPr lang="en-GB" sz="1200" kern="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8FAAAD79-691B-46E8-8676-9C683BDB2986}" type="slidenum">
              <a:rPr lang="en-GB" smtClean="0"/>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 </a:t>
            </a:r>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Slide 7 - ask learners to write their name on the post-it-note, and ask them to define what they think is meant by adverse childhood experiences (ACES). </a:t>
            </a:r>
          </a:p>
          <a:p>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After the activity, asks learners to stick their answers onto the whiteboard, or somewhere together in the class room.      You will reflect upon this later.    Can compare their answers to</a:t>
            </a:r>
            <a:r>
              <a:rPr lang="en-GB" sz="1200" kern="1200" baseline="0" dirty="0">
                <a:solidFill>
                  <a:schemeClr val="tx1"/>
                </a:solidFill>
                <a:latin typeface="+mn-lt"/>
                <a:ea typeface="+mn-ea"/>
                <a:cs typeface="+mn-cs"/>
              </a:rPr>
              <a:t> grading mark scheme.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 key principle of</a:t>
            </a:r>
            <a:r>
              <a:rPr lang="en-GB" baseline="0" dirty="0"/>
              <a:t> AFL is for learners to manage their own learning – so making learner aware of the requirements and outstanding teaching requirements is learners shows high level of expertise.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Learner</a:t>
            </a:r>
            <a:r>
              <a:rPr lang="en-GB" baseline="0" dirty="0"/>
              <a:t> has identified the correct definition – e.g. Traumatic events that some children could be exposed to.   But not developed with a statement regarding the definition therefore does not show CLEAR understanding.    However there is little knowledge shown –  even at a basic I would probably expect a bit more detail, e.g. Should have stated that adverse childhood experiences are traumatic events that some children can be exposed to </a:t>
            </a:r>
            <a:r>
              <a:rPr lang="en-GB" b="1" baseline="0" dirty="0"/>
              <a:t>and may impact on adulthood.  </a:t>
            </a:r>
            <a:endParaRPr lang="en-GB" b="1"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There</a:t>
            </a:r>
            <a:r>
              <a:rPr lang="en-GB" baseline="0" dirty="0"/>
              <a:t> are grammatical errors within this answer, please always ensure that you work on your English.   So always ensure you start a sentence with a capital letter, also it should be their life not there life.      Common mistakes.      0 marks for this as inaccurate – not all children experience ACES so as a result not creditworthy.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Nearly</a:t>
            </a:r>
            <a:r>
              <a:rPr lang="en-GB" baseline="0" dirty="0"/>
              <a:t> a great answer, but emphasis the fact that not every child experiences adverse childhood experiences.     Excellent reference to self-actualisation and not reaching full potential.     </a:t>
            </a:r>
            <a:endParaRPr lang="en-GB" dirty="0"/>
          </a:p>
        </p:txBody>
      </p:sp>
      <p:sp>
        <p:nvSpPr>
          <p:cNvPr id="4" name="Slide Number Placeholder 3"/>
          <p:cNvSpPr>
            <a:spLocks noGrp="1"/>
          </p:cNvSpPr>
          <p:nvPr>
            <p:ph type="sldNum" sz="quarter" idx="10"/>
          </p:nvPr>
        </p:nvSpPr>
        <p:spPr/>
        <p:txBody>
          <a:bodyPr/>
          <a:lstStyle/>
          <a:p>
            <a:fld id="{B93E7E06-E860-472F-AA01-08D9FE5A2A10}" type="slidenum">
              <a:rPr lang="en-GB" smtClean="0"/>
              <a:pPr/>
              <a:t>12</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AA40BC2-39A8-47FB-8F4F-59FACB1A64EB}"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A40BC2-39A8-47FB-8F4F-59FACB1A64E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A40BC2-39A8-47FB-8F4F-59FACB1A64E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A40BC2-39A8-47FB-8F4F-59FACB1A64EB}"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AA40BC2-39A8-47FB-8F4F-59FACB1A64E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A40BC2-39A8-47FB-8F4F-59FACB1A64EB}"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A40BC2-39A8-47FB-8F4F-59FACB1A64EB}"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A40BC2-39A8-47FB-8F4F-59FACB1A64E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A40BC2-39A8-47FB-8F4F-59FACB1A64E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A40BC2-39A8-47FB-8F4F-59FACB1A64EB}"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F3DF051-13BE-41DD-85C7-A23CE83FAF7E}" type="datetimeFigureOut">
              <a:rPr lang="en-GB" smtClean="0"/>
              <a:pPr/>
              <a:t>05/06/2020</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8AA40BC2-39A8-47FB-8F4F-59FACB1A64EB}"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F3DF051-13BE-41DD-85C7-A23CE83FAF7E}" type="datetimeFigureOut">
              <a:rPr lang="en-GB" smtClean="0"/>
              <a:pPr/>
              <a:t>05/06/2020</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AA40BC2-39A8-47FB-8F4F-59FACB1A64E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istockphoto.com/gb/photos/post-it-notes?phrase=post-it%20notes&amp;sort=best"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wales.nhs.uk/sitesplus/888/page/91667"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s://www.youtube.com/watch?v=XHgLYI9KZ-A"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www.aceawarewales.com/resources" TargetMode="External"/><Relationship Id="rId4" Type="http://schemas.openxmlformats.org/officeDocument/2006/relationships/hyperlink" Target="https://www.aceawarewales.com/about"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cdc.gov/violenceprevention/childabuseandneglect/acestudy/prevention.html"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hyperlink" Target="https://futuregenerations.wales/news/acesdecember-putting-aces-front-and-centre-with-the-well-being-of-future-generations-act/"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istockphoto.com/gb/photos/post-it-notes?phrase=post-it%20notes&amp;sort=bes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endParaRPr lang="en-GB" sz="1700" dirty="0"/>
          </a:p>
          <a:p>
            <a:r>
              <a:rPr lang="en-GB" sz="1700" dirty="0"/>
              <a:t>WJEC Level 3 Certificate and Diploma in Health and Social Care: Principles and Context.</a:t>
            </a:r>
          </a:p>
          <a:p>
            <a:endParaRPr lang="en-GB" sz="1700" dirty="0"/>
          </a:p>
          <a:p>
            <a:r>
              <a:rPr lang="en-GB" sz="1700" dirty="0"/>
              <a:t>Unit 2 – Factors affecting individuals across the lifespan, and how these impact on outcomes, care and support needs. </a:t>
            </a:r>
          </a:p>
          <a:p>
            <a:endParaRPr lang="en-GB" sz="1700" dirty="0"/>
          </a:p>
          <a:p>
            <a:r>
              <a:rPr lang="en-GB" sz="1700" b="1" dirty="0"/>
              <a:t>Lesson 4 –  Discussion on Adverse Childhood Experiences (ACE)</a:t>
            </a:r>
            <a:endParaRPr lang="en-GB" sz="1700" dirty="0"/>
          </a:p>
        </p:txBody>
      </p:sp>
      <p:sp>
        <p:nvSpPr>
          <p:cNvPr id="2" name="Title 1"/>
          <p:cNvSpPr>
            <a:spLocks noGrp="1"/>
          </p:cNvSpPr>
          <p:nvPr>
            <p:ph type="ctrTitle"/>
          </p:nvPr>
        </p:nvSpPr>
        <p:spPr/>
        <p:txBody>
          <a:bodyPr/>
          <a:lstStyle/>
          <a:p>
            <a:r>
              <a:rPr lang="en-GB" dirty="0"/>
              <a:t>Discussion on Adverse Childhood Experiences (ACE)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0"/>
            <a:ext cx="7772400" cy="1143000"/>
          </a:xfrm>
        </p:spPr>
        <p:txBody>
          <a:bodyPr>
            <a:normAutofit/>
          </a:bodyPr>
          <a:lstStyle/>
          <a:p>
            <a:pPr algn="ctr"/>
            <a:r>
              <a:rPr lang="en-GB" sz="1400" dirty="0"/>
              <a:t>Student  2</a:t>
            </a:r>
          </a:p>
        </p:txBody>
      </p:sp>
      <p:pic>
        <p:nvPicPr>
          <p:cNvPr id="4" name="Picture 2"/>
          <p:cNvPicPr>
            <a:picLocks noGrp="1" noChangeAspect="1" noChangeArrowheads="1"/>
          </p:cNvPicPr>
          <p:nvPr>
            <p:ph sz="quarter" idx="1"/>
          </p:nvPr>
        </p:nvPicPr>
        <p:blipFill>
          <a:blip r:embed="rId3" cstate="print"/>
          <a:srcRect/>
          <a:stretch>
            <a:fillRect/>
          </a:stretch>
        </p:blipFill>
        <p:spPr bwMode="auto">
          <a:xfrm>
            <a:off x="1043608" y="1196752"/>
            <a:ext cx="6264696" cy="1654825"/>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395536" y="2996952"/>
            <a:ext cx="7981950" cy="2076450"/>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755576" y="5054291"/>
            <a:ext cx="7380312" cy="180370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linds(horizont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linds(horizontal)">
                                      <p:cBhvr>
                                        <p:cTn id="2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dirty="0"/>
            </a:br>
            <a:br>
              <a:rPr lang="en-GB" dirty="0"/>
            </a:br>
            <a:r>
              <a:rPr lang="en-GB" dirty="0"/>
              <a:t>Student 3</a:t>
            </a:r>
            <a:br>
              <a:rPr lang="en-GB" dirty="0"/>
            </a:br>
            <a:endParaRPr lang="en-GB" dirty="0"/>
          </a:p>
        </p:txBody>
      </p:sp>
      <p:pic>
        <p:nvPicPr>
          <p:cNvPr id="4" name="Picture 2"/>
          <p:cNvPicPr>
            <a:picLocks noGrp="1" noChangeAspect="1" noChangeArrowheads="1"/>
          </p:cNvPicPr>
          <p:nvPr>
            <p:ph sz="quarter" idx="1"/>
          </p:nvPr>
        </p:nvPicPr>
        <p:blipFill>
          <a:blip r:embed="rId2" cstate="print"/>
          <a:srcRect/>
          <a:stretch>
            <a:fillRect/>
          </a:stretch>
        </p:blipFill>
        <p:spPr bwMode="auto">
          <a:xfrm>
            <a:off x="1907704" y="908720"/>
            <a:ext cx="7067550" cy="1866900"/>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67544" y="2924944"/>
            <a:ext cx="7288113" cy="37623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blinds(horizontal)">
                                      <p:cBhvr>
                                        <p:cTn id="1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sz="quarter" idx="4294967295"/>
          </p:nvPr>
        </p:nvPicPr>
        <p:blipFill>
          <a:blip r:embed="rId3" cstate="print"/>
          <a:srcRect/>
          <a:stretch>
            <a:fillRect/>
          </a:stretch>
        </p:blipFill>
        <p:spPr bwMode="auto">
          <a:xfrm>
            <a:off x="467544" y="692696"/>
            <a:ext cx="7772400" cy="4013200"/>
          </a:xfrm>
          <a:prstGeom prst="rect">
            <a:avLst/>
          </a:prstGeom>
          <a:noFill/>
          <a:ln w="9525">
            <a:noFill/>
            <a:miter lim="800000"/>
            <a:headEnd/>
            <a:tailEnd/>
          </a:ln>
        </p:spPr>
      </p:pic>
      <p:sp>
        <p:nvSpPr>
          <p:cNvPr id="5" name="TextBox 4"/>
          <p:cNvSpPr txBox="1"/>
          <p:nvPr/>
        </p:nvSpPr>
        <p:spPr>
          <a:xfrm>
            <a:off x="1115616" y="4941168"/>
            <a:ext cx="7200800" cy="1200329"/>
          </a:xfrm>
          <a:prstGeom prst="rect">
            <a:avLst/>
          </a:prstGeom>
          <a:noFill/>
        </p:spPr>
        <p:txBody>
          <a:bodyPr wrap="square" rtlCol="0">
            <a:spAutoFit/>
          </a:bodyPr>
          <a:lstStyle/>
          <a:p>
            <a:r>
              <a:rPr lang="en-GB" dirty="0"/>
              <a:t>Nearly a great answer, but I would say for the definition, be clear that not every child experiences ACES.    A better definition would be that, “Adverse childhood experiences are traumatic events that </a:t>
            </a:r>
            <a:r>
              <a:rPr lang="en-GB" b="1" u="sng" dirty="0"/>
              <a:t>some </a:t>
            </a:r>
            <a:r>
              <a:rPr lang="en-GB" dirty="0"/>
              <a:t>individuals experience during the life stage childhood/adolescence”.  </a:t>
            </a:r>
          </a:p>
        </p:txBody>
      </p:sp>
      <p:cxnSp>
        <p:nvCxnSpPr>
          <p:cNvPr id="7" name="Straight Arrow Connector 6"/>
          <p:cNvCxnSpPr/>
          <p:nvPr/>
        </p:nvCxnSpPr>
        <p:spPr>
          <a:xfrm flipH="1" flipV="1">
            <a:off x="6516216" y="1700808"/>
            <a:ext cx="792088" cy="39604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0"/>
            <a:ext cx="7772400" cy="1143000"/>
          </a:xfrm>
        </p:spPr>
        <p:txBody>
          <a:bodyPr>
            <a:normAutofit/>
          </a:bodyPr>
          <a:lstStyle/>
          <a:p>
            <a:pPr algn="ctr"/>
            <a:r>
              <a:rPr lang="en-GB" sz="1400" dirty="0"/>
              <a:t>Student  2</a:t>
            </a:r>
          </a:p>
        </p:txBody>
      </p:sp>
      <p:pic>
        <p:nvPicPr>
          <p:cNvPr id="4" name="Picture 2"/>
          <p:cNvPicPr>
            <a:picLocks noGrp="1" noChangeAspect="1" noChangeArrowheads="1"/>
          </p:cNvPicPr>
          <p:nvPr>
            <p:ph sz="quarter" idx="1"/>
          </p:nvPr>
        </p:nvPicPr>
        <p:blipFill>
          <a:blip r:embed="rId3" cstate="print"/>
          <a:srcRect/>
          <a:stretch>
            <a:fillRect/>
          </a:stretch>
        </p:blipFill>
        <p:spPr bwMode="auto">
          <a:xfrm>
            <a:off x="1043608" y="1196752"/>
            <a:ext cx="6264696" cy="1654825"/>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395536" y="2996952"/>
            <a:ext cx="7981950" cy="2076450"/>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755576" y="5054291"/>
            <a:ext cx="7380312" cy="180370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linds(horizont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linds(horizontal)">
                                      <p:cBhvr>
                                        <p:cTn id="2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b="1" dirty="0"/>
            </a:br>
            <a:br>
              <a:rPr lang="en-GB" b="1" dirty="0"/>
            </a:br>
            <a:br>
              <a:rPr lang="en-GB" b="1" dirty="0"/>
            </a:br>
            <a:br>
              <a:rPr lang="en-GB" b="1" dirty="0"/>
            </a:br>
            <a:r>
              <a:rPr lang="en-GB" b="1" dirty="0"/>
              <a:t>Define </a:t>
            </a:r>
            <a:r>
              <a:rPr lang="en-GB" dirty="0"/>
              <a:t>what is meant by Adverse Childhood Experiences (ACE).  </a:t>
            </a:r>
          </a:p>
        </p:txBody>
      </p:sp>
      <p:sp>
        <p:nvSpPr>
          <p:cNvPr id="3" name="Content Placeholder 2"/>
          <p:cNvSpPr>
            <a:spLocks noGrp="1"/>
          </p:cNvSpPr>
          <p:nvPr>
            <p:ph sz="quarter" idx="1"/>
          </p:nvPr>
        </p:nvSpPr>
        <p:spPr>
          <a:xfrm>
            <a:off x="323528" y="1340768"/>
            <a:ext cx="8363272" cy="4679032"/>
          </a:xfrm>
        </p:spPr>
        <p:txBody>
          <a:bodyPr/>
          <a:lstStyle/>
          <a:p>
            <a:pPr>
              <a:buNone/>
            </a:pPr>
            <a:endParaRPr lang="en-GB" dirty="0"/>
          </a:p>
          <a:p>
            <a:pPr>
              <a:buNone/>
            </a:pPr>
            <a:r>
              <a:rPr lang="en-GB" dirty="0"/>
              <a:t>On post-it-notes,  can you define what you think is meant by Adverse Childhood Experiences  (ACE).  </a:t>
            </a:r>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endParaRPr lang="en-GB" dirty="0"/>
          </a:p>
        </p:txBody>
      </p:sp>
      <p:pic>
        <p:nvPicPr>
          <p:cNvPr id="2052" name="Picture 4"/>
          <p:cNvPicPr>
            <a:picLocks noChangeAspect="1" noChangeArrowheads="1"/>
          </p:cNvPicPr>
          <p:nvPr/>
        </p:nvPicPr>
        <p:blipFill>
          <a:blip r:embed="rId3" cstate="print"/>
          <a:srcRect/>
          <a:stretch>
            <a:fillRect/>
          </a:stretch>
        </p:blipFill>
        <p:spPr bwMode="auto">
          <a:xfrm>
            <a:off x="251520" y="3068960"/>
            <a:ext cx="3096344" cy="2018730"/>
          </a:xfrm>
          <a:prstGeom prst="rect">
            <a:avLst/>
          </a:prstGeom>
          <a:noFill/>
          <a:ln w="9525">
            <a:noFill/>
            <a:miter lim="800000"/>
            <a:headEnd/>
            <a:tailEnd/>
          </a:ln>
        </p:spPr>
      </p:pic>
      <p:sp>
        <p:nvSpPr>
          <p:cNvPr id="7" name="Rectangle 6"/>
          <p:cNvSpPr/>
          <p:nvPr/>
        </p:nvSpPr>
        <p:spPr>
          <a:xfrm>
            <a:off x="395536" y="5589240"/>
            <a:ext cx="3528392" cy="1200329"/>
          </a:xfrm>
          <a:prstGeom prst="rect">
            <a:avLst/>
          </a:prstGeom>
        </p:spPr>
        <p:txBody>
          <a:bodyPr wrap="square">
            <a:spAutoFit/>
          </a:bodyPr>
          <a:lstStyle/>
          <a:p>
            <a:r>
              <a:rPr lang="en-GB" dirty="0">
                <a:hlinkClick r:id="rId4"/>
              </a:rPr>
              <a:t>https://www.istockphoto.com/gb/photos/post-it-notes?phrase=post-it%20notes&amp;sort=best</a:t>
            </a:r>
            <a:r>
              <a:rPr lang="en-GB" dirty="0"/>
              <a:t> </a:t>
            </a:r>
          </a:p>
        </p:txBody>
      </p:sp>
      <p:sp>
        <p:nvSpPr>
          <p:cNvPr id="8" name="TextBox 7"/>
          <p:cNvSpPr txBox="1"/>
          <p:nvPr/>
        </p:nvSpPr>
        <p:spPr>
          <a:xfrm>
            <a:off x="3995936" y="3284984"/>
            <a:ext cx="4752528" cy="369332"/>
          </a:xfrm>
          <a:prstGeom prst="rect">
            <a:avLst/>
          </a:prstGeom>
          <a:noFill/>
        </p:spPr>
        <p:txBody>
          <a:bodyPr wrap="square" rtlCol="0">
            <a:spAutoFit/>
          </a:bodyPr>
          <a:lstStyle/>
          <a:p>
            <a:r>
              <a:rPr lang="en-GB" dirty="0"/>
              <a:t>	Reflection on your activity. </a:t>
            </a:r>
          </a:p>
        </p:txBody>
      </p:sp>
      <p:pic>
        <p:nvPicPr>
          <p:cNvPr id="9" name="Picture 2"/>
          <p:cNvPicPr>
            <a:picLocks noChangeAspect="1" noChangeArrowheads="1"/>
          </p:cNvPicPr>
          <p:nvPr/>
        </p:nvPicPr>
        <p:blipFill>
          <a:blip r:embed="rId5" cstate="print"/>
          <a:srcRect/>
          <a:stretch>
            <a:fillRect/>
          </a:stretch>
        </p:blipFill>
        <p:spPr bwMode="auto">
          <a:xfrm>
            <a:off x="3707904" y="3717032"/>
            <a:ext cx="5179434" cy="13681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Define </a:t>
            </a:r>
            <a:r>
              <a:rPr lang="en-GB" dirty="0"/>
              <a:t>what is meant by Adverse Childhood Experiences (ACE).</a:t>
            </a:r>
          </a:p>
        </p:txBody>
      </p:sp>
      <p:sp>
        <p:nvSpPr>
          <p:cNvPr id="4" name="Rectangle 3"/>
          <p:cNvSpPr/>
          <p:nvPr/>
        </p:nvSpPr>
        <p:spPr>
          <a:xfrm>
            <a:off x="323528" y="2132856"/>
            <a:ext cx="6534472" cy="1754326"/>
          </a:xfrm>
          <a:prstGeom prst="rect">
            <a:avLst/>
          </a:prstGeom>
        </p:spPr>
        <p:txBody>
          <a:bodyPr wrap="square">
            <a:spAutoFit/>
          </a:bodyPr>
          <a:lstStyle/>
          <a:p>
            <a:r>
              <a:rPr lang="en-GB" dirty="0"/>
              <a:t>The term Adverse Childhood Experiences (ACEs) is used to describe a wide range of </a:t>
            </a:r>
            <a:r>
              <a:rPr lang="en-GB" b="1" dirty="0"/>
              <a:t>traumatic</a:t>
            </a:r>
            <a:r>
              <a:rPr lang="en-GB" dirty="0"/>
              <a:t> events that children </a:t>
            </a:r>
            <a:r>
              <a:rPr lang="en-GB" b="1" dirty="0"/>
              <a:t>may be </a:t>
            </a:r>
            <a:r>
              <a:rPr lang="en-GB" dirty="0"/>
              <a:t>exposed to while growing up but that are remembered throughout adulthood.</a:t>
            </a:r>
          </a:p>
          <a:p>
            <a:endParaRPr lang="en-GB" dirty="0"/>
          </a:p>
          <a:p>
            <a:endParaRPr lang="en-GB" dirty="0"/>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7092280" y="1844824"/>
            <a:ext cx="1692027" cy="3406817"/>
          </a:xfrm>
          <a:prstGeom prst="rect">
            <a:avLst/>
          </a:prstGeom>
          <a:noFill/>
          <a:ln w="9525">
            <a:noFill/>
            <a:miter lim="800000"/>
            <a:headEnd/>
            <a:tailEnd/>
          </a:ln>
        </p:spPr>
      </p:pic>
      <p:sp>
        <p:nvSpPr>
          <p:cNvPr id="7" name="Rectangle 6"/>
          <p:cNvSpPr/>
          <p:nvPr/>
        </p:nvSpPr>
        <p:spPr>
          <a:xfrm>
            <a:off x="1043608" y="4005064"/>
            <a:ext cx="4572000" cy="2862322"/>
          </a:xfrm>
          <a:prstGeom prst="rect">
            <a:avLst/>
          </a:prstGeom>
        </p:spPr>
        <p:txBody>
          <a:bodyPr>
            <a:spAutoFit/>
          </a:bodyPr>
          <a:lstStyle/>
          <a:p>
            <a:endParaRPr lang="en-GB" dirty="0">
              <a:hlinkClick r:id="rId4"/>
            </a:endParaRPr>
          </a:p>
          <a:p>
            <a:endParaRPr lang="en-GB" dirty="0">
              <a:hlinkClick r:id="rId4"/>
            </a:endParaRPr>
          </a:p>
          <a:p>
            <a:endParaRPr lang="en-GB" dirty="0">
              <a:hlinkClick r:id="rId4"/>
            </a:endParaRPr>
          </a:p>
          <a:p>
            <a:endParaRPr lang="en-GB" dirty="0">
              <a:hlinkClick r:id="rId4"/>
            </a:endParaRPr>
          </a:p>
          <a:p>
            <a:endParaRPr lang="en-GB" dirty="0">
              <a:hlinkClick r:id="rId4"/>
            </a:endParaRPr>
          </a:p>
          <a:p>
            <a:endParaRPr lang="en-GB" dirty="0">
              <a:hlinkClick r:id="rId4"/>
            </a:endParaRPr>
          </a:p>
          <a:p>
            <a:endParaRPr lang="en-GB" dirty="0">
              <a:hlinkClick r:id="rId4"/>
            </a:endParaRPr>
          </a:p>
          <a:p>
            <a:endParaRPr lang="en-GB" dirty="0">
              <a:hlinkClick r:id="rId4"/>
            </a:endParaRPr>
          </a:p>
          <a:p>
            <a:r>
              <a:rPr lang="en-GB" dirty="0">
                <a:hlinkClick r:id="rId4"/>
              </a:rPr>
              <a:t>http://www.wales.nhs.uk/sitesplus/888/page/91667</a:t>
            </a:r>
            <a:r>
              <a:rPr lang="en-GB" dirty="0"/>
              <a:t> </a:t>
            </a:r>
          </a:p>
        </p:txBody>
      </p:sp>
      <p:sp>
        <p:nvSpPr>
          <p:cNvPr id="8" name="Rectangle 7"/>
          <p:cNvSpPr/>
          <p:nvPr/>
        </p:nvSpPr>
        <p:spPr>
          <a:xfrm>
            <a:off x="467544" y="3284984"/>
            <a:ext cx="6264696" cy="3046988"/>
          </a:xfrm>
          <a:prstGeom prst="rect">
            <a:avLst/>
          </a:prstGeom>
        </p:spPr>
        <p:txBody>
          <a:bodyPr wrap="square">
            <a:spAutoFit/>
          </a:bodyPr>
          <a:lstStyle/>
          <a:p>
            <a:endParaRPr lang="en-GB" sz="1600" dirty="0"/>
          </a:p>
          <a:p>
            <a:r>
              <a:rPr lang="en-GB" sz="1600" dirty="0"/>
              <a:t>These include:</a:t>
            </a:r>
          </a:p>
          <a:p>
            <a:endParaRPr lang="en-GB" sz="1600" dirty="0"/>
          </a:p>
          <a:p>
            <a:pPr>
              <a:buFont typeface="Arial" pitchFamily="34" charset="0"/>
              <a:buChar char="•"/>
            </a:pPr>
            <a:r>
              <a:rPr lang="en-GB" sz="1600" dirty="0"/>
              <a:t>Physical abuse</a:t>
            </a:r>
          </a:p>
          <a:p>
            <a:pPr>
              <a:buFont typeface="Arial" pitchFamily="34" charset="0"/>
              <a:buChar char="•"/>
            </a:pPr>
            <a:r>
              <a:rPr lang="en-GB" sz="1600" dirty="0"/>
              <a:t>Verbal abuse</a:t>
            </a:r>
          </a:p>
          <a:p>
            <a:pPr>
              <a:buFont typeface="Arial" pitchFamily="34" charset="0"/>
              <a:buChar char="•"/>
            </a:pPr>
            <a:r>
              <a:rPr lang="en-GB" sz="1600" dirty="0"/>
              <a:t>Sexual abuse</a:t>
            </a:r>
          </a:p>
          <a:p>
            <a:pPr>
              <a:buFont typeface="Arial" pitchFamily="34" charset="0"/>
              <a:buChar char="•"/>
            </a:pPr>
            <a:r>
              <a:rPr lang="en-GB" sz="1600" dirty="0"/>
              <a:t>Exposure to domestic violence</a:t>
            </a:r>
          </a:p>
          <a:p>
            <a:pPr>
              <a:buFont typeface="Arial" pitchFamily="34" charset="0"/>
              <a:buChar char="•"/>
            </a:pPr>
            <a:r>
              <a:rPr lang="en-GB" sz="1600" dirty="0"/>
              <a:t>Exposure to family break up</a:t>
            </a:r>
          </a:p>
          <a:p>
            <a:pPr>
              <a:buFont typeface="Arial" pitchFamily="34" charset="0"/>
              <a:buChar char="•"/>
            </a:pPr>
            <a:r>
              <a:rPr lang="en-GB" sz="1600" dirty="0"/>
              <a:t>Living in a home with substance misuse</a:t>
            </a:r>
          </a:p>
          <a:p>
            <a:pPr>
              <a:buFont typeface="Arial" pitchFamily="34" charset="0"/>
              <a:buChar char="•"/>
            </a:pPr>
            <a:r>
              <a:rPr lang="en-GB" sz="1600" dirty="0"/>
              <a:t>Living in a home with mental illness</a:t>
            </a:r>
          </a:p>
          <a:p>
            <a:pPr>
              <a:buFont typeface="Arial" pitchFamily="34" charset="0"/>
              <a:buChar char="•"/>
            </a:pPr>
            <a:r>
              <a:rPr lang="en-GB" sz="1600" dirty="0"/>
              <a:t>Living in a home with involvement in crime </a:t>
            </a:r>
          </a:p>
          <a:p>
            <a:endParaRPr lang="en-GB"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Video on ACES</a:t>
            </a:r>
          </a:p>
        </p:txBody>
      </p:sp>
      <p:pic>
        <p:nvPicPr>
          <p:cNvPr id="5122" name="Picture 2"/>
          <p:cNvPicPr>
            <a:picLocks noGrp="1" noChangeAspect="1" noChangeArrowheads="1"/>
          </p:cNvPicPr>
          <p:nvPr>
            <p:ph sz="quarter" idx="1"/>
          </p:nvPr>
        </p:nvPicPr>
        <p:blipFill>
          <a:blip r:embed="rId3" cstate="print"/>
          <a:srcRect/>
          <a:stretch>
            <a:fillRect/>
          </a:stretch>
        </p:blipFill>
        <p:spPr bwMode="auto">
          <a:xfrm>
            <a:off x="395536" y="2204864"/>
            <a:ext cx="4254786" cy="2232248"/>
          </a:xfrm>
          <a:prstGeom prst="rect">
            <a:avLst/>
          </a:prstGeom>
          <a:noFill/>
          <a:ln w="9525">
            <a:noFill/>
            <a:miter lim="800000"/>
            <a:headEnd/>
            <a:tailEnd/>
          </a:ln>
        </p:spPr>
      </p:pic>
      <p:sp>
        <p:nvSpPr>
          <p:cNvPr id="5" name="Rectangle 4"/>
          <p:cNvSpPr/>
          <p:nvPr/>
        </p:nvSpPr>
        <p:spPr>
          <a:xfrm>
            <a:off x="467544" y="5301208"/>
            <a:ext cx="4572000" cy="646331"/>
          </a:xfrm>
          <a:prstGeom prst="rect">
            <a:avLst/>
          </a:prstGeom>
        </p:spPr>
        <p:txBody>
          <a:bodyPr>
            <a:spAutoFit/>
          </a:bodyPr>
          <a:lstStyle/>
          <a:p>
            <a:pPr algn="ctr"/>
            <a:r>
              <a:rPr lang="en-GB" dirty="0">
                <a:hlinkClick r:id="rId4"/>
              </a:rPr>
              <a:t>https://www.youtube.com/watch?v=XHgLYI9KZ-A</a:t>
            </a:r>
            <a:r>
              <a:rPr lang="en-GB" dirty="0"/>
              <a:t>  </a:t>
            </a:r>
          </a:p>
        </p:txBody>
      </p:sp>
      <p:pic>
        <p:nvPicPr>
          <p:cNvPr id="5123" name="Picture 3"/>
          <p:cNvPicPr>
            <a:picLocks noChangeAspect="1" noChangeArrowheads="1"/>
          </p:cNvPicPr>
          <p:nvPr/>
        </p:nvPicPr>
        <p:blipFill>
          <a:blip r:embed="rId5" cstate="print"/>
          <a:srcRect/>
          <a:stretch>
            <a:fillRect/>
          </a:stretch>
        </p:blipFill>
        <p:spPr bwMode="auto">
          <a:xfrm>
            <a:off x="4860032" y="2132856"/>
            <a:ext cx="4096395" cy="237626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Question</a:t>
            </a:r>
          </a:p>
        </p:txBody>
      </p:sp>
      <p:sp>
        <p:nvSpPr>
          <p:cNvPr id="3" name="Content Placeholder 2"/>
          <p:cNvSpPr>
            <a:spLocks noGrp="1"/>
          </p:cNvSpPr>
          <p:nvPr>
            <p:ph sz="quarter" idx="1"/>
          </p:nvPr>
        </p:nvSpPr>
        <p:spPr/>
        <p:txBody>
          <a:bodyPr/>
          <a:lstStyle/>
          <a:p>
            <a:pPr>
              <a:buNone/>
            </a:pPr>
            <a:r>
              <a:rPr lang="en-GB" dirty="0"/>
              <a:t>What was crucial in the video?</a:t>
            </a:r>
          </a:p>
          <a:p>
            <a:pPr>
              <a:buNone/>
            </a:pPr>
            <a:endParaRPr lang="en-GB" dirty="0"/>
          </a:p>
          <a:p>
            <a:pPr>
              <a:buNone/>
            </a:pPr>
            <a:endParaRPr lang="en-GB" dirty="0"/>
          </a:p>
          <a:p>
            <a:pPr>
              <a:buNone/>
            </a:pPr>
            <a:endParaRPr lang="en-GB" dirty="0"/>
          </a:p>
          <a:p>
            <a:pPr>
              <a:buNone/>
            </a:pPr>
            <a:endParaRPr lang="en-GB" dirty="0"/>
          </a:p>
          <a:p>
            <a:pPr algn="ctr">
              <a:buNone/>
            </a:pPr>
            <a:endParaRPr lang="en-GB" sz="3600" i="1" dirty="0"/>
          </a:p>
          <a:p>
            <a:pPr algn="ctr">
              <a:buNone/>
            </a:pPr>
            <a:endParaRPr lang="en-GB" sz="3600" i="1" dirty="0"/>
          </a:p>
        </p:txBody>
      </p:sp>
      <p:pic>
        <p:nvPicPr>
          <p:cNvPr id="6148" name="Picture 4"/>
          <p:cNvPicPr>
            <a:picLocks noChangeAspect="1" noChangeArrowheads="1"/>
          </p:cNvPicPr>
          <p:nvPr/>
        </p:nvPicPr>
        <p:blipFill>
          <a:blip r:embed="rId3" cstate="print"/>
          <a:srcRect/>
          <a:stretch>
            <a:fillRect/>
          </a:stretch>
        </p:blipFill>
        <p:spPr bwMode="auto">
          <a:xfrm>
            <a:off x="179512" y="2060848"/>
            <a:ext cx="8847674" cy="1945754"/>
          </a:xfrm>
          <a:prstGeom prst="rect">
            <a:avLst/>
          </a:prstGeom>
          <a:noFill/>
          <a:ln w="9525">
            <a:noFill/>
            <a:miter lim="800000"/>
            <a:headEnd/>
            <a:tailEnd/>
          </a:ln>
        </p:spPr>
      </p:pic>
      <p:pic>
        <p:nvPicPr>
          <p:cNvPr id="6149" name="Picture 5"/>
          <p:cNvPicPr>
            <a:picLocks noChangeAspect="1" noChangeArrowheads="1"/>
          </p:cNvPicPr>
          <p:nvPr/>
        </p:nvPicPr>
        <p:blipFill>
          <a:blip r:embed="rId4" cstate="print"/>
          <a:srcRect/>
          <a:stretch>
            <a:fillRect/>
          </a:stretch>
        </p:blipFill>
        <p:spPr bwMode="auto">
          <a:xfrm>
            <a:off x="0" y="4221088"/>
            <a:ext cx="9210676" cy="23336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sz="quarter" idx="4294967295"/>
          </p:nvPr>
        </p:nvPicPr>
        <p:blipFill>
          <a:blip r:embed="rId3" cstate="print"/>
          <a:srcRect/>
          <a:stretch>
            <a:fillRect/>
          </a:stretch>
        </p:blipFill>
        <p:spPr bwMode="auto">
          <a:xfrm>
            <a:off x="467544" y="836712"/>
            <a:ext cx="7388225" cy="4572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539552" y="476672"/>
            <a:ext cx="7924800" cy="38004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IMPORTANT INFORMATION</a:t>
            </a:r>
          </a:p>
        </p:txBody>
      </p:sp>
      <p:sp>
        <p:nvSpPr>
          <p:cNvPr id="3" name="Content Placeholder 2"/>
          <p:cNvSpPr>
            <a:spLocks noGrp="1"/>
          </p:cNvSpPr>
          <p:nvPr>
            <p:ph sz="quarter" idx="1"/>
          </p:nvPr>
        </p:nvSpPr>
        <p:spPr/>
        <p:txBody>
          <a:bodyPr>
            <a:normAutofit/>
          </a:bodyPr>
          <a:lstStyle/>
          <a:p>
            <a:pPr>
              <a:buNone/>
            </a:pPr>
            <a:endParaRPr lang="en-GB" dirty="0"/>
          </a:p>
          <a:p>
            <a:r>
              <a:rPr lang="en-GB" dirty="0"/>
              <a:t>During today’s session we will be discussing very sensitive information, but it is a key aspect of our health/social care curriculum. It is also a key national issue which needs to be discussed.     </a:t>
            </a:r>
          </a:p>
          <a:p>
            <a:endParaRPr lang="en-GB" dirty="0"/>
          </a:p>
          <a:p>
            <a:r>
              <a:rPr lang="en-GB" dirty="0"/>
              <a:t>If you feel you need to undertake this session in a quite area, please inform tutor.   </a:t>
            </a:r>
          </a:p>
          <a:p>
            <a:endParaRPr lang="en-GB" dirty="0"/>
          </a:p>
          <a:p>
            <a:r>
              <a:rPr lang="en-GB" dirty="0"/>
              <a:t>There are also links to support which may be of help to you.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63688" y="836712"/>
            <a:ext cx="5616624" cy="2246769"/>
          </a:xfrm>
          <a:prstGeom prst="rect">
            <a:avLst/>
          </a:prstGeom>
        </p:spPr>
        <p:txBody>
          <a:bodyPr wrap="square">
            <a:spAutoFit/>
          </a:bodyPr>
          <a:lstStyle/>
          <a:p>
            <a:r>
              <a:rPr lang="en-GB" sz="2800" dirty="0"/>
              <a:t>Just under half of all individuals surveyed had experienced at least one ACE before the age of 18 years (</a:t>
            </a:r>
            <a:r>
              <a:rPr lang="en-GB" sz="2800" b="1" dirty="0"/>
              <a:t>46.5%</a:t>
            </a:r>
            <a:r>
              <a:rPr lang="en-GB" sz="2800" dirty="0"/>
              <a:t>). 13.6% had experienced four or more ACEs.</a:t>
            </a:r>
          </a:p>
        </p:txBody>
      </p:sp>
      <p:pic>
        <p:nvPicPr>
          <p:cNvPr id="3" name="Picture 3"/>
          <p:cNvPicPr>
            <a:picLocks noChangeAspect="1" noChangeArrowheads="1"/>
          </p:cNvPicPr>
          <p:nvPr/>
        </p:nvPicPr>
        <p:blipFill>
          <a:blip r:embed="rId3" cstate="print"/>
          <a:srcRect/>
          <a:stretch>
            <a:fillRect/>
          </a:stretch>
        </p:blipFill>
        <p:spPr bwMode="auto">
          <a:xfrm>
            <a:off x="467544" y="3429000"/>
            <a:ext cx="1588194" cy="1530018"/>
          </a:xfrm>
          <a:prstGeom prst="rect">
            <a:avLst/>
          </a:prstGeom>
          <a:noFill/>
          <a:ln w="9525">
            <a:noFill/>
            <a:miter lim="800000"/>
            <a:headEnd/>
            <a:tailEnd/>
          </a:ln>
        </p:spPr>
      </p:pic>
      <p:sp>
        <p:nvSpPr>
          <p:cNvPr id="4" name="Rectangle 3"/>
          <p:cNvSpPr/>
          <p:nvPr/>
        </p:nvSpPr>
        <p:spPr>
          <a:xfrm>
            <a:off x="2915816" y="2924944"/>
            <a:ext cx="4572000" cy="2031325"/>
          </a:xfrm>
          <a:prstGeom prst="rect">
            <a:avLst/>
          </a:prstGeom>
        </p:spPr>
        <p:txBody>
          <a:bodyPr>
            <a:spAutoFit/>
          </a:bodyPr>
          <a:lstStyle/>
          <a:p>
            <a:endParaRPr lang="en-GB" dirty="0"/>
          </a:p>
          <a:p>
            <a:endParaRPr lang="en-GB" dirty="0"/>
          </a:p>
          <a:p>
            <a:endParaRPr lang="en-GB" dirty="0"/>
          </a:p>
          <a:p>
            <a:r>
              <a:rPr lang="en-GB" dirty="0"/>
              <a:t>Numeracy checker -  If 47% (we rounded up) of the sample of 2028 participants were taken – how many individuals identified they had experienced at least once 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t>Objective 2</a:t>
            </a:r>
          </a:p>
        </p:txBody>
      </p:sp>
      <p:sp>
        <p:nvSpPr>
          <p:cNvPr id="5" name="Rectangle 4"/>
          <p:cNvSpPr/>
          <p:nvPr/>
        </p:nvSpPr>
        <p:spPr>
          <a:xfrm>
            <a:off x="1547664" y="2780928"/>
            <a:ext cx="6336704" cy="2431435"/>
          </a:xfrm>
          <a:prstGeom prst="rect">
            <a:avLst/>
          </a:prstGeom>
        </p:spPr>
        <p:txBody>
          <a:bodyPr wrap="square">
            <a:spAutoFit/>
          </a:bodyPr>
          <a:lstStyle/>
          <a:p>
            <a:pPr marL="514350" indent="-514350"/>
            <a:r>
              <a:rPr lang="en-GB" sz="3800" b="1" dirty="0"/>
              <a:t>Analyse</a:t>
            </a:r>
            <a:r>
              <a:rPr lang="en-GB" sz="3800" dirty="0"/>
              <a:t> how ACES could impact on human growth and development across the lifespan.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IMPACT OF ACES</a:t>
            </a:r>
          </a:p>
        </p:txBody>
      </p:sp>
      <p:sp>
        <p:nvSpPr>
          <p:cNvPr id="3" name="Content Placeholder 2"/>
          <p:cNvSpPr>
            <a:spLocks noGrp="1"/>
          </p:cNvSpPr>
          <p:nvPr>
            <p:ph sz="quarter" idx="1"/>
          </p:nvPr>
        </p:nvSpPr>
        <p:spPr/>
        <p:txBody>
          <a:bodyPr>
            <a:normAutofit fontScale="92500"/>
          </a:bodyPr>
          <a:lstStyle/>
          <a:p>
            <a:r>
              <a:rPr lang="en-GB" dirty="0"/>
              <a:t>ACES can have short term instant effects, e.g. Physical injury to a child who is abused.</a:t>
            </a:r>
          </a:p>
          <a:p>
            <a:pPr>
              <a:buNone/>
            </a:pPr>
            <a:endParaRPr lang="en-GB" dirty="0"/>
          </a:p>
          <a:p>
            <a:r>
              <a:rPr lang="en-GB" dirty="0"/>
              <a:t>Recent  evidence demonstrates that chronic traumatic stress in early life alters how a child’s brain develops and can fundamentally alter nervous, hormonal and immunological system development.</a:t>
            </a:r>
          </a:p>
          <a:p>
            <a:endParaRPr lang="en-GB" dirty="0"/>
          </a:p>
          <a:p>
            <a:r>
              <a:rPr lang="en-GB" dirty="0"/>
              <a:t>Impacts into the level of education, as some individuals may display a heighted emotional state of </a:t>
            </a:r>
            <a:r>
              <a:rPr lang="en-GB" b="1" dirty="0"/>
              <a:t>anxiety</a:t>
            </a:r>
            <a:r>
              <a:rPr lang="en-GB" dirty="0"/>
              <a:t>.   </a:t>
            </a:r>
          </a:p>
          <a:p>
            <a:pPr>
              <a:buNone/>
            </a:pPr>
            <a:endParaRPr lang="en-GB"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IMPACT OF ACES</a:t>
            </a:r>
          </a:p>
        </p:txBody>
      </p:sp>
      <p:sp>
        <p:nvSpPr>
          <p:cNvPr id="3" name="Content Placeholder 2"/>
          <p:cNvSpPr>
            <a:spLocks noGrp="1"/>
          </p:cNvSpPr>
          <p:nvPr>
            <p:ph sz="quarter" idx="1"/>
          </p:nvPr>
        </p:nvSpPr>
        <p:spPr/>
        <p:txBody>
          <a:bodyPr>
            <a:normAutofit lnSpcReduction="10000"/>
          </a:bodyPr>
          <a:lstStyle/>
          <a:p>
            <a:r>
              <a:rPr lang="en-GB" dirty="0"/>
              <a:t>Children raised in environments where violence, assault and abuse  are common are more likely to develop such traits themselves as these behaviours are seen as normal (i.e. normalised).</a:t>
            </a:r>
          </a:p>
          <a:p>
            <a:endParaRPr lang="en-GB" dirty="0"/>
          </a:p>
          <a:p>
            <a:r>
              <a:rPr lang="en-GB" dirty="0"/>
              <a:t>Can result in low-self worth, resulting in behaviours that offer short term relief, e.g. Hitting out.   </a:t>
            </a:r>
          </a:p>
          <a:p>
            <a:endParaRPr lang="en-GB" dirty="0"/>
          </a:p>
          <a:p>
            <a:r>
              <a:rPr lang="en-GB" dirty="0"/>
              <a:t>As a result of the impact of ACES – Individuals prone to poor life style choices. </a:t>
            </a:r>
          </a:p>
          <a:p>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do you think ACES may impact on human growth/development?</a:t>
            </a:r>
          </a:p>
        </p:txBody>
      </p:sp>
      <p:pic>
        <p:nvPicPr>
          <p:cNvPr id="9218" name="Picture 2"/>
          <p:cNvPicPr>
            <a:picLocks noGrp="1" noChangeAspect="1" noChangeArrowheads="1"/>
          </p:cNvPicPr>
          <p:nvPr>
            <p:ph sz="quarter" idx="1"/>
          </p:nvPr>
        </p:nvPicPr>
        <p:blipFill>
          <a:blip r:embed="rId3" cstate="print"/>
          <a:srcRect/>
          <a:stretch>
            <a:fillRect/>
          </a:stretch>
        </p:blipFill>
        <p:spPr bwMode="auto">
          <a:xfrm>
            <a:off x="395536" y="1772816"/>
            <a:ext cx="7772400" cy="4029171"/>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discussion</a:t>
            </a:r>
          </a:p>
        </p:txBody>
      </p:sp>
      <p:sp>
        <p:nvSpPr>
          <p:cNvPr id="3" name="Content Placeholder 2"/>
          <p:cNvSpPr>
            <a:spLocks noGrp="1"/>
          </p:cNvSpPr>
          <p:nvPr>
            <p:ph sz="quarter" idx="1"/>
          </p:nvPr>
        </p:nvSpPr>
        <p:spPr>
          <a:xfrm>
            <a:off x="539552" y="1447800"/>
            <a:ext cx="8147248" cy="4572000"/>
          </a:xfrm>
        </p:spPr>
        <p:txBody>
          <a:bodyPr/>
          <a:lstStyle/>
          <a:p>
            <a:pPr>
              <a:buNone/>
            </a:pPr>
            <a:r>
              <a:rPr lang="en-GB" dirty="0"/>
              <a:t>Individuals who have been exposed  to ACES are likely to exposure their own children to ACES?  - </a:t>
            </a:r>
          </a:p>
          <a:p>
            <a:pPr>
              <a:buNone/>
            </a:pPr>
            <a:endParaRPr lang="en-GB" dirty="0"/>
          </a:p>
          <a:p>
            <a:pPr>
              <a:buNone/>
            </a:pPr>
            <a:r>
              <a:rPr lang="en-GB" dirty="0"/>
              <a:t>Discuss this statement in your groups? </a:t>
            </a:r>
          </a:p>
          <a:p>
            <a:endParaRPr lang="en-GB" dirty="0"/>
          </a:p>
          <a:p>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dirty="0"/>
              <a:t>Individuals who have been exposed  to ACES are likely to exposure their own children to ACES?</a:t>
            </a:r>
          </a:p>
        </p:txBody>
      </p:sp>
      <p:sp>
        <p:nvSpPr>
          <p:cNvPr id="3" name="Content Placeholder 2"/>
          <p:cNvSpPr>
            <a:spLocks noGrp="1"/>
          </p:cNvSpPr>
          <p:nvPr>
            <p:ph sz="quarter" idx="1"/>
          </p:nvPr>
        </p:nvSpPr>
        <p:spPr/>
        <p:txBody>
          <a:bodyPr/>
          <a:lstStyle/>
          <a:p>
            <a:r>
              <a:rPr lang="en-GB" sz="2800" dirty="0"/>
              <a:t>Research from the  Welsh Adverse Childhood Experiences (ACE) Study – identified a ‘Cycle of violence’.</a:t>
            </a:r>
          </a:p>
          <a:p>
            <a:pPr>
              <a:buNone/>
            </a:pPr>
            <a:endParaRPr lang="en-GB" sz="2800" dirty="0"/>
          </a:p>
          <a:p>
            <a:pPr>
              <a:buNone/>
            </a:pPr>
            <a:r>
              <a:rPr lang="en-GB" sz="2800" dirty="0"/>
              <a:t>   Meaning that children who are of those  affected by ACES are at increased risk of exposing their own children to ACES.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quarter" idx="4294967295"/>
          </p:nvPr>
        </p:nvPicPr>
        <p:blipFill>
          <a:blip r:embed="rId3" cstate="print"/>
          <a:srcRect/>
          <a:stretch>
            <a:fillRect/>
          </a:stretch>
        </p:blipFill>
        <p:spPr bwMode="auto">
          <a:xfrm>
            <a:off x="827584" y="1268760"/>
            <a:ext cx="6996113" cy="4141787"/>
          </a:xfrm>
          <a:prstGeom prst="rect">
            <a:avLst/>
          </a:prstGeom>
          <a:noFill/>
          <a:ln w="9525">
            <a:noFill/>
            <a:miter lim="800000"/>
            <a:headEnd/>
            <a:tailEnd/>
          </a:ln>
        </p:spPr>
      </p:pic>
      <p:sp>
        <p:nvSpPr>
          <p:cNvPr id="5" name="Rectangle 4"/>
          <p:cNvSpPr/>
          <p:nvPr/>
        </p:nvSpPr>
        <p:spPr>
          <a:xfrm>
            <a:off x="251520" y="5589240"/>
            <a:ext cx="4572000" cy="923330"/>
          </a:xfrm>
          <a:prstGeom prst="rect">
            <a:avLst/>
          </a:prstGeom>
        </p:spPr>
        <p:txBody>
          <a:bodyPr>
            <a:spAutoFit/>
          </a:bodyPr>
          <a:lstStyle/>
          <a:p>
            <a:endParaRPr lang="en-GB" dirty="0"/>
          </a:p>
          <a:p>
            <a:r>
              <a:rPr lang="en-GB" dirty="0"/>
              <a:t>http://www.cdc.gov/violenceprevention/acestudy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buNone/>
            </a:pPr>
            <a:r>
              <a:rPr lang="en-GB" sz="6600" dirty="0"/>
              <a:t>Objective 3</a:t>
            </a:r>
          </a:p>
        </p:txBody>
      </p:sp>
      <p:sp>
        <p:nvSpPr>
          <p:cNvPr id="4" name="Rectangle 3"/>
          <p:cNvSpPr/>
          <p:nvPr/>
        </p:nvSpPr>
        <p:spPr>
          <a:xfrm>
            <a:off x="467544" y="2690336"/>
            <a:ext cx="7704856" cy="3293209"/>
          </a:xfrm>
          <a:prstGeom prst="rect">
            <a:avLst/>
          </a:prstGeom>
        </p:spPr>
        <p:txBody>
          <a:bodyPr wrap="square">
            <a:spAutoFit/>
          </a:bodyPr>
          <a:lstStyle/>
          <a:p>
            <a:pPr marL="514350" indent="-514350"/>
            <a:endParaRPr lang="en-GB" b="1" dirty="0"/>
          </a:p>
          <a:p>
            <a:pPr marL="514350" indent="-514350"/>
            <a:r>
              <a:rPr lang="en-GB" sz="3800" b="1" dirty="0"/>
              <a:t>Outline</a:t>
            </a:r>
            <a:r>
              <a:rPr lang="en-GB" sz="3800" dirty="0"/>
              <a:t> strategies that could be used to address the long term impact of ACES and why these are important to individuals the nations health and well-being.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Addressing the long term impact of ACES</a:t>
            </a:r>
          </a:p>
        </p:txBody>
      </p:sp>
      <p:sp>
        <p:nvSpPr>
          <p:cNvPr id="3" name="Content Placeholder 2"/>
          <p:cNvSpPr>
            <a:spLocks noGrp="1"/>
          </p:cNvSpPr>
          <p:nvPr>
            <p:ph sz="quarter" idx="1"/>
          </p:nvPr>
        </p:nvSpPr>
        <p:spPr/>
        <p:txBody>
          <a:bodyPr>
            <a:normAutofit/>
          </a:bodyPr>
          <a:lstStyle/>
          <a:p>
            <a:pPr>
              <a:buNone/>
            </a:pPr>
            <a:endParaRPr lang="en-GB" sz="2000" dirty="0"/>
          </a:p>
          <a:p>
            <a:pPr>
              <a:buNone/>
            </a:pPr>
            <a:r>
              <a:rPr lang="en-GB" sz="2000" dirty="0"/>
              <a:t>Public Health Wales have identified that breaking the ACES cycle is crucial, not just because of the health benefits, but also reduces crime and can prevent unwanted pregnancies</a:t>
            </a:r>
            <a:r>
              <a:rPr lang="en-GB" dirty="0"/>
              <a:t>. </a:t>
            </a:r>
          </a:p>
          <a:p>
            <a:pPr>
              <a:buNone/>
            </a:pPr>
            <a:endParaRPr lang="en-GB" dirty="0"/>
          </a:p>
          <a:p>
            <a:r>
              <a:rPr lang="en-GB" dirty="0"/>
              <a:t>Early intervention/preventative services</a:t>
            </a:r>
          </a:p>
          <a:p>
            <a:endParaRPr lang="en-GB" dirty="0"/>
          </a:p>
          <a:p>
            <a:r>
              <a:rPr lang="en-GB" dirty="0"/>
              <a:t>Deprived communities support - </a:t>
            </a:r>
            <a:r>
              <a:rPr lang="en-GB" sz="1200" dirty="0"/>
              <a:t>Flying Start; Families First and Communities First</a:t>
            </a:r>
          </a:p>
          <a:p>
            <a:endParaRPr lang="en-GB" dirty="0"/>
          </a:p>
          <a:p>
            <a:r>
              <a:rPr lang="en-GB" dirty="0"/>
              <a:t>Referral to Integrated Family Support Services</a:t>
            </a:r>
          </a:p>
          <a:p>
            <a:endParaRPr lang="en-GB" dirty="0"/>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u="sng" dirty="0"/>
              <a:t>Support advice</a:t>
            </a:r>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107504" y="1700808"/>
            <a:ext cx="4608512" cy="38925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07504" y="5589240"/>
            <a:ext cx="4536504" cy="590551"/>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Addressing long-term impact of ACES</a:t>
            </a:r>
          </a:p>
        </p:txBody>
      </p:sp>
      <p:sp>
        <p:nvSpPr>
          <p:cNvPr id="3" name="Content Placeholder 2"/>
          <p:cNvSpPr>
            <a:spLocks noGrp="1"/>
          </p:cNvSpPr>
          <p:nvPr>
            <p:ph sz="quarter" idx="1"/>
          </p:nvPr>
        </p:nvSpPr>
        <p:spPr/>
        <p:txBody>
          <a:bodyPr/>
          <a:lstStyle/>
          <a:p>
            <a:r>
              <a:rPr lang="en-GB" dirty="0"/>
              <a:t>Multi-agency and multi-disciplinary working across health and social care  (</a:t>
            </a:r>
            <a:r>
              <a:rPr lang="en-GB" b="1" dirty="0"/>
              <a:t>Social prescribing</a:t>
            </a:r>
            <a:r>
              <a:rPr lang="en-GB" dirty="0"/>
              <a:t>).</a:t>
            </a:r>
          </a:p>
          <a:p>
            <a:endParaRPr lang="en-GB" dirty="0"/>
          </a:p>
          <a:p>
            <a:endParaRPr lang="en-GB" dirty="0"/>
          </a:p>
          <a:p>
            <a:endParaRPr lang="en-GB" dirty="0"/>
          </a:p>
          <a:p>
            <a:endParaRPr lang="en-GB" dirty="0"/>
          </a:p>
          <a:p>
            <a:endParaRPr lang="en-GB" dirty="0"/>
          </a:p>
        </p:txBody>
      </p:sp>
      <p:pic>
        <p:nvPicPr>
          <p:cNvPr id="11268" name="Picture 4"/>
          <p:cNvPicPr>
            <a:picLocks noChangeAspect="1" noChangeArrowheads="1"/>
          </p:cNvPicPr>
          <p:nvPr/>
        </p:nvPicPr>
        <p:blipFill>
          <a:blip r:embed="rId2" cstate="print"/>
          <a:srcRect/>
          <a:stretch>
            <a:fillRect/>
          </a:stretch>
        </p:blipFill>
        <p:spPr bwMode="auto">
          <a:xfrm>
            <a:off x="1115616" y="2996952"/>
            <a:ext cx="6743700" cy="32385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Addressing the long-term impact of ACES </a:t>
            </a:r>
          </a:p>
        </p:txBody>
      </p:sp>
      <p:pic>
        <p:nvPicPr>
          <p:cNvPr id="12290" name="Picture 2"/>
          <p:cNvPicPr>
            <a:picLocks noGrp="1" noChangeAspect="1" noChangeArrowheads="1"/>
          </p:cNvPicPr>
          <p:nvPr>
            <p:ph sz="quarter" idx="1"/>
          </p:nvPr>
        </p:nvPicPr>
        <p:blipFill>
          <a:blip r:embed="rId3" cstate="print"/>
          <a:srcRect/>
          <a:stretch>
            <a:fillRect/>
          </a:stretch>
        </p:blipFill>
        <p:spPr bwMode="auto">
          <a:xfrm>
            <a:off x="1043608" y="2132856"/>
            <a:ext cx="6715125" cy="838200"/>
          </a:xfrm>
          <a:prstGeom prst="rect">
            <a:avLst/>
          </a:prstGeom>
          <a:noFill/>
          <a:ln w="9525">
            <a:noFill/>
            <a:miter lim="800000"/>
            <a:headEnd/>
            <a:tailEnd/>
          </a:ln>
        </p:spPr>
      </p:pic>
      <p:sp>
        <p:nvSpPr>
          <p:cNvPr id="5" name="Rectangle 4"/>
          <p:cNvSpPr/>
          <p:nvPr/>
        </p:nvSpPr>
        <p:spPr>
          <a:xfrm>
            <a:off x="683568" y="3284984"/>
            <a:ext cx="5256584" cy="1477328"/>
          </a:xfrm>
          <a:prstGeom prst="rect">
            <a:avLst/>
          </a:prstGeom>
        </p:spPr>
        <p:txBody>
          <a:bodyPr wrap="square">
            <a:spAutoFit/>
          </a:bodyPr>
          <a:lstStyle/>
          <a:p>
            <a:r>
              <a:rPr lang="en-GB" dirty="0">
                <a:hlinkClick r:id="rId4"/>
              </a:rPr>
              <a:t>https://www.aceawarewales.com/about</a:t>
            </a:r>
            <a:endParaRPr lang="en-GB" dirty="0"/>
          </a:p>
          <a:p>
            <a:endParaRPr lang="en-GB" dirty="0"/>
          </a:p>
          <a:p>
            <a:r>
              <a:rPr lang="en-GB" dirty="0"/>
              <a:t> </a:t>
            </a:r>
          </a:p>
          <a:p>
            <a:endParaRPr lang="en-GB" dirty="0"/>
          </a:p>
          <a:p>
            <a:endParaRPr lang="en-GB" dirty="0"/>
          </a:p>
        </p:txBody>
      </p:sp>
      <p:sp>
        <p:nvSpPr>
          <p:cNvPr id="6" name="Rectangle 5"/>
          <p:cNvSpPr/>
          <p:nvPr/>
        </p:nvSpPr>
        <p:spPr>
          <a:xfrm>
            <a:off x="683568" y="4221088"/>
            <a:ext cx="4660315" cy="369332"/>
          </a:xfrm>
          <a:prstGeom prst="rect">
            <a:avLst/>
          </a:prstGeom>
        </p:spPr>
        <p:txBody>
          <a:bodyPr wrap="none">
            <a:spAutoFit/>
          </a:bodyPr>
          <a:lstStyle/>
          <a:p>
            <a:r>
              <a:rPr lang="en-GB" dirty="0">
                <a:hlinkClick r:id="rId5"/>
              </a:rPr>
              <a:t>https://www.aceawarewales.com/resources</a:t>
            </a:r>
            <a:r>
              <a:rPr lang="en-GB" dirty="0"/>
              <a:t> </a:t>
            </a:r>
          </a:p>
        </p:txBody>
      </p:sp>
      <p:sp>
        <p:nvSpPr>
          <p:cNvPr id="7" name="TextBox 6"/>
          <p:cNvSpPr txBox="1"/>
          <p:nvPr/>
        </p:nvSpPr>
        <p:spPr>
          <a:xfrm>
            <a:off x="467544" y="4869160"/>
            <a:ext cx="8208912" cy="369332"/>
          </a:xfrm>
          <a:prstGeom prst="rect">
            <a:avLst/>
          </a:prstGeom>
          <a:noFill/>
        </p:spPr>
        <p:txBody>
          <a:bodyPr wrap="square" rtlCol="0">
            <a:spAutoFit/>
          </a:bodyPr>
          <a:lstStyle/>
          <a:p>
            <a:pPr>
              <a:buFont typeface="Arial" pitchFamily="34" charset="0"/>
              <a:buChar char="•"/>
            </a:pPr>
            <a:r>
              <a:rPr lang="en-GB" dirty="0"/>
              <a:t>This First 1000 Days aims to encourage and develop strong attachments.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Addressing the long-term impact of ACES.</a:t>
            </a:r>
          </a:p>
        </p:txBody>
      </p:sp>
      <p:pic>
        <p:nvPicPr>
          <p:cNvPr id="13314" name="Picture 2"/>
          <p:cNvPicPr>
            <a:picLocks noGrp="1" noChangeAspect="1" noChangeArrowheads="1"/>
          </p:cNvPicPr>
          <p:nvPr>
            <p:ph sz="quarter" idx="1"/>
          </p:nvPr>
        </p:nvPicPr>
        <p:blipFill>
          <a:blip r:embed="rId2" cstate="print"/>
          <a:srcRect/>
          <a:stretch>
            <a:fillRect/>
          </a:stretch>
        </p:blipFill>
        <p:spPr bwMode="auto">
          <a:xfrm>
            <a:off x="1331640" y="1556792"/>
            <a:ext cx="5449661" cy="4572000"/>
          </a:xfrm>
          <a:prstGeom prst="rect">
            <a:avLst/>
          </a:prstGeom>
          <a:noFill/>
          <a:ln w="9525">
            <a:noFill/>
            <a:miter lim="800000"/>
            <a:headEnd/>
            <a:tailEnd/>
          </a:ln>
        </p:spPr>
      </p:pic>
      <p:sp>
        <p:nvSpPr>
          <p:cNvPr id="5" name="Rectangle 4"/>
          <p:cNvSpPr/>
          <p:nvPr/>
        </p:nvSpPr>
        <p:spPr>
          <a:xfrm>
            <a:off x="2987824" y="6237312"/>
            <a:ext cx="4572000" cy="400110"/>
          </a:xfrm>
          <a:prstGeom prst="rect">
            <a:avLst/>
          </a:prstGeom>
        </p:spPr>
        <p:txBody>
          <a:bodyPr>
            <a:spAutoFit/>
          </a:bodyPr>
          <a:lstStyle/>
          <a:p>
            <a:r>
              <a:rPr lang="en-GB" sz="1000" dirty="0">
                <a:hlinkClick r:id="rId3"/>
              </a:rPr>
              <a:t>https://www.cdc.gov/violenceprevention/childabuseandneglect/acestudy/prevention.html</a:t>
            </a:r>
            <a:r>
              <a:rPr lang="en-GB" sz="1000" dirty="0"/>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4294967295"/>
          </p:nvPr>
        </p:nvPicPr>
        <p:blipFill>
          <a:blip r:embed="rId3" cstate="print"/>
          <a:srcRect/>
          <a:stretch>
            <a:fillRect/>
          </a:stretch>
        </p:blipFill>
        <p:spPr bwMode="auto">
          <a:xfrm>
            <a:off x="827584" y="2348880"/>
            <a:ext cx="7772400" cy="2774950"/>
          </a:xfrm>
          <a:prstGeom prst="rect">
            <a:avLst/>
          </a:prstGeom>
          <a:noFill/>
          <a:ln w="9525">
            <a:noFill/>
            <a:miter lim="800000"/>
            <a:headEnd/>
            <a:tailEnd/>
          </a:ln>
        </p:spPr>
      </p:pic>
      <p:sp>
        <p:nvSpPr>
          <p:cNvPr id="5" name="TextBox 4"/>
          <p:cNvSpPr txBox="1"/>
          <p:nvPr/>
        </p:nvSpPr>
        <p:spPr>
          <a:xfrm>
            <a:off x="1619672" y="620688"/>
            <a:ext cx="5616624" cy="923330"/>
          </a:xfrm>
          <a:prstGeom prst="rect">
            <a:avLst/>
          </a:prstGeom>
          <a:noFill/>
        </p:spPr>
        <p:txBody>
          <a:bodyPr wrap="square" rtlCol="0">
            <a:spAutoFit/>
          </a:bodyPr>
          <a:lstStyle/>
          <a:p>
            <a:r>
              <a:rPr lang="en-GB" dirty="0"/>
              <a:t>Does anyone know  the name of the Welsh Government Minister for Children, Older People and Social care?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have they been met?</a:t>
            </a:r>
          </a:p>
        </p:txBody>
      </p:sp>
      <p:sp>
        <p:nvSpPr>
          <p:cNvPr id="3" name="Content Placeholder 2"/>
          <p:cNvSpPr>
            <a:spLocks noGrp="1"/>
          </p:cNvSpPr>
          <p:nvPr>
            <p:ph sz="quarter" idx="1"/>
          </p:nvPr>
        </p:nvSpPr>
        <p:spPr/>
        <p:txBody>
          <a:bodyPr/>
          <a:lstStyle/>
          <a:p>
            <a:pPr marL="514350" indent="-514350">
              <a:buAutoNum type="arabicPeriod"/>
            </a:pPr>
            <a:r>
              <a:rPr lang="en-GB" b="1" dirty="0"/>
              <a:t>Defined </a:t>
            </a:r>
            <a:r>
              <a:rPr lang="en-GB" dirty="0"/>
              <a:t>what is meant by Adverse Childhood Experiences (ACE).  </a:t>
            </a:r>
          </a:p>
          <a:p>
            <a:pPr marL="514350" indent="-514350">
              <a:buAutoNum type="arabicPeriod"/>
            </a:pPr>
            <a:endParaRPr lang="en-GB" dirty="0"/>
          </a:p>
          <a:p>
            <a:pPr marL="514350" indent="-514350">
              <a:buAutoNum type="arabicPeriod"/>
            </a:pPr>
            <a:r>
              <a:rPr lang="en-GB" b="1" dirty="0"/>
              <a:t>Analysed</a:t>
            </a:r>
            <a:r>
              <a:rPr lang="en-GB" dirty="0"/>
              <a:t> how ACES could impact on human growth and development across the lifespan.  </a:t>
            </a:r>
          </a:p>
          <a:p>
            <a:pPr marL="514350" indent="-514350">
              <a:buAutoNum type="arabicPeriod"/>
            </a:pPr>
            <a:endParaRPr lang="en-GB" dirty="0"/>
          </a:p>
          <a:p>
            <a:pPr marL="514350" indent="-514350">
              <a:buAutoNum type="arabicPeriod"/>
            </a:pPr>
            <a:r>
              <a:rPr lang="en-GB" b="1" dirty="0"/>
              <a:t>Outlined</a:t>
            </a:r>
            <a:r>
              <a:rPr lang="en-GB" dirty="0"/>
              <a:t> strategies that could be used to address the long term impact of ACES and why these are important to individuals the nations health and well-being.  </a:t>
            </a:r>
          </a:p>
          <a:p>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u="sng" dirty="0"/>
              <a:t>Support advice</a:t>
            </a:r>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1835696" y="1772816"/>
            <a:ext cx="4608512" cy="38925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835696" y="5733256"/>
            <a:ext cx="4536504" cy="590551"/>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Useful links</a:t>
            </a:r>
          </a:p>
        </p:txBody>
      </p:sp>
      <p:sp>
        <p:nvSpPr>
          <p:cNvPr id="3" name="Content Placeholder 2"/>
          <p:cNvSpPr>
            <a:spLocks noGrp="1"/>
          </p:cNvSpPr>
          <p:nvPr>
            <p:ph sz="quarter" idx="1"/>
          </p:nvPr>
        </p:nvSpPr>
        <p:spPr/>
        <p:txBody>
          <a:bodyPr/>
          <a:lstStyle/>
          <a:p>
            <a:pPr>
              <a:buNone/>
            </a:pPr>
            <a:r>
              <a:rPr lang="en-GB" dirty="0">
                <a:hlinkClick r:id="rId2"/>
              </a:rPr>
              <a:t>https://futuregenerations.wales/news/acesdecember-putting-aces-front-and-centre-with-the-well-being-of-future-generations-act/</a:t>
            </a:r>
            <a:r>
              <a:rPr lang="en-GB" dirty="0"/>
              <a:t> </a:t>
            </a:r>
          </a:p>
          <a:p>
            <a:pPr>
              <a:buNone/>
            </a:pPr>
            <a:endParaRPr lang="en-GB" dirty="0"/>
          </a:p>
          <a:p>
            <a:pPr>
              <a:buNone/>
            </a:pP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Red revision activity 4 – Becoming a marker/designing poster. </a:t>
            </a:r>
          </a:p>
        </p:txBody>
      </p:sp>
      <p:pic>
        <p:nvPicPr>
          <p:cNvPr id="14338" name="Picture 2"/>
          <p:cNvPicPr>
            <a:picLocks noGrp="1" noChangeAspect="1" noChangeArrowheads="1"/>
          </p:cNvPicPr>
          <p:nvPr>
            <p:ph sz="quarter" idx="1"/>
          </p:nvPr>
        </p:nvPicPr>
        <p:blipFill>
          <a:blip r:embed="rId2" cstate="print"/>
          <a:srcRect/>
          <a:stretch>
            <a:fillRect/>
          </a:stretch>
        </p:blipFill>
        <p:spPr bwMode="auto">
          <a:xfrm>
            <a:off x="755576" y="2348880"/>
            <a:ext cx="5229225" cy="1400175"/>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1043608" y="3861048"/>
            <a:ext cx="5334000" cy="1038225"/>
          </a:xfrm>
          <a:prstGeom prst="rect">
            <a:avLst/>
          </a:prstGeom>
          <a:noFill/>
          <a:ln w="9525">
            <a:noFill/>
            <a:miter lim="800000"/>
            <a:headEnd/>
            <a:tailEnd/>
          </a:ln>
        </p:spPr>
      </p:pic>
      <p:pic>
        <p:nvPicPr>
          <p:cNvPr id="14340" name="Picture 4"/>
          <p:cNvPicPr>
            <a:picLocks noChangeAspect="1" noChangeArrowheads="1"/>
          </p:cNvPicPr>
          <p:nvPr/>
        </p:nvPicPr>
        <p:blipFill>
          <a:blip r:embed="rId4" cstate="print"/>
          <a:srcRect/>
          <a:stretch>
            <a:fillRect/>
          </a:stretch>
        </p:blipFill>
        <p:spPr bwMode="auto">
          <a:xfrm>
            <a:off x="3347864" y="5013176"/>
            <a:ext cx="4176464" cy="166299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Objectives – after this session you should be able to:</a:t>
            </a:r>
          </a:p>
        </p:txBody>
      </p:sp>
      <p:sp>
        <p:nvSpPr>
          <p:cNvPr id="3" name="Content Placeholder 2"/>
          <p:cNvSpPr>
            <a:spLocks noGrp="1"/>
          </p:cNvSpPr>
          <p:nvPr>
            <p:ph sz="quarter" idx="1"/>
          </p:nvPr>
        </p:nvSpPr>
        <p:spPr/>
        <p:txBody>
          <a:bodyPr/>
          <a:lstStyle/>
          <a:p>
            <a:pPr marL="514350" indent="-514350">
              <a:buAutoNum type="arabicPeriod"/>
            </a:pPr>
            <a:r>
              <a:rPr lang="en-GB" b="1" dirty="0"/>
              <a:t>Define </a:t>
            </a:r>
            <a:r>
              <a:rPr lang="en-GB" dirty="0"/>
              <a:t>what is meant by Adverse Childhood Experiences (ACE).  </a:t>
            </a:r>
          </a:p>
          <a:p>
            <a:pPr marL="514350" indent="-514350">
              <a:buAutoNum type="arabicPeriod"/>
            </a:pPr>
            <a:endParaRPr lang="en-GB" dirty="0"/>
          </a:p>
          <a:p>
            <a:pPr marL="514350" indent="-514350">
              <a:buAutoNum type="arabicPeriod"/>
            </a:pPr>
            <a:r>
              <a:rPr lang="en-GB" b="1" dirty="0"/>
              <a:t>Analyse</a:t>
            </a:r>
            <a:r>
              <a:rPr lang="en-GB" dirty="0"/>
              <a:t> how ACES could impact on human growth and development across the lifespan.  </a:t>
            </a:r>
          </a:p>
          <a:p>
            <a:pPr marL="514350" indent="-514350">
              <a:buAutoNum type="arabicPeriod"/>
            </a:pPr>
            <a:endParaRPr lang="en-GB" dirty="0"/>
          </a:p>
          <a:p>
            <a:pPr marL="514350" indent="-514350">
              <a:buAutoNum type="arabicPeriod"/>
            </a:pPr>
            <a:r>
              <a:rPr lang="en-GB" b="1" dirty="0"/>
              <a:t>Outline</a:t>
            </a:r>
            <a:r>
              <a:rPr lang="en-GB" dirty="0"/>
              <a:t> strategies that could be used to address the long term impact of ACES and why these are important to individuals the nations health and well-being.  </a:t>
            </a:r>
          </a:p>
        </p:txBody>
      </p:sp>
      <p:sp>
        <p:nvSpPr>
          <p:cNvPr id="4" name="TextBox 3"/>
          <p:cNvSpPr txBox="1"/>
          <p:nvPr/>
        </p:nvSpPr>
        <p:spPr>
          <a:xfrm>
            <a:off x="5580112" y="5733256"/>
            <a:ext cx="3168352" cy="923330"/>
          </a:xfrm>
          <a:prstGeom prst="rect">
            <a:avLst/>
          </a:prstGeom>
          <a:noFill/>
        </p:spPr>
        <p:txBody>
          <a:bodyPr wrap="square" rtlCol="0">
            <a:spAutoFit/>
          </a:bodyPr>
          <a:lstStyle/>
          <a:p>
            <a:r>
              <a:rPr lang="en-GB" dirty="0">
                <a:solidFill>
                  <a:srgbClr val="FF0000"/>
                </a:solidFill>
              </a:rPr>
              <a:t>Three students will be picked to summarise the objectives at the end of this session!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Reflection on – Red revision activity from session 3.  </a:t>
            </a:r>
          </a:p>
        </p:txBody>
      </p:sp>
      <p:pic>
        <p:nvPicPr>
          <p:cNvPr id="5122" name="Picture 2"/>
          <p:cNvPicPr>
            <a:picLocks noGrp="1" noChangeAspect="1" noChangeArrowheads="1"/>
          </p:cNvPicPr>
          <p:nvPr>
            <p:ph sz="quarter" idx="1"/>
          </p:nvPr>
        </p:nvPicPr>
        <p:blipFill>
          <a:blip r:embed="rId3" cstate="print"/>
          <a:srcRect/>
          <a:stretch>
            <a:fillRect/>
          </a:stretch>
        </p:blipFill>
        <p:spPr bwMode="auto">
          <a:xfrm>
            <a:off x="467544" y="1772816"/>
            <a:ext cx="5295900" cy="35433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371600" y="1447800"/>
            <a:ext cx="7772400" cy="4572000"/>
          </a:xfrm>
        </p:spPr>
        <p:txBody>
          <a:bodyPr>
            <a:normAutofit/>
          </a:bodyPr>
          <a:lstStyle/>
          <a:p>
            <a:pPr algn="ctr">
              <a:buNone/>
            </a:pPr>
            <a:r>
              <a:rPr lang="en-GB" sz="6000" dirty="0"/>
              <a:t>Objective 1</a:t>
            </a:r>
          </a:p>
          <a:p>
            <a:pPr algn="ctr">
              <a:buNone/>
            </a:pPr>
            <a:endParaRPr lang="en-GB" sz="6000" dirty="0"/>
          </a:p>
        </p:txBody>
      </p:sp>
      <p:sp>
        <p:nvSpPr>
          <p:cNvPr id="4" name="Rectangle 3"/>
          <p:cNvSpPr/>
          <p:nvPr/>
        </p:nvSpPr>
        <p:spPr>
          <a:xfrm>
            <a:off x="1475656" y="3105835"/>
            <a:ext cx="5382344" cy="2431435"/>
          </a:xfrm>
          <a:prstGeom prst="rect">
            <a:avLst/>
          </a:prstGeom>
        </p:spPr>
        <p:txBody>
          <a:bodyPr wrap="square">
            <a:spAutoFit/>
          </a:bodyPr>
          <a:lstStyle/>
          <a:p>
            <a:pPr marL="514350" indent="-514350">
              <a:buAutoNum type="arabicPeriod"/>
            </a:pPr>
            <a:r>
              <a:rPr lang="en-GB" sz="3800" b="1" dirty="0"/>
              <a:t>Define </a:t>
            </a:r>
            <a:r>
              <a:rPr lang="en-GB" sz="3800" dirty="0"/>
              <a:t>what is meant by Adverse Childhood Experiences (ACE).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b="1" dirty="0"/>
            </a:br>
            <a:br>
              <a:rPr lang="en-GB" b="1" dirty="0"/>
            </a:br>
            <a:br>
              <a:rPr lang="en-GB" b="1" dirty="0"/>
            </a:br>
            <a:br>
              <a:rPr lang="en-GB" b="1" dirty="0"/>
            </a:br>
            <a:r>
              <a:rPr lang="en-GB" b="1" dirty="0"/>
              <a:t>Define </a:t>
            </a:r>
            <a:r>
              <a:rPr lang="en-GB" dirty="0"/>
              <a:t>what is meant by Adverse Childhood Experiences (ACE).  </a:t>
            </a:r>
          </a:p>
        </p:txBody>
      </p:sp>
      <p:sp>
        <p:nvSpPr>
          <p:cNvPr id="3" name="Content Placeholder 2"/>
          <p:cNvSpPr>
            <a:spLocks noGrp="1"/>
          </p:cNvSpPr>
          <p:nvPr>
            <p:ph sz="quarter" idx="1"/>
          </p:nvPr>
        </p:nvSpPr>
        <p:spPr>
          <a:xfrm>
            <a:off x="323528" y="1340768"/>
            <a:ext cx="8363272" cy="4679032"/>
          </a:xfrm>
        </p:spPr>
        <p:txBody>
          <a:bodyPr/>
          <a:lstStyle/>
          <a:p>
            <a:pPr>
              <a:buNone/>
            </a:pPr>
            <a:endParaRPr lang="en-GB" dirty="0"/>
          </a:p>
          <a:p>
            <a:pPr>
              <a:buNone/>
            </a:pPr>
            <a:r>
              <a:rPr lang="en-GB" dirty="0"/>
              <a:t>On post-it-notes,  can you define what you think is meant by Adverse Childhood Experiences  (ACE).  </a:t>
            </a:r>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endParaRPr lang="en-GB" dirty="0"/>
          </a:p>
          <a:p>
            <a:pPr>
              <a:buNone/>
            </a:pPr>
            <a:endParaRPr lang="en-GB" dirty="0"/>
          </a:p>
        </p:txBody>
      </p:sp>
      <p:pic>
        <p:nvPicPr>
          <p:cNvPr id="2052" name="Picture 4"/>
          <p:cNvPicPr>
            <a:picLocks noChangeAspect="1" noChangeArrowheads="1"/>
          </p:cNvPicPr>
          <p:nvPr/>
        </p:nvPicPr>
        <p:blipFill>
          <a:blip r:embed="rId3" cstate="print"/>
          <a:srcRect/>
          <a:stretch>
            <a:fillRect/>
          </a:stretch>
        </p:blipFill>
        <p:spPr bwMode="auto">
          <a:xfrm>
            <a:off x="251520" y="3068960"/>
            <a:ext cx="3096344" cy="2018730"/>
          </a:xfrm>
          <a:prstGeom prst="rect">
            <a:avLst/>
          </a:prstGeom>
          <a:noFill/>
          <a:ln w="9525">
            <a:noFill/>
            <a:miter lim="800000"/>
            <a:headEnd/>
            <a:tailEnd/>
          </a:ln>
        </p:spPr>
      </p:pic>
      <p:sp>
        <p:nvSpPr>
          <p:cNvPr id="7" name="Rectangle 6"/>
          <p:cNvSpPr/>
          <p:nvPr/>
        </p:nvSpPr>
        <p:spPr>
          <a:xfrm>
            <a:off x="395536" y="5589240"/>
            <a:ext cx="3528392" cy="1200329"/>
          </a:xfrm>
          <a:prstGeom prst="rect">
            <a:avLst/>
          </a:prstGeom>
        </p:spPr>
        <p:txBody>
          <a:bodyPr wrap="square">
            <a:spAutoFit/>
          </a:bodyPr>
          <a:lstStyle/>
          <a:p>
            <a:r>
              <a:rPr lang="en-GB" dirty="0">
                <a:hlinkClick r:id="rId4"/>
              </a:rPr>
              <a:t>https://www.istockphoto.com/gb/photos/post-it-notes?phrase=post-it%20notes&amp;sort=best</a:t>
            </a:r>
            <a:r>
              <a:rPr lang="en-GB" dirty="0"/>
              <a:t> </a:t>
            </a:r>
          </a:p>
        </p:txBody>
      </p:sp>
      <p:sp>
        <p:nvSpPr>
          <p:cNvPr id="8" name="TextBox 7"/>
          <p:cNvSpPr txBox="1"/>
          <p:nvPr/>
        </p:nvSpPr>
        <p:spPr>
          <a:xfrm>
            <a:off x="4572000" y="3284984"/>
            <a:ext cx="4176464" cy="646331"/>
          </a:xfrm>
          <a:prstGeom prst="rect">
            <a:avLst/>
          </a:prstGeom>
          <a:noFill/>
        </p:spPr>
        <p:txBody>
          <a:bodyPr wrap="square" rtlCol="0">
            <a:spAutoFit/>
          </a:bodyPr>
          <a:lstStyle/>
          <a:p>
            <a:r>
              <a:rPr lang="en-GB" dirty="0"/>
              <a:t>Please can you write your name next to the post-it note.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Define </a:t>
            </a:r>
            <a:r>
              <a:rPr lang="en-GB" dirty="0"/>
              <a:t>what is meant by Adverse Childhood Experiences (ACE).</a:t>
            </a:r>
          </a:p>
        </p:txBody>
      </p:sp>
      <p:pic>
        <p:nvPicPr>
          <p:cNvPr id="3074" name="Picture 2"/>
          <p:cNvPicPr>
            <a:picLocks noGrp="1" noChangeAspect="1" noChangeArrowheads="1"/>
          </p:cNvPicPr>
          <p:nvPr>
            <p:ph sz="quarter" idx="1"/>
          </p:nvPr>
        </p:nvPicPr>
        <p:blipFill>
          <a:blip r:embed="rId3" cstate="print"/>
          <a:srcRect/>
          <a:stretch>
            <a:fillRect/>
          </a:stretch>
        </p:blipFill>
        <p:spPr bwMode="auto">
          <a:xfrm>
            <a:off x="539552" y="2060848"/>
            <a:ext cx="695325" cy="790575"/>
          </a:xfrm>
          <a:prstGeom prst="rect">
            <a:avLst/>
          </a:prstGeom>
          <a:noFill/>
          <a:ln w="9525">
            <a:noFill/>
            <a:miter lim="800000"/>
            <a:headEnd/>
            <a:tailEnd/>
          </a:ln>
        </p:spPr>
      </p:pic>
      <p:sp>
        <p:nvSpPr>
          <p:cNvPr id="5" name="TextBox 4"/>
          <p:cNvSpPr txBox="1"/>
          <p:nvPr/>
        </p:nvSpPr>
        <p:spPr>
          <a:xfrm>
            <a:off x="179512" y="2924944"/>
            <a:ext cx="1728192" cy="830997"/>
          </a:xfrm>
          <a:prstGeom prst="rect">
            <a:avLst/>
          </a:prstGeom>
          <a:noFill/>
        </p:spPr>
        <p:txBody>
          <a:bodyPr wrap="square" rtlCol="0">
            <a:spAutoFit/>
          </a:bodyPr>
          <a:lstStyle/>
          <a:p>
            <a:r>
              <a:rPr lang="en-GB" sz="1200" dirty="0"/>
              <a:t>When you see this Red circle, this is a useful exam technique. </a:t>
            </a:r>
          </a:p>
        </p:txBody>
      </p:sp>
      <p:sp>
        <p:nvSpPr>
          <p:cNvPr id="6" name="TextBox 5"/>
          <p:cNvSpPr txBox="1"/>
          <p:nvPr/>
        </p:nvSpPr>
        <p:spPr>
          <a:xfrm>
            <a:off x="3131840" y="1628800"/>
            <a:ext cx="5544616" cy="3139321"/>
          </a:xfrm>
          <a:prstGeom prst="rect">
            <a:avLst/>
          </a:prstGeom>
          <a:noFill/>
        </p:spPr>
        <p:txBody>
          <a:bodyPr wrap="square" rtlCol="0">
            <a:spAutoFit/>
          </a:bodyPr>
          <a:lstStyle/>
          <a:p>
            <a:r>
              <a:rPr lang="en-GB" sz="1600" dirty="0"/>
              <a:t>When you get a question asking you to define – this means </a:t>
            </a:r>
            <a:r>
              <a:rPr lang="en-GB" sz="1600" dirty="0">
                <a:solidFill>
                  <a:srgbClr val="FF0000"/>
                </a:solidFill>
              </a:rPr>
              <a:t>give the exact meaning.  </a:t>
            </a:r>
          </a:p>
          <a:p>
            <a:endParaRPr lang="en-GB" sz="1600" dirty="0">
              <a:solidFill>
                <a:srgbClr val="FF0000"/>
              </a:solidFill>
            </a:endParaRPr>
          </a:p>
          <a:p>
            <a:r>
              <a:rPr lang="en-GB" sz="1600" dirty="0"/>
              <a:t>Typically define questions mark carry short awarded marks, typically are 2 marks.        </a:t>
            </a:r>
          </a:p>
          <a:p>
            <a:endParaRPr lang="en-GB" sz="1600" dirty="0">
              <a:solidFill>
                <a:srgbClr val="FF0000"/>
              </a:solidFill>
            </a:endParaRPr>
          </a:p>
          <a:p>
            <a:r>
              <a:rPr lang="en-GB" sz="1600" dirty="0"/>
              <a:t>Define questions are under </a:t>
            </a:r>
            <a:r>
              <a:rPr lang="en-GB" sz="1600" dirty="0">
                <a:solidFill>
                  <a:srgbClr val="FF0000"/>
                </a:solidFill>
              </a:rPr>
              <a:t>A01</a:t>
            </a:r>
            <a:r>
              <a:rPr lang="en-GB" sz="1600" dirty="0"/>
              <a:t> – which is demonstrate knowledge/understanding of a range of concepts, values and issues which are relevant to health/social care.</a:t>
            </a:r>
          </a:p>
          <a:p>
            <a:endParaRPr lang="en-GB" dirty="0">
              <a:solidFill>
                <a:srgbClr val="FF0000"/>
              </a:solidFill>
            </a:endParaRPr>
          </a:p>
          <a:p>
            <a:endParaRPr lang="en-GB" dirty="0">
              <a:solidFill>
                <a:srgbClr val="FF0000"/>
              </a:solidFill>
            </a:endParaRPr>
          </a:p>
          <a:p>
            <a:endParaRPr lang="en-GB" dirty="0">
              <a:solidFill>
                <a:srgbClr val="FF0000"/>
              </a:solidFill>
            </a:endParaRPr>
          </a:p>
        </p:txBody>
      </p:sp>
      <p:graphicFrame>
        <p:nvGraphicFramePr>
          <p:cNvPr id="10" name="Table 9"/>
          <p:cNvGraphicFramePr>
            <a:graphicFrameLocks noGrp="1"/>
          </p:cNvGraphicFramePr>
          <p:nvPr/>
        </p:nvGraphicFramePr>
        <p:xfrm>
          <a:off x="467544" y="4149080"/>
          <a:ext cx="8064896" cy="2130091"/>
        </p:xfrm>
        <a:graphic>
          <a:graphicData uri="http://schemas.openxmlformats.org/drawingml/2006/table">
            <a:tbl>
              <a:tblPr firstRow="1" bandRow="1">
                <a:tableStyleId>{5C22544A-7EE6-4342-B048-85BDC9FD1C3A}</a:tableStyleId>
              </a:tblPr>
              <a:tblGrid>
                <a:gridCol w="1776197">
                  <a:extLst>
                    <a:ext uri="{9D8B030D-6E8A-4147-A177-3AD203B41FA5}">
                      <a16:colId xmlns:a16="http://schemas.microsoft.com/office/drawing/2014/main" val="20000"/>
                    </a:ext>
                  </a:extLst>
                </a:gridCol>
                <a:gridCol w="2040227">
                  <a:extLst>
                    <a:ext uri="{9D8B030D-6E8A-4147-A177-3AD203B41FA5}">
                      <a16:colId xmlns:a16="http://schemas.microsoft.com/office/drawing/2014/main" val="20001"/>
                    </a:ext>
                  </a:extLst>
                </a:gridCol>
                <a:gridCol w="4248472">
                  <a:extLst>
                    <a:ext uri="{9D8B030D-6E8A-4147-A177-3AD203B41FA5}">
                      <a16:colId xmlns:a16="http://schemas.microsoft.com/office/drawing/2014/main" val="20002"/>
                    </a:ext>
                  </a:extLst>
                </a:gridCol>
              </a:tblGrid>
              <a:tr h="360040">
                <a:tc>
                  <a:txBody>
                    <a:bodyPr/>
                    <a:lstStyle/>
                    <a:p>
                      <a:r>
                        <a:rPr lang="en-GB" dirty="0"/>
                        <a:t>Marks</a:t>
                      </a:r>
                    </a:p>
                  </a:txBody>
                  <a:tcPr/>
                </a:tc>
                <a:tc>
                  <a:txBody>
                    <a:bodyPr/>
                    <a:lstStyle/>
                    <a:p>
                      <a:r>
                        <a:rPr lang="en-GB" dirty="0"/>
                        <a:t>Guidance</a:t>
                      </a:r>
                    </a:p>
                  </a:txBody>
                  <a:tcPr/>
                </a:tc>
                <a:tc>
                  <a:txBody>
                    <a:bodyPr/>
                    <a:lstStyle/>
                    <a:p>
                      <a:r>
                        <a:rPr lang="en-GB" dirty="0"/>
                        <a:t>What</a:t>
                      </a:r>
                      <a:r>
                        <a:rPr lang="en-GB" baseline="0" dirty="0"/>
                        <a:t> this means. </a:t>
                      </a:r>
                      <a:endParaRPr lang="en-GB" dirty="0"/>
                    </a:p>
                  </a:txBody>
                  <a:tcPr/>
                </a:tc>
                <a:extLst>
                  <a:ext uri="{0D108BD9-81ED-4DB2-BD59-A6C34878D82A}">
                    <a16:rowId xmlns:a16="http://schemas.microsoft.com/office/drawing/2014/main" val="10000"/>
                  </a:ext>
                </a:extLst>
              </a:tr>
              <a:tr h="481753">
                <a:tc>
                  <a:txBody>
                    <a:bodyPr/>
                    <a:lstStyle/>
                    <a:p>
                      <a:r>
                        <a:rPr lang="en-GB" sz="1100" dirty="0"/>
                        <a:t>0 marks:</a:t>
                      </a:r>
                    </a:p>
                  </a:txBody>
                  <a:tcPr/>
                </a:tc>
                <a:tc>
                  <a:txBody>
                    <a:bodyPr/>
                    <a:lstStyle/>
                    <a:p>
                      <a:r>
                        <a:rPr lang="en-GB" sz="1100" dirty="0"/>
                        <a:t>Response</a:t>
                      </a:r>
                      <a:r>
                        <a:rPr lang="en-GB" sz="1100" baseline="0" dirty="0"/>
                        <a:t> is not creditworthy</a:t>
                      </a:r>
                      <a:endParaRPr lang="en-GB" sz="1100" dirty="0"/>
                    </a:p>
                  </a:txBody>
                  <a:tcPr/>
                </a:tc>
                <a:tc>
                  <a:txBody>
                    <a:bodyPr/>
                    <a:lstStyle/>
                    <a:p>
                      <a:r>
                        <a:rPr lang="en-GB" sz="1100" dirty="0">
                          <a:solidFill>
                            <a:srgbClr val="FF0000"/>
                          </a:solidFill>
                        </a:rPr>
                        <a:t>Answer could inaccurate,</a:t>
                      </a:r>
                      <a:r>
                        <a:rPr lang="en-GB" sz="1100" baseline="0" dirty="0">
                          <a:solidFill>
                            <a:srgbClr val="FF0000"/>
                          </a:solidFill>
                        </a:rPr>
                        <a:t> not relevant or not answered. </a:t>
                      </a:r>
                      <a:endParaRPr lang="en-GB" sz="1100" dirty="0">
                        <a:solidFill>
                          <a:srgbClr val="FF0000"/>
                        </a:solidFill>
                      </a:endParaRPr>
                    </a:p>
                  </a:txBody>
                  <a:tcPr/>
                </a:tc>
                <a:extLst>
                  <a:ext uri="{0D108BD9-81ED-4DB2-BD59-A6C34878D82A}">
                    <a16:rowId xmlns:a16="http://schemas.microsoft.com/office/drawing/2014/main" val="10001"/>
                  </a:ext>
                </a:extLst>
              </a:tr>
              <a:tr h="688218">
                <a:tc>
                  <a:txBody>
                    <a:bodyPr/>
                    <a:lstStyle/>
                    <a:p>
                      <a:r>
                        <a:rPr lang="en-GB" sz="1100" dirty="0"/>
                        <a:t>1 mark:</a:t>
                      </a:r>
                    </a:p>
                  </a:txBody>
                  <a:tcPr/>
                </a:tc>
                <a:tc>
                  <a:txBody>
                    <a:bodyPr/>
                    <a:lstStyle/>
                    <a:p>
                      <a:r>
                        <a:rPr lang="en-GB" sz="1100" dirty="0"/>
                        <a:t>For a b</a:t>
                      </a:r>
                      <a:r>
                        <a:rPr lang="en-GB" sz="1100" b="1" dirty="0"/>
                        <a:t>asic </a:t>
                      </a:r>
                      <a:r>
                        <a:rPr lang="en-GB" sz="1100" dirty="0"/>
                        <a:t>definition which shows l</a:t>
                      </a:r>
                      <a:r>
                        <a:rPr lang="en-GB" sz="1100" b="1" dirty="0"/>
                        <a:t>ittle </a:t>
                      </a:r>
                      <a:r>
                        <a:rPr lang="en-GB" sz="1100" dirty="0"/>
                        <a:t>Knowledge/understanding of the concept. </a:t>
                      </a:r>
                    </a:p>
                  </a:txBody>
                  <a:tcPr/>
                </a:tc>
                <a:tc>
                  <a:txBody>
                    <a:bodyPr/>
                    <a:lstStyle/>
                    <a:p>
                      <a:r>
                        <a:rPr lang="en-GB" sz="1100" dirty="0">
                          <a:solidFill>
                            <a:srgbClr val="FF0000"/>
                          </a:solidFill>
                        </a:rPr>
                        <a:t>Answer would be correct but could be brief and not show clear knowledge/understanding</a:t>
                      </a:r>
                      <a:r>
                        <a:rPr lang="en-GB" sz="1100" baseline="0" dirty="0">
                          <a:solidFill>
                            <a:srgbClr val="FF0000"/>
                          </a:solidFill>
                        </a:rPr>
                        <a:t>. </a:t>
                      </a:r>
                      <a:endParaRPr lang="en-GB" sz="1100" dirty="0">
                        <a:solidFill>
                          <a:srgbClr val="FF0000"/>
                        </a:solidFill>
                      </a:endParaRPr>
                    </a:p>
                  </a:txBody>
                  <a:tcPr/>
                </a:tc>
                <a:extLst>
                  <a:ext uri="{0D108BD9-81ED-4DB2-BD59-A6C34878D82A}">
                    <a16:rowId xmlns:a16="http://schemas.microsoft.com/office/drawing/2014/main" val="10002"/>
                  </a:ext>
                </a:extLst>
              </a:tr>
              <a:tr h="279111">
                <a:tc>
                  <a:txBody>
                    <a:bodyPr/>
                    <a:lstStyle/>
                    <a:p>
                      <a:r>
                        <a:rPr lang="en-GB" sz="1100" dirty="0"/>
                        <a:t>2 marks:</a:t>
                      </a:r>
                    </a:p>
                  </a:txBody>
                  <a:tcPr/>
                </a:tc>
                <a:tc>
                  <a:txBody>
                    <a:bodyPr/>
                    <a:lstStyle/>
                    <a:p>
                      <a:r>
                        <a:rPr lang="en-GB" sz="1100" dirty="0"/>
                        <a:t>For a good definition which shows clear knowledge and understanding</a:t>
                      </a:r>
                      <a:r>
                        <a:rPr lang="en-GB" sz="1100" baseline="0" dirty="0"/>
                        <a:t> of the concept.</a:t>
                      </a:r>
                      <a:endParaRPr lang="en-GB" sz="1100" dirty="0"/>
                    </a:p>
                  </a:txBody>
                  <a:tcPr/>
                </a:tc>
                <a:tc>
                  <a:txBody>
                    <a:bodyPr/>
                    <a:lstStyle/>
                    <a:p>
                      <a:r>
                        <a:rPr lang="en-GB" sz="1100" dirty="0">
                          <a:solidFill>
                            <a:srgbClr val="FF0000"/>
                          </a:solidFill>
                        </a:rPr>
                        <a:t>Answer would be good and developed.</a:t>
                      </a:r>
                      <a:r>
                        <a:rPr lang="en-GB" sz="1100" baseline="0" dirty="0">
                          <a:solidFill>
                            <a:srgbClr val="FF0000"/>
                          </a:solidFill>
                        </a:rPr>
                        <a:t>   For example, the concept would be correctly defined but also developed with a statement regarding the concept.  </a:t>
                      </a:r>
                      <a:endParaRPr lang="en-GB" sz="1100" dirty="0">
                        <a:solidFill>
                          <a:srgbClr val="FF0000"/>
                        </a:solidFill>
                      </a:endParaRP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quarter" idx="4294967295"/>
          </p:nvPr>
        </p:nvPicPr>
        <p:blipFill>
          <a:blip r:embed="rId3" cstate="print"/>
          <a:srcRect/>
          <a:stretch>
            <a:fillRect/>
          </a:stretch>
        </p:blipFill>
        <p:spPr bwMode="auto">
          <a:xfrm>
            <a:off x="251520" y="1052736"/>
            <a:ext cx="7067550" cy="1866900"/>
          </a:xfrm>
          <a:prstGeom prst="rect">
            <a:avLst/>
          </a:prstGeom>
          <a:noFill/>
          <a:ln w="9525">
            <a:noFill/>
            <a:miter lim="800000"/>
            <a:headEnd/>
            <a:tailEnd/>
          </a:ln>
        </p:spPr>
      </p:pic>
      <p:sp>
        <p:nvSpPr>
          <p:cNvPr id="5" name="TextBox 4"/>
          <p:cNvSpPr txBox="1"/>
          <p:nvPr/>
        </p:nvSpPr>
        <p:spPr>
          <a:xfrm>
            <a:off x="467544" y="404664"/>
            <a:ext cx="5256584" cy="461665"/>
          </a:xfrm>
          <a:prstGeom prst="rect">
            <a:avLst/>
          </a:prstGeom>
          <a:noFill/>
        </p:spPr>
        <p:txBody>
          <a:bodyPr wrap="square" rtlCol="0">
            <a:spAutoFit/>
          </a:bodyPr>
          <a:lstStyle/>
          <a:p>
            <a:pPr algn="r"/>
            <a:r>
              <a:rPr lang="en-GB" sz="2400" dirty="0"/>
              <a:t>Student 1</a:t>
            </a:r>
          </a:p>
        </p:txBody>
      </p:sp>
      <p:pic>
        <p:nvPicPr>
          <p:cNvPr id="4101" name="Picture 5"/>
          <p:cNvPicPr>
            <a:picLocks noChangeAspect="1" noChangeArrowheads="1"/>
          </p:cNvPicPr>
          <p:nvPr/>
        </p:nvPicPr>
        <p:blipFill>
          <a:blip r:embed="rId4" cstate="print"/>
          <a:srcRect/>
          <a:stretch>
            <a:fillRect/>
          </a:stretch>
        </p:blipFill>
        <p:spPr bwMode="auto">
          <a:xfrm>
            <a:off x="251520" y="2924944"/>
            <a:ext cx="6788625" cy="2088232"/>
          </a:xfrm>
          <a:prstGeom prst="rect">
            <a:avLst/>
          </a:prstGeom>
          <a:noFill/>
          <a:ln w="9525">
            <a:noFill/>
            <a:miter lim="800000"/>
            <a:headEnd/>
            <a:tailEnd/>
          </a:ln>
        </p:spPr>
      </p:pic>
      <p:pic>
        <p:nvPicPr>
          <p:cNvPr id="4102" name="Picture 6"/>
          <p:cNvPicPr>
            <a:picLocks noChangeAspect="1" noChangeArrowheads="1"/>
          </p:cNvPicPr>
          <p:nvPr/>
        </p:nvPicPr>
        <p:blipFill>
          <a:blip r:embed="rId5" cstate="print"/>
          <a:srcRect/>
          <a:stretch>
            <a:fillRect/>
          </a:stretch>
        </p:blipFill>
        <p:spPr bwMode="auto">
          <a:xfrm>
            <a:off x="251520" y="4725144"/>
            <a:ext cx="6588224" cy="2026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blinds(horizontal)">
                                      <p:cBhvr>
                                        <p:cTn id="12" dur="500"/>
                                        <p:tgtEl>
                                          <p:spTgt spid="410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blinds(horizontal)">
                                      <p:cBhvr>
                                        <p:cTn id="17"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3C3F6211-BA41-412F-84E8-032E8029A85B}"/>
</file>

<file path=customXml/itemProps2.xml><?xml version="1.0" encoding="utf-8"?>
<ds:datastoreItem xmlns:ds="http://schemas.openxmlformats.org/officeDocument/2006/customXml" ds:itemID="{29F19EC1-094E-40BE-9BC5-BBE9ED23AAC8}"/>
</file>

<file path=customXml/itemProps3.xml><?xml version="1.0" encoding="utf-8"?>
<ds:datastoreItem xmlns:ds="http://schemas.openxmlformats.org/officeDocument/2006/customXml" ds:itemID="{85830759-2DF1-43A5-9A1C-660B52C25B31}"/>
</file>

<file path=docProps/app.xml><?xml version="1.0" encoding="utf-8"?>
<Properties xmlns="http://schemas.openxmlformats.org/officeDocument/2006/extended-properties" xmlns:vt="http://schemas.openxmlformats.org/officeDocument/2006/docPropsVTypes">
  <Template>Equity</Template>
  <TotalTime>1131</TotalTime>
  <Words>2843</Words>
  <Application>Microsoft Office PowerPoint</Application>
  <PresentationFormat>On-screen Show (4:3)</PresentationFormat>
  <Paragraphs>282</Paragraphs>
  <Slides>37</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Franklin Gothic Book</vt:lpstr>
      <vt:lpstr>Perpetua</vt:lpstr>
      <vt:lpstr>Wingdings 2</vt:lpstr>
      <vt:lpstr>Equity</vt:lpstr>
      <vt:lpstr>Discussion on Adverse Childhood Experiences (ACE)</vt:lpstr>
      <vt:lpstr>IMPORTANT INFORMATION</vt:lpstr>
      <vt:lpstr>Support advice</vt:lpstr>
      <vt:lpstr>Objectives – after this session you should be able to:</vt:lpstr>
      <vt:lpstr>Reflection on – Red revision activity from session 3.  </vt:lpstr>
      <vt:lpstr>PowerPoint Presentation</vt:lpstr>
      <vt:lpstr>    Define what is meant by Adverse Childhood Experiences (ACE).  </vt:lpstr>
      <vt:lpstr>Define what is meant by Adverse Childhood Experiences (ACE).</vt:lpstr>
      <vt:lpstr>PowerPoint Presentation</vt:lpstr>
      <vt:lpstr>Student  2</vt:lpstr>
      <vt:lpstr>  Student 3 </vt:lpstr>
      <vt:lpstr>PowerPoint Presentation</vt:lpstr>
      <vt:lpstr>Student  2</vt:lpstr>
      <vt:lpstr>    Define what is meant by Adverse Childhood Experiences (ACE).  </vt:lpstr>
      <vt:lpstr>Define what is meant by Adverse Childhood Experiences (ACE).</vt:lpstr>
      <vt:lpstr>Video on ACES</vt:lpstr>
      <vt:lpstr>Question</vt:lpstr>
      <vt:lpstr>PowerPoint Presentation</vt:lpstr>
      <vt:lpstr>PowerPoint Presentation</vt:lpstr>
      <vt:lpstr>PowerPoint Presentation</vt:lpstr>
      <vt:lpstr>PowerPoint Presentation</vt:lpstr>
      <vt:lpstr>IMPACT OF ACES</vt:lpstr>
      <vt:lpstr>IMPACT OF ACES</vt:lpstr>
      <vt:lpstr>How do you think ACES may impact on human growth/development?</vt:lpstr>
      <vt:lpstr>Class discussion</vt:lpstr>
      <vt:lpstr>Individuals who have been exposed  to ACES are likely to exposure their own children to ACES?</vt:lpstr>
      <vt:lpstr>PowerPoint Presentation</vt:lpstr>
      <vt:lpstr>PowerPoint Presentation</vt:lpstr>
      <vt:lpstr>Addressing the long term impact of ACES</vt:lpstr>
      <vt:lpstr>Addressing long-term impact of ACES</vt:lpstr>
      <vt:lpstr>Addressing the long-term impact of ACES </vt:lpstr>
      <vt:lpstr>Addressing the long-term impact of ACES.</vt:lpstr>
      <vt:lpstr>PowerPoint Presentation</vt:lpstr>
      <vt:lpstr>Objectives – have they been met?</vt:lpstr>
      <vt:lpstr>Support advice</vt:lpstr>
      <vt:lpstr>Useful links</vt:lpstr>
      <vt:lpstr>Red revision activity 4 – Becoming a marker/designing poster.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Adverse Childhood Experiences (ACE)</dc:title>
  <dc:creator>Student</dc:creator>
  <cp:lastModifiedBy>Morris-Goodman, Karen</cp:lastModifiedBy>
  <cp:revision>71</cp:revision>
  <dcterms:created xsi:type="dcterms:W3CDTF">2020-05-05T12:30:15Z</dcterms:created>
  <dcterms:modified xsi:type="dcterms:W3CDTF">2020-06-05T15:14:54Z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ies>
</file>