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59" r:id="rId4"/>
    <p:sldId id="261" r:id="rId5"/>
    <p:sldId id="262" r:id="rId6"/>
    <p:sldId id="263" r:id="rId7"/>
    <p:sldId id="264" r:id="rId8"/>
    <p:sldId id="265" r:id="rId9"/>
    <p:sldId id="266" r:id="rId10"/>
    <p:sldId id="267" r:id="rId11"/>
    <p:sldId id="260" r:id="rId12"/>
    <p:sldId id="268" r:id="rId13"/>
    <p:sldId id="269" r:id="rId14"/>
    <p:sldId id="273" r:id="rId15"/>
    <p:sldId id="271" r:id="rId16"/>
    <p:sldId id="275" r:id="rId17"/>
    <p:sldId id="277" r:id="rId18"/>
    <p:sldId id="278" r:id="rId19"/>
    <p:sldId id="280" r:id="rId20"/>
    <p:sldId id="279"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957"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2713D1-87B1-45E8-B622-E048F0A96B74}" type="datetimeFigureOut">
              <a:rPr lang="en-GB" smtClean="0"/>
              <a:pPr/>
              <a:t>05/06/2020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AAAD79-691B-46E8-8676-9C683BDB2986}"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Address</a:t>
            </a:r>
            <a:r>
              <a:rPr lang="en-GB" baseline="0" dirty="0"/>
              <a:t> the questions which were asked for the red activity revision questions. </a:t>
            </a:r>
            <a:endParaRPr lang="en-GB" dirty="0"/>
          </a:p>
        </p:txBody>
      </p:sp>
      <p:sp>
        <p:nvSpPr>
          <p:cNvPr id="4" name="Slide Number Placeholder 3"/>
          <p:cNvSpPr>
            <a:spLocks noGrp="1"/>
          </p:cNvSpPr>
          <p:nvPr>
            <p:ph type="sldNum" sz="quarter" idx="10"/>
          </p:nvPr>
        </p:nvSpPr>
        <p:spPr/>
        <p:txBody>
          <a:bodyPr/>
          <a:lstStyle/>
          <a:p>
            <a:fld id="{8FAAAD79-691B-46E8-8676-9C683BDB2986}" type="slidenum">
              <a:rPr lang="en-GB" smtClean="0"/>
              <a:pPr/>
              <a:t>3</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aseline="0" dirty="0"/>
              <a:t>Accept – life events – unpredictable life event – abuse.   </a:t>
            </a:r>
          </a:p>
          <a:p>
            <a:r>
              <a:rPr lang="en-GB" baseline="0" dirty="0"/>
              <a:t>Important aspect for positive is that Whitney can be supported through services,  remember lots of abuse in childhood may go unreported so therefore would not know,  this is known as the clinical iceberg.    Learner could find out about the support available for individuals who have experienced ACE and identify the benefit of this support/strategy. </a:t>
            </a:r>
          </a:p>
          <a:p>
            <a:r>
              <a:rPr lang="en-GB" baseline="0" dirty="0"/>
              <a:t>Lesson on ACE is provided on Lesson 4 -  caution is needed when delivering this session and guidance will be offered when delivering this.  </a:t>
            </a:r>
          </a:p>
          <a:p>
            <a:endParaRPr lang="en-GB" baseline="0" dirty="0"/>
          </a:p>
        </p:txBody>
      </p:sp>
      <p:sp>
        <p:nvSpPr>
          <p:cNvPr id="4" name="Slide Number Placeholder 3"/>
          <p:cNvSpPr>
            <a:spLocks noGrp="1"/>
          </p:cNvSpPr>
          <p:nvPr>
            <p:ph type="sldNum" sz="quarter" idx="10"/>
          </p:nvPr>
        </p:nvSpPr>
        <p:spPr/>
        <p:txBody>
          <a:bodyPr/>
          <a:lstStyle/>
          <a:p>
            <a:fld id="{8FAAAD79-691B-46E8-8676-9C683BDB2986}" type="slidenum">
              <a:rPr lang="en-GB" smtClean="0"/>
              <a:pPr/>
              <a:t>14</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aseline="0" dirty="0"/>
              <a:t>Could also come under – life events – unpredictable life event – abuse, raped.   </a:t>
            </a:r>
          </a:p>
          <a:p>
            <a:r>
              <a:rPr lang="en-GB" baseline="0" dirty="0"/>
              <a:t>Short term effects – unplanned time off work – loss of finances.    Unsafe sex – can lead to STI and can also lead to long term problems.    Violence and anti-social behaviour – criminal record- again can result in long term impact.  </a:t>
            </a:r>
          </a:p>
        </p:txBody>
      </p:sp>
      <p:sp>
        <p:nvSpPr>
          <p:cNvPr id="4" name="Slide Number Placeholder 3"/>
          <p:cNvSpPr>
            <a:spLocks noGrp="1"/>
          </p:cNvSpPr>
          <p:nvPr>
            <p:ph type="sldNum" sz="quarter" idx="10"/>
          </p:nvPr>
        </p:nvSpPr>
        <p:spPr/>
        <p:txBody>
          <a:bodyPr/>
          <a:lstStyle/>
          <a:p>
            <a:fld id="{8FAAAD79-691B-46E8-8676-9C683BDB2986}" type="slidenum">
              <a:rPr lang="en-GB" smtClean="0"/>
              <a:pPr/>
              <a:t>15</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aseline="0" dirty="0"/>
              <a:t>Key factors could also be family structure and the support Lee has around him -   depression could bring his relationship closer together or this could cause further tension.    Depression could also lead to economic problems such as losing job etc.        </a:t>
            </a:r>
          </a:p>
        </p:txBody>
      </p:sp>
      <p:sp>
        <p:nvSpPr>
          <p:cNvPr id="4" name="Slide Number Placeholder 3"/>
          <p:cNvSpPr>
            <a:spLocks noGrp="1"/>
          </p:cNvSpPr>
          <p:nvPr>
            <p:ph type="sldNum" sz="quarter" idx="10"/>
          </p:nvPr>
        </p:nvSpPr>
        <p:spPr/>
        <p:txBody>
          <a:bodyPr/>
          <a:lstStyle/>
          <a:p>
            <a:fld id="{8FAAAD79-691B-46E8-8676-9C683BDB2986}" type="slidenum">
              <a:rPr lang="en-GB" smtClean="0"/>
              <a:pPr/>
              <a:t>16</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aseline="0" dirty="0"/>
              <a:t>Emphasis that life-limiting conditions can be said to help with grieving (Longer term benefits) (Benefits of social disengagement theory).     Also can help Stan prepare for death and plan, this gives him empowerment.  </a:t>
            </a:r>
          </a:p>
        </p:txBody>
      </p:sp>
      <p:sp>
        <p:nvSpPr>
          <p:cNvPr id="4" name="Slide Number Placeholder 3"/>
          <p:cNvSpPr>
            <a:spLocks noGrp="1"/>
          </p:cNvSpPr>
          <p:nvPr>
            <p:ph type="sldNum" sz="quarter" idx="10"/>
          </p:nvPr>
        </p:nvSpPr>
        <p:spPr/>
        <p:txBody>
          <a:bodyPr/>
          <a:lstStyle/>
          <a:p>
            <a:fld id="{8FAAAD79-691B-46E8-8676-9C683BDB2986}" type="slidenum">
              <a:rPr lang="en-GB" smtClean="0"/>
              <a:pPr/>
              <a:t>17</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1.   Ensure learners have identified</a:t>
            </a:r>
            <a:r>
              <a:rPr lang="en-GB" baseline="0" dirty="0"/>
              <a:t> BLAMES + Physical factors.          </a:t>
            </a:r>
          </a:p>
          <a:p>
            <a:r>
              <a:rPr lang="en-GB" baseline="0" dirty="0"/>
              <a:t>2.    They can think of BATSMAN when thinking about longer term impact.   </a:t>
            </a:r>
            <a:endParaRPr lang="en-GB" dirty="0"/>
          </a:p>
        </p:txBody>
      </p:sp>
      <p:sp>
        <p:nvSpPr>
          <p:cNvPr id="4" name="Slide Number Placeholder 3"/>
          <p:cNvSpPr>
            <a:spLocks noGrp="1"/>
          </p:cNvSpPr>
          <p:nvPr>
            <p:ph type="sldNum" sz="quarter" idx="10"/>
          </p:nvPr>
        </p:nvSpPr>
        <p:spPr/>
        <p:txBody>
          <a:bodyPr/>
          <a:lstStyle/>
          <a:p>
            <a:fld id="{8FAAAD79-691B-46E8-8676-9C683BDB2986}" type="slidenum">
              <a:rPr lang="en-GB" smtClean="0"/>
              <a:pPr/>
              <a:t>18</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Could remind learners about support available – also could mention internal </a:t>
            </a:r>
            <a:r>
              <a:rPr lang="en-GB"/>
              <a:t>support mechanisms. </a:t>
            </a:r>
          </a:p>
        </p:txBody>
      </p:sp>
      <p:sp>
        <p:nvSpPr>
          <p:cNvPr id="4" name="Slide Number Placeholder 3"/>
          <p:cNvSpPr>
            <a:spLocks noGrp="1"/>
          </p:cNvSpPr>
          <p:nvPr>
            <p:ph type="sldNum" sz="quarter" idx="10"/>
          </p:nvPr>
        </p:nvSpPr>
        <p:spPr/>
        <p:txBody>
          <a:bodyPr/>
          <a:lstStyle/>
          <a:p>
            <a:fld id="{8FAAAD79-691B-46E8-8676-9C683BDB2986}" type="slidenum">
              <a:rPr lang="en-GB" smtClean="0"/>
              <a:pPr/>
              <a:t>19</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This activity will involve</a:t>
            </a:r>
            <a:r>
              <a:rPr lang="en-GB" baseline="0" dirty="0"/>
              <a:t> some key skills development such as – communication/literacy and digital competence is required.       </a:t>
            </a:r>
            <a:endParaRPr lang="en-GB" dirty="0"/>
          </a:p>
        </p:txBody>
      </p:sp>
      <p:sp>
        <p:nvSpPr>
          <p:cNvPr id="4" name="Slide Number Placeholder 3"/>
          <p:cNvSpPr>
            <a:spLocks noGrp="1"/>
          </p:cNvSpPr>
          <p:nvPr>
            <p:ph type="sldNum" sz="quarter" idx="10"/>
          </p:nvPr>
        </p:nvSpPr>
        <p:spPr/>
        <p:txBody>
          <a:bodyPr/>
          <a:lstStyle/>
          <a:p>
            <a:fld id="{8FAAAD79-691B-46E8-8676-9C683BDB2986}" type="slidenum">
              <a:rPr lang="en-GB" smtClean="0"/>
              <a:pPr/>
              <a:t>20</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FAAAD79-691B-46E8-8676-9C683BDB2986}" type="slidenum">
              <a:rPr lang="en-GB" smtClean="0"/>
              <a:pPr/>
              <a:t>4</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 could give learners an example about</a:t>
            </a:r>
            <a:r>
              <a:rPr lang="en-GB" baseline="0" dirty="0"/>
              <a:t> how both nature and nurture could play a part in the development of mental illness, depression/anxiety.    For example, nature, a genetic predisposition or </a:t>
            </a:r>
            <a:r>
              <a:rPr lang="en-GB" baseline="0" dirty="0" err="1"/>
              <a:t>vulnerabity</a:t>
            </a:r>
            <a:r>
              <a:rPr lang="en-GB" baseline="0" dirty="0"/>
              <a:t> to certain mental illnesses due to an abnormality of the brain or neurotransmitters (genetic factors).   Whereas nurture could trigger certain mental illnesses, due to traumatic events in a person’s life, e.g. ACE – Adverse Childhood experiences, unpredictable life events, social factors.   </a:t>
            </a:r>
          </a:p>
          <a:p>
            <a:r>
              <a:rPr lang="en-GB" baseline="0" dirty="0"/>
              <a:t>This will be discussed more when covering 2.2  models.    </a:t>
            </a:r>
          </a:p>
          <a:p>
            <a:endParaRPr lang="en-GB" baseline="0" dirty="0"/>
          </a:p>
          <a:p>
            <a:r>
              <a:rPr lang="en-GB" dirty="0"/>
              <a:t>A few examples of biologically determined characteristics (nature) include certain genetic diseases, eye colour, hair colour, and skin colour. Other things like life expectancy and height have a strong biological component, but they are also influenced by </a:t>
            </a:r>
            <a:r>
              <a:rPr lang="en-GB" b="1" dirty="0"/>
              <a:t>environmental factors and lifestyle</a:t>
            </a:r>
            <a:r>
              <a:rPr lang="en-GB" b="1" baseline="0" dirty="0"/>
              <a:t>.    </a:t>
            </a:r>
            <a:endParaRPr lang="en-GB" b="1" dirty="0"/>
          </a:p>
        </p:txBody>
      </p:sp>
      <p:sp>
        <p:nvSpPr>
          <p:cNvPr id="4" name="Slide Number Placeholder 3"/>
          <p:cNvSpPr>
            <a:spLocks noGrp="1"/>
          </p:cNvSpPr>
          <p:nvPr>
            <p:ph type="sldNum" sz="quarter" idx="10"/>
          </p:nvPr>
        </p:nvSpPr>
        <p:spPr/>
        <p:txBody>
          <a:bodyPr/>
          <a:lstStyle/>
          <a:p>
            <a:fld id="{8FAAAD79-691B-46E8-8676-9C683BDB2986}" type="slidenum">
              <a:rPr lang="en-GB" smtClean="0"/>
              <a:pPr/>
              <a:t>5</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Remember when</a:t>
            </a:r>
            <a:r>
              <a:rPr lang="en-GB" baseline="0" dirty="0"/>
              <a:t> learners are discussing factors that may affect human growth/development -  consider they can be both positive/negative.  </a:t>
            </a:r>
            <a:endParaRPr lang="en-GB" dirty="0"/>
          </a:p>
        </p:txBody>
      </p:sp>
      <p:sp>
        <p:nvSpPr>
          <p:cNvPr id="4" name="Slide Number Placeholder 3"/>
          <p:cNvSpPr>
            <a:spLocks noGrp="1"/>
          </p:cNvSpPr>
          <p:nvPr>
            <p:ph type="sldNum" sz="quarter" idx="10"/>
          </p:nvPr>
        </p:nvSpPr>
        <p:spPr/>
        <p:txBody>
          <a:bodyPr/>
          <a:lstStyle/>
          <a:p>
            <a:fld id="{8FAAAD79-691B-46E8-8676-9C683BDB2986}" type="slidenum">
              <a:rPr lang="en-GB" smtClean="0"/>
              <a:pPr/>
              <a:t>6</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If learner remembers</a:t>
            </a:r>
            <a:r>
              <a:rPr lang="en-GB" baseline="0" dirty="0"/>
              <a:t> the word BLAMES this is useful to identify some key factors.    Blames is also a useful word, as individuals could blame their situation on key factors.    The key is to encourage learners to think about how key factors could have a positive/negative impact upon their growth and development.     </a:t>
            </a:r>
            <a:endParaRPr lang="en-GB" dirty="0"/>
          </a:p>
        </p:txBody>
      </p:sp>
      <p:sp>
        <p:nvSpPr>
          <p:cNvPr id="4" name="Slide Number Placeholder 3"/>
          <p:cNvSpPr>
            <a:spLocks noGrp="1"/>
          </p:cNvSpPr>
          <p:nvPr>
            <p:ph type="sldNum" sz="quarter" idx="10"/>
          </p:nvPr>
        </p:nvSpPr>
        <p:spPr/>
        <p:txBody>
          <a:bodyPr/>
          <a:lstStyle/>
          <a:p>
            <a:fld id="{8FAAAD79-691B-46E8-8676-9C683BDB2986}" type="slidenum">
              <a:rPr lang="en-GB" smtClean="0"/>
              <a:pPr/>
              <a:t>8</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a:t>
            </a:r>
            <a:r>
              <a:rPr lang="en-GB" baseline="0" dirty="0"/>
              <a:t> could in class discuss one of these key factors -  so for example, hydration,  why is nutrition and hydration,  could you discuss the positive aspects of a balanced diet, and ensure you are hydrated, you could then discuss the impact of not getting the correct nutrition and hydration.     You could discuss nutrition and hydration needs changes throughout the lifespan – for example, in later adulthood, they may have poorer levels of nutrition  -</a:t>
            </a:r>
          </a:p>
          <a:p>
            <a:r>
              <a:rPr lang="en-GB" b="1" dirty="0"/>
              <a:t>However, energy requirements fall with advancing age due to a decrease in basal metabolic rate and often decreased levels of physical activity.</a:t>
            </a:r>
          </a:p>
          <a:p>
            <a:r>
              <a:rPr lang="en-GB" dirty="0"/>
              <a:t>This is due to changes in body composition; a decrease in lean body tissue (muscle) and an increase in fat tissue. This means that, for a given bodyweight, older people tend to have less muscle and more fat, leading to a fall in basal metabolic rate (BMR). Many people also become less active as they get older.</a:t>
            </a:r>
          </a:p>
        </p:txBody>
      </p:sp>
      <p:sp>
        <p:nvSpPr>
          <p:cNvPr id="4" name="Slide Number Placeholder 3"/>
          <p:cNvSpPr>
            <a:spLocks noGrp="1"/>
          </p:cNvSpPr>
          <p:nvPr>
            <p:ph type="sldNum" sz="quarter" idx="10"/>
          </p:nvPr>
        </p:nvSpPr>
        <p:spPr/>
        <p:txBody>
          <a:bodyPr/>
          <a:lstStyle/>
          <a:p>
            <a:fld id="{8FAAAD79-691B-46E8-8676-9C683BDB2986}" type="slidenum">
              <a:rPr lang="en-GB" smtClean="0"/>
              <a:pPr/>
              <a:t>9</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If we think</a:t>
            </a:r>
            <a:r>
              <a:rPr lang="en-GB" baseline="0" dirty="0"/>
              <a:t> of attachment – this could be positive/negative -  will be discussing this in more detail in 2.2 when discussing Bowlby’s theory of attachment,  Bowlby argues that attached to the primary caregiver is essential/crucial and a disruption to this attachment has a negative impact on development.        </a:t>
            </a:r>
            <a:endParaRPr lang="en-GB" dirty="0"/>
          </a:p>
        </p:txBody>
      </p:sp>
      <p:sp>
        <p:nvSpPr>
          <p:cNvPr id="4" name="Slide Number Placeholder 3"/>
          <p:cNvSpPr>
            <a:spLocks noGrp="1"/>
          </p:cNvSpPr>
          <p:nvPr>
            <p:ph type="sldNum" sz="quarter" idx="10"/>
          </p:nvPr>
        </p:nvSpPr>
        <p:spPr/>
        <p:txBody>
          <a:bodyPr/>
          <a:lstStyle/>
          <a:p>
            <a:fld id="{8FAAAD79-691B-46E8-8676-9C683BDB2986}" type="slidenum">
              <a:rPr lang="en-GB" smtClean="0"/>
              <a:pPr/>
              <a:t>10</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Ensure learners to use the correct key factor, for example,  BLAME or physical factor.       </a:t>
            </a:r>
          </a:p>
        </p:txBody>
      </p:sp>
      <p:sp>
        <p:nvSpPr>
          <p:cNvPr id="4" name="Slide Number Placeholder 3"/>
          <p:cNvSpPr>
            <a:spLocks noGrp="1"/>
          </p:cNvSpPr>
          <p:nvPr>
            <p:ph type="sldNum" sz="quarter" idx="10"/>
          </p:nvPr>
        </p:nvSpPr>
        <p:spPr/>
        <p:txBody>
          <a:bodyPr/>
          <a:lstStyle/>
          <a:p>
            <a:fld id="{8FAAAD79-691B-46E8-8676-9C683BDB2986}" type="slidenum">
              <a:rPr lang="en-GB" smtClean="0"/>
              <a:pPr/>
              <a:t>11</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Could show video to learners from Youtube</a:t>
            </a:r>
            <a:r>
              <a:rPr lang="en-GB" baseline="0" dirty="0"/>
              <a:t> with Ollie Carter being diagnosed -  https://www.youtube.com/watch?v=9rlx2RAakqU  </a:t>
            </a:r>
          </a:p>
          <a:p>
            <a:r>
              <a:rPr lang="en-GB" baseline="0" dirty="0"/>
              <a:t>Encourage learners to think of positive and negative aspect of being diagnosed with autism in relation to growth/development.</a:t>
            </a:r>
          </a:p>
          <a:p>
            <a:endParaRPr lang="en-GB" baseline="0" dirty="0"/>
          </a:p>
          <a:p>
            <a:r>
              <a:rPr lang="en-GB" baseline="0" dirty="0"/>
              <a:t>Encourage learners to think of other factors that may have affected Ollie Carter, such as social factors, family structure,  parents arguing as a result of diagnosis.    Physical factors – lifestyle choices of Linda his mother – substance misuse.     </a:t>
            </a:r>
          </a:p>
        </p:txBody>
      </p:sp>
      <p:sp>
        <p:nvSpPr>
          <p:cNvPr id="4" name="Slide Number Placeholder 3"/>
          <p:cNvSpPr>
            <a:spLocks noGrp="1"/>
          </p:cNvSpPr>
          <p:nvPr>
            <p:ph type="sldNum" sz="quarter" idx="10"/>
          </p:nvPr>
        </p:nvSpPr>
        <p:spPr/>
        <p:txBody>
          <a:bodyPr/>
          <a:lstStyle/>
          <a:p>
            <a:fld id="{8FAAAD79-691B-46E8-8676-9C683BDB2986}" type="slidenum">
              <a:rPr lang="en-GB" smtClean="0"/>
              <a:pPr/>
              <a:t>13</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CFEC4989-5D23-4D96-97B6-B2B656282869}" type="datetimeFigureOut">
              <a:rPr lang="en-GB" smtClean="0"/>
              <a:pPr/>
              <a:t>05/06/2020</a:t>
            </a:fld>
            <a:endParaRPr lang="en-GB"/>
          </a:p>
        </p:txBody>
      </p:sp>
      <p:sp>
        <p:nvSpPr>
          <p:cNvPr id="17" name="Footer Placeholder 16"/>
          <p:cNvSpPr>
            <a:spLocks noGrp="1"/>
          </p:cNvSpPr>
          <p:nvPr>
            <p:ph type="ftr" sz="quarter" idx="11"/>
          </p:nvPr>
        </p:nvSpPr>
        <p:spPr/>
        <p:txBody>
          <a:bodyPr/>
          <a:lstStyle/>
          <a:p>
            <a:endParaRPr lang="en-GB"/>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978C4E7E-6D6D-4A54-AFCE-FD464BF36E0B}" type="slidenum">
              <a:rPr lang="en-GB" smtClean="0"/>
              <a:pPr/>
              <a:t>‹#›</a:t>
            </a:fld>
            <a:endParaRPr lang="en-GB"/>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FEC4989-5D23-4D96-97B6-B2B656282869}"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78C4E7E-6D6D-4A54-AFCE-FD464BF36E0B}"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FEC4989-5D23-4D96-97B6-B2B656282869}"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78C4E7E-6D6D-4A54-AFCE-FD464BF36E0B}"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CFEC4989-5D23-4D96-97B6-B2B656282869}"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78C4E7E-6D6D-4A54-AFCE-FD464BF36E0B}" type="slidenum">
              <a:rPr lang="en-GB" smtClean="0"/>
              <a:pPr/>
              <a:t>‹#›</a:t>
            </a:fld>
            <a:endParaRPr lang="en-GB"/>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a:t>Click to edit Master title style</a:t>
            </a:r>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CFEC4989-5D23-4D96-97B6-B2B656282869}" type="datetimeFigureOut">
              <a:rPr lang="en-GB" smtClean="0"/>
              <a:pPr/>
              <a:t>05/06/2020</a:t>
            </a:fld>
            <a:endParaRPr lang="en-GB"/>
          </a:p>
        </p:txBody>
      </p:sp>
      <p:sp>
        <p:nvSpPr>
          <p:cNvPr id="5" name="Footer Placeholder 4"/>
          <p:cNvSpPr>
            <a:spLocks noGrp="1"/>
          </p:cNvSpPr>
          <p:nvPr>
            <p:ph type="ftr" sz="quarter" idx="11"/>
          </p:nvPr>
        </p:nvSpPr>
        <p:spPr>
          <a:xfrm>
            <a:off x="800100" y="6172200"/>
            <a:ext cx="4000500" cy="457200"/>
          </a:xfrm>
        </p:spPr>
        <p:txBody>
          <a:bodyPr/>
          <a:lstStyle/>
          <a:p>
            <a:endParaRPr lang="en-GB"/>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978C4E7E-6D6D-4A54-AFCE-FD464BF36E0B}"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CFEC4989-5D23-4D96-97B6-B2B656282869}" type="datetimeFigureOut">
              <a:rPr lang="en-GB" smtClean="0"/>
              <a:pPr/>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78C4E7E-6D6D-4A54-AFCE-FD464BF36E0B}" type="slidenum">
              <a:rPr lang="en-GB" smtClean="0"/>
              <a:pPr/>
              <a:t>‹#›</a:t>
            </a:fld>
            <a:endParaRPr lang="en-GB"/>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CFEC4989-5D23-4D96-97B6-B2B656282869}" type="datetimeFigureOut">
              <a:rPr lang="en-GB" smtClean="0"/>
              <a:pPr/>
              <a:t>05/06/2020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78C4E7E-6D6D-4A54-AFCE-FD464BF36E0B}" type="slidenum">
              <a:rPr lang="en-GB" smtClean="0"/>
              <a:pPr/>
              <a:t>‹#›</a:t>
            </a:fld>
            <a:endParaRPr lang="en-GB"/>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CFEC4989-5D23-4D96-97B6-B2B656282869}" type="datetimeFigureOut">
              <a:rPr lang="en-GB" smtClean="0"/>
              <a:pPr/>
              <a:t>05/06/2020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78C4E7E-6D6D-4A54-AFCE-FD464BF36E0B}"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EC4989-5D23-4D96-97B6-B2B656282869}" type="datetimeFigureOut">
              <a:rPr lang="en-GB" smtClean="0"/>
              <a:pPr/>
              <a:t>05/06/2020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78C4E7E-6D6D-4A54-AFCE-FD464BF36E0B}"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CFEC4989-5D23-4D96-97B6-B2B656282869}" type="datetimeFigureOut">
              <a:rPr lang="en-GB" smtClean="0"/>
              <a:pPr/>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78C4E7E-6D6D-4A54-AFCE-FD464BF36E0B}" type="slidenum">
              <a:rPr lang="en-GB" smtClean="0"/>
              <a:pPr/>
              <a:t>‹#›</a:t>
            </a:fld>
            <a:endParaRPr lang="en-GB"/>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CFEC4989-5D23-4D96-97B6-B2B656282869}" type="datetimeFigureOut">
              <a:rPr lang="en-GB" smtClean="0"/>
              <a:pPr/>
              <a:t>05/06/2020</a:t>
            </a:fld>
            <a:endParaRPr lang="en-GB"/>
          </a:p>
        </p:txBody>
      </p:sp>
      <p:sp>
        <p:nvSpPr>
          <p:cNvPr id="6" name="Footer Placeholder 5"/>
          <p:cNvSpPr>
            <a:spLocks noGrp="1"/>
          </p:cNvSpPr>
          <p:nvPr>
            <p:ph type="ftr" sz="quarter" idx="11"/>
          </p:nvPr>
        </p:nvSpPr>
        <p:spPr>
          <a:xfrm>
            <a:off x="914400" y="6172200"/>
            <a:ext cx="3886200" cy="457200"/>
          </a:xfrm>
        </p:spPr>
        <p:txBody>
          <a:bodyPr/>
          <a:lstStyle/>
          <a:p>
            <a:endParaRPr lang="en-GB"/>
          </a:p>
        </p:txBody>
      </p:sp>
      <p:sp>
        <p:nvSpPr>
          <p:cNvPr id="7" name="Slide Number Placeholder 6"/>
          <p:cNvSpPr>
            <a:spLocks noGrp="1"/>
          </p:cNvSpPr>
          <p:nvPr>
            <p:ph type="sldNum" sz="quarter" idx="12"/>
          </p:nvPr>
        </p:nvSpPr>
        <p:spPr>
          <a:xfrm>
            <a:off x="146304" y="6208776"/>
            <a:ext cx="457200" cy="457200"/>
          </a:xfrm>
        </p:spPr>
        <p:txBody>
          <a:bodyPr/>
          <a:lstStyle/>
          <a:p>
            <a:fld id="{978C4E7E-6D6D-4A54-AFCE-FD464BF36E0B}" type="slidenum">
              <a:rPr lang="en-GB" smtClean="0"/>
              <a:pPr/>
              <a:t>‹#›</a:t>
            </a:fld>
            <a:endParaRPr lang="en-GB"/>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a:t>Click to edit Master title style</a:t>
            </a:r>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CFEC4989-5D23-4D96-97B6-B2B656282869}" type="datetimeFigureOut">
              <a:rPr lang="en-GB" smtClean="0"/>
              <a:pPr/>
              <a:t>05/06/2020</a:t>
            </a:fld>
            <a:endParaRPr lang="en-GB"/>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GB"/>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978C4E7E-6D6D-4A54-AFCE-FD464BF36E0B}"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nhs.uk/conditions/alcohol-misuse/risks/"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hyperlink" Target="https://111.wales.nhs.uk/Encyclopaedia/d/article/depression/"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25000" lnSpcReduction="20000"/>
          </a:bodyPr>
          <a:lstStyle/>
          <a:p>
            <a:endParaRPr lang="en-GB" sz="6800" dirty="0"/>
          </a:p>
          <a:p>
            <a:r>
              <a:rPr lang="en-GB" sz="6800" dirty="0"/>
              <a:t>WJEC Level 3 Certificate and Diploma in Health and Social Care: Principles and Context.</a:t>
            </a:r>
          </a:p>
          <a:p>
            <a:endParaRPr lang="en-GB" sz="6800" dirty="0"/>
          </a:p>
          <a:p>
            <a:r>
              <a:rPr lang="en-GB" sz="6800" dirty="0"/>
              <a:t>Unit 2 – Factors affecting individuals across the lifespan, and how these impact on outcomes, care and support needs. </a:t>
            </a:r>
          </a:p>
          <a:p>
            <a:endParaRPr lang="en-GB" sz="6800" dirty="0"/>
          </a:p>
          <a:p>
            <a:r>
              <a:rPr lang="en-GB" sz="6800" b="1" dirty="0"/>
              <a:t>Lesson 3 – Factors that affect human growth and development across the lifespan.  </a:t>
            </a:r>
          </a:p>
          <a:p>
            <a:endParaRPr lang="en-GB" dirty="0"/>
          </a:p>
        </p:txBody>
      </p:sp>
      <p:sp>
        <p:nvSpPr>
          <p:cNvPr id="2" name="Title 1"/>
          <p:cNvSpPr>
            <a:spLocks noGrp="1"/>
          </p:cNvSpPr>
          <p:nvPr>
            <p:ph type="ctrTitle"/>
          </p:nvPr>
        </p:nvSpPr>
        <p:spPr/>
        <p:txBody>
          <a:bodyPr>
            <a:normAutofit fontScale="90000"/>
          </a:bodyPr>
          <a:lstStyle/>
          <a:p>
            <a:r>
              <a:rPr lang="en-GB" dirty="0"/>
              <a:t>Factors that affect human growth and development across the lifespan.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Potential long term impact of key factors.</a:t>
            </a:r>
          </a:p>
        </p:txBody>
      </p:sp>
      <p:sp>
        <p:nvSpPr>
          <p:cNvPr id="3" name="Content Placeholder 2"/>
          <p:cNvSpPr>
            <a:spLocks noGrp="1"/>
          </p:cNvSpPr>
          <p:nvPr>
            <p:ph sz="quarter" idx="1"/>
          </p:nvPr>
        </p:nvSpPr>
        <p:spPr/>
        <p:txBody>
          <a:bodyPr/>
          <a:lstStyle/>
          <a:p>
            <a:pPr>
              <a:buNone/>
            </a:pPr>
            <a:r>
              <a:rPr lang="en-GB" dirty="0"/>
              <a:t>Blames/physical factors can have a long term impact potentially affecting growth/development. </a:t>
            </a:r>
          </a:p>
        </p:txBody>
      </p:sp>
      <p:graphicFrame>
        <p:nvGraphicFramePr>
          <p:cNvPr id="4" name="Table 3"/>
          <p:cNvGraphicFramePr>
            <a:graphicFrameLocks noGrp="1"/>
          </p:cNvGraphicFramePr>
          <p:nvPr/>
        </p:nvGraphicFramePr>
        <p:xfrm>
          <a:off x="2699792" y="3068960"/>
          <a:ext cx="6096000" cy="323596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tblGrid>
              <a:tr h="370840">
                <a:tc>
                  <a:txBody>
                    <a:bodyPr/>
                    <a:lstStyle/>
                    <a:p>
                      <a:r>
                        <a:rPr lang="en-GB" dirty="0"/>
                        <a:t>Some potential</a:t>
                      </a:r>
                      <a:r>
                        <a:rPr lang="en-GB" baseline="0" dirty="0"/>
                        <a:t> long term impact of key factors affecting growth/development.  </a:t>
                      </a:r>
                      <a:endParaRPr lang="en-GB" dirty="0"/>
                    </a:p>
                  </a:txBody>
                  <a:tcPr/>
                </a:tc>
                <a:extLst>
                  <a:ext uri="{0D108BD9-81ED-4DB2-BD59-A6C34878D82A}">
                    <a16:rowId xmlns:a16="http://schemas.microsoft.com/office/drawing/2014/main" val="10000"/>
                  </a:ext>
                </a:extLst>
              </a:tr>
              <a:tr h="370840">
                <a:tc>
                  <a:txBody>
                    <a:bodyPr/>
                    <a:lstStyle/>
                    <a:p>
                      <a:r>
                        <a:rPr lang="en-GB" dirty="0"/>
                        <a:t>B – Broadening</a:t>
                      </a:r>
                      <a:r>
                        <a:rPr lang="en-GB" baseline="0" dirty="0"/>
                        <a:t> of experiences.</a:t>
                      </a:r>
                      <a:endParaRPr lang="en-GB" dirty="0"/>
                    </a:p>
                  </a:txBody>
                  <a:tcPr/>
                </a:tc>
                <a:extLst>
                  <a:ext uri="{0D108BD9-81ED-4DB2-BD59-A6C34878D82A}">
                    <a16:rowId xmlns:a16="http://schemas.microsoft.com/office/drawing/2014/main" val="10001"/>
                  </a:ext>
                </a:extLst>
              </a:tr>
              <a:tr h="370840">
                <a:tc>
                  <a:txBody>
                    <a:bodyPr/>
                    <a:lstStyle/>
                    <a:p>
                      <a:r>
                        <a:rPr lang="en-GB" dirty="0"/>
                        <a:t>A –  Anxiety</a:t>
                      </a:r>
                    </a:p>
                  </a:txBody>
                  <a:tcPr/>
                </a:tc>
                <a:extLst>
                  <a:ext uri="{0D108BD9-81ED-4DB2-BD59-A6C34878D82A}">
                    <a16:rowId xmlns:a16="http://schemas.microsoft.com/office/drawing/2014/main" val="10002"/>
                  </a:ext>
                </a:extLst>
              </a:tr>
              <a:tr h="370840">
                <a:tc>
                  <a:txBody>
                    <a:bodyPr/>
                    <a:lstStyle/>
                    <a:p>
                      <a:r>
                        <a:rPr lang="en-GB" dirty="0"/>
                        <a:t>T - </a:t>
                      </a:r>
                      <a:r>
                        <a:rPr lang="en-GB" baseline="0" dirty="0"/>
                        <a:t> Trauma/Transition.</a:t>
                      </a:r>
                      <a:endParaRPr lang="en-GB" dirty="0"/>
                    </a:p>
                  </a:txBody>
                  <a:tcPr/>
                </a:tc>
                <a:extLst>
                  <a:ext uri="{0D108BD9-81ED-4DB2-BD59-A6C34878D82A}">
                    <a16:rowId xmlns:a16="http://schemas.microsoft.com/office/drawing/2014/main" val="10003"/>
                  </a:ext>
                </a:extLst>
              </a:tr>
              <a:tr h="370840">
                <a:tc>
                  <a:txBody>
                    <a:bodyPr/>
                    <a:lstStyle/>
                    <a:p>
                      <a:r>
                        <a:rPr lang="en-GB" dirty="0"/>
                        <a:t>S -  Stigma.</a:t>
                      </a:r>
                    </a:p>
                  </a:txBody>
                  <a:tcPr/>
                </a:tc>
                <a:extLst>
                  <a:ext uri="{0D108BD9-81ED-4DB2-BD59-A6C34878D82A}">
                    <a16:rowId xmlns:a16="http://schemas.microsoft.com/office/drawing/2014/main" val="10004"/>
                  </a:ext>
                </a:extLst>
              </a:tr>
              <a:tr h="370840">
                <a:tc>
                  <a:txBody>
                    <a:bodyPr/>
                    <a:lstStyle/>
                    <a:p>
                      <a:r>
                        <a:rPr lang="en-GB" dirty="0"/>
                        <a:t>M -  More able and talented – exceeding milestone</a:t>
                      </a:r>
                    </a:p>
                  </a:txBody>
                  <a:tcPr/>
                </a:tc>
                <a:extLst>
                  <a:ext uri="{0D108BD9-81ED-4DB2-BD59-A6C34878D82A}">
                    <a16:rowId xmlns:a16="http://schemas.microsoft.com/office/drawing/2014/main" val="10005"/>
                  </a:ext>
                </a:extLst>
              </a:tr>
              <a:tr h="370840">
                <a:tc>
                  <a:txBody>
                    <a:bodyPr/>
                    <a:lstStyle/>
                    <a:p>
                      <a:r>
                        <a:rPr lang="en-GB" dirty="0"/>
                        <a:t>A -   Attachment</a:t>
                      </a:r>
                    </a:p>
                  </a:txBody>
                  <a:tcPr/>
                </a:tc>
                <a:extLst>
                  <a:ext uri="{0D108BD9-81ED-4DB2-BD59-A6C34878D82A}">
                    <a16:rowId xmlns:a16="http://schemas.microsoft.com/office/drawing/2014/main" val="10006"/>
                  </a:ext>
                </a:extLst>
              </a:tr>
              <a:tr h="370840">
                <a:tc>
                  <a:txBody>
                    <a:bodyPr/>
                    <a:lstStyle/>
                    <a:p>
                      <a:r>
                        <a:rPr lang="en-GB" dirty="0"/>
                        <a:t>N -   Non-achievement</a:t>
                      </a:r>
                      <a:r>
                        <a:rPr lang="en-GB" baseline="0" dirty="0"/>
                        <a:t> of expected milestones. </a:t>
                      </a:r>
                      <a:endParaRPr lang="en-GB" dirty="0"/>
                    </a:p>
                  </a:txBody>
                  <a:tcPr/>
                </a:tc>
                <a:extLst>
                  <a:ext uri="{0D108BD9-81ED-4DB2-BD59-A6C34878D82A}">
                    <a16:rowId xmlns:a16="http://schemas.microsoft.com/office/drawing/2014/main" val="10007"/>
                  </a:ext>
                </a:extLst>
              </a:tr>
            </a:tbl>
          </a:graphicData>
        </a:graphic>
      </p:graphicFrame>
      <p:sp>
        <p:nvSpPr>
          <p:cNvPr id="5" name="TextBox 4"/>
          <p:cNvSpPr txBox="1"/>
          <p:nvPr/>
        </p:nvSpPr>
        <p:spPr>
          <a:xfrm>
            <a:off x="467544" y="2708920"/>
            <a:ext cx="1512168" cy="2585323"/>
          </a:xfrm>
          <a:prstGeom prst="rect">
            <a:avLst/>
          </a:prstGeom>
          <a:noFill/>
        </p:spPr>
        <p:txBody>
          <a:bodyPr wrap="square" rtlCol="0">
            <a:spAutoFit/>
          </a:bodyPr>
          <a:lstStyle/>
          <a:p>
            <a:r>
              <a:rPr lang="en-GB" b="1" u="sng" dirty="0">
                <a:effectLst>
                  <a:outerShdw blurRad="38100" dist="38100" dir="2700000" algn="tl">
                    <a:srgbClr val="000000">
                      <a:alpha val="43137"/>
                    </a:srgbClr>
                  </a:outerShdw>
                </a:effectLst>
              </a:rPr>
              <a:t>BATSMAN </a:t>
            </a:r>
          </a:p>
          <a:p>
            <a:r>
              <a:rPr lang="en-GB" i="1" dirty="0"/>
              <a:t>Is a useful acronym when considering some long term effects of key factors.</a:t>
            </a:r>
            <a:r>
              <a:rPr lang="en-GB" dirty="0"/>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Carter family</a:t>
            </a:r>
          </a:p>
        </p:txBody>
      </p:sp>
      <p:pic>
        <p:nvPicPr>
          <p:cNvPr id="1026" name="Picture 2"/>
          <p:cNvPicPr>
            <a:picLocks noGrp="1" noChangeAspect="1" noChangeArrowheads="1"/>
          </p:cNvPicPr>
          <p:nvPr>
            <p:ph sz="quarter" idx="1"/>
          </p:nvPr>
        </p:nvPicPr>
        <p:blipFill>
          <a:blip r:embed="rId3" cstate="print"/>
          <a:srcRect/>
          <a:stretch>
            <a:fillRect/>
          </a:stretch>
        </p:blipFill>
        <p:spPr bwMode="auto">
          <a:xfrm>
            <a:off x="611560" y="2564904"/>
            <a:ext cx="5760640" cy="3926116"/>
          </a:xfrm>
          <a:prstGeom prst="rect">
            <a:avLst/>
          </a:prstGeom>
          <a:noFill/>
          <a:ln w="9525">
            <a:noFill/>
            <a:miter lim="800000"/>
            <a:headEnd/>
            <a:tailEnd/>
          </a:ln>
        </p:spPr>
      </p:pic>
      <p:sp>
        <p:nvSpPr>
          <p:cNvPr id="5" name="TextBox 4"/>
          <p:cNvSpPr txBox="1"/>
          <p:nvPr/>
        </p:nvSpPr>
        <p:spPr>
          <a:xfrm>
            <a:off x="827584" y="1484784"/>
            <a:ext cx="7128792" cy="1200329"/>
          </a:xfrm>
          <a:prstGeom prst="rect">
            <a:avLst/>
          </a:prstGeom>
          <a:noFill/>
        </p:spPr>
        <p:txBody>
          <a:bodyPr wrap="square" rtlCol="0">
            <a:spAutoFit/>
          </a:bodyPr>
          <a:lstStyle/>
          <a:p>
            <a:r>
              <a:rPr lang="en-GB" dirty="0"/>
              <a:t>In groups,  complete the mind map of different members of the Carter’s family from Eastenders.      You must include </a:t>
            </a:r>
            <a:r>
              <a:rPr lang="en-GB" b="1" dirty="0"/>
              <a:t>the life stage</a:t>
            </a:r>
            <a:r>
              <a:rPr lang="en-GB" dirty="0"/>
              <a:t>, and the </a:t>
            </a:r>
            <a:r>
              <a:rPr lang="en-GB" b="1" dirty="0"/>
              <a:t>key factor</a:t>
            </a:r>
            <a:r>
              <a:rPr lang="en-GB" dirty="0"/>
              <a:t> that may have affected their growth/development.   </a:t>
            </a:r>
          </a:p>
        </p:txBody>
      </p:sp>
      <p:pic>
        <p:nvPicPr>
          <p:cNvPr id="3" name="Picture 2"/>
          <p:cNvPicPr>
            <a:picLocks noChangeAspect="1" noChangeArrowheads="1"/>
          </p:cNvPicPr>
          <p:nvPr/>
        </p:nvPicPr>
        <p:blipFill>
          <a:blip r:embed="rId4" cstate="print"/>
          <a:srcRect/>
          <a:stretch>
            <a:fillRect/>
          </a:stretch>
        </p:blipFill>
        <p:spPr bwMode="auto">
          <a:xfrm>
            <a:off x="4090988" y="3071813"/>
            <a:ext cx="962025" cy="71437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Carter family</a:t>
            </a:r>
          </a:p>
        </p:txBody>
      </p:sp>
      <p:sp>
        <p:nvSpPr>
          <p:cNvPr id="3" name="Content Placeholder 2"/>
          <p:cNvSpPr>
            <a:spLocks noGrp="1"/>
          </p:cNvSpPr>
          <p:nvPr>
            <p:ph sz="quarter" idx="1"/>
          </p:nvPr>
        </p:nvSpPr>
        <p:spPr>
          <a:xfrm>
            <a:off x="323528" y="1412776"/>
            <a:ext cx="7772400" cy="4572000"/>
          </a:xfrm>
        </p:spPr>
        <p:txBody>
          <a:bodyPr/>
          <a:lstStyle/>
          <a:p>
            <a:pPr>
              <a:buNone/>
            </a:pPr>
            <a:r>
              <a:rPr lang="en-GB" dirty="0"/>
              <a:t>After completing the mind map, you will be allocated into 5 different groups, and you will record your answers onto a flipchart and present your findings to the class. </a:t>
            </a:r>
          </a:p>
          <a:p>
            <a:pPr>
              <a:buNone/>
            </a:pPr>
            <a:endParaRPr lang="en-GB" dirty="0"/>
          </a:p>
          <a:p>
            <a:pPr>
              <a:buNone/>
            </a:pPr>
            <a:endParaRPr lang="en-GB" dirty="0"/>
          </a:p>
        </p:txBody>
      </p:sp>
      <p:sp>
        <p:nvSpPr>
          <p:cNvPr id="4" name="TextBox 3"/>
          <p:cNvSpPr txBox="1"/>
          <p:nvPr/>
        </p:nvSpPr>
        <p:spPr>
          <a:xfrm>
            <a:off x="323528" y="3573016"/>
            <a:ext cx="8136904" cy="3046988"/>
          </a:xfrm>
          <a:prstGeom prst="rect">
            <a:avLst/>
          </a:prstGeom>
          <a:noFill/>
        </p:spPr>
        <p:txBody>
          <a:bodyPr wrap="square" rtlCol="0">
            <a:spAutoFit/>
          </a:bodyPr>
          <a:lstStyle/>
          <a:p>
            <a:r>
              <a:rPr lang="en-GB" sz="1600" dirty="0"/>
              <a:t>You need to include on your flipchart:</a:t>
            </a:r>
          </a:p>
          <a:p>
            <a:endParaRPr lang="en-GB" sz="1600" dirty="0"/>
          </a:p>
          <a:p>
            <a:pPr marL="342900" indent="-342900">
              <a:buAutoNum type="arabicPeriod"/>
            </a:pPr>
            <a:r>
              <a:rPr lang="en-GB" sz="1600" dirty="0"/>
              <a:t>Clearly identify the character by including their name, age and life stage they are living through.</a:t>
            </a:r>
          </a:p>
          <a:p>
            <a:pPr marL="342900" indent="-342900"/>
            <a:r>
              <a:rPr lang="en-GB" sz="1600" dirty="0"/>
              <a:t>     </a:t>
            </a:r>
          </a:p>
          <a:p>
            <a:pPr marL="342900" indent="-342900"/>
            <a:r>
              <a:rPr lang="en-GB" sz="1600" dirty="0"/>
              <a:t>2.  Clearly state the factor that you will discussing.  </a:t>
            </a:r>
          </a:p>
          <a:p>
            <a:pPr marL="342900" indent="-342900">
              <a:buAutoNum type="arabicPeriod"/>
            </a:pPr>
            <a:endParaRPr lang="en-GB" sz="1600" dirty="0"/>
          </a:p>
          <a:p>
            <a:pPr marL="342900" indent="-342900"/>
            <a:r>
              <a:rPr lang="en-GB" sz="1600" dirty="0"/>
              <a:t>3.  State how the factor may have affected an individual’s expected developmental milestones, so this would be relevant in Ollie Carter’s case.     Include positive and negative aspects of the factor on their growth/development,  you should also include the potential short/long term effects.     </a:t>
            </a:r>
            <a:r>
              <a:rPr lang="en-GB" sz="1600" i="1" dirty="0"/>
              <a:t>You could also state how this factor may impact upon the family.       Do not forget the acronyms we discussed.  </a:t>
            </a:r>
            <a:endParaRPr lang="en-GB" sz="1600" dirty="0"/>
          </a:p>
        </p:txBody>
      </p:sp>
      <p:pic>
        <p:nvPicPr>
          <p:cNvPr id="1026" name="Picture 2"/>
          <p:cNvPicPr>
            <a:picLocks noChangeAspect="1" noChangeArrowheads="1"/>
          </p:cNvPicPr>
          <p:nvPr/>
        </p:nvPicPr>
        <p:blipFill>
          <a:blip r:embed="rId2" cstate="print"/>
          <a:srcRect/>
          <a:stretch>
            <a:fillRect/>
          </a:stretch>
        </p:blipFill>
        <p:spPr bwMode="auto">
          <a:xfrm>
            <a:off x="7596336" y="188640"/>
            <a:ext cx="1331640" cy="1785322"/>
          </a:xfrm>
          <a:prstGeom prst="rect">
            <a:avLst/>
          </a:prstGeom>
          <a:noFill/>
          <a:ln w="9525">
            <a:noFill/>
            <a:miter lim="800000"/>
            <a:headEnd/>
            <a:tailEnd/>
          </a:ln>
        </p:spPr>
      </p:pic>
      <p:sp>
        <p:nvSpPr>
          <p:cNvPr id="6" name="Rectangle 5"/>
          <p:cNvSpPr/>
          <p:nvPr/>
        </p:nvSpPr>
        <p:spPr>
          <a:xfrm>
            <a:off x="5868144" y="2780928"/>
            <a:ext cx="3635896" cy="369332"/>
          </a:xfrm>
          <a:prstGeom prst="rect">
            <a:avLst/>
          </a:prstGeom>
        </p:spPr>
        <p:txBody>
          <a:bodyPr wrap="square">
            <a:spAutoFit/>
          </a:bodyPr>
          <a:lstStyle/>
          <a:p>
            <a:r>
              <a:rPr lang="en-GB" sz="900" dirty="0"/>
              <a:t>https://www.istockphoto.com/gb/photo/flip-chart-gm173008242-7390850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1400" dirty="0"/>
              <a:t>Ollie Carter  (Childhood 4 years old). </a:t>
            </a:r>
          </a:p>
        </p:txBody>
      </p:sp>
      <p:graphicFrame>
        <p:nvGraphicFramePr>
          <p:cNvPr id="6" name="Content Placeholder 5"/>
          <p:cNvGraphicFramePr>
            <a:graphicFrameLocks noGrp="1"/>
          </p:cNvGraphicFramePr>
          <p:nvPr>
            <p:ph sz="quarter" idx="1"/>
          </p:nvPr>
        </p:nvGraphicFramePr>
        <p:xfrm>
          <a:off x="251520" y="1412776"/>
          <a:ext cx="6624736" cy="5269062"/>
        </p:xfrm>
        <a:graphic>
          <a:graphicData uri="http://schemas.openxmlformats.org/drawingml/2006/table">
            <a:tbl>
              <a:tblPr firstRow="1" bandRow="1">
                <a:tableStyleId>{5C22544A-7EE6-4342-B048-85BDC9FD1C3A}</a:tableStyleId>
              </a:tblPr>
              <a:tblGrid>
                <a:gridCol w="6624736">
                  <a:extLst>
                    <a:ext uri="{9D8B030D-6E8A-4147-A177-3AD203B41FA5}">
                      <a16:colId xmlns:a16="http://schemas.microsoft.com/office/drawing/2014/main" val="20000"/>
                    </a:ext>
                  </a:extLst>
                </a:gridCol>
              </a:tblGrid>
              <a:tr h="839188">
                <a:tc>
                  <a:txBody>
                    <a:bodyPr/>
                    <a:lstStyle/>
                    <a:p>
                      <a:r>
                        <a:rPr lang="en-GB" dirty="0"/>
                        <a:t>Key</a:t>
                      </a:r>
                      <a:r>
                        <a:rPr lang="en-GB" baseline="0" dirty="0"/>
                        <a:t> factors that may have affected his human growth and development</a:t>
                      </a:r>
                      <a:endParaRPr lang="en-GB" dirty="0"/>
                    </a:p>
                  </a:txBody>
                  <a:tcPr/>
                </a:tc>
                <a:extLst>
                  <a:ext uri="{0D108BD9-81ED-4DB2-BD59-A6C34878D82A}">
                    <a16:rowId xmlns:a16="http://schemas.microsoft.com/office/drawing/2014/main" val="10000"/>
                  </a:ext>
                </a:extLst>
              </a:tr>
              <a:tr h="1046594">
                <a:tc>
                  <a:txBody>
                    <a:bodyPr/>
                    <a:lstStyle/>
                    <a:p>
                      <a:r>
                        <a:rPr lang="en-GB" u="sng" dirty="0"/>
                        <a:t>Behaviour</a:t>
                      </a:r>
                      <a:r>
                        <a:rPr lang="en-GB" u="sng" baseline="0" dirty="0"/>
                        <a:t> that challenges </a:t>
                      </a:r>
                      <a:r>
                        <a:rPr lang="en-GB" baseline="0" dirty="0"/>
                        <a:t>growth/development - Ollie was assessed and it was confirmed that he is on the </a:t>
                      </a:r>
                      <a:r>
                        <a:rPr lang="en-GB" b="1" baseline="0" dirty="0">
                          <a:effectLst>
                            <a:outerShdw blurRad="38100" dist="38100" dir="2700000" algn="tl">
                              <a:srgbClr val="000000">
                                <a:alpha val="43137"/>
                              </a:srgbClr>
                            </a:outerShdw>
                          </a:effectLst>
                        </a:rPr>
                        <a:t>autistic spectrum.      </a:t>
                      </a:r>
                      <a:r>
                        <a:rPr lang="en-GB" b="0" baseline="0" dirty="0">
                          <a:effectLst/>
                        </a:rPr>
                        <a:t>Ollie was four years old when he was diagnosed so therefore living through childhood. </a:t>
                      </a:r>
                      <a:endParaRPr lang="en-GB" b="0" dirty="0">
                        <a:effectLst/>
                      </a:endParaRPr>
                    </a:p>
                  </a:txBody>
                  <a:tcPr/>
                </a:tc>
                <a:extLst>
                  <a:ext uri="{0D108BD9-81ED-4DB2-BD59-A6C34878D82A}">
                    <a16:rowId xmlns:a16="http://schemas.microsoft.com/office/drawing/2014/main" val="10001"/>
                  </a:ext>
                </a:extLst>
              </a:tr>
              <a:tr h="313282">
                <a:tc>
                  <a:txBody>
                    <a:bodyPr/>
                    <a:lstStyle/>
                    <a:p>
                      <a:endParaRPr lang="en-GB" dirty="0"/>
                    </a:p>
                  </a:txBody>
                  <a:tcPr/>
                </a:tc>
                <a:extLst>
                  <a:ext uri="{0D108BD9-81ED-4DB2-BD59-A6C34878D82A}">
                    <a16:rowId xmlns:a16="http://schemas.microsoft.com/office/drawing/2014/main" val="10002"/>
                  </a:ext>
                </a:extLst>
              </a:tr>
              <a:tr h="1235962">
                <a:tc>
                  <a:txBody>
                    <a:bodyPr/>
                    <a:lstStyle/>
                    <a:p>
                      <a:r>
                        <a:rPr lang="en-GB" u="sng" dirty="0"/>
                        <a:t>Positive aspect of autism and growth/development.</a:t>
                      </a:r>
                      <a:r>
                        <a:rPr lang="en-GB" u="sng" baseline="0" dirty="0"/>
                        <a:t>   </a:t>
                      </a:r>
                    </a:p>
                    <a:p>
                      <a:pPr>
                        <a:buFont typeface="Arial" pitchFamily="34" charset="0"/>
                        <a:buChar char="•"/>
                      </a:pPr>
                      <a:r>
                        <a:rPr lang="en-GB" baseline="0" dirty="0"/>
                        <a:t>Individuals have very good personal qualities. </a:t>
                      </a:r>
                    </a:p>
                    <a:p>
                      <a:pPr>
                        <a:buFont typeface="Arial" pitchFamily="34" charset="0"/>
                        <a:buChar char="•"/>
                      </a:pPr>
                      <a:r>
                        <a:rPr lang="en-GB" baseline="0" dirty="0"/>
                        <a:t>Diagnosed means that he gain the support within the education system as this condition is a long term condition. </a:t>
                      </a:r>
                    </a:p>
                    <a:p>
                      <a:endParaRPr lang="en-GB" dirty="0"/>
                    </a:p>
                  </a:txBody>
                  <a:tcPr/>
                </a:tc>
                <a:extLst>
                  <a:ext uri="{0D108BD9-81ED-4DB2-BD59-A6C34878D82A}">
                    <a16:rowId xmlns:a16="http://schemas.microsoft.com/office/drawing/2014/main" val="10003"/>
                  </a:ext>
                </a:extLst>
              </a:tr>
              <a:tr h="1004219">
                <a:tc>
                  <a:txBody>
                    <a:bodyPr/>
                    <a:lstStyle/>
                    <a:p>
                      <a:r>
                        <a:rPr lang="en-GB" u="sng" dirty="0"/>
                        <a:t>Negative aspect of autism and growth/development.</a:t>
                      </a:r>
                    </a:p>
                    <a:p>
                      <a:pPr>
                        <a:buFont typeface="Arial" pitchFamily="34" charset="0"/>
                        <a:buChar char="•"/>
                      </a:pPr>
                      <a:r>
                        <a:rPr lang="en-GB" dirty="0"/>
                        <a:t> 20% of individuals with autism never develop their</a:t>
                      </a:r>
                      <a:r>
                        <a:rPr lang="en-GB" baseline="0" dirty="0"/>
                        <a:t> speech and remain non-verbal throughout their lives. (Long term).  </a:t>
                      </a:r>
                    </a:p>
                    <a:p>
                      <a:pPr>
                        <a:buFont typeface="Arial" pitchFamily="34" charset="0"/>
                        <a:buChar char="•"/>
                      </a:pPr>
                      <a:r>
                        <a:rPr lang="en-GB" baseline="0" dirty="0"/>
                        <a:t>Anxiety and sensory proceedings disorders are very common. </a:t>
                      </a:r>
                      <a:endParaRPr lang="en-GB" dirty="0"/>
                    </a:p>
                  </a:txBody>
                  <a:tcPr/>
                </a:tc>
                <a:extLst>
                  <a:ext uri="{0D108BD9-81ED-4DB2-BD59-A6C34878D82A}">
                    <a16:rowId xmlns:a16="http://schemas.microsoft.com/office/drawing/2014/main" val="10004"/>
                  </a:ext>
                </a:extLst>
              </a:tr>
              <a:tr h="313282">
                <a:tc>
                  <a:txBody>
                    <a:bodyPr/>
                    <a:lstStyle/>
                    <a:p>
                      <a:endParaRPr lang="en-GB" dirty="0"/>
                    </a:p>
                  </a:txBody>
                  <a:tcPr/>
                </a:tc>
                <a:extLst>
                  <a:ext uri="{0D108BD9-81ED-4DB2-BD59-A6C34878D82A}">
                    <a16:rowId xmlns:a16="http://schemas.microsoft.com/office/drawing/2014/main" val="10005"/>
                  </a:ext>
                </a:extLst>
              </a:tr>
            </a:tbl>
          </a:graphicData>
        </a:graphic>
      </p:graphicFrame>
      <p:pic>
        <p:nvPicPr>
          <p:cNvPr id="2050" name="Picture 2"/>
          <p:cNvPicPr>
            <a:picLocks noChangeAspect="1" noChangeArrowheads="1"/>
          </p:cNvPicPr>
          <p:nvPr/>
        </p:nvPicPr>
        <p:blipFill>
          <a:blip r:embed="rId3" cstate="print"/>
          <a:srcRect/>
          <a:stretch>
            <a:fillRect/>
          </a:stretch>
        </p:blipFill>
        <p:spPr bwMode="auto">
          <a:xfrm>
            <a:off x="7596336" y="188640"/>
            <a:ext cx="1357591" cy="1008112"/>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1400" dirty="0"/>
              <a:t>Whitney Carter  (Could be thinking of childhood, adolescence or adulthood – depending on context.  </a:t>
            </a:r>
          </a:p>
        </p:txBody>
      </p:sp>
      <p:graphicFrame>
        <p:nvGraphicFramePr>
          <p:cNvPr id="6" name="Content Placeholder 5"/>
          <p:cNvGraphicFramePr>
            <a:graphicFrameLocks noGrp="1"/>
          </p:cNvGraphicFramePr>
          <p:nvPr>
            <p:ph sz="quarter" idx="1"/>
          </p:nvPr>
        </p:nvGraphicFramePr>
        <p:xfrm>
          <a:off x="611560" y="1484784"/>
          <a:ext cx="6624736" cy="5277440"/>
        </p:xfrm>
        <a:graphic>
          <a:graphicData uri="http://schemas.openxmlformats.org/drawingml/2006/table">
            <a:tbl>
              <a:tblPr firstRow="1" bandRow="1">
                <a:tableStyleId>{5C22544A-7EE6-4342-B048-85BDC9FD1C3A}</a:tableStyleId>
              </a:tblPr>
              <a:tblGrid>
                <a:gridCol w="6624736">
                  <a:extLst>
                    <a:ext uri="{9D8B030D-6E8A-4147-A177-3AD203B41FA5}">
                      <a16:colId xmlns:a16="http://schemas.microsoft.com/office/drawing/2014/main" val="20000"/>
                    </a:ext>
                  </a:extLst>
                </a:gridCol>
              </a:tblGrid>
              <a:tr h="983204">
                <a:tc>
                  <a:txBody>
                    <a:bodyPr/>
                    <a:lstStyle/>
                    <a:p>
                      <a:r>
                        <a:rPr lang="en-GB" sz="1600" dirty="0"/>
                        <a:t>Key</a:t>
                      </a:r>
                      <a:r>
                        <a:rPr lang="en-GB" sz="1600" baseline="0" dirty="0"/>
                        <a:t> factors that may have affected his human growth and development</a:t>
                      </a:r>
                      <a:endParaRPr lang="en-GB" sz="1600" dirty="0"/>
                    </a:p>
                  </a:txBody>
                  <a:tcPr/>
                </a:tc>
                <a:extLst>
                  <a:ext uri="{0D108BD9-81ED-4DB2-BD59-A6C34878D82A}">
                    <a16:rowId xmlns:a16="http://schemas.microsoft.com/office/drawing/2014/main" val="10000"/>
                  </a:ext>
                </a:extLst>
              </a:tr>
              <a:tr h="1046594">
                <a:tc>
                  <a:txBody>
                    <a:bodyPr/>
                    <a:lstStyle/>
                    <a:p>
                      <a:r>
                        <a:rPr lang="en-GB" sz="1600" b="0" dirty="0">
                          <a:effectLst/>
                        </a:rPr>
                        <a:t>Adverse Childhood Experiences – ACE.</a:t>
                      </a:r>
                      <a:r>
                        <a:rPr lang="en-GB" sz="1600" b="0" baseline="0" dirty="0">
                          <a:effectLst/>
                        </a:rPr>
                        <a:t>  </a:t>
                      </a:r>
                      <a:endParaRPr lang="en-GB" sz="1600" b="0" dirty="0">
                        <a:effectLst/>
                      </a:endParaRPr>
                    </a:p>
                  </a:txBody>
                  <a:tcPr/>
                </a:tc>
                <a:extLst>
                  <a:ext uri="{0D108BD9-81ED-4DB2-BD59-A6C34878D82A}">
                    <a16:rowId xmlns:a16="http://schemas.microsoft.com/office/drawing/2014/main" val="10001"/>
                  </a:ext>
                </a:extLst>
              </a:tr>
              <a:tr h="313282">
                <a:tc>
                  <a:txBody>
                    <a:bodyPr/>
                    <a:lstStyle/>
                    <a:p>
                      <a:endParaRPr lang="en-GB" sz="1600" dirty="0"/>
                    </a:p>
                  </a:txBody>
                  <a:tcPr/>
                </a:tc>
                <a:extLst>
                  <a:ext uri="{0D108BD9-81ED-4DB2-BD59-A6C34878D82A}">
                    <a16:rowId xmlns:a16="http://schemas.microsoft.com/office/drawing/2014/main" val="10002"/>
                  </a:ext>
                </a:extLst>
              </a:tr>
              <a:tr h="1235962">
                <a:tc>
                  <a:txBody>
                    <a:bodyPr/>
                    <a:lstStyle/>
                    <a:p>
                      <a:r>
                        <a:rPr lang="en-GB" sz="1600" u="sng" dirty="0"/>
                        <a:t>Positive aspect of </a:t>
                      </a:r>
                      <a:r>
                        <a:rPr lang="en-GB" sz="1600" u="none" baseline="0" dirty="0"/>
                        <a:t> </a:t>
                      </a:r>
                      <a:r>
                        <a:rPr lang="en-GB" sz="1600" u="sng" baseline="0" dirty="0"/>
                        <a:t>Adverse Childhood experiences on growth/development.</a:t>
                      </a:r>
                    </a:p>
                    <a:p>
                      <a:r>
                        <a:rPr lang="en-GB" sz="1600" u="none" baseline="0" dirty="0"/>
                        <a:t>Identified and therefore can be offered support in overcoming some of the trauma and anxiety.     (Clinical Iceberg). </a:t>
                      </a:r>
                      <a:endParaRPr lang="en-GB" sz="1600" u="none" dirty="0"/>
                    </a:p>
                  </a:txBody>
                  <a:tcPr/>
                </a:tc>
                <a:extLst>
                  <a:ext uri="{0D108BD9-81ED-4DB2-BD59-A6C34878D82A}">
                    <a16:rowId xmlns:a16="http://schemas.microsoft.com/office/drawing/2014/main" val="10003"/>
                  </a:ext>
                </a:extLst>
              </a:tr>
              <a:tr h="1004219">
                <a:tc>
                  <a:txBody>
                    <a:bodyPr/>
                    <a:lstStyle/>
                    <a:p>
                      <a:r>
                        <a:rPr lang="en-GB" sz="1600" u="sng" dirty="0"/>
                        <a:t>Negative aspect of</a:t>
                      </a:r>
                      <a:r>
                        <a:rPr lang="en-GB" sz="1600" u="sng" baseline="0" dirty="0"/>
                        <a:t> Adverse Childhood experiences </a:t>
                      </a:r>
                      <a:endParaRPr lang="en-GB" sz="1600" u="sng" dirty="0"/>
                    </a:p>
                    <a:p>
                      <a:pPr>
                        <a:buFont typeface="Arial" pitchFamily="34" charset="0"/>
                        <a:buChar char="•"/>
                      </a:pPr>
                      <a:r>
                        <a:rPr lang="en-GB" sz="1600" dirty="0"/>
                        <a:t>Psychologically</a:t>
                      </a:r>
                      <a:r>
                        <a:rPr lang="en-GB" sz="1600" baseline="0" dirty="0"/>
                        <a:t> and physically – Their immune system may have alerted which may lead to chronic health conditions. </a:t>
                      </a:r>
                    </a:p>
                    <a:p>
                      <a:pPr>
                        <a:buFont typeface="Arial" pitchFamily="34" charset="0"/>
                        <a:buChar char="•"/>
                      </a:pPr>
                      <a:r>
                        <a:rPr lang="en-GB" sz="1600" baseline="0" dirty="0"/>
                        <a:t>Emotionally – low self-esteem – linking to mental health be another factor.   </a:t>
                      </a:r>
                    </a:p>
                    <a:p>
                      <a:pPr>
                        <a:buFont typeface="Arial" pitchFamily="34" charset="0"/>
                        <a:buChar char="•"/>
                      </a:pPr>
                      <a:r>
                        <a:rPr lang="en-GB" sz="1600" baseline="0" dirty="0"/>
                        <a:t>Socially – Increased risk of crime.   </a:t>
                      </a:r>
                      <a:endParaRPr lang="en-GB" sz="1600" dirty="0"/>
                    </a:p>
                  </a:txBody>
                  <a:tcPr/>
                </a:tc>
                <a:extLst>
                  <a:ext uri="{0D108BD9-81ED-4DB2-BD59-A6C34878D82A}">
                    <a16:rowId xmlns:a16="http://schemas.microsoft.com/office/drawing/2014/main" val="10004"/>
                  </a:ext>
                </a:extLst>
              </a:tr>
              <a:tr h="313282">
                <a:tc>
                  <a:txBody>
                    <a:bodyPr/>
                    <a:lstStyle/>
                    <a:p>
                      <a:endParaRPr lang="en-GB" dirty="0"/>
                    </a:p>
                  </a:txBody>
                  <a:tcPr/>
                </a:tc>
                <a:extLst>
                  <a:ext uri="{0D108BD9-81ED-4DB2-BD59-A6C34878D82A}">
                    <a16:rowId xmlns:a16="http://schemas.microsoft.com/office/drawing/2014/main" val="10005"/>
                  </a:ext>
                </a:extLst>
              </a:tr>
            </a:tbl>
          </a:graphicData>
        </a:graphic>
      </p:graphicFrame>
      <p:pic>
        <p:nvPicPr>
          <p:cNvPr id="3074" name="Picture 2"/>
          <p:cNvPicPr>
            <a:picLocks noChangeAspect="1" noChangeArrowheads="1"/>
          </p:cNvPicPr>
          <p:nvPr/>
        </p:nvPicPr>
        <p:blipFill>
          <a:blip r:embed="rId3" cstate="print"/>
          <a:srcRect/>
          <a:stretch>
            <a:fillRect/>
          </a:stretch>
        </p:blipFill>
        <p:spPr bwMode="auto">
          <a:xfrm>
            <a:off x="7740352" y="1988840"/>
            <a:ext cx="1028700" cy="168592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1400" dirty="0"/>
              <a:t>Linda Carter (Adulthood).  </a:t>
            </a:r>
          </a:p>
        </p:txBody>
      </p:sp>
      <p:graphicFrame>
        <p:nvGraphicFramePr>
          <p:cNvPr id="6" name="Content Placeholder 5"/>
          <p:cNvGraphicFramePr>
            <a:graphicFrameLocks noGrp="1"/>
          </p:cNvGraphicFramePr>
          <p:nvPr>
            <p:ph sz="quarter" idx="1"/>
          </p:nvPr>
        </p:nvGraphicFramePr>
        <p:xfrm>
          <a:off x="251520" y="1412776"/>
          <a:ext cx="6624736" cy="5269062"/>
        </p:xfrm>
        <a:graphic>
          <a:graphicData uri="http://schemas.openxmlformats.org/drawingml/2006/table">
            <a:tbl>
              <a:tblPr firstRow="1" bandRow="1">
                <a:tableStyleId>{5C22544A-7EE6-4342-B048-85BDC9FD1C3A}</a:tableStyleId>
              </a:tblPr>
              <a:tblGrid>
                <a:gridCol w="6624736">
                  <a:extLst>
                    <a:ext uri="{9D8B030D-6E8A-4147-A177-3AD203B41FA5}">
                      <a16:colId xmlns:a16="http://schemas.microsoft.com/office/drawing/2014/main" val="20000"/>
                    </a:ext>
                  </a:extLst>
                </a:gridCol>
              </a:tblGrid>
              <a:tr h="839188">
                <a:tc>
                  <a:txBody>
                    <a:bodyPr/>
                    <a:lstStyle/>
                    <a:p>
                      <a:r>
                        <a:rPr lang="en-GB" dirty="0"/>
                        <a:t>Key</a:t>
                      </a:r>
                      <a:r>
                        <a:rPr lang="en-GB" baseline="0" dirty="0"/>
                        <a:t> factors that may have affected his human growth and development</a:t>
                      </a:r>
                      <a:endParaRPr lang="en-GB" dirty="0"/>
                    </a:p>
                  </a:txBody>
                  <a:tcPr/>
                </a:tc>
                <a:extLst>
                  <a:ext uri="{0D108BD9-81ED-4DB2-BD59-A6C34878D82A}">
                    <a16:rowId xmlns:a16="http://schemas.microsoft.com/office/drawing/2014/main" val="10000"/>
                  </a:ext>
                </a:extLst>
              </a:tr>
              <a:tr h="1046594">
                <a:tc>
                  <a:txBody>
                    <a:bodyPr/>
                    <a:lstStyle/>
                    <a:p>
                      <a:r>
                        <a:rPr lang="en-GB" u="none" baseline="0" dirty="0"/>
                        <a:t>Substance misuse</a:t>
                      </a:r>
                    </a:p>
                  </a:txBody>
                  <a:tcPr/>
                </a:tc>
                <a:extLst>
                  <a:ext uri="{0D108BD9-81ED-4DB2-BD59-A6C34878D82A}">
                    <a16:rowId xmlns:a16="http://schemas.microsoft.com/office/drawing/2014/main" val="10001"/>
                  </a:ext>
                </a:extLst>
              </a:tr>
              <a:tr h="313282">
                <a:tc>
                  <a:txBody>
                    <a:bodyPr/>
                    <a:lstStyle/>
                    <a:p>
                      <a:endParaRPr lang="en-GB" dirty="0"/>
                    </a:p>
                  </a:txBody>
                  <a:tcPr/>
                </a:tc>
                <a:extLst>
                  <a:ext uri="{0D108BD9-81ED-4DB2-BD59-A6C34878D82A}">
                    <a16:rowId xmlns:a16="http://schemas.microsoft.com/office/drawing/2014/main" val="10002"/>
                  </a:ext>
                </a:extLst>
              </a:tr>
              <a:tr h="1235962">
                <a:tc>
                  <a:txBody>
                    <a:bodyPr/>
                    <a:lstStyle/>
                    <a:p>
                      <a:r>
                        <a:rPr lang="en-GB" u="sng" dirty="0"/>
                        <a:t>Positive aspect of substance misuse</a:t>
                      </a:r>
                      <a:r>
                        <a:rPr lang="en-GB" u="sng" baseline="0" dirty="0"/>
                        <a:t> on growth/development. </a:t>
                      </a:r>
                    </a:p>
                    <a:p>
                      <a:r>
                        <a:rPr lang="en-GB" u="sng" baseline="0" dirty="0"/>
                        <a:t> </a:t>
                      </a:r>
                    </a:p>
                    <a:p>
                      <a:pPr>
                        <a:buFont typeface="Arial" pitchFamily="34" charset="0"/>
                        <a:buChar char="•"/>
                      </a:pPr>
                      <a:r>
                        <a:rPr lang="en-GB" u="none" dirty="0"/>
                        <a:t>Some</a:t>
                      </a:r>
                      <a:r>
                        <a:rPr lang="en-GB" u="none" baseline="0" dirty="0"/>
                        <a:t> research have suggested that some alcohol is beneficial to physical development, however Linda was misusing alcohol.</a:t>
                      </a:r>
                    </a:p>
                    <a:p>
                      <a:pPr>
                        <a:buFont typeface="Arial" pitchFamily="34" charset="0"/>
                        <a:buChar char="•"/>
                      </a:pPr>
                      <a:r>
                        <a:rPr lang="en-GB" u="none" baseline="0" dirty="0"/>
                        <a:t> Could seek support and overcome substance misuse.   </a:t>
                      </a:r>
                      <a:endParaRPr lang="en-GB" u="none" dirty="0"/>
                    </a:p>
                  </a:txBody>
                  <a:tcPr/>
                </a:tc>
                <a:extLst>
                  <a:ext uri="{0D108BD9-81ED-4DB2-BD59-A6C34878D82A}">
                    <a16:rowId xmlns:a16="http://schemas.microsoft.com/office/drawing/2014/main" val="10003"/>
                  </a:ext>
                </a:extLst>
              </a:tr>
              <a:tr h="1004219">
                <a:tc>
                  <a:txBody>
                    <a:bodyPr/>
                    <a:lstStyle/>
                    <a:p>
                      <a:r>
                        <a:rPr lang="en-GB" u="sng" dirty="0"/>
                        <a:t>Negative aspect of substance misuse on growth/development. </a:t>
                      </a:r>
                    </a:p>
                    <a:p>
                      <a:endParaRPr lang="en-GB" u="sng" dirty="0"/>
                    </a:p>
                    <a:p>
                      <a:pPr>
                        <a:buFont typeface="Arial" pitchFamily="34" charset="0"/>
                        <a:buChar char="•"/>
                      </a:pPr>
                      <a:r>
                        <a:rPr lang="en-GB" dirty="0">
                          <a:hlinkClick r:id="rId3"/>
                        </a:rPr>
                        <a:t>https://www.nhs.uk/conditions/alcohol-misuse/risks/</a:t>
                      </a:r>
                      <a:r>
                        <a:rPr lang="en-GB" dirty="0"/>
                        <a:t> - Useful</a:t>
                      </a:r>
                      <a:r>
                        <a:rPr lang="en-GB" baseline="0" dirty="0"/>
                        <a:t> link to show the negative aspects of substance misuse.  </a:t>
                      </a:r>
                      <a:endParaRPr lang="en-GB" dirty="0"/>
                    </a:p>
                  </a:txBody>
                  <a:tcPr/>
                </a:tc>
                <a:extLst>
                  <a:ext uri="{0D108BD9-81ED-4DB2-BD59-A6C34878D82A}">
                    <a16:rowId xmlns:a16="http://schemas.microsoft.com/office/drawing/2014/main" val="10004"/>
                  </a:ext>
                </a:extLst>
              </a:tr>
              <a:tr h="313282">
                <a:tc>
                  <a:txBody>
                    <a:bodyPr/>
                    <a:lstStyle/>
                    <a:p>
                      <a:endParaRPr lang="en-GB" dirty="0"/>
                    </a:p>
                  </a:txBody>
                  <a:tcPr/>
                </a:tc>
                <a:extLst>
                  <a:ext uri="{0D108BD9-81ED-4DB2-BD59-A6C34878D82A}">
                    <a16:rowId xmlns:a16="http://schemas.microsoft.com/office/drawing/2014/main" val="10005"/>
                  </a:ext>
                </a:extLst>
              </a:tr>
            </a:tbl>
          </a:graphicData>
        </a:graphic>
      </p:graphicFrame>
      <p:pic>
        <p:nvPicPr>
          <p:cNvPr id="7" name="Picture 6"/>
          <p:cNvPicPr/>
          <p:nvPr/>
        </p:nvPicPr>
        <p:blipFill>
          <a:blip r:embed="rId4" cstate="print"/>
          <a:srcRect/>
          <a:stretch>
            <a:fillRect/>
          </a:stretch>
        </p:blipFill>
        <p:spPr bwMode="auto">
          <a:xfrm>
            <a:off x="6732240" y="188640"/>
            <a:ext cx="2256318" cy="1871331"/>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1400" dirty="0"/>
              <a:t>Lee Carter (Adulthood)</a:t>
            </a:r>
          </a:p>
        </p:txBody>
      </p:sp>
      <p:graphicFrame>
        <p:nvGraphicFramePr>
          <p:cNvPr id="6" name="Content Placeholder 5"/>
          <p:cNvGraphicFramePr>
            <a:graphicFrameLocks noGrp="1"/>
          </p:cNvGraphicFramePr>
          <p:nvPr>
            <p:ph sz="quarter" idx="1"/>
          </p:nvPr>
        </p:nvGraphicFramePr>
        <p:xfrm>
          <a:off x="251520" y="1596268"/>
          <a:ext cx="5760640" cy="4903152"/>
        </p:xfrm>
        <a:graphic>
          <a:graphicData uri="http://schemas.openxmlformats.org/drawingml/2006/table">
            <a:tbl>
              <a:tblPr firstRow="1" bandRow="1">
                <a:tableStyleId>{5C22544A-7EE6-4342-B048-85BDC9FD1C3A}</a:tableStyleId>
              </a:tblPr>
              <a:tblGrid>
                <a:gridCol w="5760640">
                  <a:extLst>
                    <a:ext uri="{9D8B030D-6E8A-4147-A177-3AD203B41FA5}">
                      <a16:colId xmlns:a16="http://schemas.microsoft.com/office/drawing/2014/main" val="20000"/>
                    </a:ext>
                  </a:extLst>
                </a:gridCol>
              </a:tblGrid>
              <a:tr h="801867">
                <a:tc>
                  <a:txBody>
                    <a:bodyPr/>
                    <a:lstStyle/>
                    <a:p>
                      <a:r>
                        <a:rPr lang="en-GB" dirty="0"/>
                        <a:t>Key</a:t>
                      </a:r>
                      <a:r>
                        <a:rPr lang="en-GB" baseline="0" dirty="0"/>
                        <a:t> factors that may have affected his human growth and development</a:t>
                      </a:r>
                      <a:endParaRPr lang="en-GB" dirty="0"/>
                    </a:p>
                  </a:txBody>
                  <a:tcPr/>
                </a:tc>
                <a:extLst>
                  <a:ext uri="{0D108BD9-81ED-4DB2-BD59-A6C34878D82A}">
                    <a16:rowId xmlns:a16="http://schemas.microsoft.com/office/drawing/2014/main" val="10000"/>
                  </a:ext>
                </a:extLst>
              </a:tr>
              <a:tr h="1000049">
                <a:tc>
                  <a:txBody>
                    <a:bodyPr/>
                    <a:lstStyle/>
                    <a:p>
                      <a:r>
                        <a:rPr lang="en-GB" u="none" baseline="0" dirty="0"/>
                        <a:t>Mental health – depression.</a:t>
                      </a:r>
                    </a:p>
                  </a:txBody>
                  <a:tcPr/>
                </a:tc>
                <a:extLst>
                  <a:ext uri="{0D108BD9-81ED-4DB2-BD59-A6C34878D82A}">
                    <a16:rowId xmlns:a16="http://schemas.microsoft.com/office/drawing/2014/main" val="10001"/>
                  </a:ext>
                </a:extLst>
              </a:tr>
              <a:tr h="349494">
                <a:tc>
                  <a:txBody>
                    <a:bodyPr/>
                    <a:lstStyle/>
                    <a:p>
                      <a:endParaRPr lang="en-GB" dirty="0"/>
                    </a:p>
                  </a:txBody>
                  <a:tcPr/>
                </a:tc>
                <a:extLst>
                  <a:ext uri="{0D108BD9-81ED-4DB2-BD59-A6C34878D82A}">
                    <a16:rowId xmlns:a16="http://schemas.microsoft.com/office/drawing/2014/main" val="10002"/>
                  </a:ext>
                </a:extLst>
              </a:tr>
              <a:tr h="1180996">
                <a:tc>
                  <a:txBody>
                    <a:bodyPr/>
                    <a:lstStyle/>
                    <a:p>
                      <a:r>
                        <a:rPr lang="en-GB" u="sng" dirty="0"/>
                        <a:t>Positive aspect of depression</a:t>
                      </a:r>
                      <a:r>
                        <a:rPr lang="en-GB" u="sng" baseline="0" dirty="0"/>
                        <a:t> on growth/development. </a:t>
                      </a:r>
                    </a:p>
                    <a:p>
                      <a:pPr>
                        <a:buFont typeface="Arial" pitchFamily="34" charset="0"/>
                        <a:buChar char="•"/>
                      </a:pPr>
                      <a:r>
                        <a:rPr lang="en-GB" u="none" baseline="0" dirty="0"/>
                        <a:t>Could seek correct support. </a:t>
                      </a:r>
                      <a:endParaRPr lang="en-GB" u="none" dirty="0"/>
                    </a:p>
                  </a:txBody>
                  <a:tcPr/>
                </a:tc>
                <a:extLst>
                  <a:ext uri="{0D108BD9-81ED-4DB2-BD59-A6C34878D82A}">
                    <a16:rowId xmlns:a16="http://schemas.microsoft.com/office/drawing/2014/main" val="10003"/>
                  </a:ext>
                </a:extLst>
              </a:tr>
              <a:tr h="959559">
                <a:tc>
                  <a:txBody>
                    <a:bodyPr/>
                    <a:lstStyle/>
                    <a:p>
                      <a:r>
                        <a:rPr lang="en-GB" u="sng" dirty="0"/>
                        <a:t>Negative aspect of depression on growth/development. </a:t>
                      </a:r>
                    </a:p>
                    <a:p>
                      <a:r>
                        <a:rPr lang="en-GB" dirty="0">
                          <a:hlinkClick r:id="rId3"/>
                        </a:rPr>
                        <a:t>https://111.wales.nhs.uk/Encyclopaedia/d/article/depression/</a:t>
                      </a:r>
                      <a:r>
                        <a:rPr lang="en-GB" dirty="0"/>
                        <a:t>   - Useful</a:t>
                      </a:r>
                      <a:r>
                        <a:rPr lang="en-GB" baseline="0" dirty="0"/>
                        <a:t> link to show negative aspect of </a:t>
                      </a:r>
                      <a:r>
                        <a:rPr lang="en-GB" b="1" baseline="0" dirty="0"/>
                        <a:t>depression</a:t>
                      </a:r>
                      <a:r>
                        <a:rPr lang="en-GB" baseline="0" dirty="0"/>
                        <a:t>. </a:t>
                      </a:r>
                      <a:endParaRPr lang="en-GB" dirty="0"/>
                    </a:p>
                  </a:txBody>
                  <a:tcPr/>
                </a:tc>
                <a:extLst>
                  <a:ext uri="{0D108BD9-81ED-4DB2-BD59-A6C34878D82A}">
                    <a16:rowId xmlns:a16="http://schemas.microsoft.com/office/drawing/2014/main" val="10004"/>
                  </a:ext>
                </a:extLst>
              </a:tr>
              <a:tr h="349494">
                <a:tc>
                  <a:txBody>
                    <a:bodyPr/>
                    <a:lstStyle/>
                    <a:p>
                      <a:endParaRPr lang="en-GB" dirty="0"/>
                    </a:p>
                  </a:txBody>
                  <a:tcPr/>
                </a:tc>
                <a:extLst>
                  <a:ext uri="{0D108BD9-81ED-4DB2-BD59-A6C34878D82A}">
                    <a16:rowId xmlns:a16="http://schemas.microsoft.com/office/drawing/2014/main" val="10005"/>
                  </a:ext>
                </a:extLst>
              </a:tr>
            </a:tbl>
          </a:graphicData>
        </a:graphic>
      </p:graphicFrame>
      <p:pic>
        <p:nvPicPr>
          <p:cNvPr id="4" name="Picture 3"/>
          <p:cNvPicPr/>
          <p:nvPr/>
        </p:nvPicPr>
        <p:blipFill>
          <a:blip r:embed="rId4" cstate="print"/>
          <a:srcRect/>
          <a:stretch>
            <a:fillRect/>
          </a:stretch>
        </p:blipFill>
        <p:spPr bwMode="auto">
          <a:xfrm>
            <a:off x="6660232" y="260648"/>
            <a:ext cx="2330745" cy="176500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1400" dirty="0"/>
              <a:t>Stan Carter (Later adulthood and now is deceased).   </a:t>
            </a:r>
          </a:p>
        </p:txBody>
      </p:sp>
      <p:graphicFrame>
        <p:nvGraphicFramePr>
          <p:cNvPr id="6" name="Content Placeholder 5"/>
          <p:cNvGraphicFramePr>
            <a:graphicFrameLocks noGrp="1"/>
          </p:cNvGraphicFramePr>
          <p:nvPr>
            <p:ph sz="quarter" idx="1"/>
          </p:nvPr>
        </p:nvGraphicFramePr>
        <p:xfrm>
          <a:off x="251520" y="1412776"/>
          <a:ext cx="6624736" cy="5543382"/>
        </p:xfrm>
        <a:graphic>
          <a:graphicData uri="http://schemas.openxmlformats.org/drawingml/2006/table">
            <a:tbl>
              <a:tblPr firstRow="1" bandRow="1">
                <a:tableStyleId>{5C22544A-7EE6-4342-B048-85BDC9FD1C3A}</a:tableStyleId>
              </a:tblPr>
              <a:tblGrid>
                <a:gridCol w="6624736">
                  <a:extLst>
                    <a:ext uri="{9D8B030D-6E8A-4147-A177-3AD203B41FA5}">
                      <a16:colId xmlns:a16="http://schemas.microsoft.com/office/drawing/2014/main" val="20000"/>
                    </a:ext>
                  </a:extLst>
                </a:gridCol>
              </a:tblGrid>
              <a:tr h="839188">
                <a:tc>
                  <a:txBody>
                    <a:bodyPr/>
                    <a:lstStyle/>
                    <a:p>
                      <a:r>
                        <a:rPr lang="en-GB" dirty="0"/>
                        <a:t>Key</a:t>
                      </a:r>
                      <a:r>
                        <a:rPr lang="en-GB" baseline="0" dirty="0"/>
                        <a:t> factors that may have affected his human growth and development</a:t>
                      </a:r>
                      <a:endParaRPr lang="en-GB" dirty="0"/>
                    </a:p>
                  </a:txBody>
                  <a:tcPr/>
                </a:tc>
                <a:extLst>
                  <a:ext uri="{0D108BD9-81ED-4DB2-BD59-A6C34878D82A}">
                    <a16:rowId xmlns:a16="http://schemas.microsoft.com/office/drawing/2014/main" val="10000"/>
                  </a:ext>
                </a:extLst>
              </a:tr>
              <a:tr h="1046594">
                <a:tc>
                  <a:txBody>
                    <a:bodyPr/>
                    <a:lstStyle/>
                    <a:p>
                      <a:r>
                        <a:rPr lang="en-GB" u="none" baseline="0" dirty="0"/>
                        <a:t>Physical factor – life-limiting condition. – Prostate cancer. </a:t>
                      </a:r>
                    </a:p>
                  </a:txBody>
                  <a:tcPr/>
                </a:tc>
                <a:extLst>
                  <a:ext uri="{0D108BD9-81ED-4DB2-BD59-A6C34878D82A}">
                    <a16:rowId xmlns:a16="http://schemas.microsoft.com/office/drawing/2014/main" val="10001"/>
                  </a:ext>
                </a:extLst>
              </a:tr>
              <a:tr h="313282">
                <a:tc>
                  <a:txBody>
                    <a:bodyPr/>
                    <a:lstStyle/>
                    <a:p>
                      <a:endParaRPr lang="en-GB" dirty="0"/>
                    </a:p>
                  </a:txBody>
                  <a:tcPr/>
                </a:tc>
                <a:extLst>
                  <a:ext uri="{0D108BD9-81ED-4DB2-BD59-A6C34878D82A}">
                    <a16:rowId xmlns:a16="http://schemas.microsoft.com/office/drawing/2014/main" val="10002"/>
                  </a:ext>
                </a:extLst>
              </a:tr>
              <a:tr h="1235962">
                <a:tc>
                  <a:txBody>
                    <a:bodyPr/>
                    <a:lstStyle/>
                    <a:p>
                      <a:r>
                        <a:rPr lang="en-GB" u="sng" dirty="0"/>
                        <a:t>Positive aspect of a</a:t>
                      </a:r>
                      <a:r>
                        <a:rPr lang="en-GB" u="sng" baseline="0" dirty="0"/>
                        <a:t> life-limiting condition of a life-limiting condition on growth/development. </a:t>
                      </a:r>
                    </a:p>
                    <a:p>
                      <a:pPr>
                        <a:buFont typeface="Arial" pitchFamily="34" charset="0"/>
                        <a:buChar char="•"/>
                      </a:pPr>
                      <a:r>
                        <a:rPr lang="en-GB" u="none" baseline="0" dirty="0"/>
                        <a:t>By being diagnosed – treatments can be given to help ease pain.</a:t>
                      </a:r>
                    </a:p>
                    <a:p>
                      <a:pPr>
                        <a:buFont typeface="Arial" pitchFamily="34" charset="0"/>
                        <a:buChar char="•"/>
                      </a:pPr>
                      <a:r>
                        <a:rPr lang="en-GB" u="none" baseline="0" dirty="0"/>
                        <a:t>Social Disengagement theory – helps deal with the emotional trauma as can  prepare/ plan for life without Stan. </a:t>
                      </a:r>
                    </a:p>
                    <a:p>
                      <a:pPr>
                        <a:buFont typeface="Arial" pitchFamily="34" charset="0"/>
                        <a:buChar char="•"/>
                      </a:pPr>
                      <a:r>
                        <a:rPr lang="en-GB" u="none" baseline="0" dirty="0"/>
                        <a:t>Stan may </a:t>
                      </a:r>
                      <a:r>
                        <a:rPr lang="en-GB" b="1" u="none" baseline="0" dirty="0"/>
                        <a:t>broadening his experiences </a:t>
                      </a:r>
                      <a:r>
                        <a:rPr lang="en-GB" u="none" baseline="0" dirty="0"/>
                        <a:t>– improve social life. </a:t>
                      </a:r>
                      <a:endParaRPr lang="en-GB" u="none" dirty="0"/>
                    </a:p>
                  </a:txBody>
                  <a:tcPr/>
                </a:tc>
                <a:extLst>
                  <a:ext uri="{0D108BD9-81ED-4DB2-BD59-A6C34878D82A}">
                    <a16:rowId xmlns:a16="http://schemas.microsoft.com/office/drawing/2014/main" val="10003"/>
                  </a:ext>
                </a:extLst>
              </a:tr>
              <a:tr h="1004219">
                <a:tc>
                  <a:txBody>
                    <a:bodyPr/>
                    <a:lstStyle/>
                    <a:p>
                      <a:r>
                        <a:rPr lang="en-GB" u="sng" dirty="0"/>
                        <a:t>Negative aspect of a life-limiting condition</a:t>
                      </a:r>
                      <a:r>
                        <a:rPr lang="en-GB" u="sng" baseline="0" dirty="0"/>
                        <a:t> on growth/ development.</a:t>
                      </a:r>
                    </a:p>
                    <a:p>
                      <a:pPr>
                        <a:buFont typeface="Arial" pitchFamily="34" charset="0"/>
                        <a:buChar char="•"/>
                      </a:pPr>
                      <a:r>
                        <a:rPr lang="en-GB" u="none" baseline="0" dirty="0"/>
                        <a:t>Treatments can have adverse side effects.</a:t>
                      </a:r>
                    </a:p>
                    <a:p>
                      <a:pPr>
                        <a:buFont typeface="Arial" pitchFamily="34" charset="0"/>
                        <a:buChar char="•"/>
                      </a:pPr>
                      <a:r>
                        <a:rPr lang="en-GB" u="none" baseline="0" dirty="0"/>
                        <a:t>Can lead to becoming </a:t>
                      </a:r>
                      <a:r>
                        <a:rPr lang="en-GB" b="1" u="none" baseline="0" dirty="0"/>
                        <a:t>anxious </a:t>
                      </a:r>
                      <a:r>
                        <a:rPr lang="en-GB" u="none" baseline="0" dirty="0"/>
                        <a:t>and depressed. </a:t>
                      </a:r>
                    </a:p>
                    <a:p>
                      <a:pPr>
                        <a:buFont typeface="Arial" pitchFamily="34" charset="0"/>
                        <a:buNone/>
                      </a:pPr>
                      <a:r>
                        <a:rPr lang="en-GB" u="sng" baseline="0" dirty="0"/>
                        <a:t> </a:t>
                      </a:r>
                      <a:endParaRPr lang="en-GB" dirty="0"/>
                    </a:p>
                  </a:txBody>
                  <a:tcPr/>
                </a:tc>
                <a:extLst>
                  <a:ext uri="{0D108BD9-81ED-4DB2-BD59-A6C34878D82A}">
                    <a16:rowId xmlns:a16="http://schemas.microsoft.com/office/drawing/2014/main" val="10004"/>
                  </a:ext>
                </a:extLst>
              </a:tr>
              <a:tr h="313282">
                <a:tc>
                  <a:txBody>
                    <a:bodyPr/>
                    <a:lstStyle/>
                    <a:p>
                      <a:endParaRPr lang="en-GB" dirty="0"/>
                    </a:p>
                  </a:txBody>
                  <a:tcPr/>
                </a:tc>
                <a:extLst>
                  <a:ext uri="{0D108BD9-81ED-4DB2-BD59-A6C34878D82A}">
                    <a16:rowId xmlns:a16="http://schemas.microsoft.com/office/drawing/2014/main" val="10005"/>
                  </a:ext>
                </a:extLst>
              </a:tr>
            </a:tbl>
          </a:graphicData>
        </a:graphic>
      </p:graphicFrame>
      <p:pic>
        <p:nvPicPr>
          <p:cNvPr id="4" name="Picture 3"/>
          <p:cNvPicPr/>
          <p:nvPr/>
        </p:nvPicPr>
        <p:blipFill>
          <a:blip r:embed="rId3" cstate="print"/>
          <a:srcRect/>
          <a:stretch>
            <a:fillRect/>
          </a:stretch>
        </p:blipFill>
        <p:spPr bwMode="auto">
          <a:xfrm>
            <a:off x="7092280" y="188640"/>
            <a:ext cx="1824665" cy="1594884"/>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Have objectives been met?</a:t>
            </a:r>
          </a:p>
        </p:txBody>
      </p:sp>
      <p:sp>
        <p:nvSpPr>
          <p:cNvPr id="3" name="Content Placeholder 2"/>
          <p:cNvSpPr>
            <a:spLocks noGrp="1"/>
          </p:cNvSpPr>
          <p:nvPr>
            <p:ph sz="quarter" idx="1"/>
          </p:nvPr>
        </p:nvSpPr>
        <p:spPr/>
        <p:txBody>
          <a:bodyPr/>
          <a:lstStyle/>
          <a:p>
            <a:pPr marL="514350" indent="-514350">
              <a:buAutoNum type="arabicPeriod"/>
            </a:pPr>
            <a:r>
              <a:rPr lang="en-GB" b="1" dirty="0"/>
              <a:t>Identified </a:t>
            </a:r>
            <a:r>
              <a:rPr lang="en-GB" dirty="0"/>
              <a:t>at least </a:t>
            </a:r>
            <a:r>
              <a:rPr lang="en-GB" b="1" dirty="0"/>
              <a:t>4 FACTORS </a:t>
            </a:r>
            <a:r>
              <a:rPr lang="en-GB" dirty="0"/>
              <a:t>that</a:t>
            </a:r>
            <a:r>
              <a:rPr lang="en-GB" b="1" dirty="0"/>
              <a:t> </a:t>
            </a:r>
            <a:r>
              <a:rPr lang="en-GB" dirty="0"/>
              <a:t>may impact the growth/development of individuals throughout the life stages.  </a:t>
            </a:r>
          </a:p>
          <a:p>
            <a:pPr marL="514350" indent="-514350">
              <a:buAutoNum type="arabicPeriod"/>
            </a:pPr>
            <a:endParaRPr lang="en-GB" dirty="0"/>
          </a:p>
          <a:p>
            <a:pPr marL="514350" indent="-514350">
              <a:buFont typeface="Wingdings 2"/>
              <a:buAutoNum type="arabicPeriod"/>
            </a:pPr>
            <a:r>
              <a:rPr lang="en-GB" b="1" dirty="0"/>
              <a:t>Discussed </a:t>
            </a:r>
            <a:r>
              <a:rPr lang="en-GB" dirty="0"/>
              <a:t>and </a:t>
            </a:r>
            <a:r>
              <a:rPr lang="en-GB" b="1" dirty="0"/>
              <a:t>explain</a:t>
            </a:r>
            <a:r>
              <a:rPr lang="en-GB" dirty="0"/>
              <a:t> with reference to individuals from the Carter family, the long term impact of factors that may affect their growth and development.      </a:t>
            </a:r>
          </a:p>
          <a:p>
            <a:pPr marL="514350" indent="-514350">
              <a:buAutoNum type="arabicPeriod"/>
            </a:pPr>
            <a:endParaRPr lang="en-GB" dirty="0"/>
          </a:p>
          <a:p>
            <a:pPr marL="514350" indent="-514350">
              <a:buAutoNum type="arabicPeriod"/>
            </a:pPr>
            <a:endParaRPr lang="en-GB" dirty="0"/>
          </a:p>
          <a:p>
            <a:pPr>
              <a:buNone/>
            </a:pPr>
            <a:endParaRPr lang="en-GB"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200" dirty="0"/>
              <a:t>Support available if been impacted about factors covered in today’s session</a:t>
            </a:r>
            <a:r>
              <a:rPr lang="en-GB" dirty="0"/>
              <a:t>. </a:t>
            </a:r>
          </a:p>
        </p:txBody>
      </p:sp>
      <p:pic>
        <p:nvPicPr>
          <p:cNvPr id="4" name="Picture 2"/>
          <p:cNvPicPr>
            <a:picLocks noGrp="1" noChangeAspect="1" noChangeArrowheads="1"/>
          </p:cNvPicPr>
          <p:nvPr>
            <p:ph sz="quarter" idx="1"/>
          </p:nvPr>
        </p:nvPicPr>
        <p:blipFill>
          <a:blip r:embed="rId3" cstate="print"/>
          <a:srcRect/>
          <a:stretch>
            <a:fillRect/>
          </a:stretch>
        </p:blipFill>
        <p:spPr bwMode="auto">
          <a:xfrm>
            <a:off x="827584" y="1556792"/>
            <a:ext cx="5412899" cy="4572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Objectives – after this session you should be able to:</a:t>
            </a:r>
          </a:p>
        </p:txBody>
      </p:sp>
      <p:sp>
        <p:nvSpPr>
          <p:cNvPr id="3" name="Content Placeholder 2"/>
          <p:cNvSpPr>
            <a:spLocks noGrp="1"/>
          </p:cNvSpPr>
          <p:nvPr>
            <p:ph sz="quarter" idx="1"/>
          </p:nvPr>
        </p:nvSpPr>
        <p:spPr/>
        <p:txBody>
          <a:bodyPr/>
          <a:lstStyle/>
          <a:p>
            <a:pPr>
              <a:buNone/>
            </a:pPr>
            <a:endParaRPr lang="en-GB" dirty="0"/>
          </a:p>
          <a:p>
            <a:pPr marL="514350" indent="-514350">
              <a:buAutoNum type="arabicPeriod"/>
            </a:pPr>
            <a:r>
              <a:rPr lang="en-GB" b="1" dirty="0"/>
              <a:t>Identify</a:t>
            </a:r>
            <a:r>
              <a:rPr lang="en-GB" dirty="0"/>
              <a:t> at least </a:t>
            </a:r>
            <a:r>
              <a:rPr lang="en-GB" b="1" dirty="0"/>
              <a:t>4 FACTORS </a:t>
            </a:r>
            <a:r>
              <a:rPr lang="en-GB" dirty="0"/>
              <a:t>that may impact the growth/development of individuals throughout the life stages.  </a:t>
            </a:r>
          </a:p>
          <a:p>
            <a:pPr marL="514350" indent="-514350">
              <a:buAutoNum type="arabicPeriod"/>
            </a:pPr>
            <a:endParaRPr lang="en-GB" dirty="0"/>
          </a:p>
          <a:p>
            <a:pPr marL="514350" indent="-514350">
              <a:buAutoNum type="arabicPeriod"/>
            </a:pPr>
            <a:r>
              <a:rPr lang="en-GB" b="1" dirty="0"/>
              <a:t>Discuss </a:t>
            </a:r>
            <a:r>
              <a:rPr lang="en-GB" dirty="0"/>
              <a:t>and </a:t>
            </a:r>
            <a:r>
              <a:rPr lang="en-GB" b="1" dirty="0"/>
              <a:t>explain</a:t>
            </a:r>
            <a:r>
              <a:rPr lang="en-GB" dirty="0"/>
              <a:t> with reference to individuals from the Carter family, the long term impact of factors that may affect their growth and development.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620688"/>
            <a:ext cx="7715200" cy="1143000"/>
          </a:xfrm>
        </p:spPr>
        <p:txBody>
          <a:bodyPr>
            <a:normAutofit fontScale="90000"/>
          </a:bodyPr>
          <a:lstStyle/>
          <a:p>
            <a:r>
              <a:rPr lang="en-GB" dirty="0"/>
              <a:t>RED REVISION ACTIVITY 3. – Support available for the Carter family.  </a:t>
            </a:r>
          </a:p>
        </p:txBody>
      </p:sp>
      <p:pic>
        <p:nvPicPr>
          <p:cNvPr id="1026" name="Picture 2"/>
          <p:cNvPicPr>
            <a:picLocks noGrp="1" noChangeAspect="1" noChangeArrowheads="1"/>
          </p:cNvPicPr>
          <p:nvPr>
            <p:ph sz="quarter" idx="1"/>
          </p:nvPr>
        </p:nvPicPr>
        <p:blipFill>
          <a:blip r:embed="rId3" cstate="print"/>
          <a:srcRect/>
          <a:stretch>
            <a:fillRect/>
          </a:stretch>
        </p:blipFill>
        <p:spPr bwMode="auto">
          <a:xfrm>
            <a:off x="1331640" y="2204864"/>
            <a:ext cx="5276850" cy="351472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RED REVISION questions. (Molly’s case study).   </a:t>
            </a:r>
          </a:p>
        </p:txBody>
      </p:sp>
      <p:sp>
        <p:nvSpPr>
          <p:cNvPr id="3" name="Content Placeholder 2"/>
          <p:cNvSpPr>
            <a:spLocks noGrp="1"/>
          </p:cNvSpPr>
          <p:nvPr>
            <p:ph sz="quarter" idx="1"/>
          </p:nvPr>
        </p:nvSpPr>
        <p:spPr/>
        <p:txBody>
          <a:bodyPr>
            <a:normAutofit fontScale="55000" lnSpcReduction="20000"/>
          </a:bodyPr>
          <a:lstStyle/>
          <a:p>
            <a:pPr>
              <a:buNone/>
            </a:pPr>
            <a:endParaRPr lang="en-GB" dirty="0"/>
          </a:p>
          <a:p>
            <a:pPr>
              <a:buNone/>
            </a:pPr>
            <a:r>
              <a:rPr lang="en-GB" dirty="0"/>
              <a:t>Molly is 10 months old, what life stage is she living through?</a:t>
            </a:r>
          </a:p>
          <a:p>
            <a:pPr>
              <a:buNone/>
            </a:pPr>
            <a:r>
              <a:rPr lang="en-GB" b="1" dirty="0">
                <a:solidFill>
                  <a:srgbClr val="FF0000"/>
                </a:solidFill>
              </a:rPr>
              <a:t>Infancy 0-2 years</a:t>
            </a:r>
            <a:r>
              <a:rPr lang="en-GB" dirty="0">
                <a:solidFill>
                  <a:srgbClr val="FF0000"/>
                </a:solidFill>
              </a:rPr>
              <a:t>.</a:t>
            </a:r>
          </a:p>
          <a:p>
            <a:pPr>
              <a:buNone/>
            </a:pPr>
            <a:endParaRPr lang="en-GB" dirty="0">
              <a:solidFill>
                <a:srgbClr val="FF0000"/>
              </a:solidFill>
            </a:endParaRPr>
          </a:p>
          <a:p>
            <a:pPr>
              <a:buNone/>
            </a:pPr>
            <a:r>
              <a:rPr lang="en-GB" dirty="0"/>
              <a:t>How would a health visitor measure Molly’s length?</a:t>
            </a:r>
          </a:p>
          <a:p>
            <a:pPr>
              <a:buNone/>
            </a:pPr>
            <a:r>
              <a:rPr lang="en-GB" b="1" dirty="0">
                <a:solidFill>
                  <a:srgbClr val="FF0000"/>
                </a:solidFill>
              </a:rPr>
              <a:t>Molly’s length would be measured when she is lying down, when she is 2 years old, her height is measured when standing.  </a:t>
            </a:r>
          </a:p>
          <a:p>
            <a:pPr>
              <a:buNone/>
            </a:pPr>
            <a:endParaRPr lang="en-GB" dirty="0">
              <a:solidFill>
                <a:srgbClr val="FF0000"/>
              </a:solidFill>
            </a:endParaRPr>
          </a:p>
          <a:p>
            <a:pPr>
              <a:buNone/>
            </a:pPr>
            <a:r>
              <a:rPr lang="en-GB" dirty="0"/>
              <a:t>Molly’s weight/height has been checked by the health Visitor, what other measurements will the Health Visitor take? </a:t>
            </a:r>
          </a:p>
          <a:p>
            <a:pPr>
              <a:buNone/>
            </a:pPr>
            <a:r>
              <a:rPr lang="en-GB" b="1" dirty="0">
                <a:solidFill>
                  <a:srgbClr val="FF0000"/>
                </a:solidFill>
              </a:rPr>
              <a:t>Head circumference. </a:t>
            </a:r>
          </a:p>
          <a:p>
            <a:pPr>
              <a:buNone/>
            </a:pPr>
            <a:endParaRPr lang="en-GB" dirty="0">
              <a:solidFill>
                <a:srgbClr val="FF0000"/>
              </a:solidFill>
            </a:endParaRPr>
          </a:p>
          <a:p>
            <a:pPr>
              <a:buNone/>
            </a:pPr>
            <a:r>
              <a:rPr lang="en-GB" dirty="0"/>
              <a:t>Outline factors that may affect Molly’s growth/development? </a:t>
            </a:r>
          </a:p>
          <a:p>
            <a:pPr>
              <a:buNone/>
            </a:pPr>
            <a:r>
              <a:rPr lang="en-GB" b="1" dirty="0">
                <a:solidFill>
                  <a:srgbClr val="FF0000"/>
                </a:solidFill>
              </a:rPr>
              <a:t>Physical  factors </a:t>
            </a:r>
            <a:r>
              <a:rPr lang="en-GB" dirty="0">
                <a:solidFill>
                  <a:srgbClr val="FF0000"/>
                </a:solidFill>
              </a:rPr>
              <a:t>- Disability – Living with Down Syndronme.</a:t>
            </a:r>
          </a:p>
          <a:p>
            <a:pPr>
              <a:buNone/>
            </a:pPr>
            <a:r>
              <a:rPr lang="en-GB" b="1" dirty="0">
                <a:solidFill>
                  <a:srgbClr val="FF0000"/>
                </a:solidFill>
              </a:rPr>
              <a:t>Economic status </a:t>
            </a:r>
            <a:r>
              <a:rPr lang="en-GB" dirty="0">
                <a:solidFill>
                  <a:srgbClr val="FF0000"/>
                </a:solidFill>
              </a:rPr>
              <a:t>– With Brad’s promotion, family appear to be in good economic position.</a:t>
            </a:r>
          </a:p>
          <a:p>
            <a:pPr>
              <a:buNone/>
            </a:pPr>
            <a:r>
              <a:rPr lang="en-GB" b="1" dirty="0">
                <a:solidFill>
                  <a:srgbClr val="FF0000"/>
                </a:solidFill>
              </a:rPr>
              <a:t>Social structure </a:t>
            </a:r>
            <a:r>
              <a:rPr lang="en-GB" dirty="0">
                <a:solidFill>
                  <a:srgbClr val="FF0000"/>
                </a:solidFill>
              </a:rPr>
              <a:t>– Family structure, maybe a stressful environment due to changing situation.     Lack of social networks due to being new in Wales. </a:t>
            </a:r>
          </a:p>
          <a:p>
            <a:pPr>
              <a:buNone/>
            </a:pPr>
            <a:endParaRPr lang="en-GB"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linds(horizontal)">
                                      <p:cBhvr>
                                        <p:cTn id="27" dur="5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blinds(horizontal)">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blinds(horizontal)">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blinds(horizontal)">
                                      <p:cBhvr>
                                        <p:cTn id="42" dur="500"/>
                                        <p:tgtEl>
                                          <p:spTgt spid="3">
                                            <p:txEl>
                                              <p:pRg st="11" end="11"/>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3">
                                            <p:txEl>
                                              <p:pRg st="12" end="12"/>
                                            </p:txEl>
                                          </p:spTgt>
                                        </p:tgtEl>
                                        <p:attrNameLst>
                                          <p:attrName>style.visibility</p:attrName>
                                        </p:attrNameLst>
                                      </p:cBhvr>
                                      <p:to>
                                        <p:strVal val="visible"/>
                                      </p:to>
                                    </p:set>
                                    <p:animEffect transition="in" filter="blinds(horizontal)">
                                      <p:cBhvr>
                                        <p:cTn id="45" dur="500"/>
                                        <p:tgtEl>
                                          <p:spTgt spid="3">
                                            <p:txEl>
                                              <p:pRg st="12" end="12"/>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3">
                                            <p:txEl>
                                              <p:pRg st="13" end="13"/>
                                            </p:txEl>
                                          </p:spTgt>
                                        </p:tgtEl>
                                        <p:attrNameLst>
                                          <p:attrName>style.visibility</p:attrName>
                                        </p:attrNameLst>
                                      </p:cBhvr>
                                      <p:to>
                                        <p:strVal val="visible"/>
                                      </p:to>
                                    </p:set>
                                    <p:animEffect transition="in" filter="blinds(horizontal)">
                                      <p:cBhvr>
                                        <p:cTn id="48"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Factors that affect human growth and development across the life stage. </a:t>
            </a:r>
          </a:p>
        </p:txBody>
      </p:sp>
      <p:sp>
        <p:nvSpPr>
          <p:cNvPr id="3" name="Content Placeholder 2"/>
          <p:cNvSpPr>
            <a:spLocks noGrp="1"/>
          </p:cNvSpPr>
          <p:nvPr>
            <p:ph sz="quarter" idx="1"/>
          </p:nvPr>
        </p:nvSpPr>
        <p:spPr/>
        <p:txBody>
          <a:bodyPr/>
          <a:lstStyle/>
          <a:p>
            <a:r>
              <a:rPr lang="en-GB" dirty="0"/>
              <a:t>It is important to realise that some factors we have control over and some that we not have control over, this links to the </a:t>
            </a:r>
            <a:r>
              <a:rPr lang="en-GB" dirty="0">
                <a:effectLst>
                  <a:outerShdw blurRad="38100" dist="38100" dir="2700000" algn="tl">
                    <a:srgbClr val="000000">
                      <a:alpha val="43137"/>
                    </a:srgbClr>
                  </a:outerShdw>
                </a:effectLst>
              </a:rPr>
              <a:t>nature v nurture debate.     </a:t>
            </a:r>
          </a:p>
        </p:txBody>
      </p:sp>
      <p:pic>
        <p:nvPicPr>
          <p:cNvPr id="4" name="Content Placeholder 3"/>
          <p:cNvPicPr>
            <a:picLocks noChangeAspect="1"/>
          </p:cNvPicPr>
          <p:nvPr/>
        </p:nvPicPr>
        <p:blipFill>
          <a:blip r:embed="rId3" cstate="print"/>
          <a:stretch>
            <a:fillRect/>
          </a:stretch>
        </p:blipFill>
        <p:spPr>
          <a:xfrm>
            <a:off x="683568" y="4077072"/>
            <a:ext cx="1400175" cy="1943100"/>
          </a:xfrm>
          <a:prstGeom prst="rect">
            <a:avLst/>
          </a:prstGeom>
        </p:spPr>
      </p:pic>
      <p:sp>
        <p:nvSpPr>
          <p:cNvPr id="5" name="Rectangle 4"/>
          <p:cNvSpPr/>
          <p:nvPr/>
        </p:nvSpPr>
        <p:spPr>
          <a:xfrm>
            <a:off x="2699792" y="3933056"/>
            <a:ext cx="4572000" cy="2585323"/>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a:t>
            </a:r>
            <a:r>
              <a:rPr lang="en-GB" dirty="0" err="1">
                <a:solidFill>
                  <a:srgbClr val="FF0000"/>
                </a:solidFill>
                <a:latin typeface="Arial" panose="020B0604020202020204" pitchFamily="34" charset="0"/>
                <a:cs typeface="Arial" panose="020B0604020202020204" pitchFamily="34" charset="0"/>
              </a:rPr>
              <a:t>Coch</a:t>
            </a:r>
            <a:r>
              <a:rPr lang="en-GB" dirty="0">
                <a:solidFill>
                  <a:srgbClr val="FF0000"/>
                </a:solidFill>
                <a:latin typeface="Arial" panose="020B0604020202020204" pitchFamily="34" charset="0"/>
                <a:cs typeface="Arial" panose="020B0604020202020204" pitchFamily="34" charset="0"/>
              </a:rPr>
              <a:t>) -   I have no ideal what that nature and nurture means. </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t>
            </a:r>
            <a:r>
              <a:rPr lang="en-GB" dirty="0" err="1">
                <a:solidFill>
                  <a:srgbClr val="FFC000"/>
                </a:solidFill>
                <a:latin typeface="Arial" panose="020B0604020202020204" pitchFamily="34" charset="0"/>
                <a:cs typeface="Arial" panose="020B0604020202020204" pitchFamily="34" charset="0"/>
              </a:rPr>
              <a:t>Ambr</a:t>
            </a:r>
            <a:r>
              <a:rPr lang="en-GB" dirty="0">
                <a:solidFill>
                  <a:srgbClr val="FFC000"/>
                </a:solidFill>
                <a:latin typeface="Arial" panose="020B0604020202020204" pitchFamily="34" charset="0"/>
                <a:cs typeface="Arial" panose="020B0604020202020204" pitchFamily="34" charset="0"/>
              </a:rPr>
              <a:t>) -  I think I may know what nature or nurture means but not sure. </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a:t>
            </a:r>
            <a:r>
              <a:rPr lang="en-GB" dirty="0" err="1">
                <a:solidFill>
                  <a:srgbClr val="00B050"/>
                </a:solidFill>
                <a:latin typeface="Arial" panose="020B0604020202020204" pitchFamily="34" charset="0"/>
                <a:cs typeface="Arial" panose="020B0604020202020204" pitchFamily="34" charset="0"/>
              </a:rPr>
              <a:t>Gwyrdd</a:t>
            </a:r>
            <a:r>
              <a:rPr lang="en-GB" dirty="0">
                <a:solidFill>
                  <a:srgbClr val="00B050"/>
                </a:solidFill>
                <a:latin typeface="Arial" panose="020B0604020202020204" pitchFamily="34" charset="0"/>
                <a:cs typeface="Arial" panose="020B0604020202020204" pitchFamily="34" charset="0"/>
              </a:rPr>
              <a:t>) -  Yes, I know the differences between nature and nurture and how they impact upon development. </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Factors that affect human growth and development across the life stage</a:t>
            </a:r>
          </a:p>
        </p:txBody>
      </p:sp>
      <p:sp>
        <p:nvSpPr>
          <p:cNvPr id="3" name="Content Placeholder 2"/>
          <p:cNvSpPr>
            <a:spLocks noGrp="1"/>
          </p:cNvSpPr>
          <p:nvPr>
            <p:ph sz="quarter" idx="1"/>
          </p:nvPr>
        </p:nvSpPr>
        <p:spPr/>
        <p:txBody>
          <a:bodyPr>
            <a:normAutofit fontScale="85000" lnSpcReduction="10000"/>
          </a:bodyPr>
          <a:lstStyle/>
          <a:p>
            <a:pPr>
              <a:buNone/>
            </a:pPr>
            <a:r>
              <a:rPr lang="en-GB" dirty="0"/>
              <a:t>It is widely accepted that both </a:t>
            </a:r>
            <a:r>
              <a:rPr lang="en-GB" b="1" dirty="0"/>
              <a:t>nature/nurture</a:t>
            </a:r>
            <a:r>
              <a:rPr lang="en-GB" dirty="0"/>
              <a:t> play a key role in human growth and development across the lifespan. </a:t>
            </a:r>
          </a:p>
          <a:p>
            <a:pPr>
              <a:buNone/>
            </a:pPr>
            <a:endParaRPr lang="en-GB" dirty="0"/>
          </a:p>
          <a:p>
            <a:pPr>
              <a:buNone/>
            </a:pPr>
            <a:r>
              <a:rPr lang="en-GB" b="1" dirty="0"/>
              <a:t>Nature</a:t>
            </a:r>
            <a:r>
              <a:rPr lang="en-GB" dirty="0"/>
              <a:t> is the influence of innate/inherited features of development.   They have inherited skills, abilities and behaviours from their parents.   </a:t>
            </a:r>
          </a:p>
          <a:p>
            <a:pPr>
              <a:buNone/>
            </a:pPr>
            <a:endParaRPr lang="en-GB" dirty="0"/>
          </a:p>
          <a:p>
            <a:pPr>
              <a:buNone/>
            </a:pPr>
            <a:r>
              <a:rPr lang="en-GB" b="1" dirty="0"/>
              <a:t>Nurture</a:t>
            </a:r>
            <a:r>
              <a:rPr lang="en-GB" dirty="0"/>
              <a:t> is the influence of the environment and nurturing.  This links to the point that characteristics are acquired and can be shaped through life experiences. </a:t>
            </a:r>
          </a:p>
          <a:p>
            <a:pPr>
              <a:buNone/>
            </a:pPr>
            <a:endParaRPr lang="en-GB" dirty="0"/>
          </a:p>
          <a:p>
            <a:pPr>
              <a:buNone/>
            </a:pPr>
            <a:r>
              <a:rPr lang="en-GB" dirty="0"/>
              <a:t>Can you think of examples where nature and nurture could overlap? </a:t>
            </a:r>
          </a:p>
          <a:p>
            <a:pPr>
              <a:buNone/>
            </a:pPr>
            <a:endParaRPr lang="en-GB" dirty="0"/>
          </a:p>
          <a:p>
            <a:pPr>
              <a:buNone/>
            </a:pP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Factors that affect human growth and development across the life stage. </a:t>
            </a:r>
          </a:p>
        </p:txBody>
      </p:sp>
      <p:sp>
        <p:nvSpPr>
          <p:cNvPr id="3" name="Content Placeholder 2"/>
          <p:cNvSpPr>
            <a:spLocks noGrp="1"/>
          </p:cNvSpPr>
          <p:nvPr>
            <p:ph sz="quarter" idx="1"/>
          </p:nvPr>
        </p:nvSpPr>
        <p:spPr/>
        <p:txBody>
          <a:bodyPr/>
          <a:lstStyle/>
          <a:p>
            <a:r>
              <a:rPr lang="en-GB" dirty="0"/>
              <a:t>Remember key factors that affect human growth and development can be positive and negative, depending on the life stage that individuals are living through.  </a:t>
            </a:r>
          </a:p>
          <a:p>
            <a:endParaRPr lang="en-GB" dirty="0"/>
          </a:p>
          <a:p>
            <a:r>
              <a:rPr lang="en-GB" dirty="0"/>
              <a:t>For this unit we will be discussing </a:t>
            </a:r>
            <a:r>
              <a:rPr lang="en-GB" b="1" dirty="0"/>
              <a:t>9 </a:t>
            </a:r>
            <a:r>
              <a:rPr lang="en-GB" dirty="0"/>
              <a:t>key factors that may affect human growth/development.    </a:t>
            </a:r>
            <a:r>
              <a:rPr lang="en-GB" sz="2400" i="1" dirty="0">
                <a:solidFill>
                  <a:srgbClr val="FF0000"/>
                </a:solidFill>
              </a:rPr>
              <a:t>You may be assessed on any of these key factors. </a:t>
            </a:r>
            <a:endParaRPr lang="en-GB" sz="2400"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Key factors that may influence growth/development.</a:t>
            </a:r>
          </a:p>
        </p:txBody>
      </p:sp>
      <p:sp>
        <p:nvSpPr>
          <p:cNvPr id="3" name="Content Placeholder 2"/>
          <p:cNvSpPr>
            <a:spLocks noGrp="1"/>
          </p:cNvSpPr>
          <p:nvPr>
            <p:ph sz="quarter" idx="1"/>
          </p:nvPr>
        </p:nvSpPr>
        <p:spPr/>
        <p:txBody>
          <a:bodyPr/>
          <a:lstStyle/>
          <a:p>
            <a:pPr>
              <a:buNone/>
            </a:pPr>
            <a:endParaRPr lang="en-GB" dirty="0"/>
          </a:p>
          <a:p>
            <a:pPr>
              <a:buNone/>
            </a:pPr>
            <a:r>
              <a:rPr lang="en-GB" sz="1800" dirty="0"/>
              <a:t>When discussing key factors that may influence growth/development – you should remember the acronym  </a:t>
            </a:r>
            <a:r>
              <a:rPr lang="en-GB" sz="4400" u="sng" dirty="0">
                <a:solidFill>
                  <a:srgbClr val="FF0000"/>
                </a:solidFill>
              </a:rPr>
              <a:t>BLAMES.</a:t>
            </a:r>
            <a:endParaRPr lang="en-GB" dirty="0"/>
          </a:p>
          <a:p>
            <a:pPr>
              <a:buNone/>
            </a:pPr>
            <a:endParaRPr lang="en-GB" dirty="0">
              <a:solidFill>
                <a:srgbClr val="FF0000"/>
              </a:solidFill>
            </a:endParaRPr>
          </a:p>
          <a:p>
            <a:pPr>
              <a:buNone/>
            </a:pPr>
            <a:endParaRPr lang="en-GB" dirty="0">
              <a:solidFill>
                <a:srgbClr val="FF0000"/>
              </a:solidFill>
            </a:endParaRPr>
          </a:p>
        </p:txBody>
      </p:sp>
      <p:graphicFrame>
        <p:nvGraphicFramePr>
          <p:cNvPr id="4" name="Table 3"/>
          <p:cNvGraphicFramePr>
            <a:graphicFrameLocks noGrp="1"/>
          </p:cNvGraphicFramePr>
          <p:nvPr/>
        </p:nvGraphicFramePr>
        <p:xfrm>
          <a:off x="467544" y="3356992"/>
          <a:ext cx="7956376" cy="2962526"/>
        </p:xfrm>
        <a:graphic>
          <a:graphicData uri="http://schemas.openxmlformats.org/drawingml/2006/table">
            <a:tbl>
              <a:tblPr firstRow="1" bandRow="1">
                <a:tableStyleId>{5C22544A-7EE6-4342-B048-85BDC9FD1C3A}</a:tableStyleId>
              </a:tblPr>
              <a:tblGrid>
                <a:gridCol w="7956376">
                  <a:extLst>
                    <a:ext uri="{9D8B030D-6E8A-4147-A177-3AD203B41FA5}">
                      <a16:colId xmlns:a16="http://schemas.microsoft.com/office/drawing/2014/main" val="20000"/>
                    </a:ext>
                  </a:extLst>
                </a:gridCol>
              </a:tblGrid>
              <a:tr h="380078">
                <a:tc>
                  <a:txBody>
                    <a:bodyPr/>
                    <a:lstStyle/>
                    <a:p>
                      <a:r>
                        <a:rPr lang="en-GB" dirty="0"/>
                        <a:t>KEY</a:t>
                      </a:r>
                      <a:r>
                        <a:rPr lang="en-GB" baseline="0" dirty="0"/>
                        <a:t> FACTORS </a:t>
                      </a:r>
                      <a:endParaRPr lang="en-GB" dirty="0"/>
                    </a:p>
                  </a:txBody>
                  <a:tcPr/>
                </a:tc>
                <a:extLst>
                  <a:ext uri="{0D108BD9-81ED-4DB2-BD59-A6C34878D82A}">
                    <a16:rowId xmlns:a16="http://schemas.microsoft.com/office/drawing/2014/main" val="10000"/>
                  </a:ext>
                </a:extLst>
              </a:tr>
              <a:tr h="531068">
                <a:tc>
                  <a:txBody>
                    <a:bodyPr/>
                    <a:lstStyle/>
                    <a:p>
                      <a:r>
                        <a:rPr lang="en-GB" sz="1400" b="1" dirty="0"/>
                        <a:t>B</a:t>
                      </a:r>
                      <a:r>
                        <a:rPr lang="en-GB" sz="1400" dirty="0"/>
                        <a:t>ehaviour</a:t>
                      </a:r>
                      <a:r>
                        <a:rPr lang="en-GB" sz="1400" baseline="0" dirty="0"/>
                        <a:t> that challenges growth/development</a:t>
                      </a:r>
                      <a:endParaRPr lang="en-GB" sz="1400" dirty="0"/>
                    </a:p>
                  </a:txBody>
                  <a:tcPr/>
                </a:tc>
                <a:extLst>
                  <a:ext uri="{0D108BD9-81ED-4DB2-BD59-A6C34878D82A}">
                    <a16:rowId xmlns:a16="http://schemas.microsoft.com/office/drawing/2014/main" val="10001"/>
                  </a:ext>
                </a:extLst>
              </a:tr>
              <a:tr h="380078">
                <a:tc>
                  <a:txBody>
                    <a:bodyPr/>
                    <a:lstStyle/>
                    <a:p>
                      <a:r>
                        <a:rPr lang="en-GB" sz="1400" b="1" dirty="0"/>
                        <a:t>L</a:t>
                      </a:r>
                      <a:r>
                        <a:rPr lang="en-GB" sz="1400" dirty="0"/>
                        <a:t>ife events or lifestyle choices</a:t>
                      </a:r>
                    </a:p>
                  </a:txBody>
                  <a:tcPr/>
                </a:tc>
                <a:extLst>
                  <a:ext uri="{0D108BD9-81ED-4DB2-BD59-A6C34878D82A}">
                    <a16:rowId xmlns:a16="http://schemas.microsoft.com/office/drawing/2014/main" val="10002"/>
                  </a:ext>
                </a:extLst>
              </a:tr>
              <a:tr h="380078">
                <a:tc>
                  <a:txBody>
                    <a:bodyPr/>
                    <a:lstStyle/>
                    <a:p>
                      <a:r>
                        <a:rPr lang="en-GB" sz="1400" b="1" dirty="0"/>
                        <a:t>A</a:t>
                      </a:r>
                      <a:r>
                        <a:rPr lang="en-GB" sz="1400" dirty="0"/>
                        <a:t>dverse</a:t>
                      </a:r>
                      <a:r>
                        <a:rPr lang="en-GB" sz="1400" baseline="0" dirty="0"/>
                        <a:t> childhood experiences.</a:t>
                      </a:r>
                      <a:endParaRPr lang="en-GB" sz="1400" dirty="0"/>
                    </a:p>
                  </a:txBody>
                  <a:tcPr/>
                </a:tc>
                <a:extLst>
                  <a:ext uri="{0D108BD9-81ED-4DB2-BD59-A6C34878D82A}">
                    <a16:rowId xmlns:a16="http://schemas.microsoft.com/office/drawing/2014/main" val="10003"/>
                  </a:ext>
                </a:extLst>
              </a:tr>
              <a:tr h="380078">
                <a:tc>
                  <a:txBody>
                    <a:bodyPr/>
                    <a:lstStyle/>
                    <a:p>
                      <a:r>
                        <a:rPr lang="en-GB" sz="1400" b="1" dirty="0"/>
                        <a:t>M</a:t>
                      </a:r>
                      <a:r>
                        <a:rPr lang="en-GB" sz="1400" dirty="0"/>
                        <a:t>ental health </a:t>
                      </a:r>
                    </a:p>
                  </a:txBody>
                  <a:tcPr/>
                </a:tc>
                <a:extLst>
                  <a:ext uri="{0D108BD9-81ED-4DB2-BD59-A6C34878D82A}">
                    <a16:rowId xmlns:a16="http://schemas.microsoft.com/office/drawing/2014/main" val="10004"/>
                  </a:ext>
                </a:extLst>
              </a:tr>
              <a:tr h="531068">
                <a:tc>
                  <a:txBody>
                    <a:bodyPr/>
                    <a:lstStyle/>
                    <a:p>
                      <a:r>
                        <a:rPr lang="en-GB" sz="1400" b="1" dirty="0"/>
                        <a:t>E</a:t>
                      </a:r>
                      <a:r>
                        <a:rPr lang="en-GB" sz="1400" dirty="0"/>
                        <a:t>conomic</a:t>
                      </a:r>
                      <a:r>
                        <a:rPr lang="en-GB" sz="1400" baseline="0" dirty="0"/>
                        <a:t> and educational experiences</a:t>
                      </a:r>
                      <a:endParaRPr lang="en-GB" sz="1400" dirty="0"/>
                    </a:p>
                  </a:txBody>
                  <a:tcPr/>
                </a:tc>
                <a:extLst>
                  <a:ext uri="{0D108BD9-81ED-4DB2-BD59-A6C34878D82A}">
                    <a16:rowId xmlns:a16="http://schemas.microsoft.com/office/drawing/2014/main" val="10005"/>
                  </a:ext>
                </a:extLst>
              </a:tr>
              <a:tr h="380078">
                <a:tc>
                  <a:txBody>
                    <a:bodyPr/>
                    <a:lstStyle/>
                    <a:p>
                      <a:r>
                        <a:rPr lang="en-GB" sz="1400" b="1" dirty="0"/>
                        <a:t>S</a:t>
                      </a:r>
                      <a:r>
                        <a:rPr lang="en-GB" sz="1400" dirty="0"/>
                        <a:t>ocial factors </a:t>
                      </a:r>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Key factors – </a:t>
            </a:r>
            <a:r>
              <a:rPr lang="en-GB" b="1" u="sng" dirty="0"/>
              <a:t>Blames.</a:t>
            </a:r>
            <a:r>
              <a:rPr lang="en-GB" dirty="0"/>
              <a:t> </a:t>
            </a:r>
          </a:p>
        </p:txBody>
      </p:sp>
      <p:graphicFrame>
        <p:nvGraphicFramePr>
          <p:cNvPr id="4" name="Content Placeholder 3"/>
          <p:cNvGraphicFramePr>
            <a:graphicFrameLocks noGrp="1"/>
          </p:cNvGraphicFramePr>
          <p:nvPr>
            <p:ph sz="quarter" idx="1"/>
          </p:nvPr>
        </p:nvGraphicFramePr>
        <p:xfrm>
          <a:off x="395536" y="1628800"/>
          <a:ext cx="7772400" cy="3693160"/>
        </p:xfrm>
        <a:graphic>
          <a:graphicData uri="http://schemas.openxmlformats.org/drawingml/2006/table">
            <a:tbl>
              <a:tblPr firstRow="1" bandRow="1">
                <a:tableStyleId>{5C22544A-7EE6-4342-B048-85BDC9FD1C3A}</a:tableStyleId>
              </a:tblPr>
              <a:tblGrid>
                <a:gridCol w="38862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370840">
                <a:tc>
                  <a:txBody>
                    <a:bodyPr/>
                    <a:lstStyle/>
                    <a:p>
                      <a:r>
                        <a:rPr lang="en-GB" dirty="0"/>
                        <a:t>KEY FACTORS </a:t>
                      </a:r>
                    </a:p>
                  </a:txBody>
                  <a:tcPr/>
                </a:tc>
                <a:tc>
                  <a:txBody>
                    <a:bodyPr/>
                    <a:lstStyle/>
                    <a:p>
                      <a:r>
                        <a:rPr lang="en-GB" dirty="0"/>
                        <a:t>Key</a:t>
                      </a:r>
                      <a:r>
                        <a:rPr lang="en-GB" baseline="0" dirty="0"/>
                        <a:t> factors that will be discussed. </a:t>
                      </a:r>
                      <a:endParaRPr lang="en-GB" dirty="0"/>
                    </a:p>
                  </a:txBody>
                  <a:tcPr/>
                </a:tc>
                <a:extLst>
                  <a:ext uri="{0D108BD9-81ED-4DB2-BD59-A6C34878D82A}">
                    <a16:rowId xmlns:a16="http://schemas.microsoft.com/office/drawing/2014/main" val="10000"/>
                  </a:ext>
                </a:extLst>
              </a:tr>
              <a:tr h="370840">
                <a:tc>
                  <a:txBody>
                    <a:bodyPr/>
                    <a:lstStyle/>
                    <a:p>
                      <a:r>
                        <a:rPr lang="en-GB" sz="1400" b="1" dirty="0"/>
                        <a:t>B</a:t>
                      </a:r>
                      <a:r>
                        <a:rPr lang="en-GB" sz="1400" dirty="0"/>
                        <a:t>ehaviour</a:t>
                      </a:r>
                      <a:r>
                        <a:rPr lang="en-GB" sz="1400" baseline="0" dirty="0"/>
                        <a:t> that challenges growth/development</a:t>
                      </a:r>
                      <a:endParaRPr lang="en-GB" sz="1400" dirty="0"/>
                    </a:p>
                  </a:txBody>
                  <a:tcPr/>
                </a:tc>
                <a:tc>
                  <a:txBody>
                    <a:bodyPr/>
                    <a:lstStyle/>
                    <a:p>
                      <a:r>
                        <a:rPr lang="en-GB" sz="1400" dirty="0"/>
                        <a:t>Attention deficit hyperactivity (ADHD)</a:t>
                      </a:r>
                      <a:r>
                        <a:rPr lang="en-GB" sz="1400" baseline="0" dirty="0"/>
                        <a:t>   Tourette's syndronme and autistic spectrum disorders. </a:t>
                      </a:r>
                      <a:endParaRPr lang="en-GB" sz="1400" dirty="0"/>
                    </a:p>
                  </a:txBody>
                  <a:tcPr/>
                </a:tc>
                <a:extLst>
                  <a:ext uri="{0D108BD9-81ED-4DB2-BD59-A6C34878D82A}">
                    <a16:rowId xmlns:a16="http://schemas.microsoft.com/office/drawing/2014/main" val="10001"/>
                  </a:ext>
                </a:extLst>
              </a:tr>
              <a:tr h="370840">
                <a:tc>
                  <a:txBody>
                    <a:bodyPr/>
                    <a:lstStyle/>
                    <a:p>
                      <a:r>
                        <a:rPr lang="en-GB" sz="1400" b="1" dirty="0"/>
                        <a:t>L</a:t>
                      </a:r>
                      <a:r>
                        <a:rPr lang="en-GB" sz="1400" dirty="0"/>
                        <a:t>ife events or lifestyle choices</a:t>
                      </a:r>
                    </a:p>
                  </a:txBody>
                  <a:tcPr/>
                </a:tc>
                <a:tc>
                  <a:txBody>
                    <a:bodyPr/>
                    <a:lstStyle/>
                    <a:p>
                      <a:r>
                        <a:rPr lang="en-GB" sz="1400" dirty="0"/>
                        <a:t>Lifestyle choices</a:t>
                      </a:r>
                      <a:r>
                        <a:rPr lang="en-GB" sz="1400" baseline="0" dirty="0"/>
                        <a:t> – technology, smoking substance misuse, involvement in crime, influence of others (peer pressure).  </a:t>
                      </a:r>
                    </a:p>
                    <a:p>
                      <a:r>
                        <a:rPr lang="en-GB" sz="1400" baseline="0" dirty="0"/>
                        <a:t>Life events – predictable/unpredictable life events. </a:t>
                      </a:r>
                      <a:endParaRPr lang="en-GB" sz="1400" dirty="0"/>
                    </a:p>
                  </a:txBody>
                  <a:tcPr/>
                </a:tc>
                <a:extLst>
                  <a:ext uri="{0D108BD9-81ED-4DB2-BD59-A6C34878D82A}">
                    <a16:rowId xmlns:a16="http://schemas.microsoft.com/office/drawing/2014/main" val="10002"/>
                  </a:ext>
                </a:extLst>
              </a:tr>
              <a:tr h="370840">
                <a:tc>
                  <a:txBody>
                    <a:bodyPr/>
                    <a:lstStyle/>
                    <a:p>
                      <a:r>
                        <a:rPr lang="en-GB" sz="1400" b="1" dirty="0"/>
                        <a:t>A</a:t>
                      </a:r>
                      <a:r>
                        <a:rPr lang="en-GB" sz="1400" dirty="0"/>
                        <a:t>dverse</a:t>
                      </a:r>
                      <a:r>
                        <a:rPr lang="en-GB" sz="1400" baseline="0" dirty="0"/>
                        <a:t> childhood experiences.</a:t>
                      </a:r>
                      <a:endParaRPr lang="en-GB" sz="1400" dirty="0"/>
                    </a:p>
                  </a:txBody>
                  <a:tcPr/>
                </a:tc>
                <a:tc>
                  <a:txBody>
                    <a:bodyPr/>
                    <a:lstStyle/>
                    <a:p>
                      <a:r>
                        <a:rPr lang="en-GB" sz="1400" u="sng" dirty="0"/>
                        <a:t>Traumatic</a:t>
                      </a:r>
                      <a:r>
                        <a:rPr lang="en-GB" sz="1400" dirty="0"/>
                        <a:t> experiences that children could be exposed to whilst</a:t>
                      </a:r>
                      <a:r>
                        <a:rPr lang="en-GB" sz="1400" baseline="0" dirty="0"/>
                        <a:t> growing up and impact them into adulthood. </a:t>
                      </a:r>
                      <a:endParaRPr lang="en-GB" sz="1400" dirty="0"/>
                    </a:p>
                  </a:txBody>
                  <a:tcPr/>
                </a:tc>
                <a:extLst>
                  <a:ext uri="{0D108BD9-81ED-4DB2-BD59-A6C34878D82A}">
                    <a16:rowId xmlns:a16="http://schemas.microsoft.com/office/drawing/2014/main" val="10003"/>
                  </a:ext>
                </a:extLst>
              </a:tr>
              <a:tr h="370840">
                <a:tc>
                  <a:txBody>
                    <a:bodyPr/>
                    <a:lstStyle/>
                    <a:p>
                      <a:r>
                        <a:rPr lang="en-GB" sz="1400" b="1" dirty="0"/>
                        <a:t>M</a:t>
                      </a:r>
                      <a:r>
                        <a:rPr lang="en-GB" sz="1400" dirty="0"/>
                        <a:t>ental health </a:t>
                      </a:r>
                    </a:p>
                  </a:txBody>
                  <a:tcPr/>
                </a:tc>
                <a:tc>
                  <a:txBody>
                    <a:bodyPr/>
                    <a:lstStyle/>
                    <a:p>
                      <a:r>
                        <a:rPr lang="en-GB" sz="1400" dirty="0"/>
                        <a:t>Mental illness such as eating disorders, depression/anxiety</a:t>
                      </a:r>
                      <a:r>
                        <a:rPr lang="en-GB" sz="1400" baseline="0" dirty="0"/>
                        <a:t>.</a:t>
                      </a:r>
                      <a:endParaRPr lang="en-GB" sz="1400" dirty="0"/>
                    </a:p>
                  </a:txBody>
                  <a:tcPr/>
                </a:tc>
                <a:extLst>
                  <a:ext uri="{0D108BD9-81ED-4DB2-BD59-A6C34878D82A}">
                    <a16:rowId xmlns:a16="http://schemas.microsoft.com/office/drawing/2014/main" val="10004"/>
                  </a:ext>
                </a:extLst>
              </a:tr>
              <a:tr h="370840">
                <a:tc>
                  <a:txBody>
                    <a:bodyPr/>
                    <a:lstStyle/>
                    <a:p>
                      <a:r>
                        <a:rPr lang="en-GB" sz="1400" b="1" dirty="0"/>
                        <a:t>E</a:t>
                      </a:r>
                      <a:r>
                        <a:rPr lang="en-GB" sz="1400" dirty="0"/>
                        <a:t>conomic</a:t>
                      </a:r>
                      <a:r>
                        <a:rPr lang="en-GB" sz="1400" baseline="0" dirty="0"/>
                        <a:t> and educational experiences</a:t>
                      </a:r>
                      <a:endParaRPr lang="en-GB" sz="1400" dirty="0"/>
                    </a:p>
                  </a:txBody>
                  <a:tcPr/>
                </a:tc>
                <a:tc>
                  <a:txBody>
                    <a:bodyPr/>
                    <a:lstStyle/>
                    <a:p>
                      <a:r>
                        <a:rPr lang="en-GB" sz="1400" dirty="0"/>
                        <a:t>Economic</a:t>
                      </a:r>
                      <a:r>
                        <a:rPr lang="en-GB" sz="1400" baseline="0" dirty="0"/>
                        <a:t> status/home environment.    </a:t>
                      </a:r>
                    </a:p>
                    <a:p>
                      <a:r>
                        <a:rPr lang="en-GB" sz="1400" baseline="0" dirty="0"/>
                        <a:t>Education – support/guidance/level of education.</a:t>
                      </a:r>
                      <a:endParaRPr lang="en-GB" sz="1400" dirty="0"/>
                    </a:p>
                  </a:txBody>
                  <a:tcPr/>
                </a:tc>
                <a:extLst>
                  <a:ext uri="{0D108BD9-81ED-4DB2-BD59-A6C34878D82A}">
                    <a16:rowId xmlns:a16="http://schemas.microsoft.com/office/drawing/2014/main" val="10005"/>
                  </a:ext>
                </a:extLst>
              </a:tr>
              <a:tr h="370840">
                <a:tc>
                  <a:txBody>
                    <a:bodyPr/>
                    <a:lstStyle/>
                    <a:p>
                      <a:r>
                        <a:rPr lang="en-GB" sz="1400" b="1" dirty="0"/>
                        <a:t>S</a:t>
                      </a:r>
                      <a:r>
                        <a:rPr lang="en-GB" sz="1400" dirty="0"/>
                        <a:t>ocial factors </a:t>
                      </a:r>
                    </a:p>
                  </a:txBody>
                  <a:tcPr/>
                </a:tc>
                <a:tc>
                  <a:txBody>
                    <a:bodyPr/>
                    <a:lstStyle/>
                    <a:p>
                      <a:r>
                        <a:rPr lang="en-GB" sz="1400" dirty="0"/>
                        <a:t>Family</a:t>
                      </a:r>
                      <a:r>
                        <a:rPr lang="en-GB" sz="1400" baseline="0" dirty="0"/>
                        <a:t> structure, culture, religion, social networks and support.  </a:t>
                      </a:r>
                      <a:endParaRPr lang="en-GB" sz="1400" dirty="0"/>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dirty="0"/>
              <a:t>Physical factors.  </a:t>
            </a:r>
          </a:p>
        </p:txBody>
      </p:sp>
      <p:sp>
        <p:nvSpPr>
          <p:cNvPr id="3" name="Content Placeholder 2"/>
          <p:cNvSpPr>
            <a:spLocks noGrp="1"/>
          </p:cNvSpPr>
          <p:nvPr>
            <p:ph sz="quarter" idx="1"/>
          </p:nvPr>
        </p:nvSpPr>
        <p:spPr/>
        <p:txBody>
          <a:bodyPr/>
          <a:lstStyle/>
          <a:p>
            <a:pPr>
              <a:buNone/>
            </a:pPr>
            <a:r>
              <a:rPr lang="en-GB" dirty="0"/>
              <a:t>Did you notice that there were only 8 key factors on the table.      There is one more key factor which we will discuss for this unit and that is </a:t>
            </a:r>
            <a:r>
              <a:rPr lang="en-GB" b="1" dirty="0"/>
              <a:t>physical factors</a:t>
            </a:r>
            <a:r>
              <a:rPr lang="en-GB" dirty="0"/>
              <a:t>.   </a:t>
            </a:r>
          </a:p>
          <a:p>
            <a:pPr>
              <a:buNone/>
            </a:pPr>
            <a:endParaRPr lang="en-GB" dirty="0"/>
          </a:p>
          <a:p>
            <a:pPr>
              <a:buNone/>
            </a:pPr>
            <a:endParaRPr lang="en-GB" dirty="0"/>
          </a:p>
          <a:p>
            <a:pPr>
              <a:buNone/>
            </a:pPr>
            <a:endParaRPr lang="en-GB" dirty="0"/>
          </a:p>
        </p:txBody>
      </p:sp>
      <p:graphicFrame>
        <p:nvGraphicFramePr>
          <p:cNvPr id="4" name="Table 3"/>
          <p:cNvGraphicFramePr>
            <a:graphicFrameLocks noGrp="1"/>
          </p:cNvGraphicFramePr>
          <p:nvPr/>
        </p:nvGraphicFramePr>
        <p:xfrm>
          <a:off x="1547664" y="3429000"/>
          <a:ext cx="6096000" cy="296672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tblGrid>
              <a:tr h="370840">
                <a:tc>
                  <a:txBody>
                    <a:bodyPr/>
                    <a:lstStyle/>
                    <a:p>
                      <a:r>
                        <a:rPr lang="en-GB" dirty="0"/>
                        <a:t>Physical factors</a:t>
                      </a:r>
                    </a:p>
                  </a:txBody>
                  <a:tcPr/>
                </a:tc>
                <a:extLst>
                  <a:ext uri="{0D108BD9-81ED-4DB2-BD59-A6C34878D82A}">
                    <a16:rowId xmlns:a16="http://schemas.microsoft.com/office/drawing/2014/main" val="10000"/>
                  </a:ext>
                </a:extLst>
              </a:tr>
              <a:tr h="370840">
                <a:tc>
                  <a:txBody>
                    <a:bodyPr/>
                    <a:lstStyle/>
                    <a:p>
                      <a:r>
                        <a:rPr lang="en-GB" dirty="0"/>
                        <a:t>Physical</a:t>
                      </a:r>
                      <a:r>
                        <a:rPr lang="en-GB" baseline="0" dirty="0"/>
                        <a:t> activity</a:t>
                      </a:r>
                    </a:p>
                  </a:txBody>
                  <a:tcPr/>
                </a:tc>
                <a:extLst>
                  <a:ext uri="{0D108BD9-81ED-4DB2-BD59-A6C34878D82A}">
                    <a16:rowId xmlns:a16="http://schemas.microsoft.com/office/drawing/2014/main" val="10001"/>
                  </a:ext>
                </a:extLst>
              </a:tr>
              <a:tr h="370840">
                <a:tc>
                  <a:txBody>
                    <a:bodyPr/>
                    <a:lstStyle/>
                    <a:p>
                      <a:r>
                        <a:rPr lang="en-GB" dirty="0"/>
                        <a:t>Physical health</a:t>
                      </a:r>
                    </a:p>
                  </a:txBody>
                  <a:tcPr/>
                </a:tc>
                <a:extLst>
                  <a:ext uri="{0D108BD9-81ED-4DB2-BD59-A6C34878D82A}">
                    <a16:rowId xmlns:a16="http://schemas.microsoft.com/office/drawing/2014/main" val="10002"/>
                  </a:ext>
                </a:extLst>
              </a:tr>
              <a:tr h="370840">
                <a:tc>
                  <a:txBody>
                    <a:bodyPr/>
                    <a:lstStyle/>
                    <a:p>
                      <a:r>
                        <a:rPr lang="en-GB" dirty="0"/>
                        <a:t>Nutrition and hydration</a:t>
                      </a:r>
                    </a:p>
                  </a:txBody>
                  <a:tcPr/>
                </a:tc>
                <a:extLst>
                  <a:ext uri="{0D108BD9-81ED-4DB2-BD59-A6C34878D82A}">
                    <a16:rowId xmlns:a16="http://schemas.microsoft.com/office/drawing/2014/main" val="10003"/>
                  </a:ext>
                </a:extLst>
              </a:tr>
              <a:tr h="370840">
                <a:tc>
                  <a:txBody>
                    <a:bodyPr/>
                    <a:lstStyle/>
                    <a:p>
                      <a:r>
                        <a:rPr lang="en-GB" dirty="0"/>
                        <a:t>Conditions prevalent</a:t>
                      </a:r>
                      <a:r>
                        <a:rPr lang="en-GB" baseline="0" dirty="0"/>
                        <a:t> in Wales. </a:t>
                      </a:r>
                      <a:endParaRPr lang="en-GB" dirty="0"/>
                    </a:p>
                  </a:txBody>
                  <a:tcPr/>
                </a:tc>
                <a:extLst>
                  <a:ext uri="{0D108BD9-81ED-4DB2-BD59-A6C34878D82A}">
                    <a16:rowId xmlns:a16="http://schemas.microsoft.com/office/drawing/2014/main" val="10004"/>
                  </a:ext>
                </a:extLst>
              </a:tr>
              <a:tr h="370840">
                <a:tc>
                  <a:txBody>
                    <a:bodyPr/>
                    <a:lstStyle/>
                    <a:p>
                      <a:r>
                        <a:rPr lang="en-GB" dirty="0"/>
                        <a:t>Accidents</a:t>
                      </a:r>
                    </a:p>
                  </a:txBody>
                  <a:tcPr/>
                </a:tc>
                <a:extLst>
                  <a:ext uri="{0D108BD9-81ED-4DB2-BD59-A6C34878D82A}">
                    <a16:rowId xmlns:a16="http://schemas.microsoft.com/office/drawing/2014/main" val="10005"/>
                  </a:ext>
                </a:extLst>
              </a:tr>
              <a:tr h="370840">
                <a:tc>
                  <a:txBody>
                    <a:bodyPr/>
                    <a:lstStyle/>
                    <a:p>
                      <a:r>
                        <a:rPr lang="en-GB" dirty="0"/>
                        <a:t>Physical disabilities</a:t>
                      </a:r>
                    </a:p>
                  </a:txBody>
                  <a:tcPr/>
                </a:tc>
                <a:extLst>
                  <a:ext uri="{0D108BD9-81ED-4DB2-BD59-A6C34878D82A}">
                    <a16:rowId xmlns:a16="http://schemas.microsoft.com/office/drawing/2014/main" val="10006"/>
                  </a:ext>
                </a:extLst>
              </a:tr>
              <a:tr h="370840">
                <a:tc>
                  <a:txBody>
                    <a:bodyPr/>
                    <a:lstStyle/>
                    <a:p>
                      <a:r>
                        <a:rPr lang="en-GB" dirty="0"/>
                        <a:t>Long term and life-limiting</a:t>
                      </a:r>
                      <a:r>
                        <a:rPr lang="en-GB" baseline="0" dirty="0"/>
                        <a:t> conditions. </a:t>
                      </a:r>
                      <a:endParaRPr lang="en-GB" dirty="0"/>
                    </a:p>
                  </a:txBody>
                  <a:tcPr/>
                </a:tc>
                <a:extLst>
                  <a:ext uri="{0D108BD9-81ED-4DB2-BD59-A6C34878D82A}">
                    <a16:rowId xmlns:a16="http://schemas.microsoft.com/office/drawing/2014/main" val="10007"/>
                  </a:ext>
                </a:extLst>
              </a:tr>
            </a:tbl>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02E233BCF3B4439937791014C43B31" ma:contentTypeVersion="64" ma:contentTypeDescription="Create a new document." ma:contentTypeScope="" ma:versionID="d5d75e3b38368693072415491b22a706">
  <xsd:schema xmlns:xsd="http://www.w3.org/2001/XMLSchema" xmlns:xs="http://www.w3.org/2001/XMLSchema" xmlns:p="http://schemas.microsoft.com/office/2006/metadata/properties" xmlns:ns1="http://schemas.microsoft.com/sharepoint/v3" xmlns:ns2="e3a6d8c0-ef40-4695-9941-c9fc2513bc54" xmlns:ns3="36f98b4f-ba65-4a7d-9a34-48b23de556cb" targetNamespace="http://schemas.microsoft.com/office/2006/metadata/properties" ma:root="true" ma:fieldsID="da4ad8a822bdbda5b399bfd8bbc5b214" ns1:_="" ns2:_="" ns3:_="">
    <xsd:import namespace="http://schemas.microsoft.com/sharepoint/v3"/>
    <xsd:import namespace="e3a6d8c0-ef40-4695-9941-c9fc2513bc54"/>
    <xsd:import namespace="36f98b4f-ba65-4a7d-9a34-48b23de556cb"/>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4" nillable="true" ma:displayName="Scheduling Start Date" ma:description="" ma:internalName="PublishingStartDate">
      <xsd:simpleType>
        <xsd:restriction base="dms:Unknown"/>
      </xsd:simpleType>
    </xsd:element>
    <xsd:element name="PublishingExpirationDate" ma:index="5"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a6d8c0-ef40-4695-9941-c9fc2513bc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423573BD-FFBE-4C8A-9FC3-0D4009B89055}"/>
</file>

<file path=customXml/itemProps2.xml><?xml version="1.0" encoding="utf-8"?>
<ds:datastoreItem xmlns:ds="http://schemas.openxmlformats.org/officeDocument/2006/customXml" ds:itemID="{2C6EB77D-ED20-4FAA-931F-7C5A18B8EA0A}"/>
</file>

<file path=customXml/itemProps3.xml><?xml version="1.0" encoding="utf-8"?>
<ds:datastoreItem xmlns:ds="http://schemas.openxmlformats.org/officeDocument/2006/customXml" ds:itemID="{EE27A216-983A-4083-9F2E-D180E2480B0B}"/>
</file>

<file path=docProps/app.xml><?xml version="1.0" encoding="utf-8"?>
<Properties xmlns="http://schemas.openxmlformats.org/officeDocument/2006/extended-properties" xmlns:vt="http://schemas.openxmlformats.org/officeDocument/2006/docPropsVTypes">
  <Template>Equity</Template>
  <TotalTime>1331</TotalTime>
  <Words>2542</Words>
  <Application>Microsoft Office PowerPoint</Application>
  <PresentationFormat>On-screen Show (4:3)</PresentationFormat>
  <Paragraphs>204</Paragraphs>
  <Slides>20</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Franklin Gothic Book</vt:lpstr>
      <vt:lpstr>Perpetua</vt:lpstr>
      <vt:lpstr>Wingdings 2</vt:lpstr>
      <vt:lpstr>Equity</vt:lpstr>
      <vt:lpstr>Factors that affect human growth and development across the lifespan.</vt:lpstr>
      <vt:lpstr>Objectives – after this session you should be able to:</vt:lpstr>
      <vt:lpstr>RED REVISION questions. (Molly’s case study).   </vt:lpstr>
      <vt:lpstr>Factors that affect human growth and development across the life stage. </vt:lpstr>
      <vt:lpstr>Factors that affect human growth and development across the life stage</vt:lpstr>
      <vt:lpstr>Factors that affect human growth and development across the life stage. </vt:lpstr>
      <vt:lpstr>Key factors that may influence growth/development.</vt:lpstr>
      <vt:lpstr>Key factors – Blames. </vt:lpstr>
      <vt:lpstr>Physical factors.  </vt:lpstr>
      <vt:lpstr>Potential long term impact of key factors.</vt:lpstr>
      <vt:lpstr>Carter family</vt:lpstr>
      <vt:lpstr>Carter family</vt:lpstr>
      <vt:lpstr>Ollie Carter  (Childhood 4 years old). </vt:lpstr>
      <vt:lpstr>Whitney Carter  (Could be thinking of childhood, adolescence or adulthood – depending on context.  </vt:lpstr>
      <vt:lpstr>Linda Carter (Adulthood).  </vt:lpstr>
      <vt:lpstr>Lee Carter (Adulthood)</vt:lpstr>
      <vt:lpstr>Stan Carter (Later adulthood and now is deceased).   </vt:lpstr>
      <vt:lpstr>Have objectives been met?</vt:lpstr>
      <vt:lpstr>Support available if been impacted about factors covered in today’s session. </vt:lpstr>
      <vt:lpstr>RED REVISION ACTIVITY 3. – Support available for the Carter family.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Student</dc:creator>
  <cp:lastModifiedBy>Morris-Goodman, Karen</cp:lastModifiedBy>
  <cp:revision>69</cp:revision>
  <dcterms:created xsi:type="dcterms:W3CDTF">2020-05-04T10:29:37Z</dcterms:created>
  <dcterms:modified xsi:type="dcterms:W3CDTF">2020-06-05T14:06:25Z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0x0101001102E233BCF3B4439937791014C43B31</vt:lpwstr>
  </property>
</Properties>
</file>