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Masters/slideMaster1.xml" ContentType="application/vnd.openxmlformats-officedocument.presentationml.slideMaster+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3.xml" ContentType="application/vnd.openxmlformats-officedocument.presentationml.notesSlide+xml"/>
  <Override PartName="/ppt/notesMasters/notesMaster1.xml" ContentType="application/vnd.openxmlformats-officedocument.presentationml.notesMaster+xml"/>
  <Override PartName="/ppt/theme/theme1.xml" ContentType="application/vnd.openxmlformats-officedocument.theme+xml"/>
  <Override PartName="/ppt/theme/theme2.xml" ContentType="application/vnd.openxmlformats-officedocument.theme+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docProps/core.xml" ContentType="application/vnd.openxmlformats-package.core-properties+xml"/>
  <Override PartName="/docProps/app.xml" ContentType="application/vnd.openxmlformats-officedocument.extended-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3"/>
  </p:notesMasterIdLst>
  <p:sldIdLst>
    <p:sldId id="257" r:id="rId2"/>
    <p:sldId id="259" r:id="rId3"/>
    <p:sldId id="262" r:id="rId4"/>
    <p:sldId id="258" r:id="rId5"/>
    <p:sldId id="264" r:id="rId6"/>
    <p:sldId id="265" r:id="rId7"/>
    <p:sldId id="266" r:id="rId8"/>
    <p:sldId id="267" r:id="rId9"/>
    <p:sldId id="268" r:id="rId10"/>
    <p:sldId id="269" r:id="rId11"/>
    <p:sldId id="270" r:id="rId12"/>
    <p:sldId id="271" r:id="rId13"/>
    <p:sldId id="272" r:id="rId14"/>
    <p:sldId id="273" r:id="rId15"/>
    <p:sldId id="274" r:id="rId16"/>
    <p:sldId id="275" r:id="rId17"/>
    <p:sldId id="276" r:id="rId18"/>
    <p:sldId id="277" r:id="rId19"/>
    <p:sldId id="278" r:id="rId20"/>
    <p:sldId id="279" r:id="rId21"/>
    <p:sldId id="280" r:id="rId2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760" autoAdjust="0"/>
    <p:restoredTop sz="94660"/>
  </p:normalViewPr>
  <p:slideViewPr>
    <p:cSldViewPr>
      <p:cViewPr varScale="1">
        <p:scale>
          <a:sx n="83" d="100"/>
          <a:sy n="83" d="100"/>
        </p:scale>
        <p:origin x="951" y="36"/>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customXml" Target="../customXml/item2.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28" Type="http://schemas.openxmlformats.org/officeDocument/2006/relationships/customXml" Target="../customXml/item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 Id="rId30" Type="http://schemas.openxmlformats.org/officeDocument/2006/relationships/customXml" Target="../customXml/item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C517005-412C-4647-B249-5D1DCEA22FB6}" type="datetimeFigureOut">
              <a:rPr lang="en-GB" smtClean="0"/>
              <a:pPr/>
              <a:t>05/06/2020</a:t>
            </a:fld>
            <a:endParaRPr lang="en-GB"/>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1D02C959-4269-43DD-BF5E-2779D7569E8F}" type="slidenum">
              <a:rPr lang="en-GB" smtClean="0"/>
              <a:pPr/>
              <a:t>‹#›</a:t>
            </a:fld>
            <a:endParaRPr lang="en-GB"/>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dirty="0"/>
              <a:t>Lesson spread over 3 separate sessions.</a:t>
            </a:r>
            <a:r>
              <a:rPr lang="en-GB" baseline="0" dirty="0"/>
              <a:t>   </a:t>
            </a:r>
            <a:endParaRPr lang="en-GB" dirty="0"/>
          </a:p>
        </p:txBody>
      </p:sp>
      <p:sp>
        <p:nvSpPr>
          <p:cNvPr id="4" name="Slide Number Placeholder 3"/>
          <p:cNvSpPr>
            <a:spLocks noGrp="1"/>
          </p:cNvSpPr>
          <p:nvPr>
            <p:ph type="sldNum" sz="quarter" idx="10"/>
          </p:nvPr>
        </p:nvSpPr>
        <p:spPr/>
        <p:txBody>
          <a:bodyPr/>
          <a:lstStyle/>
          <a:p>
            <a:fld id="{0C72B6BB-5BA7-460A-9A9A-BFEDFDF603E7}" type="slidenum">
              <a:rPr lang="en-GB" smtClean="0"/>
              <a:pPr/>
              <a:t>1</a:t>
            </a:fld>
            <a:endParaRPr lang="en-GB"/>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dirty="0"/>
              <a:t>Universal – happens in everyone -  e.g.</a:t>
            </a:r>
            <a:r>
              <a:rPr lang="en-GB" baseline="0" dirty="0"/>
              <a:t> Process of maturing starts before we are even born and this sequence is then pre-set and will follow a sequence of development.    For example, development in the womb, follows a fix sets of stages; the heart begins to form first, along with a rudimentary nervous system.  Bones and muscles develop next and over time the organism develops into a fully functioning human being, ready to be born.    Even though for this module, you do not need to know about conception – it is a useful illustration of maturation – e.g. The process of maturing.   -  You could ask learners key sequential changes which happen during infancy – to childhood.  </a:t>
            </a:r>
          </a:p>
          <a:p>
            <a:r>
              <a:rPr lang="en-GB" baseline="0" dirty="0"/>
              <a:t>Universal – Developmental norms.    </a:t>
            </a:r>
            <a:endParaRPr lang="en-GB" dirty="0"/>
          </a:p>
        </p:txBody>
      </p:sp>
      <p:sp>
        <p:nvSpPr>
          <p:cNvPr id="4" name="Slide Number Placeholder 3"/>
          <p:cNvSpPr>
            <a:spLocks noGrp="1"/>
          </p:cNvSpPr>
          <p:nvPr>
            <p:ph type="sldNum" sz="quarter" idx="10"/>
          </p:nvPr>
        </p:nvSpPr>
        <p:spPr/>
        <p:txBody>
          <a:bodyPr/>
          <a:lstStyle/>
          <a:p>
            <a:fld id="{1D02C959-4269-43DD-BF5E-2779D7569E8F}" type="slidenum">
              <a:rPr lang="en-GB" smtClean="0"/>
              <a:pPr/>
              <a:t>11</a:t>
            </a:fld>
            <a:endParaRPr lang="en-GB"/>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dirty="0"/>
              <a:t>Learners should</a:t>
            </a:r>
            <a:r>
              <a:rPr lang="en-GB" baseline="0" dirty="0"/>
              <a:t> remember the case study we discussed early on in the unit, Molly’s case study – this could help them.    </a:t>
            </a:r>
          </a:p>
          <a:p>
            <a:endParaRPr lang="en-GB"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GB" dirty="0">
                <a:latin typeface="Aharoni" pitchFamily="2" charset="-79"/>
                <a:cs typeface="Aharoni" pitchFamily="2" charset="-79"/>
              </a:rPr>
              <a:t>Brad (36) and Mike (44) have emigrated from Australia as Brad has offered and accepted a new job.   Brad is now earning £89,000 annually.    They have a little girl called Molly (10 months).  Molly has a disability known as Down’s Syndrome .  Their main concern is not understanding what health provision there is in Wales as Molly is only 10 months old.   They are eager to gain a better understanding of how Molly’s growth will be monitored in Wales.</a:t>
            </a:r>
          </a:p>
          <a:p>
            <a:endParaRPr lang="en-GB" dirty="0"/>
          </a:p>
        </p:txBody>
      </p:sp>
      <p:sp>
        <p:nvSpPr>
          <p:cNvPr id="4" name="Slide Number Placeholder 3"/>
          <p:cNvSpPr>
            <a:spLocks noGrp="1"/>
          </p:cNvSpPr>
          <p:nvPr>
            <p:ph type="sldNum" sz="quarter" idx="10"/>
          </p:nvPr>
        </p:nvSpPr>
        <p:spPr/>
        <p:txBody>
          <a:bodyPr/>
          <a:lstStyle/>
          <a:p>
            <a:fld id="{1D02C959-4269-43DD-BF5E-2779D7569E8F}" type="slidenum">
              <a:rPr lang="en-GB" smtClean="0"/>
              <a:pPr/>
              <a:t>12</a:t>
            </a:fld>
            <a:endParaRPr lang="en-GB"/>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dirty="0"/>
              <a:t>Also a further strength if Gesell’s theory is that health</a:t>
            </a:r>
            <a:r>
              <a:rPr lang="en-GB" baseline="0" dirty="0"/>
              <a:t> visitors have a clear objective measurement tool and can refer to other health experts to help the child’s development,  or can give a target and can recognise what the next stage in a child’s development would be, e.g. Goes in sequence – so would be able to provide support to family on helping child reach next target or milestone.   </a:t>
            </a:r>
            <a:endParaRPr lang="en-GB" dirty="0"/>
          </a:p>
        </p:txBody>
      </p:sp>
      <p:sp>
        <p:nvSpPr>
          <p:cNvPr id="4" name="Slide Number Placeholder 3"/>
          <p:cNvSpPr>
            <a:spLocks noGrp="1"/>
          </p:cNvSpPr>
          <p:nvPr>
            <p:ph type="sldNum" sz="quarter" idx="10"/>
          </p:nvPr>
        </p:nvSpPr>
        <p:spPr/>
        <p:txBody>
          <a:bodyPr/>
          <a:lstStyle/>
          <a:p>
            <a:fld id="{1D02C959-4269-43DD-BF5E-2779D7569E8F}" type="slidenum">
              <a:rPr lang="en-GB" smtClean="0"/>
              <a:pPr/>
              <a:t>15</a:t>
            </a:fld>
            <a:endParaRPr lang="en-GB"/>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dirty="0"/>
              <a:t>Technical term for Gesell’s development map is called – NORMATIVE ASSESSMENT – </a:t>
            </a:r>
            <a:r>
              <a:rPr lang="en-GB" b="1" dirty="0"/>
              <a:t>Developmental</a:t>
            </a:r>
            <a:r>
              <a:rPr lang="en-GB" b="1" baseline="0" dirty="0"/>
              <a:t> norms. </a:t>
            </a:r>
            <a:endParaRPr lang="en-GB" b="1" dirty="0"/>
          </a:p>
          <a:p>
            <a:r>
              <a:rPr lang="en-GB" dirty="0"/>
              <a:t>Language skills</a:t>
            </a:r>
            <a:r>
              <a:rPr lang="en-GB" baseline="0" dirty="0"/>
              <a:t> – understanding and using language -  if child is behind with his speech and language a referral to </a:t>
            </a:r>
            <a:r>
              <a:rPr lang="en-GB" baseline="0" dirty="0" err="1"/>
              <a:t>speach</a:t>
            </a:r>
            <a:r>
              <a:rPr lang="en-GB" baseline="0" dirty="0"/>
              <a:t>/language therapist may be made, or health visitor may give some strategies to help parents.</a:t>
            </a:r>
          </a:p>
          <a:p>
            <a:r>
              <a:rPr lang="en-GB" baseline="0" dirty="0"/>
              <a:t>Adaptive behaviour – the ability to learn from past experiences.</a:t>
            </a:r>
          </a:p>
          <a:p>
            <a:r>
              <a:rPr lang="en-GB" baseline="0" dirty="0"/>
              <a:t>Motor skills – understanding and use language.</a:t>
            </a:r>
          </a:p>
          <a:p>
            <a:r>
              <a:rPr lang="en-GB" baseline="0" dirty="0"/>
              <a:t>Personal-social skills – skills involved in interaction with others.     </a:t>
            </a:r>
          </a:p>
          <a:p>
            <a:endParaRPr lang="en-GB" dirty="0"/>
          </a:p>
        </p:txBody>
      </p:sp>
      <p:sp>
        <p:nvSpPr>
          <p:cNvPr id="4" name="Slide Number Placeholder 3"/>
          <p:cNvSpPr>
            <a:spLocks noGrp="1"/>
          </p:cNvSpPr>
          <p:nvPr>
            <p:ph type="sldNum" sz="quarter" idx="10"/>
          </p:nvPr>
        </p:nvSpPr>
        <p:spPr/>
        <p:txBody>
          <a:bodyPr/>
          <a:lstStyle/>
          <a:p>
            <a:fld id="{1D02C959-4269-43DD-BF5E-2779D7569E8F}" type="slidenum">
              <a:rPr lang="en-GB" smtClean="0"/>
              <a:pPr/>
              <a:t>16</a:t>
            </a:fld>
            <a:endParaRPr lang="en-GB"/>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r>
              <a:rPr lang="en-GB" dirty="0"/>
              <a:t>Ask learners in</a:t>
            </a:r>
            <a:r>
              <a:rPr lang="en-GB" baseline="0" dirty="0"/>
              <a:t> particular to discuss long term impact of assessing individuals developmental norms, e.g. Infants/children,  the impact it may have on them and their family.    Learners could record their answers on flipchart paper,  then discuss these with the class and then tutor can discuss the acronym HEADS to help them discuss critiques of Gesell’s Biological Theory.  </a:t>
            </a:r>
          </a:p>
          <a:p>
            <a:endParaRPr lang="en-GB" dirty="0"/>
          </a:p>
          <a:p>
            <a:r>
              <a:rPr lang="en-GB" dirty="0"/>
              <a:t>Ask learners to consider weaknesses</a:t>
            </a:r>
            <a:r>
              <a:rPr lang="en-GB" baseline="0" dirty="0"/>
              <a:t> of Gesell’s Biological Theory – give learners the acronym of HEADS which could help them.  </a:t>
            </a:r>
            <a:endParaRPr lang="en-GB" dirty="0"/>
          </a:p>
          <a:p>
            <a:endParaRPr lang="en-GB" dirty="0"/>
          </a:p>
          <a:p>
            <a:r>
              <a:rPr lang="en-GB" dirty="0"/>
              <a:t>H -  Ask health visitor over if</a:t>
            </a:r>
            <a:r>
              <a:rPr lang="en-GB" baseline="0" dirty="0"/>
              <a:t> they have heard about Gesell’s Biological Theory?   </a:t>
            </a:r>
          </a:p>
          <a:p>
            <a:r>
              <a:rPr lang="en-GB" baseline="0" dirty="0"/>
              <a:t>E -  Environmental differences,  for example, children will be slow to learn to walk if they are seldom taken out of their cot, and they will learn to speak more clearly if they are exposed to good models of language.    It is very important to note that within health/social care development is not fixed by their biology, if it was, there would be little point trying to find ways of helping them to catch up if they were delayed. </a:t>
            </a:r>
          </a:p>
          <a:p>
            <a:r>
              <a:rPr lang="en-GB" baseline="0" dirty="0"/>
              <a:t>Adverse impact on the parents -   Labelling the parent/child could have an impact on family structure – trauma, stigma, not-achievement of expected milestones -  YOU CAN LINK TO BATMAN earlier here on the long term impact on the label.   </a:t>
            </a:r>
          </a:p>
          <a:p>
            <a:r>
              <a:rPr lang="en-GB" baseline="0" dirty="0"/>
              <a:t>Desirable -  are the developmental norms desirable – are they all needed?     </a:t>
            </a:r>
          </a:p>
          <a:p>
            <a:endParaRPr lang="en-GB" baseline="0" dirty="0"/>
          </a:p>
          <a:p>
            <a:endParaRPr lang="en-GB" baseline="0" dirty="0"/>
          </a:p>
          <a:p>
            <a:r>
              <a:rPr lang="en-GB" baseline="0" dirty="0"/>
              <a:t>Extra criticisms –</a:t>
            </a:r>
          </a:p>
          <a:p>
            <a:r>
              <a:rPr lang="en-GB" dirty="0"/>
              <a:t>Psychologists, such as Piaget, argue that the child is influenced more by the environment they live in. </a:t>
            </a:r>
          </a:p>
          <a:p>
            <a:r>
              <a:rPr lang="en-GB" dirty="0"/>
              <a:t>More recent research has suggested that Gesell’s milestones are incorrect. We now know that babies can follow moving objects at an earlier age than Gesell thought. </a:t>
            </a:r>
          </a:p>
          <a:p>
            <a:r>
              <a:rPr lang="en-GB" dirty="0"/>
              <a:t>Gesell only used white, middle class parents and their children in his sample. </a:t>
            </a:r>
          </a:p>
          <a:p>
            <a:endParaRPr lang="en-GB" baseline="0" dirty="0"/>
          </a:p>
        </p:txBody>
      </p:sp>
      <p:sp>
        <p:nvSpPr>
          <p:cNvPr id="4" name="Slide Number Placeholder 3"/>
          <p:cNvSpPr>
            <a:spLocks noGrp="1"/>
          </p:cNvSpPr>
          <p:nvPr>
            <p:ph type="sldNum" sz="quarter" idx="10"/>
          </p:nvPr>
        </p:nvSpPr>
        <p:spPr/>
        <p:txBody>
          <a:bodyPr/>
          <a:lstStyle/>
          <a:p>
            <a:fld id="{1D02C959-4269-43DD-BF5E-2779D7569E8F}" type="slidenum">
              <a:rPr lang="en-GB" smtClean="0"/>
              <a:pPr/>
              <a:t>18</a:t>
            </a:fld>
            <a:endParaRPr lang="en-GB"/>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dirty="0"/>
              <a:t>Make sure learners are</a:t>
            </a:r>
            <a:r>
              <a:rPr lang="en-GB" baseline="0" dirty="0"/>
              <a:t> aware of the key aspects of Gesell’s Biological Theory -  Maturation a key concept – link to the 3 ways in which maturation can be judged -  USB.    Remember emphasis that Gesell’s Biological Theory is based on nature and factors that impact upon development of individuals are pre-programmed and hard wired, and every individual follows a sequence, maybe at different paces, but the sequence is clear.        </a:t>
            </a:r>
            <a:endParaRPr lang="en-GB" dirty="0"/>
          </a:p>
        </p:txBody>
      </p:sp>
      <p:sp>
        <p:nvSpPr>
          <p:cNvPr id="4" name="Slide Number Placeholder 3"/>
          <p:cNvSpPr>
            <a:spLocks noGrp="1"/>
          </p:cNvSpPr>
          <p:nvPr>
            <p:ph type="sldNum" sz="quarter" idx="10"/>
          </p:nvPr>
        </p:nvSpPr>
        <p:spPr/>
        <p:txBody>
          <a:bodyPr/>
          <a:lstStyle/>
          <a:p>
            <a:fld id="{1D02C959-4269-43DD-BF5E-2779D7569E8F}" type="slidenum">
              <a:rPr lang="en-GB" smtClean="0"/>
              <a:pPr/>
              <a:t>19</a:t>
            </a:fld>
            <a:endParaRPr lang="en-GB"/>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dirty="0"/>
              <a:t>After all models have</a:t>
            </a:r>
            <a:r>
              <a:rPr lang="en-GB" baseline="0" dirty="0"/>
              <a:t> been taught there will be end of content presentations.  </a:t>
            </a:r>
            <a:endParaRPr lang="en-GB" dirty="0"/>
          </a:p>
        </p:txBody>
      </p:sp>
      <p:sp>
        <p:nvSpPr>
          <p:cNvPr id="4" name="Slide Number Placeholder 3"/>
          <p:cNvSpPr>
            <a:spLocks noGrp="1"/>
          </p:cNvSpPr>
          <p:nvPr>
            <p:ph type="sldNum" sz="quarter" idx="10"/>
          </p:nvPr>
        </p:nvSpPr>
        <p:spPr/>
        <p:txBody>
          <a:bodyPr/>
          <a:lstStyle/>
          <a:p>
            <a:fld id="{0C72B6BB-5BA7-460A-9A9A-BFEDFDF603E7}" type="slidenum">
              <a:rPr lang="en-GB" smtClean="0"/>
              <a:pPr/>
              <a:t>3</a:t>
            </a:fld>
            <a:endParaRPr lang="en-GB"/>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dirty="0"/>
              <a:t>Make clear to students that  at the end of the</a:t>
            </a:r>
            <a:r>
              <a:rPr lang="en-GB" baseline="0" dirty="0"/>
              <a:t> session,  random students will be picked to summarise the objectives.   This should be recorded and played back at the beginning of the nest session.  </a:t>
            </a:r>
            <a:endParaRPr lang="en-GB" dirty="0"/>
          </a:p>
        </p:txBody>
      </p:sp>
      <p:sp>
        <p:nvSpPr>
          <p:cNvPr id="4" name="Slide Number Placeholder 3"/>
          <p:cNvSpPr>
            <a:spLocks noGrp="1"/>
          </p:cNvSpPr>
          <p:nvPr>
            <p:ph type="sldNum" sz="quarter" idx="10"/>
          </p:nvPr>
        </p:nvSpPr>
        <p:spPr/>
        <p:txBody>
          <a:bodyPr/>
          <a:lstStyle/>
          <a:p>
            <a:fld id="{1D02C959-4269-43DD-BF5E-2779D7569E8F}" type="slidenum">
              <a:rPr lang="en-GB" smtClean="0"/>
              <a:pPr/>
              <a:t>4</a:t>
            </a:fld>
            <a:endParaRPr lang="en-GB"/>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b="1" dirty="0"/>
              <a:t>This</a:t>
            </a:r>
            <a:r>
              <a:rPr lang="en-GB" b="1" baseline="0" dirty="0"/>
              <a:t> is a slide taken from the induction (session 1) – see if learners can remember and maybe compare their traffic lights from session 1.  </a:t>
            </a:r>
            <a:endParaRPr lang="en-GB" b="1" dirty="0"/>
          </a:p>
        </p:txBody>
      </p:sp>
      <p:sp>
        <p:nvSpPr>
          <p:cNvPr id="4" name="Slide Number Placeholder 3"/>
          <p:cNvSpPr>
            <a:spLocks noGrp="1"/>
          </p:cNvSpPr>
          <p:nvPr>
            <p:ph type="sldNum" sz="quarter" idx="10"/>
          </p:nvPr>
        </p:nvSpPr>
        <p:spPr/>
        <p:txBody>
          <a:bodyPr/>
          <a:lstStyle/>
          <a:p>
            <a:fld id="{C9CABD7A-AC47-44AD-8C32-DDBD12CF30D8}" type="slidenum">
              <a:rPr lang="en-GB" smtClean="0"/>
              <a:pPr/>
              <a:t>5</a:t>
            </a:fld>
            <a:endParaRPr lang="en-GB"/>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dirty="0"/>
              <a:t>Compare this to their science</a:t>
            </a:r>
            <a:r>
              <a:rPr lang="en-GB" baseline="0" dirty="0"/>
              <a:t> lessons.  Science have theories to explain why things happen, e.g. Why things fall to the ground and electricity passes through wires, and how we get energy from the food.   Theories and models do the same sort of thing. </a:t>
            </a:r>
          </a:p>
          <a:p>
            <a:endParaRPr lang="en-GB" baseline="0" dirty="0"/>
          </a:p>
          <a:p>
            <a:r>
              <a:rPr lang="en-GB" baseline="0" dirty="0"/>
              <a:t>Theories are generated from empirical research/observations, in terms of Gesell’s theory he drew his theory from many observations of children, from which he determined averages of ‘norms’ which he called milestones of development.       </a:t>
            </a:r>
            <a:endParaRPr lang="en-GB" dirty="0"/>
          </a:p>
        </p:txBody>
      </p:sp>
      <p:sp>
        <p:nvSpPr>
          <p:cNvPr id="4" name="Slide Number Placeholder 3"/>
          <p:cNvSpPr>
            <a:spLocks noGrp="1"/>
          </p:cNvSpPr>
          <p:nvPr>
            <p:ph type="sldNum" sz="quarter" idx="10"/>
          </p:nvPr>
        </p:nvSpPr>
        <p:spPr/>
        <p:txBody>
          <a:bodyPr/>
          <a:lstStyle/>
          <a:p>
            <a:fld id="{1D02C959-4269-43DD-BF5E-2779D7569E8F}" type="slidenum">
              <a:rPr lang="en-GB" smtClean="0"/>
              <a:pPr/>
              <a:t>6</a:t>
            </a:fld>
            <a:endParaRPr lang="en-GB"/>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dirty="0"/>
              <a:t>You could discuss</a:t>
            </a:r>
            <a:r>
              <a:rPr lang="en-GB" baseline="0" dirty="0"/>
              <a:t> genetics here to introduce this theory -   Biologically determined is the view that individuals are born with their inheritance that they should become.   There is a long history of this view point -  JOHN CALVIN a religious leader 1509 – 1564 taught people that people were pre-determined to achieve salvation or not, Calvin saw human nature as fundamentally corrupt and wicked.     Thomas HOBBS took this up in 1588 – 1679 and identified that human nature inevitably led people to be destructive.    This attitude continued throughout history.     </a:t>
            </a:r>
            <a:endParaRPr lang="en-GB" dirty="0"/>
          </a:p>
        </p:txBody>
      </p:sp>
      <p:sp>
        <p:nvSpPr>
          <p:cNvPr id="4" name="Slide Number Placeholder 3"/>
          <p:cNvSpPr>
            <a:spLocks noGrp="1"/>
          </p:cNvSpPr>
          <p:nvPr>
            <p:ph type="sldNum" sz="quarter" idx="10"/>
          </p:nvPr>
        </p:nvSpPr>
        <p:spPr/>
        <p:txBody>
          <a:bodyPr/>
          <a:lstStyle/>
          <a:p>
            <a:fld id="{1D02C959-4269-43DD-BF5E-2779D7569E8F}" type="slidenum">
              <a:rPr lang="en-GB" smtClean="0"/>
              <a:pPr/>
              <a:t>7</a:t>
            </a:fld>
            <a:endParaRPr lang="en-GB"/>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b="1" dirty="0"/>
              <a:t>Charlotte</a:t>
            </a:r>
            <a:r>
              <a:rPr lang="en-GB" b="1" baseline="0" dirty="0"/>
              <a:t> Buhler </a:t>
            </a:r>
            <a:r>
              <a:rPr lang="en-GB" baseline="0" dirty="0"/>
              <a:t>1933 identified the Trajectory view of life.     You can ask students what they think is meant by trajectory – Buhler view can be seen as a trajectory – a shell fired from a gun has a trajectory.  If it is fired in the air it will curve upwards, along and then downwards.  Life can be seen as pattern where the biological forces of growth and decline interact to create an inevitable physical pattern of development.    Buhler believed that biology provided the framework for psychological development.  Buhler identified that after 65, later adulthood, individuals would experience a sense of fulfilment, or of resignation to fate or of failure (Links to Erikson’s stages).    From this biological perspective – your growth/development is a biological clock which is ticking away.    </a:t>
            </a:r>
          </a:p>
          <a:p>
            <a:endParaRPr lang="en-GB" baseline="0" dirty="0"/>
          </a:p>
          <a:p>
            <a:endParaRPr lang="en-GB" baseline="0" dirty="0"/>
          </a:p>
          <a:p>
            <a:r>
              <a:rPr lang="en-GB" baseline="0" dirty="0"/>
              <a:t>According to her biological theory, there were stages of development created a basis for understanding our lives.   There are five stages of biological development such as:</a:t>
            </a:r>
          </a:p>
          <a:p>
            <a:r>
              <a:rPr lang="en-GB" baseline="0" dirty="0"/>
              <a:t>0-15 – Progressive growth but no reproduction</a:t>
            </a:r>
          </a:p>
          <a:p>
            <a:r>
              <a:rPr lang="en-GB" baseline="0" dirty="0"/>
              <a:t>15-25 – progressive growth but with the onset of reproduction ability</a:t>
            </a:r>
          </a:p>
          <a:p>
            <a:r>
              <a:rPr lang="en-GB" baseline="0" dirty="0"/>
              <a:t>25-40 or 50 years – stationery growth with reproduction ability</a:t>
            </a:r>
          </a:p>
          <a:p>
            <a:r>
              <a:rPr lang="en-GB" baseline="0" dirty="0"/>
              <a:t>45-50 -65-70 years – Beginning decline with loss of reproduction ability in women </a:t>
            </a:r>
          </a:p>
          <a:p>
            <a:r>
              <a:rPr lang="en-GB" baseline="0" dirty="0"/>
              <a:t>65 – death – Biological decline.  </a:t>
            </a:r>
          </a:p>
          <a:p>
            <a:r>
              <a:rPr lang="en-GB" baseline="0" dirty="0"/>
              <a:t>*Individuals who believe in biological/genetic determinism – understand life in terms of patterns if growth/decline.    </a:t>
            </a:r>
          </a:p>
          <a:p>
            <a:endParaRPr lang="en-GB" dirty="0"/>
          </a:p>
        </p:txBody>
      </p:sp>
      <p:sp>
        <p:nvSpPr>
          <p:cNvPr id="4" name="Slide Number Placeholder 3"/>
          <p:cNvSpPr>
            <a:spLocks noGrp="1"/>
          </p:cNvSpPr>
          <p:nvPr>
            <p:ph type="sldNum" sz="quarter" idx="10"/>
          </p:nvPr>
        </p:nvSpPr>
        <p:spPr/>
        <p:txBody>
          <a:bodyPr/>
          <a:lstStyle/>
          <a:p>
            <a:fld id="{1D02C959-4269-43DD-BF5E-2779D7569E8F}" type="slidenum">
              <a:rPr lang="en-GB" smtClean="0"/>
              <a:pPr/>
              <a:t>8</a:t>
            </a:fld>
            <a:endParaRPr lang="en-GB"/>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dirty="0"/>
              <a:t>Ask learners to research the term</a:t>
            </a:r>
            <a:r>
              <a:rPr lang="en-GB" baseline="0" dirty="0"/>
              <a:t> ‘maturation’ on their phones and write this answers on post-it notes.</a:t>
            </a:r>
          </a:p>
          <a:p>
            <a:r>
              <a:rPr lang="en-GB" baseline="0" dirty="0"/>
              <a:t>Maturation is the process of maturing and the process of maturing during the lifespan.    For example, babies sit up, walk they begin to talk.  Also physical changes as our bodies growth and develop from childhood into adulthood.   </a:t>
            </a:r>
            <a:endParaRPr lang="en-GB" dirty="0"/>
          </a:p>
        </p:txBody>
      </p:sp>
      <p:sp>
        <p:nvSpPr>
          <p:cNvPr id="4" name="Slide Number Placeholder 3"/>
          <p:cNvSpPr>
            <a:spLocks noGrp="1"/>
          </p:cNvSpPr>
          <p:nvPr>
            <p:ph type="sldNum" sz="quarter" idx="10"/>
          </p:nvPr>
        </p:nvSpPr>
        <p:spPr/>
        <p:txBody>
          <a:bodyPr/>
          <a:lstStyle/>
          <a:p>
            <a:fld id="{1D02C959-4269-43DD-BF5E-2779D7569E8F}" type="slidenum">
              <a:rPr lang="en-GB" smtClean="0"/>
              <a:pPr/>
              <a:t>9</a:t>
            </a:fld>
            <a:endParaRPr lang="en-GB"/>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dirty="0"/>
              <a:t>Encourage learners to</a:t>
            </a:r>
            <a:r>
              <a:rPr lang="en-GB" baseline="0" dirty="0"/>
              <a:t> remember the word USB as this can help them establish the 3 key processes of maturation according to Gesell.  </a:t>
            </a:r>
            <a:endParaRPr lang="en-GB" dirty="0"/>
          </a:p>
        </p:txBody>
      </p:sp>
      <p:sp>
        <p:nvSpPr>
          <p:cNvPr id="4" name="Slide Number Placeholder 3"/>
          <p:cNvSpPr>
            <a:spLocks noGrp="1"/>
          </p:cNvSpPr>
          <p:nvPr>
            <p:ph type="sldNum" sz="quarter" idx="10"/>
          </p:nvPr>
        </p:nvSpPr>
        <p:spPr/>
        <p:txBody>
          <a:bodyPr/>
          <a:lstStyle/>
          <a:p>
            <a:fld id="{1D02C959-4269-43DD-BF5E-2779D7569E8F}" type="slidenum">
              <a:rPr lang="en-GB" smtClean="0"/>
              <a:pPr/>
              <a:t>10</a:t>
            </a:fld>
            <a:endParaRPr lang="en-GB"/>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3">
        <a:schemeClr val="bg1"/>
      </p:bgRef>
    </p:bg>
    <p:spTree>
      <p:nvGrpSpPr>
        <p:cNvPr id="1" name=""/>
        <p:cNvGrpSpPr/>
        <p:nvPr/>
      </p:nvGrpSpPr>
      <p:grpSpPr>
        <a:xfrm>
          <a:off x="0" y="0"/>
          <a:ext cx="0" cy="0"/>
          <a:chOff x="0" y="0"/>
          <a:chExt cx="0" cy="0"/>
        </a:xfrm>
      </p:grpSpPr>
      <p:sp>
        <p:nvSpPr>
          <p:cNvPr id="12" name="Rectangle 11"/>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13" name="Rounded Rectangle 12"/>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9" name="Subtitle 8"/>
          <p:cNvSpPr>
            <a:spLocks noGrp="1"/>
          </p:cNvSpPr>
          <p:nvPr>
            <p:ph type="subTitle" idx="1"/>
          </p:nvPr>
        </p:nvSpPr>
        <p:spPr>
          <a:xfrm>
            <a:off x="1295400" y="3200400"/>
            <a:ext cx="6400800" cy="1600200"/>
          </a:xfrm>
        </p:spPr>
        <p:txBody>
          <a:bodyPr/>
          <a:lstStyle>
            <a:lvl1pPr marL="0" indent="0" algn="ctr">
              <a:buNone/>
              <a:defRPr sz="260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a:t>Click to edit Master subtitle style</a:t>
            </a:r>
          </a:p>
        </p:txBody>
      </p:sp>
      <p:sp>
        <p:nvSpPr>
          <p:cNvPr id="28" name="Date Placeholder 27"/>
          <p:cNvSpPr>
            <a:spLocks noGrp="1"/>
          </p:cNvSpPr>
          <p:nvPr>
            <p:ph type="dt" sz="half" idx="10"/>
          </p:nvPr>
        </p:nvSpPr>
        <p:spPr/>
        <p:txBody>
          <a:bodyPr/>
          <a:lstStyle/>
          <a:p>
            <a:fld id="{636252FD-2CA1-48DA-9DF6-E817ACF05719}" type="datetimeFigureOut">
              <a:rPr lang="en-GB" smtClean="0"/>
              <a:pPr/>
              <a:t>05/06/2020</a:t>
            </a:fld>
            <a:endParaRPr lang="en-GB"/>
          </a:p>
        </p:txBody>
      </p:sp>
      <p:sp>
        <p:nvSpPr>
          <p:cNvPr id="17" name="Footer Placeholder 16"/>
          <p:cNvSpPr>
            <a:spLocks noGrp="1"/>
          </p:cNvSpPr>
          <p:nvPr>
            <p:ph type="ftr" sz="quarter" idx="11"/>
          </p:nvPr>
        </p:nvSpPr>
        <p:spPr/>
        <p:txBody>
          <a:bodyPr/>
          <a:lstStyle/>
          <a:p>
            <a:endParaRPr lang="en-GB"/>
          </a:p>
        </p:txBody>
      </p:sp>
      <p:sp>
        <p:nvSpPr>
          <p:cNvPr id="29" name="Slide Number Placeholder 28"/>
          <p:cNvSpPr>
            <a:spLocks noGrp="1"/>
          </p:cNvSpPr>
          <p:nvPr>
            <p:ph type="sldNum" sz="quarter" idx="12"/>
          </p:nvPr>
        </p:nvSpPr>
        <p:spPr/>
        <p:txBody>
          <a:bodyPr lIns="0" tIns="0" rIns="0" bIns="0">
            <a:noAutofit/>
          </a:bodyPr>
          <a:lstStyle>
            <a:lvl1pPr>
              <a:defRPr sz="1400">
                <a:solidFill>
                  <a:srgbClr val="FFFFFF"/>
                </a:solidFill>
              </a:defRPr>
            </a:lvl1pPr>
          </a:lstStyle>
          <a:p>
            <a:fld id="{85191DBF-29A1-4EF2-A7F8-CED16181BD60}" type="slidenum">
              <a:rPr lang="en-GB" smtClean="0"/>
              <a:pPr/>
              <a:t>‹#›</a:t>
            </a:fld>
            <a:endParaRPr lang="en-GB"/>
          </a:p>
        </p:txBody>
      </p:sp>
      <p:sp>
        <p:nvSpPr>
          <p:cNvPr id="7" name="Rectangle 6"/>
          <p:cNvSpPr/>
          <p:nvPr/>
        </p:nvSpPr>
        <p:spPr>
          <a:xfrm>
            <a:off x="62931" y="1449303"/>
            <a:ext cx="9021537" cy="1527349"/>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62931" y="1396720"/>
            <a:ext cx="9021537" cy="120580"/>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a:xfrm>
            <a:off x="62931" y="2976649"/>
            <a:ext cx="9021537" cy="110532"/>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le 7"/>
          <p:cNvSpPr>
            <a:spLocks noGrp="1"/>
          </p:cNvSpPr>
          <p:nvPr>
            <p:ph type="ctrTitle"/>
          </p:nvPr>
        </p:nvSpPr>
        <p:spPr>
          <a:xfrm>
            <a:off x="457200" y="1505930"/>
            <a:ext cx="8229600" cy="1470025"/>
          </a:xfrm>
        </p:spPr>
        <p:txBody>
          <a:bodyPr anchor="ctr"/>
          <a:lstStyle>
            <a:lvl1pPr algn="ctr">
              <a:defRPr lang="en-US" dirty="0">
                <a:solidFill>
                  <a:srgbClr val="FFFFFF"/>
                </a:solidFill>
              </a:defRPr>
            </a:lvl1pPr>
          </a:lstStyle>
          <a:p>
            <a:r>
              <a:rPr kumimoji="0" lang="en-US"/>
              <a:t>Click to edit Master title style</a:t>
            </a:r>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a:t>Click to edit Master title style</a:t>
            </a:r>
          </a:p>
        </p:txBody>
      </p:sp>
      <p:sp>
        <p:nvSpPr>
          <p:cNvPr id="3" name="Vertical Text Placeholder 2"/>
          <p:cNvSpPr>
            <a:spLocks noGrp="1"/>
          </p:cNvSpPr>
          <p:nvPr>
            <p:ph type="body" orient="vert" idx="1"/>
          </p:nvPr>
        </p:nvSpPr>
        <p:spPr/>
        <p:txBody>
          <a:bodyPr vert="eaVer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fld id="{636252FD-2CA1-48DA-9DF6-E817ACF05719}" type="datetimeFigureOut">
              <a:rPr lang="en-GB" smtClean="0"/>
              <a:pPr/>
              <a:t>05/06/2020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85191DBF-29A1-4EF2-A7F8-CED16181BD60}" type="slidenum">
              <a:rPr lang="en-GB" smtClean="0"/>
              <a:pPr/>
              <a:t>‹#›</a:t>
            </a:fld>
            <a:endParaRPr lang="en-GB"/>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41"/>
            <a:ext cx="2011680" cy="5851525"/>
          </a:xfrm>
        </p:spPr>
        <p:txBody>
          <a:bodyPr vert="eaVert"/>
          <a:lstStyle/>
          <a:p>
            <a:r>
              <a:rPr kumimoji="0" lang="en-US"/>
              <a:t>Click to edit Master title style</a:t>
            </a:r>
          </a:p>
        </p:txBody>
      </p:sp>
      <p:sp>
        <p:nvSpPr>
          <p:cNvPr id="3" name="Vertical Text Placeholder 2"/>
          <p:cNvSpPr>
            <a:spLocks noGrp="1"/>
          </p:cNvSpPr>
          <p:nvPr>
            <p:ph type="body" orient="vert" idx="1"/>
          </p:nvPr>
        </p:nvSpPr>
        <p:spPr>
          <a:xfrm>
            <a:off x="914400" y="274640"/>
            <a:ext cx="5562600" cy="5851525"/>
          </a:xfrm>
        </p:spPr>
        <p:txBody>
          <a:bodyPr vert="eaVer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fld id="{636252FD-2CA1-48DA-9DF6-E817ACF05719}" type="datetimeFigureOut">
              <a:rPr lang="en-GB" smtClean="0"/>
              <a:pPr/>
              <a:t>05/06/2020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85191DBF-29A1-4EF2-A7F8-CED16181BD60}" type="slidenum">
              <a:rPr lang="en-GB" smtClean="0"/>
              <a:pPr/>
              <a:t>‹#›</a:t>
            </a:fld>
            <a:endParaRPr lang="en-GB"/>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a:t>Click to edit Master title style</a:t>
            </a:r>
          </a:p>
        </p:txBody>
      </p:sp>
      <p:sp>
        <p:nvSpPr>
          <p:cNvPr id="4" name="Date Placeholder 3"/>
          <p:cNvSpPr>
            <a:spLocks noGrp="1"/>
          </p:cNvSpPr>
          <p:nvPr>
            <p:ph type="dt" sz="half" idx="10"/>
          </p:nvPr>
        </p:nvSpPr>
        <p:spPr/>
        <p:txBody>
          <a:bodyPr/>
          <a:lstStyle/>
          <a:p>
            <a:fld id="{636252FD-2CA1-48DA-9DF6-E817ACF05719}" type="datetimeFigureOut">
              <a:rPr lang="en-GB" smtClean="0"/>
              <a:pPr/>
              <a:t>05/06/2020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85191DBF-29A1-4EF2-A7F8-CED16181BD60}" type="slidenum">
              <a:rPr lang="en-GB" smtClean="0"/>
              <a:pPr/>
              <a:t>‹#›</a:t>
            </a:fld>
            <a:endParaRPr lang="en-GB"/>
          </a:p>
        </p:txBody>
      </p:sp>
      <p:sp>
        <p:nvSpPr>
          <p:cNvPr id="8" name="Content Placeholder 7"/>
          <p:cNvSpPr>
            <a:spLocks noGrp="1"/>
          </p:cNvSpPr>
          <p:nvPr>
            <p:ph sz="quarter" idx="1"/>
          </p:nvPr>
        </p:nvSpPr>
        <p:spPr>
          <a:xfrm>
            <a:off x="914400" y="1447800"/>
            <a:ext cx="7772400" cy="4572000"/>
          </a:xfrm>
        </p:spPr>
        <p:txBody>
          <a:bodyPr vert="horz"/>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3">
        <a:schemeClr val="bg1"/>
      </p:bgRef>
    </p:bg>
    <p:spTree>
      <p:nvGrpSpPr>
        <p:cNvPr id="1" name=""/>
        <p:cNvGrpSpPr/>
        <p:nvPr/>
      </p:nvGrpSpPr>
      <p:grpSpPr>
        <a:xfrm>
          <a:off x="0" y="0"/>
          <a:ext cx="0" cy="0"/>
          <a:chOff x="0" y="0"/>
          <a:chExt cx="0" cy="0"/>
        </a:xfrm>
      </p:grpSpPr>
      <p:sp>
        <p:nvSpPr>
          <p:cNvPr id="11" name="Rectangle 10"/>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10" name="Rounded Rectangle 9"/>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3">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722313" y="952500"/>
            <a:ext cx="7772400" cy="1362075"/>
          </a:xfrm>
        </p:spPr>
        <p:txBody>
          <a:bodyPr anchor="b" anchorCtr="0"/>
          <a:lstStyle>
            <a:lvl1pPr algn="l">
              <a:buNone/>
              <a:defRPr sz="4000" b="0" cap="none"/>
            </a:lvl1pPr>
          </a:lstStyle>
          <a:p>
            <a:r>
              <a:rPr kumimoji="0" lang="en-US"/>
              <a:t>Click to edit Master title style</a:t>
            </a:r>
          </a:p>
        </p:txBody>
      </p:sp>
      <p:sp>
        <p:nvSpPr>
          <p:cNvPr id="3" name="Text Placeholder 2"/>
          <p:cNvSpPr>
            <a:spLocks noGrp="1"/>
          </p:cNvSpPr>
          <p:nvPr>
            <p:ph type="body" idx="1"/>
          </p:nvPr>
        </p:nvSpPr>
        <p:spPr>
          <a:xfrm>
            <a:off x="722313" y="2547938"/>
            <a:ext cx="7772400" cy="1338262"/>
          </a:xfrm>
        </p:spPr>
        <p:txBody>
          <a:bodyPr anchor="t" anchorCtr="0"/>
          <a:lstStyle>
            <a:lvl1pPr marL="0" indent="0">
              <a:buNone/>
              <a:defRPr sz="24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a:t>Click to edit Master text styles</a:t>
            </a:r>
          </a:p>
        </p:txBody>
      </p:sp>
      <p:sp>
        <p:nvSpPr>
          <p:cNvPr id="4" name="Date Placeholder 3"/>
          <p:cNvSpPr>
            <a:spLocks noGrp="1"/>
          </p:cNvSpPr>
          <p:nvPr>
            <p:ph type="dt" sz="half" idx="10"/>
          </p:nvPr>
        </p:nvSpPr>
        <p:spPr/>
        <p:txBody>
          <a:bodyPr/>
          <a:lstStyle/>
          <a:p>
            <a:fld id="{636252FD-2CA1-48DA-9DF6-E817ACF05719}" type="datetimeFigureOut">
              <a:rPr lang="en-GB" smtClean="0"/>
              <a:pPr/>
              <a:t>05/06/2020</a:t>
            </a:fld>
            <a:endParaRPr lang="en-GB"/>
          </a:p>
        </p:txBody>
      </p:sp>
      <p:sp>
        <p:nvSpPr>
          <p:cNvPr id="5" name="Footer Placeholder 4"/>
          <p:cNvSpPr>
            <a:spLocks noGrp="1"/>
          </p:cNvSpPr>
          <p:nvPr>
            <p:ph type="ftr" sz="quarter" idx="11"/>
          </p:nvPr>
        </p:nvSpPr>
        <p:spPr>
          <a:xfrm>
            <a:off x="800100" y="6172200"/>
            <a:ext cx="4000500" cy="457200"/>
          </a:xfrm>
        </p:spPr>
        <p:txBody>
          <a:bodyPr/>
          <a:lstStyle/>
          <a:p>
            <a:endParaRPr lang="en-GB"/>
          </a:p>
        </p:txBody>
      </p:sp>
      <p:sp>
        <p:nvSpPr>
          <p:cNvPr id="7" name="Rectangle 6"/>
          <p:cNvSpPr/>
          <p:nvPr/>
        </p:nvSpPr>
        <p:spPr>
          <a:xfrm flipV="1">
            <a:off x="69412" y="2376830"/>
            <a:ext cx="9013515"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69146" y="2341475"/>
            <a:ext cx="9013781"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68306" y="2468880"/>
            <a:ext cx="9014621" cy="45720"/>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6" name="Slide Number Placeholder 5"/>
          <p:cNvSpPr>
            <a:spLocks noGrp="1"/>
          </p:cNvSpPr>
          <p:nvPr>
            <p:ph type="sldNum" sz="quarter" idx="12"/>
          </p:nvPr>
        </p:nvSpPr>
        <p:spPr>
          <a:xfrm>
            <a:off x="146304" y="6208776"/>
            <a:ext cx="457200" cy="457200"/>
          </a:xfrm>
        </p:spPr>
        <p:txBody>
          <a:bodyPr/>
          <a:lstStyle/>
          <a:p>
            <a:fld id="{85191DBF-29A1-4EF2-A7F8-CED16181BD60}" type="slidenum">
              <a:rPr lang="en-GB" smtClean="0"/>
              <a:pPr/>
              <a:t>‹#›</a:t>
            </a:fld>
            <a:endParaRPr lang="en-GB"/>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a:t>Click to edit Master title style</a:t>
            </a:r>
          </a:p>
        </p:txBody>
      </p:sp>
      <p:sp>
        <p:nvSpPr>
          <p:cNvPr id="5" name="Date Placeholder 4"/>
          <p:cNvSpPr>
            <a:spLocks noGrp="1"/>
          </p:cNvSpPr>
          <p:nvPr>
            <p:ph type="dt" sz="half" idx="10"/>
          </p:nvPr>
        </p:nvSpPr>
        <p:spPr/>
        <p:txBody>
          <a:bodyPr/>
          <a:lstStyle/>
          <a:p>
            <a:fld id="{636252FD-2CA1-48DA-9DF6-E817ACF05719}" type="datetimeFigureOut">
              <a:rPr lang="en-GB" smtClean="0"/>
              <a:pPr/>
              <a:t>05/06/2020</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85191DBF-29A1-4EF2-A7F8-CED16181BD60}" type="slidenum">
              <a:rPr lang="en-GB" smtClean="0"/>
              <a:pPr/>
              <a:t>‹#›</a:t>
            </a:fld>
            <a:endParaRPr lang="en-GB"/>
          </a:p>
        </p:txBody>
      </p:sp>
      <p:sp>
        <p:nvSpPr>
          <p:cNvPr id="9" name="Content Placeholder 8"/>
          <p:cNvSpPr>
            <a:spLocks noGrp="1"/>
          </p:cNvSpPr>
          <p:nvPr>
            <p:ph sz="quarter" idx="1"/>
          </p:nvPr>
        </p:nvSpPr>
        <p:spPr>
          <a:xfrm>
            <a:off x="914400" y="1447800"/>
            <a:ext cx="3749040" cy="4572000"/>
          </a:xfrm>
        </p:spPr>
        <p:txBody>
          <a:bodyPr vert="horz"/>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11" name="Content Placeholder 10"/>
          <p:cNvSpPr>
            <a:spLocks noGrp="1"/>
          </p:cNvSpPr>
          <p:nvPr>
            <p:ph sz="quarter" idx="2"/>
          </p:nvPr>
        </p:nvSpPr>
        <p:spPr>
          <a:xfrm>
            <a:off x="4933950" y="1447800"/>
            <a:ext cx="3749040" cy="4572000"/>
          </a:xfrm>
        </p:spPr>
        <p:txBody>
          <a:bodyPr vert="horz"/>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914400" y="273050"/>
            <a:ext cx="7772400" cy="1143000"/>
          </a:xfrm>
        </p:spPr>
        <p:txBody>
          <a:bodyPr anchor="b" anchorCtr="0"/>
          <a:lstStyle>
            <a:lvl1pPr>
              <a:defRPr/>
            </a:lvl1pPr>
          </a:lstStyle>
          <a:p>
            <a:r>
              <a:rPr kumimoji="0" lang="en-US"/>
              <a:t>Click to edit Master title style</a:t>
            </a:r>
          </a:p>
        </p:txBody>
      </p:sp>
      <p:sp>
        <p:nvSpPr>
          <p:cNvPr id="3" name="Text Placeholder 2"/>
          <p:cNvSpPr>
            <a:spLocks noGrp="1"/>
          </p:cNvSpPr>
          <p:nvPr>
            <p:ph type="body" idx="1"/>
          </p:nvPr>
        </p:nvSpPr>
        <p:spPr>
          <a:xfrm>
            <a:off x="9144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a:t>Click to edit Master text styles</a:t>
            </a:r>
          </a:p>
        </p:txBody>
      </p:sp>
      <p:sp>
        <p:nvSpPr>
          <p:cNvPr id="4" name="Text Placeholder 3"/>
          <p:cNvSpPr>
            <a:spLocks noGrp="1"/>
          </p:cNvSpPr>
          <p:nvPr>
            <p:ph type="body" sz="half" idx="3"/>
          </p:nvPr>
        </p:nvSpPr>
        <p:spPr>
          <a:xfrm>
            <a:off x="49530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a:t>Click to edit Master text styles</a:t>
            </a:r>
          </a:p>
        </p:txBody>
      </p:sp>
      <p:sp>
        <p:nvSpPr>
          <p:cNvPr id="7" name="Date Placeholder 6"/>
          <p:cNvSpPr>
            <a:spLocks noGrp="1"/>
          </p:cNvSpPr>
          <p:nvPr>
            <p:ph type="dt" sz="half" idx="10"/>
          </p:nvPr>
        </p:nvSpPr>
        <p:spPr/>
        <p:txBody>
          <a:bodyPr/>
          <a:lstStyle/>
          <a:p>
            <a:fld id="{636252FD-2CA1-48DA-9DF6-E817ACF05719}" type="datetimeFigureOut">
              <a:rPr lang="en-GB" smtClean="0"/>
              <a:pPr/>
              <a:t>05/06/2020</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85191DBF-29A1-4EF2-A7F8-CED16181BD60}" type="slidenum">
              <a:rPr lang="en-GB" smtClean="0"/>
              <a:pPr/>
              <a:t>‹#›</a:t>
            </a:fld>
            <a:endParaRPr lang="en-GB"/>
          </a:p>
        </p:txBody>
      </p:sp>
      <p:sp>
        <p:nvSpPr>
          <p:cNvPr id="11" name="Content Placeholder 10"/>
          <p:cNvSpPr>
            <a:spLocks noGrp="1"/>
          </p:cNvSpPr>
          <p:nvPr>
            <p:ph sz="half" idx="2"/>
          </p:nvPr>
        </p:nvSpPr>
        <p:spPr>
          <a:xfrm>
            <a:off x="914400" y="2247900"/>
            <a:ext cx="3733800" cy="3886200"/>
          </a:xfrm>
        </p:spPr>
        <p:txBody>
          <a:bodyPr vert="horz"/>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13" name="Content Placeholder 12"/>
          <p:cNvSpPr>
            <a:spLocks noGrp="1"/>
          </p:cNvSpPr>
          <p:nvPr>
            <p:ph sz="half" idx="4"/>
          </p:nvPr>
        </p:nvSpPr>
        <p:spPr>
          <a:xfrm>
            <a:off x="4953000" y="2247900"/>
            <a:ext cx="3733800" cy="3886200"/>
          </a:xfrm>
        </p:spPr>
        <p:txBody>
          <a:bodyPr vert="horz"/>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a:t>Click to edit Master title style</a:t>
            </a:r>
          </a:p>
        </p:txBody>
      </p:sp>
      <p:sp>
        <p:nvSpPr>
          <p:cNvPr id="3" name="Date Placeholder 2"/>
          <p:cNvSpPr>
            <a:spLocks noGrp="1"/>
          </p:cNvSpPr>
          <p:nvPr>
            <p:ph type="dt" sz="half" idx="10"/>
          </p:nvPr>
        </p:nvSpPr>
        <p:spPr/>
        <p:txBody>
          <a:bodyPr/>
          <a:lstStyle/>
          <a:p>
            <a:fld id="{636252FD-2CA1-48DA-9DF6-E817ACF05719}" type="datetimeFigureOut">
              <a:rPr lang="en-GB" smtClean="0"/>
              <a:pPr/>
              <a:t>05/06/2020</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85191DBF-29A1-4EF2-A7F8-CED16181BD60}" type="slidenum">
              <a:rPr lang="en-GB" smtClean="0"/>
              <a:pPr/>
              <a:t>‹#›</a:t>
            </a:fld>
            <a:endParaRPr lang="en-GB"/>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36252FD-2CA1-48DA-9DF6-E817ACF05719}" type="datetimeFigureOut">
              <a:rPr lang="en-GB" smtClean="0"/>
              <a:pPr/>
              <a:t>05/06/2020</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85191DBF-29A1-4EF2-A7F8-CED16181BD60}" type="slidenum">
              <a:rPr lang="en-GB" smtClean="0"/>
              <a:pPr/>
              <a:t>‹#›</a:t>
            </a:fld>
            <a:endParaRPr lang="en-GB"/>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8" name="Rectangle 7"/>
          <p:cNvSpPr/>
          <p:nvPr/>
        </p:nvSpPr>
        <p:spPr>
          <a:xfrm>
            <a:off x="0" y="0"/>
            <a:ext cx="9144000" cy="6858000"/>
          </a:xfrm>
          <a:prstGeom prst="rect">
            <a:avLst/>
          </a:prstGeom>
          <a:solidFill>
            <a:srgbClr val="FFFFFF"/>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9" name="Rounded Rectangle 8"/>
          <p:cNvSpPr/>
          <p:nvPr/>
        </p:nvSpPr>
        <p:spPr>
          <a:xfrm>
            <a:off x="64008"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914400" y="273050"/>
            <a:ext cx="7772400" cy="1143000"/>
          </a:xfrm>
        </p:spPr>
        <p:txBody>
          <a:bodyPr anchor="b" anchorCtr="0"/>
          <a:lstStyle>
            <a:lvl1pPr algn="l">
              <a:buNone/>
              <a:defRPr sz="4000" b="0"/>
            </a:lvl1pPr>
          </a:lstStyle>
          <a:p>
            <a:r>
              <a:rPr kumimoji="0" lang="en-US"/>
              <a:t>Click to edit Master title style</a:t>
            </a:r>
          </a:p>
        </p:txBody>
      </p:sp>
      <p:sp>
        <p:nvSpPr>
          <p:cNvPr id="3" name="Text Placeholder 2"/>
          <p:cNvSpPr>
            <a:spLocks noGrp="1"/>
          </p:cNvSpPr>
          <p:nvPr>
            <p:ph type="body" idx="2"/>
          </p:nvPr>
        </p:nvSpPr>
        <p:spPr>
          <a:xfrm>
            <a:off x="914400" y="1600200"/>
            <a:ext cx="1905000" cy="4495800"/>
          </a:xfrm>
        </p:spPr>
        <p:txBody>
          <a:bodyPr/>
          <a:lstStyle>
            <a:lvl1pPr marL="0" indent="0">
              <a:buNone/>
              <a:defRPr sz="1800"/>
            </a:lvl1pPr>
            <a:lvl2pPr>
              <a:buNone/>
              <a:defRPr sz="1200"/>
            </a:lvl2pPr>
            <a:lvl3pPr>
              <a:buNone/>
              <a:defRPr sz="1000"/>
            </a:lvl3pPr>
            <a:lvl4pPr>
              <a:buNone/>
              <a:defRPr sz="900"/>
            </a:lvl4pPr>
            <a:lvl5pPr>
              <a:buNone/>
              <a:defRPr sz="900"/>
            </a:lvl5pPr>
          </a:lstStyle>
          <a:p>
            <a:pPr lvl="0" eaLnBrk="1" latinLnBrk="0" hangingPunct="1"/>
            <a:r>
              <a:rPr kumimoji="0" lang="en-US"/>
              <a:t>Click to edit Master text styles</a:t>
            </a:r>
          </a:p>
        </p:txBody>
      </p:sp>
      <p:sp>
        <p:nvSpPr>
          <p:cNvPr id="5" name="Date Placeholder 4"/>
          <p:cNvSpPr>
            <a:spLocks noGrp="1"/>
          </p:cNvSpPr>
          <p:nvPr>
            <p:ph type="dt" sz="half" idx="10"/>
          </p:nvPr>
        </p:nvSpPr>
        <p:spPr/>
        <p:txBody>
          <a:bodyPr/>
          <a:lstStyle/>
          <a:p>
            <a:fld id="{636252FD-2CA1-48DA-9DF6-E817ACF05719}" type="datetimeFigureOut">
              <a:rPr lang="en-GB" smtClean="0"/>
              <a:pPr/>
              <a:t>05/06/2020</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85191DBF-29A1-4EF2-A7F8-CED16181BD60}" type="slidenum">
              <a:rPr lang="en-GB" smtClean="0"/>
              <a:pPr/>
              <a:t>‹#›</a:t>
            </a:fld>
            <a:endParaRPr lang="en-GB"/>
          </a:p>
        </p:txBody>
      </p:sp>
      <p:sp>
        <p:nvSpPr>
          <p:cNvPr id="11" name="Content Placeholder 10"/>
          <p:cNvSpPr>
            <a:spLocks noGrp="1"/>
          </p:cNvSpPr>
          <p:nvPr>
            <p:ph sz="quarter" idx="1"/>
          </p:nvPr>
        </p:nvSpPr>
        <p:spPr>
          <a:xfrm>
            <a:off x="2971800" y="1600200"/>
            <a:ext cx="5715000" cy="4495800"/>
          </a:xfrm>
        </p:spPr>
        <p:txBody>
          <a:bodyPr vert="horz"/>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14400" y="4900550"/>
            <a:ext cx="7315200" cy="522288"/>
          </a:xfrm>
        </p:spPr>
        <p:txBody>
          <a:bodyPr anchor="ctr">
            <a:noAutofit/>
          </a:bodyPr>
          <a:lstStyle>
            <a:lvl1pPr algn="l">
              <a:buNone/>
              <a:defRPr sz="2800" b="0"/>
            </a:lvl1pPr>
          </a:lstStyle>
          <a:p>
            <a:r>
              <a:rPr kumimoji="0" lang="en-US"/>
              <a:t>Click to edit Master title style</a:t>
            </a:r>
          </a:p>
        </p:txBody>
      </p:sp>
      <p:sp>
        <p:nvSpPr>
          <p:cNvPr id="4" name="Text Placeholder 3"/>
          <p:cNvSpPr>
            <a:spLocks noGrp="1"/>
          </p:cNvSpPr>
          <p:nvPr>
            <p:ph type="body" sz="half" idx="2"/>
          </p:nvPr>
        </p:nvSpPr>
        <p:spPr>
          <a:xfrm>
            <a:off x="914400" y="5445825"/>
            <a:ext cx="7315200" cy="685800"/>
          </a:xfrm>
        </p:spPr>
        <p:txBody>
          <a:bodyPr/>
          <a:lstStyle>
            <a:lvl1pPr marL="0" indent="0">
              <a:buFontTx/>
              <a:buNone/>
              <a:defRPr sz="1600"/>
            </a:lvl1pPr>
            <a:lvl2pPr>
              <a:defRPr sz="1200"/>
            </a:lvl2pPr>
            <a:lvl3pPr>
              <a:defRPr sz="1000"/>
            </a:lvl3pPr>
            <a:lvl4pPr>
              <a:defRPr sz="900"/>
            </a:lvl4pPr>
            <a:lvl5pPr>
              <a:defRPr sz="900"/>
            </a:lvl5pPr>
          </a:lstStyle>
          <a:p>
            <a:pPr lvl="0" eaLnBrk="1" latinLnBrk="0" hangingPunct="1"/>
            <a:r>
              <a:rPr kumimoji="0" lang="en-US"/>
              <a:t>Click to edit Master text styles</a:t>
            </a:r>
          </a:p>
        </p:txBody>
      </p:sp>
      <p:sp>
        <p:nvSpPr>
          <p:cNvPr id="5" name="Date Placeholder 4"/>
          <p:cNvSpPr>
            <a:spLocks noGrp="1"/>
          </p:cNvSpPr>
          <p:nvPr>
            <p:ph type="dt" sz="half" idx="10"/>
          </p:nvPr>
        </p:nvSpPr>
        <p:spPr/>
        <p:txBody>
          <a:bodyPr/>
          <a:lstStyle/>
          <a:p>
            <a:fld id="{636252FD-2CA1-48DA-9DF6-E817ACF05719}" type="datetimeFigureOut">
              <a:rPr lang="en-GB" smtClean="0"/>
              <a:pPr/>
              <a:t>05/06/2020</a:t>
            </a:fld>
            <a:endParaRPr lang="en-GB"/>
          </a:p>
        </p:txBody>
      </p:sp>
      <p:sp>
        <p:nvSpPr>
          <p:cNvPr id="6" name="Footer Placeholder 5"/>
          <p:cNvSpPr>
            <a:spLocks noGrp="1"/>
          </p:cNvSpPr>
          <p:nvPr>
            <p:ph type="ftr" sz="quarter" idx="11"/>
          </p:nvPr>
        </p:nvSpPr>
        <p:spPr>
          <a:xfrm>
            <a:off x="914400" y="6172200"/>
            <a:ext cx="3886200" cy="457200"/>
          </a:xfrm>
        </p:spPr>
        <p:txBody>
          <a:bodyPr/>
          <a:lstStyle/>
          <a:p>
            <a:endParaRPr lang="en-GB"/>
          </a:p>
        </p:txBody>
      </p:sp>
      <p:sp>
        <p:nvSpPr>
          <p:cNvPr id="7" name="Slide Number Placeholder 6"/>
          <p:cNvSpPr>
            <a:spLocks noGrp="1"/>
          </p:cNvSpPr>
          <p:nvPr>
            <p:ph type="sldNum" sz="quarter" idx="12"/>
          </p:nvPr>
        </p:nvSpPr>
        <p:spPr>
          <a:xfrm>
            <a:off x="146304" y="6208776"/>
            <a:ext cx="457200" cy="457200"/>
          </a:xfrm>
        </p:spPr>
        <p:txBody>
          <a:bodyPr/>
          <a:lstStyle/>
          <a:p>
            <a:fld id="{85191DBF-29A1-4EF2-A7F8-CED16181BD60}" type="slidenum">
              <a:rPr lang="en-GB" smtClean="0"/>
              <a:pPr/>
              <a:t>‹#›</a:t>
            </a:fld>
            <a:endParaRPr lang="en-GB"/>
          </a:p>
        </p:txBody>
      </p:sp>
      <p:sp>
        <p:nvSpPr>
          <p:cNvPr id="11" name="Rectangle 10"/>
          <p:cNvSpPr/>
          <p:nvPr/>
        </p:nvSpPr>
        <p:spPr>
          <a:xfrm flipV="1">
            <a:off x="68307" y="4683555"/>
            <a:ext cx="9006840"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Rectangle 11"/>
          <p:cNvSpPr/>
          <p:nvPr/>
        </p:nvSpPr>
        <p:spPr>
          <a:xfrm>
            <a:off x="68508" y="4650474"/>
            <a:ext cx="9006639"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Rectangle 12"/>
          <p:cNvSpPr/>
          <p:nvPr/>
        </p:nvSpPr>
        <p:spPr>
          <a:xfrm>
            <a:off x="68510" y="4773224"/>
            <a:ext cx="9006637" cy="48807"/>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 name="Picture Placeholder 2"/>
          <p:cNvSpPr>
            <a:spLocks noGrp="1"/>
          </p:cNvSpPr>
          <p:nvPr>
            <p:ph type="pic" idx="1"/>
          </p:nvPr>
        </p:nvSpPr>
        <p:spPr>
          <a:xfrm>
            <a:off x="68308" y="66675"/>
            <a:ext cx="9001873" cy="4581525"/>
          </a:xfrm>
          <a:prstGeom prst="round2SameRect">
            <a:avLst>
              <a:gd name="adj1" fmla="val 7101"/>
              <a:gd name="adj2" fmla="val 0"/>
            </a:avLst>
          </a:prstGeom>
          <a:solidFill>
            <a:schemeClr val="bg2"/>
          </a:solidFill>
          <a:ln w="6350">
            <a:solidFill>
              <a:schemeClr val="tx1"/>
            </a:solidFill>
          </a:ln>
        </p:spPr>
        <p:txBody>
          <a:bodyPr/>
          <a:lstStyle>
            <a:lvl1pPr marL="0" indent="0">
              <a:buNone/>
              <a:defRPr sz="3200"/>
            </a:lvl1pPr>
          </a:lstStyle>
          <a:p>
            <a:r>
              <a:rPr kumimoji="0" lang="en-US"/>
              <a:t>Click icon to add picture</a:t>
            </a:r>
            <a:endParaRPr kumimoji="0"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Rectangle 8"/>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8" name="Rounded Rectangle 7"/>
          <p:cNvSpPr/>
          <p:nvPr/>
        </p:nvSpPr>
        <p:spPr>
          <a:xfrm>
            <a:off x="64008"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2" name="Title Placeholder 21"/>
          <p:cNvSpPr>
            <a:spLocks noGrp="1"/>
          </p:cNvSpPr>
          <p:nvPr>
            <p:ph type="title"/>
          </p:nvPr>
        </p:nvSpPr>
        <p:spPr>
          <a:xfrm>
            <a:off x="914400" y="274638"/>
            <a:ext cx="7772400" cy="1143000"/>
          </a:xfrm>
          <a:prstGeom prst="rect">
            <a:avLst/>
          </a:prstGeom>
        </p:spPr>
        <p:txBody>
          <a:bodyPr bIns="91440" anchor="b" anchorCtr="0">
            <a:normAutofit/>
          </a:bodyPr>
          <a:lstStyle/>
          <a:p>
            <a:r>
              <a:rPr kumimoji="0" lang="en-US"/>
              <a:t>Click to edit Master title style</a:t>
            </a:r>
          </a:p>
        </p:txBody>
      </p:sp>
      <p:sp>
        <p:nvSpPr>
          <p:cNvPr id="13" name="Text Placeholder 12"/>
          <p:cNvSpPr>
            <a:spLocks noGrp="1"/>
          </p:cNvSpPr>
          <p:nvPr>
            <p:ph type="body" idx="1"/>
          </p:nvPr>
        </p:nvSpPr>
        <p:spPr>
          <a:xfrm>
            <a:off x="914400" y="1447800"/>
            <a:ext cx="7772400" cy="4572000"/>
          </a:xfrm>
          <a:prstGeom prst="rect">
            <a:avLst/>
          </a:prstGeom>
        </p:spPr>
        <p:txBody>
          <a:bodyPr>
            <a:normAutofit/>
          </a:bodyPr>
          <a:lstStyle/>
          <a:p>
            <a:pPr lvl="0" eaLnBrk="1" latinLnBrk="0" hangingPunct="1"/>
            <a:r>
              <a:rPr kumimoji="0" lang="en-US"/>
              <a:t>Click to edit Master text styles</a:t>
            </a:r>
          </a:p>
          <a:p>
            <a:pPr lvl="1" eaLnBrk="1" latinLnBrk="0" hangingPunct="1"/>
            <a:r>
              <a:rPr kumimoji="0" lang="en-US"/>
              <a:t>Second level</a:t>
            </a:r>
          </a:p>
          <a:p>
            <a:pPr lvl="2" eaLnBrk="1" latinLnBrk="0" hangingPunct="1"/>
            <a:r>
              <a:rPr kumimoji="0" lang="en-US"/>
              <a:t>Third level</a:t>
            </a:r>
          </a:p>
          <a:p>
            <a:pPr lvl="3" eaLnBrk="1" latinLnBrk="0" hangingPunct="1"/>
            <a:r>
              <a:rPr kumimoji="0" lang="en-US"/>
              <a:t>Fourth level</a:t>
            </a:r>
          </a:p>
          <a:p>
            <a:pPr lvl="4" eaLnBrk="1" latinLnBrk="0" hangingPunct="1"/>
            <a:r>
              <a:rPr kumimoji="0" lang="en-US"/>
              <a:t>Fifth level</a:t>
            </a:r>
          </a:p>
        </p:txBody>
      </p:sp>
      <p:sp>
        <p:nvSpPr>
          <p:cNvPr id="14" name="Date Placeholder 13"/>
          <p:cNvSpPr>
            <a:spLocks noGrp="1"/>
          </p:cNvSpPr>
          <p:nvPr>
            <p:ph type="dt" sz="half" idx="2"/>
          </p:nvPr>
        </p:nvSpPr>
        <p:spPr>
          <a:xfrm>
            <a:off x="6172200" y="6191250"/>
            <a:ext cx="2476500" cy="476250"/>
          </a:xfrm>
          <a:prstGeom prst="rect">
            <a:avLst/>
          </a:prstGeom>
        </p:spPr>
        <p:txBody>
          <a:bodyPr anchor="ctr" anchorCtr="0"/>
          <a:lstStyle>
            <a:lvl1pPr algn="r" eaLnBrk="1" latinLnBrk="0" hangingPunct="1">
              <a:defRPr kumimoji="0" sz="1400">
                <a:solidFill>
                  <a:schemeClr val="tx2"/>
                </a:solidFill>
              </a:defRPr>
            </a:lvl1pPr>
          </a:lstStyle>
          <a:p>
            <a:fld id="{636252FD-2CA1-48DA-9DF6-E817ACF05719}" type="datetimeFigureOut">
              <a:rPr lang="en-GB" smtClean="0"/>
              <a:pPr/>
              <a:t>05/06/2020</a:t>
            </a:fld>
            <a:endParaRPr lang="en-GB"/>
          </a:p>
        </p:txBody>
      </p:sp>
      <p:sp>
        <p:nvSpPr>
          <p:cNvPr id="3" name="Footer Placeholder 2"/>
          <p:cNvSpPr>
            <a:spLocks noGrp="1"/>
          </p:cNvSpPr>
          <p:nvPr>
            <p:ph type="ftr" sz="quarter" idx="3"/>
          </p:nvPr>
        </p:nvSpPr>
        <p:spPr>
          <a:xfrm>
            <a:off x="914400" y="6172200"/>
            <a:ext cx="3962400" cy="457200"/>
          </a:xfrm>
          <a:prstGeom prst="rect">
            <a:avLst/>
          </a:prstGeom>
        </p:spPr>
        <p:txBody>
          <a:bodyPr anchor="ctr" anchorCtr="0"/>
          <a:lstStyle>
            <a:lvl1pPr eaLnBrk="1" latinLnBrk="0" hangingPunct="1">
              <a:defRPr kumimoji="0" sz="1400">
                <a:solidFill>
                  <a:schemeClr val="tx2"/>
                </a:solidFill>
              </a:defRPr>
            </a:lvl1pPr>
          </a:lstStyle>
          <a:p>
            <a:endParaRPr lang="en-GB"/>
          </a:p>
        </p:txBody>
      </p:sp>
      <p:sp>
        <p:nvSpPr>
          <p:cNvPr id="23" name="Slide Number Placeholder 22"/>
          <p:cNvSpPr>
            <a:spLocks noGrp="1"/>
          </p:cNvSpPr>
          <p:nvPr>
            <p:ph type="sldNum" sz="quarter" idx="4"/>
          </p:nvPr>
        </p:nvSpPr>
        <p:spPr>
          <a:xfrm>
            <a:off x="146304" y="6210300"/>
            <a:ext cx="457200" cy="457200"/>
          </a:xfrm>
          <a:prstGeom prst="ellipse">
            <a:avLst/>
          </a:prstGeom>
          <a:solidFill>
            <a:schemeClr val="accent1"/>
          </a:solidFill>
        </p:spPr>
        <p:txBody>
          <a:bodyPr wrap="none" lIns="0" tIns="0" rIns="0" bIns="0" anchor="ctr" anchorCtr="1">
            <a:noAutofit/>
          </a:bodyPr>
          <a:lstStyle>
            <a:lvl1pPr algn="ctr" eaLnBrk="1" latinLnBrk="0" hangingPunct="1">
              <a:defRPr kumimoji="0" sz="1400">
                <a:solidFill>
                  <a:srgbClr val="FFFFFF"/>
                </a:solidFill>
                <a:latin typeface="+mj-lt"/>
                <a:ea typeface="+mj-ea"/>
                <a:cs typeface="+mj-cs"/>
              </a:defRPr>
            </a:lvl1pPr>
          </a:lstStyle>
          <a:p>
            <a:fld id="{85191DBF-29A1-4EF2-A7F8-CED16181BD60}" type="slidenum">
              <a:rPr lang="en-GB" smtClean="0"/>
              <a:pPr/>
              <a:t>‹#›</a:t>
            </a:fld>
            <a:endParaRPr lang="en-GB"/>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4000" kern="1200">
          <a:solidFill>
            <a:schemeClr val="tx2"/>
          </a:solidFill>
          <a:latin typeface="+mj-lt"/>
          <a:ea typeface="+mj-ea"/>
          <a:cs typeface="+mj-cs"/>
        </a:defRPr>
      </a:lvl1pPr>
    </p:titleStyle>
    <p:bodyStyle>
      <a:lvl1pPr marL="274320" indent="-274320" algn="l" rtl="0" eaLnBrk="1" latinLnBrk="0" hangingPunct="1">
        <a:spcBef>
          <a:spcPts val="580"/>
        </a:spcBef>
        <a:buClr>
          <a:schemeClr val="accent1"/>
        </a:buClr>
        <a:buSzPct val="85000"/>
        <a:buFont typeface="Wingdings 2"/>
        <a:buChar char=""/>
        <a:defRPr kumimoji="0" sz="2600" kern="1200">
          <a:solidFill>
            <a:schemeClr val="tx1"/>
          </a:solidFill>
          <a:latin typeface="+mn-lt"/>
          <a:ea typeface="+mn-ea"/>
          <a:cs typeface="+mn-cs"/>
        </a:defRPr>
      </a:lvl1pPr>
      <a:lvl2pPr marL="548640" indent="-228600" algn="l" rtl="0" eaLnBrk="1" latinLnBrk="0" hangingPunct="1">
        <a:spcBef>
          <a:spcPts val="370"/>
        </a:spcBef>
        <a:buClr>
          <a:schemeClr val="accent2"/>
        </a:buClr>
        <a:buSzPct val="85000"/>
        <a:buFont typeface="Wingdings 2"/>
        <a:buChar char=""/>
        <a:defRPr kumimoji="0" sz="2400" kern="1200">
          <a:solidFill>
            <a:schemeClr val="tx1"/>
          </a:solidFill>
          <a:latin typeface="+mn-lt"/>
          <a:ea typeface="+mn-ea"/>
          <a:cs typeface="+mn-cs"/>
        </a:defRPr>
      </a:lvl2pPr>
      <a:lvl3pPr marL="822960" indent="-228600" algn="l" rtl="0" eaLnBrk="1" latinLnBrk="0" hangingPunct="1">
        <a:spcBef>
          <a:spcPts val="370"/>
        </a:spcBef>
        <a:buClr>
          <a:schemeClr val="accent1">
            <a:tint val="60000"/>
          </a:schemeClr>
        </a:buClr>
        <a:buSzPct val="85000"/>
        <a:buFont typeface="Wingdings 2"/>
        <a:buChar char=""/>
        <a:defRPr kumimoji="0" sz="2000" kern="1200">
          <a:solidFill>
            <a:schemeClr val="tx1"/>
          </a:solidFill>
          <a:latin typeface="+mn-lt"/>
          <a:ea typeface="+mn-ea"/>
          <a:cs typeface="+mn-cs"/>
        </a:defRPr>
      </a:lvl3pPr>
      <a:lvl4pPr marL="1097280" indent="-228600" algn="l" rtl="0" eaLnBrk="1" latinLnBrk="0" hangingPunct="1">
        <a:spcBef>
          <a:spcPts val="370"/>
        </a:spcBef>
        <a:buClr>
          <a:schemeClr val="accent3"/>
        </a:buClr>
        <a:buSzPct val="80000"/>
        <a:buFont typeface="Wingdings 2"/>
        <a:buChar char=""/>
        <a:defRPr kumimoji="0" sz="2000" kern="1200">
          <a:solidFill>
            <a:schemeClr val="tx1"/>
          </a:solidFill>
          <a:latin typeface="+mn-lt"/>
          <a:ea typeface="+mn-ea"/>
          <a:cs typeface="+mn-cs"/>
        </a:defRPr>
      </a:lvl4pPr>
      <a:lvl5pPr marL="1371600" indent="-228600" algn="l" rtl="0" eaLnBrk="1" latinLnBrk="0" hangingPunct="1">
        <a:spcBef>
          <a:spcPts val="370"/>
        </a:spcBef>
        <a:buClr>
          <a:schemeClr val="accent3"/>
        </a:buClr>
        <a:buFontTx/>
        <a:buChar char="o"/>
        <a:defRPr kumimoji="0" sz="2000" kern="1200">
          <a:solidFill>
            <a:schemeClr val="tx1"/>
          </a:solidFill>
          <a:latin typeface="+mn-lt"/>
          <a:ea typeface="+mn-ea"/>
          <a:cs typeface="+mn-cs"/>
        </a:defRPr>
      </a:lvl5pPr>
      <a:lvl6pPr marL="1645920" indent="-228600" algn="l" rtl="0" eaLnBrk="1" latinLnBrk="0" hangingPunct="1">
        <a:spcBef>
          <a:spcPts val="370"/>
        </a:spcBef>
        <a:buClr>
          <a:schemeClr val="accent3"/>
        </a:buClr>
        <a:buChar char="•"/>
        <a:defRPr kumimoji="0" sz="1800" kern="1200" baseline="0">
          <a:solidFill>
            <a:schemeClr val="tx1"/>
          </a:solidFill>
          <a:latin typeface="+mn-lt"/>
          <a:ea typeface="+mn-ea"/>
          <a:cs typeface="+mn-cs"/>
        </a:defRPr>
      </a:lvl6pPr>
      <a:lvl7pPr marL="1920240" indent="-228600" algn="l" rtl="0" eaLnBrk="1" latinLnBrk="0" hangingPunct="1">
        <a:spcBef>
          <a:spcPts val="370"/>
        </a:spcBef>
        <a:buClr>
          <a:schemeClr val="accent2"/>
        </a:buClr>
        <a:buChar char="•"/>
        <a:defRPr kumimoji="0" sz="1800" kern="1200">
          <a:solidFill>
            <a:schemeClr val="tx1"/>
          </a:solidFill>
          <a:latin typeface="+mn-lt"/>
          <a:ea typeface="+mn-ea"/>
          <a:cs typeface="+mn-cs"/>
        </a:defRPr>
      </a:lvl7pPr>
      <a:lvl8pPr marL="2194560" indent="-228600" algn="l" rtl="0" eaLnBrk="1" latinLnBrk="0" hangingPunct="1">
        <a:spcBef>
          <a:spcPts val="370"/>
        </a:spcBef>
        <a:buClr>
          <a:schemeClr val="accent1">
            <a:tint val="60000"/>
          </a:schemeClr>
        </a:buClr>
        <a:buChar char="•"/>
        <a:defRPr kumimoji="0" sz="1800" kern="1200">
          <a:solidFill>
            <a:schemeClr val="tx1"/>
          </a:solidFill>
          <a:latin typeface="+mn-lt"/>
          <a:ea typeface="+mn-ea"/>
          <a:cs typeface="+mn-cs"/>
        </a:defRPr>
      </a:lvl8pPr>
      <a:lvl9pPr marL="2468880" indent="-228600" algn="l" rtl="0" eaLnBrk="1" latinLnBrk="0" hangingPunct="1">
        <a:spcBef>
          <a:spcPts val="370"/>
        </a:spcBef>
        <a:buClr>
          <a:schemeClr val="accent2">
            <a:tint val="60000"/>
          </a:schemeClr>
        </a:buClr>
        <a:buChar char="•"/>
        <a:defRPr kumimoji="0" sz="18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 Id="rId4" Type="http://schemas.openxmlformats.org/officeDocument/2006/relationships/hyperlink" Target="https://gov.wales/sites/default/files/publications/2019-05/an-overview-of-the-healthy-child-wales-programme.pdf" TargetMode="External"/></Relationships>
</file>

<file path=ppt/slides/_rels/slide1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hyperlink" Target="https://www.tutor2u.net/hsc/reference/maturation-theory-gesell"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295400" y="3200400"/>
            <a:ext cx="7165032" cy="3180928"/>
          </a:xfrm>
        </p:spPr>
        <p:txBody>
          <a:bodyPr>
            <a:normAutofit fontScale="85000" lnSpcReduction="10000"/>
          </a:bodyPr>
          <a:lstStyle/>
          <a:p>
            <a:r>
              <a:rPr lang="en-GB" sz="2800" dirty="0"/>
              <a:t>WJEC Level 3 Certificate and Diploma in Health and Social Care: Principles and Context.</a:t>
            </a:r>
          </a:p>
          <a:p>
            <a:endParaRPr lang="en-GB" sz="2800" dirty="0"/>
          </a:p>
          <a:p>
            <a:r>
              <a:rPr lang="en-GB" sz="2800" dirty="0"/>
              <a:t>Unit 2 – Factors affecting individuals across the lifespan, and how these impact on outcomes, care and support needs. </a:t>
            </a:r>
          </a:p>
          <a:p>
            <a:endParaRPr lang="en-GB" sz="2800" dirty="0"/>
          </a:p>
          <a:p>
            <a:r>
              <a:rPr lang="en-GB" sz="2800" b="1" dirty="0"/>
              <a:t>Lesson – BIOLOGICAL THEORY: Gesell.  </a:t>
            </a:r>
            <a:endParaRPr lang="en-GB" dirty="0"/>
          </a:p>
        </p:txBody>
      </p:sp>
      <p:sp>
        <p:nvSpPr>
          <p:cNvPr id="2" name="Title 1"/>
          <p:cNvSpPr>
            <a:spLocks noGrp="1"/>
          </p:cNvSpPr>
          <p:nvPr>
            <p:ph type="ctrTitle"/>
          </p:nvPr>
        </p:nvSpPr>
        <p:spPr/>
        <p:txBody>
          <a:bodyPr/>
          <a:lstStyle/>
          <a:p>
            <a:r>
              <a:rPr lang="en-GB" dirty="0"/>
              <a:t>BIOLOGICAL THEORY</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GB" dirty="0"/>
              <a:t>Gesell’s Biological Theory</a:t>
            </a:r>
          </a:p>
        </p:txBody>
      </p:sp>
      <p:sp>
        <p:nvSpPr>
          <p:cNvPr id="3" name="Content Placeholder 2"/>
          <p:cNvSpPr>
            <a:spLocks noGrp="1"/>
          </p:cNvSpPr>
          <p:nvPr>
            <p:ph sz="quarter" idx="1"/>
          </p:nvPr>
        </p:nvSpPr>
        <p:spPr/>
        <p:txBody>
          <a:bodyPr>
            <a:normAutofit fontScale="92500"/>
          </a:bodyPr>
          <a:lstStyle/>
          <a:p>
            <a:r>
              <a:rPr lang="en-GB" dirty="0"/>
              <a:t>Gesell’s Biological Theory distinguished maturational changes from other sorts of changes that occur during our lifespan by identifying for it to be a result of </a:t>
            </a:r>
            <a:r>
              <a:rPr lang="en-GB" b="1" dirty="0">
                <a:solidFill>
                  <a:srgbClr val="FF0000"/>
                </a:solidFill>
                <a:effectLst>
                  <a:outerShdw blurRad="38100" dist="38100" dir="2700000" algn="tl">
                    <a:srgbClr val="000000">
                      <a:alpha val="43137"/>
                    </a:srgbClr>
                  </a:outerShdw>
                </a:effectLst>
              </a:rPr>
              <a:t>maturation </a:t>
            </a:r>
            <a:r>
              <a:rPr lang="en-GB" dirty="0"/>
              <a:t>it should be:</a:t>
            </a:r>
          </a:p>
          <a:p>
            <a:endParaRPr lang="en-GB" dirty="0"/>
          </a:p>
          <a:p>
            <a:r>
              <a:rPr lang="en-GB" b="1" dirty="0"/>
              <a:t>U</a:t>
            </a:r>
            <a:r>
              <a:rPr lang="en-GB" dirty="0"/>
              <a:t>niversal: -    it will happen in all people.</a:t>
            </a:r>
          </a:p>
          <a:p>
            <a:endParaRPr lang="en-GB" dirty="0"/>
          </a:p>
          <a:p>
            <a:r>
              <a:rPr lang="en-GB" b="1" dirty="0"/>
              <a:t>S</a:t>
            </a:r>
            <a:r>
              <a:rPr lang="en-GB" dirty="0"/>
              <a:t>equential: it will follow the same predictable pattern. </a:t>
            </a:r>
          </a:p>
          <a:p>
            <a:endParaRPr lang="en-GB" dirty="0"/>
          </a:p>
          <a:p>
            <a:r>
              <a:rPr lang="en-GB" b="1" dirty="0"/>
              <a:t>B</a:t>
            </a:r>
            <a:r>
              <a:rPr lang="en-GB" dirty="0"/>
              <a:t>iological: - it does not need any environmental influences to make it happen. </a:t>
            </a:r>
          </a:p>
          <a:p>
            <a:pPr>
              <a:buNone/>
            </a:pPr>
            <a:endParaRPr lang="en-GB"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GB" dirty="0"/>
              <a:t>Gesell’s Biological Theory</a:t>
            </a:r>
          </a:p>
        </p:txBody>
      </p:sp>
      <p:sp>
        <p:nvSpPr>
          <p:cNvPr id="3" name="Content Placeholder 2"/>
          <p:cNvSpPr>
            <a:spLocks noGrp="1"/>
          </p:cNvSpPr>
          <p:nvPr>
            <p:ph sz="quarter" idx="1"/>
          </p:nvPr>
        </p:nvSpPr>
        <p:spPr/>
        <p:txBody>
          <a:bodyPr>
            <a:normAutofit fontScale="92500" lnSpcReduction="10000"/>
          </a:bodyPr>
          <a:lstStyle/>
          <a:p>
            <a:pPr>
              <a:buNone/>
            </a:pPr>
            <a:r>
              <a:rPr lang="en-GB" b="1" dirty="0"/>
              <a:t>U</a:t>
            </a:r>
            <a:r>
              <a:rPr lang="en-GB" dirty="0"/>
              <a:t>niversal – according to Gesell’s Biological Theory, development is fixed even before we are born and this happens in everyone.  </a:t>
            </a:r>
            <a:endParaRPr lang="en-GB" b="1" dirty="0"/>
          </a:p>
          <a:p>
            <a:pPr>
              <a:buNone/>
            </a:pPr>
            <a:endParaRPr lang="en-GB" b="1" dirty="0"/>
          </a:p>
          <a:p>
            <a:pPr>
              <a:buNone/>
            </a:pPr>
            <a:r>
              <a:rPr lang="en-GB" b="1" dirty="0"/>
              <a:t>S</a:t>
            </a:r>
            <a:r>
              <a:rPr lang="en-GB" dirty="0"/>
              <a:t>equential – according to Gesell’s Biological Theory, the as the child develops from birth onwards its genes allow it to flower gradually into the person he or she is meant to be.  </a:t>
            </a:r>
          </a:p>
          <a:p>
            <a:pPr>
              <a:buNone/>
            </a:pPr>
            <a:endParaRPr lang="en-GB" dirty="0"/>
          </a:p>
          <a:p>
            <a:pPr>
              <a:buNone/>
            </a:pPr>
            <a:r>
              <a:rPr lang="en-GB" b="1" dirty="0"/>
              <a:t>B</a:t>
            </a:r>
            <a:r>
              <a:rPr lang="en-GB" dirty="0"/>
              <a:t>iological – Gesell identified that environment should support this, however the main drive in the maturational process is the biology.  </a:t>
            </a:r>
          </a:p>
          <a:p>
            <a:pPr>
              <a:buNone/>
            </a:pPr>
            <a:endParaRPr lang="en-GB" dirty="0"/>
          </a:p>
          <a:p>
            <a:pPr>
              <a:buNone/>
            </a:pPr>
            <a:endParaRPr lang="en-GB"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GB" dirty="0"/>
              <a:t>Gesell’s Biological Theory. </a:t>
            </a:r>
          </a:p>
        </p:txBody>
      </p:sp>
      <p:sp>
        <p:nvSpPr>
          <p:cNvPr id="3" name="Content Placeholder 2"/>
          <p:cNvSpPr>
            <a:spLocks noGrp="1"/>
          </p:cNvSpPr>
          <p:nvPr>
            <p:ph sz="quarter" idx="1"/>
          </p:nvPr>
        </p:nvSpPr>
        <p:spPr/>
        <p:txBody>
          <a:bodyPr>
            <a:normAutofit lnSpcReduction="10000"/>
          </a:bodyPr>
          <a:lstStyle/>
          <a:p>
            <a:r>
              <a:rPr lang="en-GB" dirty="0"/>
              <a:t>Gesell identified that children follow the same orderly sequence in their development.   The pace of development </a:t>
            </a:r>
            <a:r>
              <a:rPr lang="en-GB" b="1" dirty="0"/>
              <a:t>may very </a:t>
            </a:r>
            <a:r>
              <a:rPr lang="en-GB" dirty="0"/>
              <a:t>depending on physical and intellectual development. </a:t>
            </a:r>
          </a:p>
          <a:p>
            <a:endParaRPr lang="en-GB" dirty="0"/>
          </a:p>
          <a:p>
            <a:pPr algn="ctr">
              <a:buNone/>
            </a:pPr>
            <a:r>
              <a:rPr lang="en-GB" dirty="0"/>
              <a:t>Class discussion:</a:t>
            </a:r>
          </a:p>
          <a:p>
            <a:pPr algn="ctr">
              <a:buNone/>
            </a:pPr>
            <a:endParaRPr lang="en-GB" dirty="0"/>
          </a:p>
          <a:p>
            <a:pPr algn="ctr">
              <a:buNone/>
            </a:pPr>
            <a:r>
              <a:rPr lang="en-GB" i="1" dirty="0"/>
              <a:t>Before a child in Wales starts in school, how would their development be monitored and why would this be useful to support their growth/development? </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Healthy Child Wales Programme</a:t>
            </a:r>
          </a:p>
        </p:txBody>
      </p:sp>
      <p:pic>
        <p:nvPicPr>
          <p:cNvPr id="4" name="Picture 2"/>
          <p:cNvPicPr>
            <a:picLocks noGrp="1" noChangeAspect="1" noChangeArrowheads="1"/>
          </p:cNvPicPr>
          <p:nvPr>
            <p:ph sz="quarter" idx="1"/>
          </p:nvPr>
        </p:nvPicPr>
        <p:blipFill>
          <a:blip r:embed="rId2" cstate="print"/>
          <a:srcRect/>
          <a:stretch>
            <a:fillRect/>
          </a:stretch>
        </p:blipFill>
        <p:spPr bwMode="auto">
          <a:xfrm>
            <a:off x="539552" y="1772816"/>
            <a:ext cx="3175189" cy="4572000"/>
          </a:xfrm>
          <a:prstGeom prst="rect">
            <a:avLst/>
          </a:prstGeom>
          <a:noFill/>
          <a:ln w="9525">
            <a:noFill/>
            <a:miter lim="800000"/>
            <a:headEnd/>
            <a:tailEnd/>
          </a:ln>
        </p:spPr>
      </p:pic>
      <p:pic>
        <p:nvPicPr>
          <p:cNvPr id="1026" name="Picture 2"/>
          <p:cNvPicPr>
            <a:picLocks noChangeAspect="1" noChangeArrowheads="1"/>
          </p:cNvPicPr>
          <p:nvPr/>
        </p:nvPicPr>
        <p:blipFill>
          <a:blip r:embed="rId3" cstate="print"/>
          <a:srcRect/>
          <a:stretch>
            <a:fillRect/>
          </a:stretch>
        </p:blipFill>
        <p:spPr bwMode="auto">
          <a:xfrm>
            <a:off x="4211960" y="1916832"/>
            <a:ext cx="4238625" cy="1924050"/>
          </a:xfrm>
          <a:prstGeom prst="rect">
            <a:avLst/>
          </a:prstGeom>
          <a:noFill/>
          <a:ln w="9525">
            <a:noFill/>
            <a:miter lim="800000"/>
            <a:headEnd/>
            <a:tailEnd/>
          </a:ln>
        </p:spPr>
      </p:pic>
      <p:sp>
        <p:nvSpPr>
          <p:cNvPr id="5" name="Rectangle 4"/>
          <p:cNvSpPr/>
          <p:nvPr/>
        </p:nvSpPr>
        <p:spPr>
          <a:xfrm>
            <a:off x="3851920" y="4581128"/>
            <a:ext cx="4572000" cy="923330"/>
          </a:xfrm>
          <a:prstGeom prst="rect">
            <a:avLst/>
          </a:prstGeom>
        </p:spPr>
        <p:txBody>
          <a:bodyPr>
            <a:spAutoFit/>
          </a:bodyPr>
          <a:lstStyle/>
          <a:p>
            <a:r>
              <a:rPr lang="en-GB" dirty="0">
                <a:solidFill>
                  <a:srgbClr val="0070C0"/>
                </a:solidFill>
                <a:hlinkClick r:id="rId4"/>
              </a:rPr>
              <a:t>https://gov.wales/sites/default/files/publications/2019-05/an-overview-of-the-healthy-child-wales-programme.pdf</a:t>
            </a:r>
            <a:r>
              <a:rPr lang="en-GB" dirty="0">
                <a:solidFill>
                  <a:srgbClr val="0070C0"/>
                </a:solidFill>
              </a:rPr>
              <a:t> </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Grp="1" noChangeAspect="1" noChangeArrowheads="1"/>
          </p:cNvPicPr>
          <p:nvPr>
            <p:ph sz="quarter" idx="4294967295"/>
          </p:nvPr>
        </p:nvPicPr>
        <p:blipFill>
          <a:blip r:embed="rId2" cstate="print"/>
          <a:srcRect/>
          <a:stretch>
            <a:fillRect/>
          </a:stretch>
        </p:blipFill>
        <p:spPr bwMode="auto">
          <a:xfrm>
            <a:off x="899592" y="908720"/>
            <a:ext cx="7602538" cy="4572000"/>
          </a:xfrm>
          <a:prstGeom prst="rect">
            <a:avLst/>
          </a:prstGeom>
          <a:noFill/>
          <a:ln w="9525">
            <a:noFill/>
            <a:miter lim="800000"/>
            <a:headEnd/>
            <a:tailEnd/>
          </a:ln>
        </p:spPr>
      </p:pic>
      <p:cxnSp>
        <p:nvCxnSpPr>
          <p:cNvPr id="6" name="Straight Arrow Connector 5"/>
          <p:cNvCxnSpPr/>
          <p:nvPr/>
        </p:nvCxnSpPr>
        <p:spPr>
          <a:xfrm flipV="1">
            <a:off x="4067944" y="4365104"/>
            <a:ext cx="1872208" cy="2304256"/>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3" cstate="print"/>
          <a:srcRect/>
          <a:stretch>
            <a:fillRect/>
          </a:stretch>
        </p:blipFill>
        <p:spPr bwMode="auto">
          <a:xfrm>
            <a:off x="467544" y="404664"/>
            <a:ext cx="8324850" cy="4276725"/>
          </a:xfrm>
          <a:prstGeom prst="rect">
            <a:avLst/>
          </a:prstGeom>
          <a:noFill/>
          <a:ln w="9525">
            <a:noFill/>
            <a:miter lim="800000"/>
            <a:headEnd/>
            <a:tailEnd/>
          </a:ln>
        </p:spPr>
      </p:pic>
      <p:cxnSp>
        <p:nvCxnSpPr>
          <p:cNvPr id="4" name="Straight Arrow Connector 3"/>
          <p:cNvCxnSpPr/>
          <p:nvPr/>
        </p:nvCxnSpPr>
        <p:spPr>
          <a:xfrm flipV="1">
            <a:off x="4355976" y="2852936"/>
            <a:ext cx="3024336" cy="2448272"/>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6" name="TextBox 5"/>
          <p:cNvSpPr txBox="1"/>
          <p:nvPr/>
        </p:nvSpPr>
        <p:spPr>
          <a:xfrm>
            <a:off x="323528" y="4941168"/>
            <a:ext cx="7704856" cy="1754326"/>
          </a:xfrm>
          <a:prstGeom prst="rect">
            <a:avLst/>
          </a:prstGeom>
          <a:noFill/>
        </p:spPr>
        <p:txBody>
          <a:bodyPr wrap="square" rtlCol="0">
            <a:spAutoFit/>
          </a:bodyPr>
          <a:lstStyle/>
          <a:p>
            <a:r>
              <a:rPr lang="en-GB" dirty="0"/>
              <a:t>A key strength of Gesell’s theory is that he was a </a:t>
            </a:r>
            <a:r>
              <a:rPr lang="en-GB" b="1" dirty="0"/>
              <a:t>pioneer in child development</a:t>
            </a:r>
            <a:r>
              <a:rPr lang="en-GB" dirty="0"/>
              <a:t>  and remains influential in our understanding of child development.    He was the </a:t>
            </a:r>
            <a:r>
              <a:rPr lang="en-GB" b="1" u="sng" dirty="0"/>
              <a:t>first person </a:t>
            </a:r>
            <a:r>
              <a:rPr lang="en-GB" dirty="0"/>
              <a:t>to use observation to research children and understand their development and observations are continued to be used in Wales to monitor and assess growth/development.</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GB" dirty="0"/>
              <a:t>Gesell’s Biological Theory</a:t>
            </a:r>
          </a:p>
        </p:txBody>
      </p:sp>
      <p:sp>
        <p:nvSpPr>
          <p:cNvPr id="3" name="Content Placeholder 2"/>
          <p:cNvSpPr>
            <a:spLocks noGrp="1"/>
          </p:cNvSpPr>
          <p:nvPr>
            <p:ph sz="quarter" idx="1"/>
          </p:nvPr>
        </p:nvSpPr>
        <p:spPr/>
        <p:txBody>
          <a:bodyPr/>
          <a:lstStyle/>
          <a:p>
            <a:r>
              <a:rPr lang="en-GB" dirty="0"/>
              <a:t>Gesell’s Development schedule aims to map some key milestones by looking at the development of a number of skills in children up six years. </a:t>
            </a:r>
          </a:p>
          <a:p>
            <a:endParaRPr lang="en-GB" dirty="0"/>
          </a:p>
          <a:p>
            <a:r>
              <a:rPr lang="en-GB" dirty="0"/>
              <a:t>Do you know what these skills might be?</a:t>
            </a:r>
          </a:p>
          <a:p>
            <a:endParaRPr lang="en-GB" dirty="0"/>
          </a:p>
          <a:p>
            <a:endParaRPr lang="en-GB" dirty="0"/>
          </a:p>
        </p:txBody>
      </p:sp>
      <p:pic>
        <p:nvPicPr>
          <p:cNvPr id="4099" name="Picture 3"/>
          <p:cNvPicPr>
            <a:picLocks noChangeAspect="1" noChangeArrowheads="1"/>
          </p:cNvPicPr>
          <p:nvPr/>
        </p:nvPicPr>
        <p:blipFill>
          <a:blip r:embed="rId3" cstate="print"/>
          <a:srcRect/>
          <a:stretch>
            <a:fillRect/>
          </a:stretch>
        </p:blipFill>
        <p:spPr bwMode="auto">
          <a:xfrm>
            <a:off x="395536" y="4077072"/>
            <a:ext cx="1872208" cy="2511659"/>
          </a:xfrm>
          <a:prstGeom prst="rect">
            <a:avLst/>
          </a:prstGeom>
          <a:noFill/>
          <a:ln w="9525">
            <a:noFill/>
            <a:miter lim="800000"/>
            <a:headEnd/>
            <a:tailEnd/>
          </a:ln>
        </p:spPr>
      </p:pic>
      <p:sp>
        <p:nvSpPr>
          <p:cNvPr id="6" name="TextBox 5"/>
          <p:cNvSpPr txBox="1"/>
          <p:nvPr/>
        </p:nvSpPr>
        <p:spPr>
          <a:xfrm>
            <a:off x="2915816" y="4149080"/>
            <a:ext cx="5544616" cy="2031325"/>
          </a:xfrm>
          <a:prstGeom prst="rect">
            <a:avLst/>
          </a:prstGeom>
          <a:noFill/>
        </p:spPr>
        <p:txBody>
          <a:bodyPr wrap="square" rtlCol="0">
            <a:spAutoFit/>
          </a:bodyPr>
          <a:lstStyle/>
          <a:p>
            <a:r>
              <a:rPr lang="en-GB" b="1" dirty="0"/>
              <a:t>L</a:t>
            </a:r>
            <a:r>
              <a:rPr lang="en-GB" dirty="0"/>
              <a:t>anguage skills </a:t>
            </a:r>
          </a:p>
          <a:p>
            <a:endParaRPr lang="en-GB" dirty="0"/>
          </a:p>
          <a:p>
            <a:r>
              <a:rPr lang="en-GB" b="1" dirty="0"/>
              <a:t>A</a:t>
            </a:r>
            <a:r>
              <a:rPr lang="en-GB" dirty="0"/>
              <a:t>daptive behaviour</a:t>
            </a:r>
          </a:p>
          <a:p>
            <a:endParaRPr lang="en-GB" dirty="0"/>
          </a:p>
          <a:p>
            <a:r>
              <a:rPr lang="en-GB" b="1" dirty="0"/>
              <a:t>M</a:t>
            </a:r>
            <a:r>
              <a:rPr lang="en-GB" dirty="0"/>
              <a:t>otor skills</a:t>
            </a:r>
          </a:p>
          <a:p>
            <a:endParaRPr lang="en-GB" dirty="0"/>
          </a:p>
          <a:p>
            <a:r>
              <a:rPr lang="en-GB" b="1" dirty="0"/>
              <a:t>P</a:t>
            </a:r>
            <a:r>
              <a:rPr lang="en-GB" dirty="0"/>
              <a:t>ersonal-social skills</a:t>
            </a:r>
          </a:p>
        </p:txBody>
      </p:sp>
      <p:sp>
        <p:nvSpPr>
          <p:cNvPr id="7" name="TextBox 6"/>
          <p:cNvSpPr txBox="1"/>
          <p:nvPr/>
        </p:nvSpPr>
        <p:spPr>
          <a:xfrm>
            <a:off x="5796136" y="4077072"/>
            <a:ext cx="3024336" cy="2031325"/>
          </a:xfrm>
          <a:prstGeom prst="rect">
            <a:avLst/>
          </a:prstGeom>
          <a:noFill/>
        </p:spPr>
        <p:txBody>
          <a:bodyPr wrap="square" rtlCol="0">
            <a:spAutoFit/>
          </a:bodyPr>
          <a:lstStyle/>
          <a:p>
            <a:r>
              <a:rPr lang="en-GB" dirty="0">
                <a:solidFill>
                  <a:srgbClr val="FF0000"/>
                </a:solidFill>
              </a:rPr>
              <a:t>Did you know any child who did not meet these key skills at the expected age were referred to as ‘abnormal’ in the past.   </a:t>
            </a:r>
            <a:r>
              <a:rPr lang="en-GB" b="1" u="sng" dirty="0">
                <a:solidFill>
                  <a:srgbClr val="FF0000"/>
                </a:solidFill>
                <a:effectLst>
                  <a:outerShdw blurRad="38100" dist="38100" dir="2700000" algn="tl">
                    <a:srgbClr val="000000">
                      <a:alpha val="43137"/>
                    </a:srgbClr>
                  </a:outerShdw>
                </a:effectLst>
              </a:rPr>
              <a:t>This is not the case today!</a:t>
            </a:r>
            <a:r>
              <a:rPr lang="en-GB" b="1" u="sng" dirty="0">
                <a:solidFill>
                  <a:srgbClr val="FF0000"/>
                </a:solidFill>
              </a:rPr>
              <a:t> </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GB" dirty="0"/>
              <a:t>Gesell’s Biological Theory</a:t>
            </a:r>
          </a:p>
        </p:txBody>
      </p:sp>
      <p:sp>
        <p:nvSpPr>
          <p:cNvPr id="3" name="Content Placeholder 2"/>
          <p:cNvSpPr>
            <a:spLocks noGrp="1"/>
          </p:cNvSpPr>
          <p:nvPr>
            <p:ph sz="quarter" idx="1"/>
          </p:nvPr>
        </p:nvSpPr>
        <p:spPr>
          <a:xfrm>
            <a:off x="251520" y="1447800"/>
            <a:ext cx="8435280" cy="4572000"/>
          </a:xfrm>
        </p:spPr>
        <p:txBody>
          <a:bodyPr/>
          <a:lstStyle/>
          <a:p>
            <a:pPr>
              <a:buNone/>
            </a:pPr>
            <a:r>
              <a:rPr lang="en-GB" dirty="0"/>
              <a:t>Building a tower of blocks is a key part of Gesell’s development measurement.     What skills do you think can be observed by watching a child build a tower of blocks? </a:t>
            </a:r>
          </a:p>
        </p:txBody>
      </p:sp>
      <p:pic>
        <p:nvPicPr>
          <p:cNvPr id="5123" name="Picture 3"/>
          <p:cNvPicPr>
            <a:picLocks noChangeAspect="1" noChangeArrowheads="1"/>
          </p:cNvPicPr>
          <p:nvPr/>
        </p:nvPicPr>
        <p:blipFill>
          <a:blip r:embed="rId2" cstate="print"/>
          <a:srcRect/>
          <a:stretch>
            <a:fillRect/>
          </a:stretch>
        </p:blipFill>
        <p:spPr bwMode="auto">
          <a:xfrm>
            <a:off x="683568" y="3717032"/>
            <a:ext cx="2307608" cy="2156098"/>
          </a:xfrm>
          <a:prstGeom prst="rect">
            <a:avLst/>
          </a:prstGeom>
          <a:noFill/>
          <a:ln w="9525">
            <a:noFill/>
            <a:miter lim="800000"/>
            <a:headEnd/>
            <a:tailEnd/>
          </a:ln>
        </p:spPr>
      </p:pic>
      <p:sp>
        <p:nvSpPr>
          <p:cNvPr id="6" name="Rectangle 5"/>
          <p:cNvSpPr/>
          <p:nvPr/>
        </p:nvSpPr>
        <p:spPr>
          <a:xfrm>
            <a:off x="251520" y="5949280"/>
            <a:ext cx="4572000" cy="646331"/>
          </a:xfrm>
          <a:prstGeom prst="rect">
            <a:avLst/>
          </a:prstGeom>
        </p:spPr>
        <p:txBody>
          <a:bodyPr>
            <a:spAutoFit/>
          </a:bodyPr>
          <a:lstStyle/>
          <a:p>
            <a:r>
              <a:rPr lang="en-GB" sz="1200" dirty="0"/>
              <a:t>https://www.istockphoto.com/gb/photos/building-a-tower-of-blocks?phrase=BUILDING%20A%20TOWER%20OF%20BLOCKS&amp;sort=best</a:t>
            </a:r>
          </a:p>
        </p:txBody>
      </p:sp>
      <p:sp>
        <p:nvSpPr>
          <p:cNvPr id="7" name="TextBox 6"/>
          <p:cNvSpPr txBox="1"/>
          <p:nvPr/>
        </p:nvSpPr>
        <p:spPr>
          <a:xfrm>
            <a:off x="3779912" y="3789040"/>
            <a:ext cx="4680520" cy="2585323"/>
          </a:xfrm>
          <a:prstGeom prst="rect">
            <a:avLst/>
          </a:prstGeom>
          <a:noFill/>
        </p:spPr>
        <p:txBody>
          <a:bodyPr wrap="square" rtlCol="0">
            <a:spAutoFit/>
          </a:bodyPr>
          <a:lstStyle/>
          <a:p>
            <a:r>
              <a:rPr lang="en-GB" dirty="0"/>
              <a:t>Can observe </a:t>
            </a:r>
            <a:r>
              <a:rPr lang="en-GB" b="1" dirty="0"/>
              <a:t>l</a:t>
            </a:r>
            <a:r>
              <a:rPr lang="en-GB" dirty="0"/>
              <a:t>anguage skills.</a:t>
            </a:r>
          </a:p>
          <a:p>
            <a:r>
              <a:rPr lang="en-GB" dirty="0"/>
              <a:t>Can see a child’s </a:t>
            </a:r>
            <a:r>
              <a:rPr lang="en-GB" b="1" dirty="0"/>
              <a:t>a</a:t>
            </a:r>
            <a:r>
              <a:rPr lang="en-GB" dirty="0"/>
              <a:t>dapative behaviour.</a:t>
            </a:r>
          </a:p>
          <a:p>
            <a:r>
              <a:rPr lang="en-GB" b="1" dirty="0"/>
              <a:t>M</a:t>
            </a:r>
            <a:r>
              <a:rPr lang="en-GB" dirty="0"/>
              <a:t>otor skills can be observed. </a:t>
            </a:r>
          </a:p>
          <a:p>
            <a:r>
              <a:rPr lang="en-GB" b="1" dirty="0"/>
              <a:t>P</a:t>
            </a:r>
            <a:r>
              <a:rPr lang="en-GB" dirty="0"/>
              <a:t>ersonal social skills -  Can observe how they interact with others. </a:t>
            </a:r>
          </a:p>
          <a:p>
            <a:endParaRPr lang="en-GB" dirty="0"/>
          </a:p>
          <a:p>
            <a:r>
              <a:rPr lang="en-GB" dirty="0"/>
              <a:t>SO the acronym </a:t>
            </a:r>
            <a:r>
              <a:rPr lang="en-GB" b="1" dirty="0"/>
              <a:t>LAMP</a:t>
            </a:r>
            <a:r>
              <a:rPr lang="en-GB" dirty="0"/>
              <a:t> can be used here!</a:t>
            </a:r>
          </a:p>
          <a:p>
            <a:endParaRPr lang="en-GB" dirty="0"/>
          </a:p>
          <a:p>
            <a:r>
              <a:rPr lang="en-GB" dirty="0"/>
              <a:t> </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GB" dirty="0"/>
              <a:t>Gesell’s Biological Theory</a:t>
            </a:r>
          </a:p>
        </p:txBody>
      </p:sp>
      <p:sp>
        <p:nvSpPr>
          <p:cNvPr id="3" name="Content Placeholder 2"/>
          <p:cNvSpPr>
            <a:spLocks noGrp="1"/>
          </p:cNvSpPr>
          <p:nvPr>
            <p:ph sz="quarter" idx="1"/>
          </p:nvPr>
        </p:nvSpPr>
        <p:spPr/>
        <p:txBody>
          <a:bodyPr/>
          <a:lstStyle/>
          <a:p>
            <a:r>
              <a:rPr lang="en-GB" dirty="0"/>
              <a:t>In groups,  consider some weaknesses of Gesell’s Biological Theory.  </a:t>
            </a:r>
          </a:p>
          <a:p>
            <a:endParaRPr lang="en-GB" dirty="0"/>
          </a:p>
          <a:p>
            <a:pPr>
              <a:buNone/>
            </a:pPr>
            <a:endParaRPr lang="en-GB" dirty="0"/>
          </a:p>
        </p:txBody>
      </p:sp>
      <p:sp>
        <p:nvSpPr>
          <p:cNvPr id="4" name="TextBox 3"/>
          <p:cNvSpPr txBox="1"/>
          <p:nvPr/>
        </p:nvSpPr>
        <p:spPr>
          <a:xfrm>
            <a:off x="971600" y="2852936"/>
            <a:ext cx="7848872" cy="3416320"/>
          </a:xfrm>
          <a:prstGeom prst="rect">
            <a:avLst/>
          </a:prstGeom>
          <a:noFill/>
        </p:spPr>
        <p:txBody>
          <a:bodyPr wrap="square" rtlCol="0">
            <a:spAutoFit/>
          </a:bodyPr>
          <a:lstStyle/>
          <a:p>
            <a:r>
              <a:rPr lang="en-GB" b="1" u="sng" dirty="0"/>
              <a:t>H</a:t>
            </a:r>
            <a:r>
              <a:rPr lang="en-GB" dirty="0"/>
              <a:t>istorically out-dated -   Gesell’s Biological Theory main theory was carried out in the 1930s to 1950s, and Gesell’s initial work was biased towards physical or motor development.       </a:t>
            </a:r>
          </a:p>
          <a:p>
            <a:endParaRPr lang="en-GB" dirty="0"/>
          </a:p>
          <a:p>
            <a:r>
              <a:rPr lang="en-GB" b="1" u="sng" dirty="0"/>
              <a:t>E</a:t>
            </a:r>
            <a:r>
              <a:rPr lang="en-GB" dirty="0"/>
              <a:t>nvironmental differences – Gesell identified he was observing a biological process, many of the key skills depend on the nurturing from the environment.  </a:t>
            </a:r>
          </a:p>
          <a:p>
            <a:endParaRPr lang="en-GB" dirty="0"/>
          </a:p>
          <a:p>
            <a:r>
              <a:rPr lang="en-GB" b="1" u="sng" dirty="0"/>
              <a:t>A</a:t>
            </a:r>
            <a:r>
              <a:rPr lang="en-GB" dirty="0"/>
              <a:t>dverse impact on the parents/child -   Labelling the child could damage the self-esteem of parent/child as they may label themselves as ‘failures’. </a:t>
            </a:r>
          </a:p>
          <a:p>
            <a:endParaRPr lang="en-GB" dirty="0"/>
          </a:p>
          <a:p>
            <a:r>
              <a:rPr lang="en-GB" b="1" dirty="0"/>
              <a:t>D</a:t>
            </a:r>
            <a:r>
              <a:rPr lang="en-GB" dirty="0"/>
              <a:t>esirable -  Gesell identified the ‘norms’ of development were desirable.</a:t>
            </a:r>
          </a:p>
        </p:txBody>
      </p:sp>
      <p:pic>
        <p:nvPicPr>
          <p:cNvPr id="6146" name="Picture 2"/>
          <p:cNvPicPr>
            <a:picLocks noChangeAspect="1" noChangeArrowheads="1"/>
          </p:cNvPicPr>
          <p:nvPr/>
        </p:nvPicPr>
        <p:blipFill>
          <a:blip r:embed="rId3" cstate="print"/>
          <a:srcRect/>
          <a:stretch>
            <a:fillRect/>
          </a:stretch>
        </p:blipFill>
        <p:spPr bwMode="auto">
          <a:xfrm>
            <a:off x="7751904" y="371008"/>
            <a:ext cx="1051625" cy="1069705"/>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6146"/>
                                        </p:tgtEl>
                                        <p:attrNameLst>
                                          <p:attrName>style.visibility</p:attrName>
                                        </p:attrNameLst>
                                      </p:cBhvr>
                                      <p:to>
                                        <p:strVal val="visible"/>
                                      </p:to>
                                    </p:set>
                                    <p:animEffect transition="in" filter="blinds(horizontal)">
                                      <p:cBhvr>
                                        <p:cTn id="12" dur="500"/>
                                        <p:tgtEl>
                                          <p:spTgt spid="61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a:t>Objectives – have they been met?</a:t>
            </a:r>
          </a:p>
        </p:txBody>
      </p:sp>
      <p:sp>
        <p:nvSpPr>
          <p:cNvPr id="3" name="Content Placeholder 2"/>
          <p:cNvSpPr>
            <a:spLocks noGrp="1"/>
          </p:cNvSpPr>
          <p:nvPr>
            <p:ph sz="quarter" idx="1"/>
          </p:nvPr>
        </p:nvSpPr>
        <p:spPr/>
        <p:txBody>
          <a:bodyPr/>
          <a:lstStyle/>
          <a:p>
            <a:pPr marL="514350" indent="-514350">
              <a:buAutoNum type="arabicParenR"/>
            </a:pPr>
            <a:r>
              <a:rPr lang="en-GB" b="1" dirty="0"/>
              <a:t>Explain</a:t>
            </a:r>
            <a:r>
              <a:rPr lang="en-GB" dirty="0"/>
              <a:t> how Gesell’s Biological Theory explains factors that impact growth/development.  </a:t>
            </a:r>
          </a:p>
          <a:p>
            <a:pPr marL="514350" indent="-514350">
              <a:buAutoNum type="arabicParenR"/>
            </a:pPr>
            <a:endParaRPr lang="en-GB" dirty="0"/>
          </a:p>
          <a:p>
            <a:pPr marL="514350" indent="-514350">
              <a:buAutoNum type="arabicParenR"/>
            </a:pPr>
            <a:r>
              <a:rPr lang="en-GB" dirty="0"/>
              <a:t> </a:t>
            </a:r>
            <a:r>
              <a:rPr lang="en-GB" b="1" dirty="0"/>
              <a:t>Assess</a:t>
            </a:r>
            <a:r>
              <a:rPr lang="en-GB" dirty="0"/>
              <a:t> the usefulness of Gesell’s Biological Theory in explaining growth/development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a:r>
              <a:rPr lang="en-GB" dirty="0"/>
              <a:t>2.2 – Models that relate to factors that affect growth/development. </a:t>
            </a:r>
          </a:p>
        </p:txBody>
      </p:sp>
      <p:sp>
        <p:nvSpPr>
          <p:cNvPr id="3" name="Content Placeholder 2"/>
          <p:cNvSpPr>
            <a:spLocks noGrp="1"/>
          </p:cNvSpPr>
          <p:nvPr>
            <p:ph sz="quarter" idx="1"/>
          </p:nvPr>
        </p:nvSpPr>
        <p:spPr/>
        <p:txBody>
          <a:bodyPr/>
          <a:lstStyle/>
          <a:p>
            <a:pPr>
              <a:buNone/>
            </a:pPr>
            <a:r>
              <a:rPr lang="en-GB" dirty="0"/>
              <a:t>Welcome to the next part of your unit (</a:t>
            </a:r>
            <a:r>
              <a:rPr lang="en-GB" b="1" dirty="0"/>
              <a:t>2.2</a:t>
            </a:r>
            <a:r>
              <a:rPr lang="en-GB" dirty="0"/>
              <a:t>).     This part of the unit will explore models that relate to factors that affect growth/development across the lifespan.       </a:t>
            </a:r>
          </a:p>
          <a:p>
            <a:pPr>
              <a:buNone/>
            </a:pPr>
            <a:endParaRPr lang="en-GB" dirty="0"/>
          </a:p>
          <a:p>
            <a:pPr>
              <a:buNone/>
            </a:pPr>
            <a:r>
              <a:rPr lang="en-GB" dirty="0"/>
              <a:t>You will be expected to know and understand:</a:t>
            </a:r>
          </a:p>
          <a:p>
            <a:pPr marL="514350" indent="-514350">
              <a:buAutoNum type="arabicPeriod"/>
            </a:pPr>
            <a:r>
              <a:rPr lang="en-GB" dirty="0"/>
              <a:t>Basic concepts related to well-established theories.</a:t>
            </a:r>
          </a:p>
          <a:p>
            <a:pPr marL="514350" indent="-514350">
              <a:buAutoNum type="arabicPeriod"/>
            </a:pPr>
            <a:r>
              <a:rPr lang="en-GB" dirty="0"/>
              <a:t>Current critiques of these theories.</a:t>
            </a:r>
          </a:p>
          <a:p>
            <a:pPr marL="514350" indent="-514350">
              <a:buAutoNum type="arabicPeriod"/>
            </a:pPr>
            <a:r>
              <a:rPr lang="en-GB" dirty="0"/>
              <a:t>How each theory relates to each other.  </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GB" dirty="0"/>
              <a:t>Red Revision Activity</a:t>
            </a:r>
          </a:p>
        </p:txBody>
      </p:sp>
      <p:pic>
        <p:nvPicPr>
          <p:cNvPr id="7170" name="Picture 2"/>
          <p:cNvPicPr>
            <a:picLocks noGrp="1" noChangeAspect="1" noChangeArrowheads="1"/>
          </p:cNvPicPr>
          <p:nvPr>
            <p:ph sz="quarter" idx="1"/>
          </p:nvPr>
        </p:nvPicPr>
        <p:blipFill>
          <a:blip r:embed="rId2" cstate="print"/>
          <a:srcRect/>
          <a:stretch>
            <a:fillRect/>
          </a:stretch>
        </p:blipFill>
        <p:spPr bwMode="auto">
          <a:xfrm>
            <a:off x="683568" y="1916832"/>
            <a:ext cx="5276850" cy="1543050"/>
          </a:xfrm>
          <a:prstGeom prst="rect">
            <a:avLst/>
          </a:prstGeom>
          <a:noFill/>
          <a:ln w="9525">
            <a:noFill/>
            <a:miter lim="800000"/>
            <a:headEnd/>
            <a:tailEnd/>
          </a:ln>
        </p:spPr>
      </p:pic>
      <p:cxnSp>
        <p:nvCxnSpPr>
          <p:cNvPr id="6" name="Straight Arrow Connector 5"/>
          <p:cNvCxnSpPr/>
          <p:nvPr/>
        </p:nvCxnSpPr>
        <p:spPr>
          <a:xfrm flipH="1">
            <a:off x="2987824" y="2852936"/>
            <a:ext cx="864096" cy="1728192"/>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a:off x="1115616" y="4653136"/>
            <a:ext cx="5184576" cy="2031325"/>
          </a:xfrm>
          <a:prstGeom prst="rect">
            <a:avLst/>
          </a:prstGeom>
          <a:noFill/>
        </p:spPr>
        <p:txBody>
          <a:bodyPr wrap="square" rtlCol="0">
            <a:spAutoFit/>
          </a:bodyPr>
          <a:lstStyle/>
          <a:p>
            <a:r>
              <a:rPr lang="en-GB" b="1" dirty="0">
                <a:solidFill>
                  <a:srgbClr val="FF0000"/>
                </a:solidFill>
              </a:rPr>
              <a:t>Remember discussing means -  Examining an issue in detail in a structured way – taking into the account different ideas.</a:t>
            </a:r>
          </a:p>
          <a:p>
            <a:r>
              <a:rPr lang="en-GB" b="1" dirty="0">
                <a:solidFill>
                  <a:srgbClr val="FF0000"/>
                </a:solidFill>
              </a:rPr>
              <a:t>So think of the positive/negative aspect of Gesell’s maturation theory on health/social care provision, so link to both practioners and individuals using the service.  </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GB" dirty="0"/>
              <a:t>Extra link which may be of use. </a:t>
            </a:r>
          </a:p>
        </p:txBody>
      </p:sp>
      <p:sp>
        <p:nvSpPr>
          <p:cNvPr id="3" name="Content Placeholder 2"/>
          <p:cNvSpPr>
            <a:spLocks noGrp="1"/>
          </p:cNvSpPr>
          <p:nvPr>
            <p:ph sz="quarter" idx="1"/>
          </p:nvPr>
        </p:nvSpPr>
        <p:spPr/>
        <p:txBody>
          <a:bodyPr/>
          <a:lstStyle/>
          <a:p>
            <a:r>
              <a:rPr lang="en-GB" dirty="0">
                <a:hlinkClick r:id="rId2"/>
              </a:rPr>
              <a:t>https://www.tutor2u.net/hsc/reference/maturation-theory-gesell</a:t>
            </a:r>
            <a:r>
              <a:rPr lang="en-GB" dirty="0"/>
              <a:t> </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a:t>End of content </a:t>
            </a:r>
            <a:r>
              <a:rPr lang="en-GB" i="1" u="sng" dirty="0"/>
              <a:t>presentations/conferences</a:t>
            </a:r>
            <a:r>
              <a:rPr lang="en-GB" dirty="0"/>
              <a:t>. </a:t>
            </a:r>
          </a:p>
        </p:txBody>
      </p:sp>
      <p:sp>
        <p:nvSpPr>
          <p:cNvPr id="3" name="Content Placeholder 2"/>
          <p:cNvSpPr>
            <a:spLocks noGrp="1"/>
          </p:cNvSpPr>
          <p:nvPr>
            <p:ph sz="quarter" idx="1"/>
          </p:nvPr>
        </p:nvSpPr>
        <p:spPr/>
        <p:txBody>
          <a:bodyPr>
            <a:normAutofit fontScale="92500" lnSpcReduction="10000"/>
          </a:bodyPr>
          <a:lstStyle/>
          <a:p>
            <a:pPr>
              <a:buNone/>
            </a:pPr>
            <a:r>
              <a:rPr lang="en-GB" dirty="0"/>
              <a:t>   At the end of this part of the specification </a:t>
            </a:r>
            <a:r>
              <a:rPr lang="en-GB" b="1" dirty="0"/>
              <a:t>2.2</a:t>
            </a:r>
            <a:r>
              <a:rPr lang="en-GB" dirty="0"/>
              <a:t> – Models that relate to factors that affect growth and development across the lifespan, you will be allocated into small groups and you will present back to the group your findings about a chosen model which we have covered.</a:t>
            </a:r>
          </a:p>
          <a:p>
            <a:pPr>
              <a:buNone/>
            </a:pPr>
            <a:endParaRPr lang="en-GB" dirty="0"/>
          </a:p>
          <a:p>
            <a:r>
              <a:rPr lang="en-GB" sz="1400" dirty="0"/>
              <a:t>You will need to produce a handout with key aspects of the theory.</a:t>
            </a:r>
          </a:p>
          <a:p>
            <a:r>
              <a:rPr lang="en-GB" sz="1400" dirty="0"/>
              <a:t>You must be clear if the theory is linked to nature, nurture or both.   </a:t>
            </a:r>
          </a:p>
          <a:p>
            <a:r>
              <a:rPr lang="en-GB" sz="1400" dirty="0"/>
              <a:t>Models and theories must link to human growth/development.</a:t>
            </a:r>
          </a:p>
          <a:p>
            <a:r>
              <a:rPr lang="en-GB" sz="1400" dirty="0"/>
              <a:t> You need to give some strengths/weaknesses of the theory.</a:t>
            </a:r>
          </a:p>
          <a:p>
            <a:r>
              <a:rPr lang="en-GB" sz="1400" dirty="0"/>
              <a:t> Presentation needs to be 10 minutes.</a:t>
            </a:r>
          </a:p>
          <a:p>
            <a:r>
              <a:rPr lang="en-GB" sz="1400" dirty="0"/>
              <a:t> This will be useful revision session and allow you to confirm your knowledge and understanding of the theory.   </a:t>
            </a:r>
          </a:p>
          <a:p>
            <a:r>
              <a:rPr lang="en-GB" sz="1400" dirty="0"/>
              <a:t> The audience will also be allowed to ask questions.   </a:t>
            </a:r>
          </a:p>
          <a:p>
            <a:pPr>
              <a:buNone/>
            </a:pPr>
            <a:endParaRPr lang="en-GB" sz="1400"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a:t>Objectives – after this session you should be able to:</a:t>
            </a:r>
          </a:p>
        </p:txBody>
      </p:sp>
      <p:sp>
        <p:nvSpPr>
          <p:cNvPr id="3" name="Content Placeholder 2"/>
          <p:cNvSpPr>
            <a:spLocks noGrp="1"/>
          </p:cNvSpPr>
          <p:nvPr>
            <p:ph sz="quarter" idx="1"/>
          </p:nvPr>
        </p:nvSpPr>
        <p:spPr/>
        <p:txBody>
          <a:bodyPr/>
          <a:lstStyle/>
          <a:p>
            <a:endParaRPr lang="en-GB" dirty="0"/>
          </a:p>
          <a:p>
            <a:pPr marL="514350" indent="-514350">
              <a:buAutoNum type="arabicParenR"/>
            </a:pPr>
            <a:r>
              <a:rPr lang="en-GB" b="1" dirty="0"/>
              <a:t>Explain</a:t>
            </a:r>
            <a:r>
              <a:rPr lang="en-GB" dirty="0"/>
              <a:t> how Gesell’s Biological Theory explains factors that impact growth/development.  </a:t>
            </a:r>
          </a:p>
          <a:p>
            <a:pPr marL="514350" indent="-514350">
              <a:buAutoNum type="arabicParenR"/>
            </a:pPr>
            <a:endParaRPr lang="en-GB" dirty="0"/>
          </a:p>
          <a:p>
            <a:pPr marL="514350" indent="-514350">
              <a:buAutoNum type="arabicParenR"/>
            </a:pPr>
            <a:r>
              <a:rPr lang="en-GB" dirty="0"/>
              <a:t> </a:t>
            </a:r>
            <a:r>
              <a:rPr lang="en-GB" b="1" dirty="0"/>
              <a:t>Assess</a:t>
            </a:r>
            <a:r>
              <a:rPr lang="en-GB" dirty="0"/>
              <a:t> the usefulness of Gesell’s Biological Theory in explaining growth/development.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blinds(horizontal)">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3" end="3"/>
                                            </p:txEl>
                                          </p:spTgt>
                                        </p:tgtEl>
                                        <p:attrNameLst>
                                          <p:attrName>style.visibility</p:attrName>
                                        </p:attrNameLst>
                                      </p:cBhvr>
                                      <p:to>
                                        <p:strVal val="visible"/>
                                      </p:to>
                                    </p:set>
                                    <p:animEffect transition="in" filter="blinds(horizontal)">
                                      <p:cBhvr>
                                        <p:cTn id="1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GB" dirty="0">
                <a:latin typeface="Arial" pitchFamily="34" charset="0"/>
                <a:cs typeface="Arial" pitchFamily="34" charset="0"/>
              </a:rPr>
              <a:t>Models</a:t>
            </a:r>
          </a:p>
        </p:txBody>
      </p:sp>
      <p:pic>
        <p:nvPicPr>
          <p:cNvPr id="4" name="Content Placeholder 3"/>
          <p:cNvPicPr>
            <a:picLocks noGrp="1" noChangeAspect="1"/>
          </p:cNvPicPr>
          <p:nvPr>
            <p:ph sz="quarter" idx="1"/>
          </p:nvPr>
        </p:nvPicPr>
        <p:blipFill>
          <a:blip r:embed="rId3" cstate="print"/>
          <a:stretch>
            <a:fillRect/>
          </a:stretch>
        </p:blipFill>
        <p:spPr>
          <a:xfrm>
            <a:off x="683568" y="1988840"/>
            <a:ext cx="1400175" cy="1943100"/>
          </a:xfrm>
          <a:prstGeom prst="rect">
            <a:avLst/>
          </a:prstGeom>
        </p:spPr>
      </p:pic>
      <p:sp>
        <p:nvSpPr>
          <p:cNvPr id="5" name="Rectangle 4"/>
          <p:cNvSpPr/>
          <p:nvPr/>
        </p:nvSpPr>
        <p:spPr>
          <a:xfrm>
            <a:off x="2771800" y="1844824"/>
            <a:ext cx="4572000" cy="2308324"/>
          </a:xfrm>
          <a:prstGeom prst="rect">
            <a:avLst/>
          </a:prstGeom>
        </p:spPr>
        <p:txBody>
          <a:bodyPr>
            <a:spAutoFit/>
          </a:bodyPr>
          <a:lstStyle/>
          <a:p>
            <a:pPr lvl="0" eaLnBrk="0" fontAlgn="base" hangingPunct="0">
              <a:spcBef>
                <a:spcPct val="0"/>
              </a:spcBef>
              <a:spcAft>
                <a:spcPct val="0"/>
              </a:spcAft>
            </a:pPr>
            <a:r>
              <a:rPr lang="en-GB" dirty="0">
                <a:solidFill>
                  <a:srgbClr val="FF0000"/>
                </a:solidFill>
                <a:latin typeface="Arial" panose="020B0604020202020204" pitchFamily="34" charset="0"/>
                <a:cs typeface="Arial" panose="020B0604020202020204" pitchFamily="34" charset="0"/>
              </a:rPr>
              <a:t>RED (</a:t>
            </a:r>
            <a:r>
              <a:rPr lang="en-GB" dirty="0" err="1">
                <a:solidFill>
                  <a:srgbClr val="FF0000"/>
                </a:solidFill>
                <a:latin typeface="Arial" panose="020B0604020202020204" pitchFamily="34" charset="0"/>
                <a:cs typeface="Arial" panose="020B0604020202020204" pitchFamily="34" charset="0"/>
              </a:rPr>
              <a:t>Coch</a:t>
            </a:r>
            <a:r>
              <a:rPr lang="en-GB" dirty="0">
                <a:solidFill>
                  <a:srgbClr val="FF0000"/>
                </a:solidFill>
                <a:latin typeface="Arial" panose="020B0604020202020204" pitchFamily="34" charset="0"/>
                <a:cs typeface="Arial" panose="020B0604020202020204" pitchFamily="34" charset="0"/>
              </a:rPr>
              <a:t>) -   I have no ideal what that concept means</a:t>
            </a:r>
          </a:p>
          <a:p>
            <a:pPr lvl="0" eaLnBrk="0" fontAlgn="base" hangingPunct="0">
              <a:spcBef>
                <a:spcPct val="0"/>
              </a:spcBef>
              <a:spcAft>
                <a:spcPct val="0"/>
              </a:spcAft>
            </a:pPr>
            <a:endParaRPr lang="en-GB" dirty="0">
              <a:solidFill>
                <a:prstClr val="black"/>
              </a:solidFill>
              <a:latin typeface="Arial" panose="020B0604020202020204" pitchFamily="34" charset="0"/>
              <a:cs typeface="Arial" panose="020B0604020202020204" pitchFamily="34" charset="0"/>
            </a:endParaRPr>
          </a:p>
          <a:p>
            <a:pPr lvl="0" eaLnBrk="0" fontAlgn="base" hangingPunct="0">
              <a:spcBef>
                <a:spcPct val="0"/>
              </a:spcBef>
              <a:spcAft>
                <a:spcPct val="0"/>
              </a:spcAft>
            </a:pPr>
            <a:r>
              <a:rPr lang="en-GB" dirty="0">
                <a:solidFill>
                  <a:srgbClr val="FFC000"/>
                </a:solidFill>
                <a:latin typeface="Arial" panose="020B0604020202020204" pitchFamily="34" charset="0"/>
                <a:cs typeface="Arial" panose="020B0604020202020204" pitchFamily="34" charset="0"/>
              </a:rPr>
              <a:t>AMBER (</a:t>
            </a:r>
            <a:r>
              <a:rPr lang="en-GB" dirty="0" err="1">
                <a:solidFill>
                  <a:srgbClr val="FFC000"/>
                </a:solidFill>
                <a:latin typeface="Arial" panose="020B0604020202020204" pitchFamily="34" charset="0"/>
                <a:cs typeface="Arial" panose="020B0604020202020204" pitchFamily="34" charset="0"/>
              </a:rPr>
              <a:t>Ambr</a:t>
            </a:r>
            <a:r>
              <a:rPr lang="en-GB" dirty="0">
                <a:solidFill>
                  <a:srgbClr val="FFC000"/>
                </a:solidFill>
                <a:latin typeface="Arial" panose="020B0604020202020204" pitchFamily="34" charset="0"/>
                <a:cs typeface="Arial" panose="020B0604020202020204" pitchFamily="34" charset="0"/>
              </a:rPr>
              <a:t>) -  I think I may know but not sure.</a:t>
            </a:r>
          </a:p>
          <a:p>
            <a:pPr lvl="0" eaLnBrk="0" fontAlgn="base" hangingPunct="0">
              <a:spcBef>
                <a:spcPct val="0"/>
              </a:spcBef>
              <a:spcAft>
                <a:spcPct val="0"/>
              </a:spcAft>
            </a:pPr>
            <a:endParaRPr lang="en-GB" dirty="0">
              <a:solidFill>
                <a:prstClr val="black"/>
              </a:solidFill>
              <a:latin typeface="Arial" panose="020B0604020202020204" pitchFamily="34" charset="0"/>
              <a:cs typeface="Arial" panose="020B0604020202020204" pitchFamily="34" charset="0"/>
            </a:endParaRPr>
          </a:p>
          <a:p>
            <a:pPr lvl="0" eaLnBrk="0" fontAlgn="base" hangingPunct="0">
              <a:spcBef>
                <a:spcPct val="0"/>
              </a:spcBef>
              <a:spcAft>
                <a:spcPct val="0"/>
              </a:spcAft>
            </a:pPr>
            <a:r>
              <a:rPr lang="en-GB" dirty="0">
                <a:solidFill>
                  <a:srgbClr val="00B050"/>
                </a:solidFill>
                <a:latin typeface="Arial" panose="020B0604020202020204" pitchFamily="34" charset="0"/>
                <a:cs typeface="Arial" panose="020B0604020202020204" pitchFamily="34" charset="0"/>
              </a:rPr>
              <a:t>GREEN (</a:t>
            </a:r>
            <a:r>
              <a:rPr lang="en-GB" dirty="0" err="1">
                <a:solidFill>
                  <a:srgbClr val="00B050"/>
                </a:solidFill>
                <a:latin typeface="Arial" panose="020B0604020202020204" pitchFamily="34" charset="0"/>
                <a:cs typeface="Arial" panose="020B0604020202020204" pitchFamily="34" charset="0"/>
              </a:rPr>
              <a:t>Gwyrdd</a:t>
            </a:r>
            <a:r>
              <a:rPr lang="en-GB" dirty="0">
                <a:solidFill>
                  <a:srgbClr val="00B050"/>
                </a:solidFill>
                <a:latin typeface="Arial" panose="020B0604020202020204" pitchFamily="34" charset="0"/>
                <a:cs typeface="Arial" panose="020B0604020202020204" pitchFamily="34" charset="0"/>
              </a:rPr>
              <a:t>) -  Yes, I know and can clearly state this</a:t>
            </a:r>
            <a:endParaRPr lang="en-GB" dirty="0"/>
          </a:p>
        </p:txBody>
      </p:sp>
      <p:sp>
        <p:nvSpPr>
          <p:cNvPr id="8" name="TextBox 7"/>
          <p:cNvSpPr txBox="1"/>
          <p:nvPr/>
        </p:nvSpPr>
        <p:spPr>
          <a:xfrm>
            <a:off x="611560" y="4365104"/>
            <a:ext cx="7416824" cy="1815882"/>
          </a:xfrm>
          <a:prstGeom prst="rect">
            <a:avLst/>
          </a:prstGeom>
          <a:noFill/>
        </p:spPr>
        <p:txBody>
          <a:bodyPr wrap="square" rtlCol="0">
            <a:spAutoFit/>
          </a:bodyPr>
          <a:lstStyle/>
          <a:p>
            <a:r>
              <a:rPr lang="en-GB" sz="1400" dirty="0">
                <a:solidFill>
                  <a:srgbClr val="0070C0"/>
                </a:solidFill>
              </a:rPr>
              <a:t>A model is a representation of an idea and is used to describe and explain key reasons behind issues.     For you unit, you will be discussing a range of models and theories, and you will be expected to know some basic concepts related to key theories/models, some critiques and how models/theories relate to each other.</a:t>
            </a:r>
          </a:p>
          <a:p>
            <a:endParaRPr lang="en-GB" sz="1400" dirty="0">
              <a:solidFill>
                <a:srgbClr val="0070C0"/>
              </a:solidFill>
            </a:endParaRPr>
          </a:p>
          <a:p>
            <a:r>
              <a:rPr lang="en-GB" sz="1400" dirty="0">
                <a:solidFill>
                  <a:srgbClr val="0070C0"/>
                </a:solidFill>
              </a:rPr>
              <a:t>You will be covering the following Models/Theories including – Behavioural theory, Biological theory, Cognitive/developmental theories, Ecological theories, Human Developmental theories, Humanistic, Psychosocial theory and Social Learning theory. </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GB" dirty="0"/>
              <a:t>Theories</a:t>
            </a:r>
          </a:p>
        </p:txBody>
      </p:sp>
      <p:sp>
        <p:nvSpPr>
          <p:cNvPr id="3" name="Content Placeholder 2"/>
          <p:cNvSpPr>
            <a:spLocks noGrp="1"/>
          </p:cNvSpPr>
          <p:nvPr>
            <p:ph sz="quarter" idx="1"/>
          </p:nvPr>
        </p:nvSpPr>
        <p:spPr/>
        <p:txBody>
          <a:bodyPr/>
          <a:lstStyle/>
          <a:p>
            <a:pPr>
              <a:buNone/>
            </a:pPr>
            <a:endParaRPr lang="en-GB" dirty="0"/>
          </a:p>
          <a:p>
            <a:pPr>
              <a:buNone/>
            </a:pPr>
            <a:r>
              <a:rPr lang="en-GB" dirty="0"/>
              <a:t>“A set of ideas that we can use to understand and explain things.   Some theories also allow us to predict what may happen next.”    </a:t>
            </a:r>
          </a:p>
        </p:txBody>
      </p:sp>
      <p:sp>
        <p:nvSpPr>
          <p:cNvPr id="4" name="TextBox 3"/>
          <p:cNvSpPr txBox="1"/>
          <p:nvPr/>
        </p:nvSpPr>
        <p:spPr>
          <a:xfrm>
            <a:off x="1547664" y="3645024"/>
            <a:ext cx="7416824" cy="1754326"/>
          </a:xfrm>
          <a:prstGeom prst="rect">
            <a:avLst/>
          </a:prstGeom>
          <a:noFill/>
        </p:spPr>
        <p:txBody>
          <a:bodyPr wrap="square" rtlCol="0">
            <a:spAutoFit/>
          </a:bodyPr>
          <a:lstStyle/>
          <a:p>
            <a:r>
              <a:rPr lang="en-GB" dirty="0">
                <a:solidFill>
                  <a:srgbClr val="7030A0"/>
                </a:solidFill>
              </a:rPr>
              <a:t>We observe things around us </a:t>
            </a:r>
          </a:p>
          <a:p>
            <a:endParaRPr lang="en-GB" dirty="0">
              <a:solidFill>
                <a:srgbClr val="7030A0"/>
              </a:solidFill>
            </a:endParaRPr>
          </a:p>
          <a:p>
            <a:r>
              <a:rPr lang="en-GB" dirty="0">
                <a:solidFill>
                  <a:srgbClr val="002060"/>
                </a:solidFill>
              </a:rPr>
              <a:t>We develop a theory to</a:t>
            </a:r>
          </a:p>
          <a:p>
            <a:endParaRPr lang="en-GB" dirty="0">
              <a:solidFill>
                <a:srgbClr val="002060"/>
              </a:solidFill>
            </a:endParaRPr>
          </a:p>
          <a:p>
            <a:endParaRPr lang="en-GB" dirty="0">
              <a:solidFill>
                <a:srgbClr val="002060"/>
              </a:solidFill>
            </a:endParaRPr>
          </a:p>
          <a:p>
            <a:r>
              <a:rPr lang="en-GB" dirty="0">
                <a:solidFill>
                  <a:srgbClr val="FF0000"/>
                </a:solidFill>
              </a:rPr>
              <a:t>Understand   Explain  Predict</a:t>
            </a:r>
          </a:p>
        </p:txBody>
      </p:sp>
      <p:sp>
        <p:nvSpPr>
          <p:cNvPr id="8" name="Down Arrow 7"/>
          <p:cNvSpPr/>
          <p:nvPr/>
        </p:nvSpPr>
        <p:spPr>
          <a:xfrm flipH="1">
            <a:off x="1835696" y="4653136"/>
            <a:ext cx="504056" cy="216024"/>
          </a:xfrm>
          <a:prstGeom prst="downArrow">
            <a:avLst>
              <a:gd name="adj1" fmla="val 50000"/>
              <a:gd name="adj2" fmla="val 6511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Down Arrow 9"/>
          <p:cNvSpPr/>
          <p:nvPr/>
        </p:nvSpPr>
        <p:spPr>
          <a:xfrm flipH="1">
            <a:off x="2987824" y="4653136"/>
            <a:ext cx="504056" cy="216024"/>
          </a:xfrm>
          <a:prstGeom prst="downArrow">
            <a:avLst>
              <a:gd name="adj1" fmla="val 50000"/>
              <a:gd name="adj2" fmla="val 6511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Down Arrow 10"/>
          <p:cNvSpPr/>
          <p:nvPr/>
        </p:nvSpPr>
        <p:spPr>
          <a:xfrm flipH="1">
            <a:off x="3995936" y="4653136"/>
            <a:ext cx="504056" cy="216024"/>
          </a:xfrm>
          <a:prstGeom prst="downArrow">
            <a:avLst>
              <a:gd name="adj1" fmla="val 50000"/>
              <a:gd name="adj2" fmla="val 6511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box(in)">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Effect transition="in" filter="blinds(horizontal)">
                                      <p:cBhvr>
                                        <p:cTn id="12" dur="500"/>
                                        <p:tgtEl>
                                          <p:spTgt spid="4">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4">
                                            <p:txEl>
                                              <p:pRg st="2" end="2"/>
                                            </p:txEl>
                                          </p:spTgt>
                                        </p:tgtEl>
                                        <p:attrNameLst>
                                          <p:attrName>style.visibility</p:attrName>
                                        </p:attrNameLst>
                                      </p:cBhvr>
                                      <p:to>
                                        <p:strVal val="visible"/>
                                      </p:to>
                                    </p:set>
                                    <p:animEffect transition="in" filter="blinds(horizontal)">
                                      <p:cBhvr>
                                        <p:cTn id="17" dur="500"/>
                                        <p:tgtEl>
                                          <p:spTgt spid="4">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blinds(horizontal)">
                                      <p:cBhvr>
                                        <p:cTn id="22" dur="5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blinds(horizontal)">
                                      <p:cBhvr>
                                        <p:cTn id="27" dur="500"/>
                                        <p:tgtEl>
                                          <p:spTgt spid="10"/>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blinds(horizontal)">
                                      <p:cBhvr>
                                        <p:cTn id="32" dur="500"/>
                                        <p:tgtEl>
                                          <p:spTgt spid="11"/>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nodeType="clickEffect">
                                  <p:stCondLst>
                                    <p:cond delay="0"/>
                                  </p:stCondLst>
                                  <p:childTnLst>
                                    <p:set>
                                      <p:cBhvr>
                                        <p:cTn id="36" dur="1" fill="hold">
                                          <p:stCondLst>
                                            <p:cond delay="0"/>
                                          </p:stCondLst>
                                        </p:cTn>
                                        <p:tgtEl>
                                          <p:spTgt spid="4">
                                            <p:txEl>
                                              <p:pRg st="5" end="5"/>
                                            </p:txEl>
                                          </p:spTgt>
                                        </p:tgtEl>
                                        <p:attrNameLst>
                                          <p:attrName>style.visibility</p:attrName>
                                        </p:attrNameLst>
                                      </p:cBhvr>
                                      <p:to>
                                        <p:strVal val="visible"/>
                                      </p:to>
                                    </p:set>
                                    <p:animEffect transition="in" filter="blinds(horizontal)">
                                      <p:cBhvr>
                                        <p:cTn id="37" dur="500"/>
                                        <p:tgtEl>
                                          <p:spTgt spid="4">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0" grpId="0" animBg="1"/>
      <p:bldP spid="11"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GB" dirty="0"/>
              <a:t>Biological Theory</a:t>
            </a:r>
          </a:p>
        </p:txBody>
      </p:sp>
      <p:sp>
        <p:nvSpPr>
          <p:cNvPr id="3" name="Content Placeholder 2"/>
          <p:cNvSpPr>
            <a:spLocks noGrp="1"/>
          </p:cNvSpPr>
          <p:nvPr>
            <p:ph sz="quarter" idx="1"/>
          </p:nvPr>
        </p:nvSpPr>
        <p:spPr/>
        <p:txBody>
          <a:bodyPr/>
          <a:lstStyle/>
          <a:p>
            <a:r>
              <a:rPr lang="en-GB" dirty="0"/>
              <a:t>This theory is very different from the rest of the theories that you will be studying as the Biological Theory believes </a:t>
            </a:r>
            <a:r>
              <a:rPr lang="en-GB" b="1" i="1" dirty="0">
                <a:solidFill>
                  <a:srgbClr val="FF0000"/>
                </a:solidFill>
              </a:rPr>
              <a:t>NATURE</a:t>
            </a:r>
            <a:r>
              <a:rPr lang="en-GB" dirty="0"/>
              <a:t> is the biggest impact on growth and development, due to growth/development being </a:t>
            </a:r>
            <a:r>
              <a:rPr lang="en-GB" b="1" i="1" dirty="0"/>
              <a:t>Biologically Determined. </a:t>
            </a:r>
          </a:p>
          <a:p>
            <a:endParaRPr lang="en-GB" b="1" i="1" dirty="0"/>
          </a:p>
          <a:p>
            <a:r>
              <a:rPr lang="en-GB" dirty="0"/>
              <a:t>Growth/development follow a relatively predictable pattern because it is ‘</a:t>
            </a:r>
            <a:r>
              <a:rPr lang="en-GB" b="1" dirty="0"/>
              <a:t>hard-wired’ </a:t>
            </a:r>
            <a:r>
              <a:rPr lang="en-GB" dirty="0"/>
              <a:t>into the human genome.  </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611560" y="274638"/>
            <a:ext cx="8532440" cy="1143000"/>
          </a:xfrm>
        </p:spPr>
        <p:txBody>
          <a:bodyPr/>
          <a:lstStyle/>
          <a:p>
            <a:pPr algn="ctr"/>
            <a:r>
              <a:rPr lang="en-GB" dirty="0"/>
              <a:t>Trajectory view of life</a:t>
            </a:r>
          </a:p>
        </p:txBody>
      </p:sp>
      <p:pic>
        <p:nvPicPr>
          <p:cNvPr id="1026" name="Picture 2"/>
          <p:cNvPicPr>
            <a:picLocks noChangeAspect="1" noChangeArrowheads="1"/>
          </p:cNvPicPr>
          <p:nvPr/>
        </p:nvPicPr>
        <p:blipFill>
          <a:blip r:embed="rId3" cstate="print"/>
          <a:srcRect/>
          <a:stretch>
            <a:fillRect/>
          </a:stretch>
        </p:blipFill>
        <p:spPr bwMode="auto">
          <a:xfrm>
            <a:off x="323528" y="1988840"/>
            <a:ext cx="7510436" cy="3613200"/>
          </a:xfrm>
          <a:prstGeom prst="rect">
            <a:avLst/>
          </a:prstGeom>
          <a:noFill/>
          <a:ln w="9525">
            <a:noFill/>
            <a:miter lim="800000"/>
            <a:headEnd/>
            <a:tailEnd/>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GB" dirty="0"/>
              <a:t>Gesell’s Biological Theory</a:t>
            </a:r>
          </a:p>
        </p:txBody>
      </p:sp>
      <p:sp>
        <p:nvSpPr>
          <p:cNvPr id="3" name="Content Placeholder 2"/>
          <p:cNvSpPr>
            <a:spLocks noGrp="1"/>
          </p:cNvSpPr>
          <p:nvPr>
            <p:ph sz="quarter" idx="1"/>
          </p:nvPr>
        </p:nvSpPr>
        <p:spPr>
          <a:xfrm>
            <a:off x="914400" y="1447800"/>
            <a:ext cx="8122096" cy="4572000"/>
          </a:xfrm>
        </p:spPr>
        <p:txBody>
          <a:bodyPr>
            <a:normAutofit fontScale="92500"/>
          </a:bodyPr>
          <a:lstStyle/>
          <a:p>
            <a:r>
              <a:rPr lang="en-GB" dirty="0"/>
              <a:t>Gesell used the term </a:t>
            </a:r>
            <a:r>
              <a:rPr lang="en-GB" i="1" dirty="0">
                <a:solidFill>
                  <a:srgbClr val="FF0000"/>
                </a:solidFill>
                <a:effectLst>
                  <a:outerShdw blurRad="38100" dist="38100" dir="2700000" algn="tl">
                    <a:srgbClr val="000000">
                      <a:alpha val="43137"/>
                    </a:srgbClr>
                  </a:outerShdw>
                </a:effectLst>
              </a:rPr>
              <a:t>‘maturation’ </a:t>
            </a:r>
            <a:r>
              <a:rPr lang="en-GB" dirty="0"/>
              <a:t>to describe the process of change that takes place during our lifespan.  </a:t>
            </a:r>
          </a:p>
          <a:p>
            <a:endParaRPr lang="en-GB" dirty="0"/>
          </a:p>
          <a:p>
            <a:r>
              <a:rPr lang="en-GB" b="1" dirty="0">
                <a:effectLst>
                  <a:outerShdw blurRad="38100" dist="38100" dir="2700000" algn="tl">
                    <a:srgbClr val="000000">
                      <a:alpha val="43137"/>
                    </a:srgbClr>
                  </a:outerShdw>
                </a:effectLst>
              </a:rPr>
              <a:t>Maturation is the unfolding of abilities/abilities. </a:t>
            </a:r>
          </a:p>
          <a:p>
            <a:r>
              <a:rPr lang="en-GB" b="1" dirty="0">
                <a:effectLst>
                  <a:outerShdw blurRad="38100" dist="38100" dir="2700000" algn="tl">
                    <a:srgbClr val="000000">
                      <a:alpha val="43137"/>
                    </a:srgbClr>
                  </a:outerShdw>
                </a:effectLst>
              </a:rPr>
              <a:t>Maturation is the process of maturing. </a:t>
            </a:r>
          </a:p>
          <a:p>
            <a:r>
              <a:rPr lang="en-GB" b="1" dirty="0">
                <a:effectLst>
                  <a:outerShdw blurRad="38100" dist="38100" dir="2700000" algn="tl">
                    <a:srgbClr val="000000">
                      <a:alpha val="43137"/>
                    </a:srgbClr>
                  </a:outerShdw>
                </a:effectLst>
              </a:rPr>
              <a:t>The gradual process of being physically mature or fully developed. </a:t>
            </a:r>
          </a:p>
          <a:p>
            <a:endParaRPr lang="en-GB" b="1" dirty="0">
              <a:effectLst>
                <a:outerShdw blurRad="38100" dist="38100" dir="2700000" algn="tl">
                  <a:srgbClr val="000000">
                    <a:alpha val="43137"/>
                  </a:srgbClr>
                </a:outerShdw>
              </a:effectLst>
            </a:endParaRPr>
          </a:p>
          <a:p>
            <a:r>
              <a:rPr lang="en-GB" dirty="0"/>
              <a:t>Gesell identified </a:t>
            </a:r>
            <a:r>
              <a:rPr lang="en-GB" dirty="0">
                <a:solidFill>
                  <a:srgbClr val="FF0000"/>
                </a:solidFill>
                <a:effectLst>
                  <a:outerShdw blurRad="38100" dist="38100" dir="2700000" algn="tl">
                    <a:srgbClr val="000000">
                      <a:alpha val="43137"/>
                    </a:srgbClr>
                  </a:outerShdw>
                </a:effectLst>
              </a:rPr>
              <a:t>‘</a:t>
            </a:r>
            <a:r>
              <a:rPr lang="en-GB" i="1" dirty="0">
                <a:solidFill>
                  <a:srgbClr val="FF0000"/>
                </a:solidFill>
                <a:effectLst>
                  <a:outerShdw blurRad="38100" dist="38100" dir="2700000" algn="tl">
                    <a:srgbClr val="000000">
                      <a:alpha val="43137"/>
                    </a:srgbClr>
                  </a:outerShdw>
                </a:effectLst>
              </a:rPr>
              <a:t>maturation’ </a:t>
            </a:r>
            <a:r>
              <a:rPr lang="en-GB" dirty="0"/>
              <a:t>is </a:t>
            </a:r>
            <a:r>
              <a:rPr lang="en-GB" u="sng" dirty="0"/>
              <a:t>biologically determined</a:t>
            </a:r>
            <a:r>
              <a:rPr lang="en-GB" dirty="0"/>
              <a:t> and come about as a result of our genes.  </a:t>
            </a:r>
          </a:p>
          <a:p>
            <a:endParaRPr lang="en-GB" b="1" dirty="0">
              <a:solidFill>
                <a:srgbClr val="FF0000"/>
              </a:solidFill>
              <a:effectLst>
                <a:outerShdw blurRad="38100" dist="38100" dir="2700000" algn="tl">
                  <a:srgbClr val="000000">
                    <a:alpha val="43137"/>
                  </a:srgbClr>
                </a:outerShdw>
              </a:effectLst>
            </a:endParaRPr>
          </a:p>
          <a:p>
            <a:endParaRPr lang="en-GB" b="1" dirty="0">
              <a:solidFill>
                <a:srgbClr val="FF0000"/>
              </a:solidFill>
              <a:effectLst>
                <a:outerShdw blurRad="38100" dist="38100" dir="2700000" algn="tl">
                  <a:srgbClr val="000000">
                    <a:alpha val="43137"/>
                  </a:srgbClr>
                </a:outerShdw>
              </a:effectLst>
            </a:endParaRPr>
          </a:p>
        </p:txBody>
      </p:sp>
      <p:cxnSp>
        <p:nvCxnSpPr>
          <p:cNvPr id="5" name="Straight Arrow Connector 4"/>
          <p:cNvCxnSpPr/>
          <p:nvPr/>
        </p:nvCxnSpPr>
        <p:spPr>
          <a:xfrm flipH="1">
            <a:off x="4211960" y="1772816"/>
            <a:ext cx="1008112" cy="936104"/>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Equity">
  <a:themeElements>
    <a:clrScheme name="Equity">
      <a:dk1>
        <a:sysClr val="windowText" lastClr="000000"/>
      </a:dk1>
      <a:lt1>
        <a:sysClr val="window" lastClr="FFFFFF"/>
      </a:lt1>
      <a:dk2>
        <a:srgbClr val="696464"/>
      </a:dk2>
      <a:lt2>
        <a:srgbClr val="E9E5DC"/>
      </a:lt2>
      <a:accent1>
        <a:srgbClr val="D34817"/>
      </a:accent1>
      <a:accent2>
        <a:srgbClr val="9B2D1F"/>
      </a:accent2>
      <a:accent3>
        <a:srgbClr val="A28E6A"/>
      </a:accent3>
      <a:accent4>
        <a:srgbClr val="956251"/>
      </a:accent4>
      <a:accent5>
        <a:srgbClr val="918485"/>
      </a:accent5>
      <a:accent6>
        <a:srgbClr val="855D5D"/>
      </a:accent6>
      <a:hlink>
        <a:srgbClr val="CC9900"/>
      </a:hlink>
      <a:folHlink>
        <a:srgbClr val="96A9A9"/>
      </a:folHlink>
    </a:clrScheme>
    <a:fontScheme name="Equity">
      <a:majorFont>
        <a:latin typeface="Franklin Gothic Book"/>
        <a:ea typeface=""/>
        <a:cs typeface=""/>
        <a:font script="Grek" typeface="Calibri"/>
        <a:font script="Cyrl" typeface="Calibri"/>
        <a:font script="Jpan" typeface="HGｺﾞｼｯｸM"/>
        <a:font script="Hang" typeface="바탕"/>
        <a:font script="Hans" typeface="幼圆"/>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Perpetua"/>
        <a:ea typeface=""/>
        <a:cs typeface=""/>
        <a:font script="Grek" typeface="Cambria"/>
        <a:font script="Cyrl" typeface="Cambria"/>
        <a:font script="Jpan" typeface="HG創英ﾌﾟﾚｾﾞﾝｽEB"/>
        <a:font script="Hang" typeface="맑은 고딕"/>
        <a:font script="Hans" typeface="宋体"/>
        <a:font script="Hant" typeface="新細明體"/>
        <a:font script="Arab" typeface="Times New Roman"/>
        <a:font script="Hebr" typeface="Aharoni"/>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Equity">
      <a:fillStyleLst>
        <a:solidFill>
          <a:schemeClr val="phClr"/>
        </a:solidFill>
        <a:blipFill>
          <a:blip xmlns:r="http://schemas.openxmlformats.org/officeDocument/2006/relationships" r:embed="rId1">
            <a:duotone>
              <a:schemeClr val="phClr">
                <a:tint val="30000"/>
                <a:satMod val="300000"/>
              </a:schemeClr>
              <a:schemeClr val="phClr">
                <a:tint val="40000"/>
                <a:satMod val="200000"/>
              </a:schemeClr>
            </a:duotone>
          </a:blip>
          <a:tile tx="0" ty="0" sx="70000" sy="70000" flip="none" algn="ctr"/>
        </a:blipFill>
        <a:blipFill>
          <a:blip xmlns:r="http://schemas.openxmlformats.org/officeDocument/2006/relationships" r:embed="rId1">
            <a:duotone>
              <a:schemeClr val="phClr">
                <a:shade val="22000"/>
                <a:satMod val="160000"/>
              </a:schemeClr>
              <a:schemeClr val="phClr">
                <a:shade val="45000"/>
                <a:satMod val="100000"/>
              </a:schemeClr>
            </a:duotone>
          </a:blip>
          <a:tile tx="0" ty="0" sx="65000" sy="65000" flip="none" algn="ctr"/>
        </a:blipFill>
      </a:fillStyleLst>
      <a:lnStyleLst>
        <a:ln w="9525" cap="flat" cmpd="sng" algn="ctr">
          <a:solidFill>
            <a:schemeClr val="phClr">
              <a:shade val="60000"/>
              <a:satMod val="110000"/>
            </a:schemeClr>
          </a:solidFill>
          <a:prstDash val="solid"/>
        </a:ln>
        <a:ln w="127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algn="t" rotWithShape="0">
              <a:srgbClr val="000000">
                <a:alpha val="50000"/>
              </a:srgbClr>
            </a:outerShdw>
          </a:effectLst>
        </a:effectStyle>
        <a:effectStyle>
          <a:effectLst>
            <a:outerShdw blurRad="38100" dist="25400" dir="5400000" algn="t" rotWithShape="0">
              <a:srgbClr val="000000">
                <a:alpha val="50000"/>
              </a:srgbClr>
            </a:outerShdw>
          </a:effectLst>
        </a:effectStyle>
        <a:effectStyle>
          <a:effectLst>
            <a:outerShdw blurRad="50800" dist="50800" dir="5400000" algn="t" rotWithShape="0">
              <a:srgbClr val="000000">
                <a:alpha val="60000"/>
              </a:srgbClr>
            </a:outerShdw>
          </a:effectLst>
          <a:scene3d>
            <a:camera prst="isometricBottomUp" fov="0">
              <a:rot lat="0" lon="0" rev="0"/>
            </a:camera>
            <a:lightRig rig="soft" dir="b">
              <a:rot lat="0" lon="0" rev="9000000"/>
            </a:lightRig>
          </a:scene3d>
          <a:sp3d contourW="35000" prstMaterial="matte">
            <a:bevelT w="45000" h="38100" prst="convex"/>
            <a:contourClr>
              <a:schemeClr val="phClr">
                <a:tint val="10000"/>
                <a:satMod val="130000"/>
              </a:schemeClr>
            </a:contourClr>
          </a:sp3d>
        </a:effectStyle>
      </a:effectStyleLst>
      <a:bgFillStyleLst>
        <a:solidFill>
          <a:schemeClr val="phClr"/>
        </a:solidFill>
        <a:gradFill rotWithShape="1">
          <a:gsLst>
            <a:gs pos="0">
              <a:schemeClr val="phClr">
                <a:shade val="40000"/>
                <a:satMod val="165000"/>
              </a:schemeClr>
            </a:gs>
            <a:gs pos="50000">
              <a:schemeClr val="phClr">
                <a:shade val="80000"/>
                <a:satMod val="155000"/>
              </a:schemeClr>
            </a:gs>
            <a:gs pos="100000">
              <a:schemeClr val="phClr">
                <a:tint val="95000"/>
                <a:satMod val="200000"/>
              </a:schemeClr>
            </a:gs>
          </a:gsLst>
          <a:lin ang="16200000" scaled="1"/>
        </a:gradFill>
        <a:blipFill>
          <a:blip xmlns:r="http://schemas.openxmlformats.org/officeDocument/2006/relationships" r:embed="rId1">
            <a:duotone>
              <a:schemeClr val="phClr">
                <a:tint val="95000"/>
                <a:satMod val="200000"/>
              </a:schemeClr>
              <a:schemeClr val="phClr">
                <a:shade val="80000"/>
                <a:satMod val="100000"/>
              </a:schemeClr>
            </a:duotone>
          </a:blip>
          <a:tile tx="0" ty="0" sx="55000" sy="55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102E233BCF3B4439937791014C43B31" ma:contentTypeVersion="64" ma:contentTypeDescription="Create a new document." ma:contentTypeScope="" ma:versionID="d5d75e3b38368693072415491b22a706">
  <xsd:schema xmlns:xsd="http://www.w3.org/2001/XMLSchema" xmlns:xs="http://www.w3.org/2001/XMLSchema" xmlns:p="http://schemas.microsoft.com/office/2006/metadata/properties" xmlns:ns1="http://schemas.microsoft.com/sharepoint/v3" xmlns:ns2="e3a6d8c0-ef40-4695-9941-c9fc2513bc54" xmlns:ns3="36f98b4f-ba65-4a7d-9a34-48b23de556cb" targetNamespace="http://schemas.microsoft.com/office/2006/metadata/properties" ma:root="true" ma:fieldsID="da4ad8a822bdbda5b399bfd8bbc5b214" ns1:_="" ns2:_="" ns3:_="">
    <xsd:import namespace="http://schemas.microsoft.com/sharepoint/v3"/>
    <xsd:import namespace="e3a6d8c0-ef40-4695-9941-c9fc2513bc54"/>
    <xsd:import namespace="36f98b4f-ba65-4a7d-9a34-48b23de556cb"/>
    <xsd:element name="properties">
      <xsd:complexType>
        <xsd:sequence>
          <xsd:element name="documentManagement">
            <xsd:complexType>
              <xsd:all>
                <xsd:element ref="ns1:PublishingStartDate" minOccurs="0"/>
                <xsd:element ref="ns1:PublishingExpirationDate" minOccurs="0"/>
                <xsd:element ref="ns2:MediaServiceMetadata" minOccurs="0"/>
                <xsd:element ref="ns2:MediaServiceFastMetadata" minOccurs="0"/>
                <xsd:element ref="ns3:SharedWithUsers" minOccurs="0"/>
                <xsd:element ref="ns3:SharedWithDetails" minOccurs="0"/>
                <xsd:element ref="ns2:MediaServiceGenerationTime" minOccurs="0"/>
                <xsd:element ref="ns2:MediaServiceEventHashCode"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PublishingStartDate" ma:index="4" nillable="true" ma:displayName="Scheduling Start Date" ma:description="" ma:internalName="PublishingStartDate">
      <xsd:simpleType>
        <xsd:restriction base="dms:Unknown"/>
      </xsd:simpleType>
    </xsd:element>
    <xsd:element name="PublishingExpirationDate" ma:index="5" nillable="true" ma:displayName="Scheduling End Date" ma:description="Scheduling End Date is a site column created by the Publishing feature. It is used to specify the date and time on which this page will no longer appear to site visitors." ma:internalName="PublishingExpirationDat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e3a6d8c0-ef40-4695-9941-c9fc2513bc54" elementFormDefault="qualified">
    <xsd:import namespace="http://schemas.microsoft.com/office/2006/documentManagement/types"/>
    <xsd:import namespace="http://schemas.microsoft.com/office/infopath/2007/PartnerControls"/>
    <xsd:element name="MediaServiceMetadata" ma:index="10" nillable="true" ma:displayName="MediaServiceMetadata" ma:description="" ma:hidden="true" ma:internalName="MediaServiceMetadata" ma:readOnly="true">
      <xsd:simpleType>
        <xsd:restriction base="dms:Note"/>
      </xsd:simpleType>
    </xsd:element>
    <xsd:element name="MediaServiceFastMetadata" ma:index="11" nillable="true" ma:displayName="MediaServiceFastMetadata" ma:description="" ma:hidden="true" ma:internalName="MediaServiceFastMetadata" ma:readOnly="true">
      <xsd:simpleType>
        <xsd:restriction base="dms:Note"/>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36f98b4f-ba65-4a7d-9a34-48b23de556cb"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6" ma:displayName="Content Type"/>
        <xsd:element ref="dc:title" minOccurs="0" maxOccurs="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ublishingExpirationDate xmlns="http://schemas.microsoft.com/sharepoint/v3" xsi:nil="true"/>
    <PublishingStartDate xmlns="http://schemas.microsoft.com/sharepoint/v3" xsi:nil="true"/>
  </documentManagement>
</p:properties>
</file>

<file path=customXml/itemProps1.xml><?xml version="1.0" encoding="utf-8"?>
<ds:datastoreItem xmlns:ds="http://schemas.openxmlformats.org/officeDocument/2006/customXml" ds:itemID="{DC7D34A3-72DB-4DFD-B214-57504CBA0D45}"/>
</file>

<file path=customXml/itemProps2.xml><?xml version="1.0" encoding="utf-8"?>
<ds:datastoreItem xmlns:ds="http://schemas.openxmlformats.org/officeDocument/2006/customXml" ds:itemID="{1A4987A6-6A98-4918-A3AD-0AF25CD276A2}"/>
</file>

<file path=customXml/itemProps3.xml><?xml version="1.0" encoding="utf-8"?>
<ds:datastoreItem xmlns:ds="http://schemas.openxmlformats.org/officeDocument/2006/customXml" ds:itemID="{F573E238-52FD-4464-A2F3-51B80418B8A1}"/>
</file>

<file path=docProps/app.xml><?xml version="1.0" encoding="utf-8"?>
<Properties xmlns="http://schemas.openxmlformats.org/officeDocument/2006/extended-properties" xmlns:vt="http://schemas.openxmlformats.org/officeDocument/2006/docPropsVTypes">
  <Template>Equity</Template>
  <TotalTime>374</TotalTime>
  <Words>2730</Words>
  <Application>Microsoft Office PowerPoint</Application>
  <PresentationFormat>On-screen Show (4:3)</PresentationFormat>
  <Paragraphs>185</Paragraphs>
  <Slides>21</Slides>
  <Notes>15</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21</vt:i4>
      </vt:variant>
    </vt:vector>
  </HeadingPairs>
  <TitlesOfParts>
    <vt:vector size="28" baseType="lpstr">
      <vt:lpstr>Aharoni</vt:lpstr>
      <vt:lpstr>Arial</vt:lpstr>
      <vt:lpstr>Calibri</vt:lpstr>
      <vt:lpstr>Franklin Gothic Book</vt:lpstr>
      <vt:lpstr>Perpetua</vt:lpstr>
      <vt:lpstr>Wingdings 2</vt:lpstr>
      <vt:lpstr>Equity</vt:lpstr>
      <vt:lpstr>BIOLOGICAL THEORY</vt:lpstr>
      <vt:lpstr>2.2 – Models that relate to factors that affect growth/development. </vt:lpstr>
      <vt:lpstr>End of content presentations/conferences. </vt:lpstr>
      <vt:lpstr>Objectives – after this session you should be able to:</vt:lpstr>
      <vt:lpstr>Models</vt:lpstr>
      <vt:lpstr>Theories</vt:lpstr>
      <vt:lpstr>Biological Theory</vt:lpstr>
      <vt:lpstr>Trajectory view of life</vt:lpstr>
      <vt:lpstr>Gesell’s Biological Theory</vt:lpstr>
      <vt:lpstr>Gesell’s Biological Theory</vt:lpstr>
      <vt:lpstr>Gesell’s Biological Theory</vt:lpstr>
      <vt:lpstr>Gesell’s Biological Theory. </vt:lpstr>
      <vt:lpstr>Healthy Child Wales Programme</vt:lpstr>
      <vt:lpstr>PowerPoint Presentation</vt:lpstr>
      <vt:lpstr>PowerPoint Presentation</vt:lpstr>
      <vt:lpstr>Gesell’s Biological Theory</vt:lpstr>
      <vt:lpstr>Gesell’s Biological Theory</vt:lpstr>
      <vt:lpstr>Gesell’s Biological Theory</vt:lpstr>
      <vt:lpstr>Objectives – have they been met?</vt:lpstr>
      <vt:lpstr>Red Revision Activity</vt:lpstr>
      <vt:lpstr>Extra link which may be of use.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BIOLOGICAL</dc:title>
  <dc:creator>Student</dc:creator>
  <cp:lastModifiedBy>Morris-Goodman, Karen</cp:lastModifiedBy>
  <cp:revision>41</cp:revision>
  <dcterms:created xsi:type="dcterms:W3CDTF">2020-05-09T17:44:41Z</dcterms:created>
  <dcterms:modified xsi:type="dcterms:W3CDTF">2020-06-05T15:27:39Z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0x0101001102E233BCF3B4439937791014C43B31</vt:lpwstr>
  </property>
</Properties>
</file>