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5.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6" r:id="rId2"/>
    <p:sldId id="257" r:id="rId3"/>
    <p:sldId id="279" r:id="rId4"/>
    <p:sldId id="297" r:id="rId5"/>
    <p:sldId id="258" r:id="rId6"/>
    <p:sldId id="259" r:id="rId7"/>
    <p:sldId id="261" r:id="rId8"/>
    <p:sldId id="263" r:id="rId9"/>
    <p:sldId id="266" r:id="rId10"/>
    <p:sldId id="267" r:id="rId11"/>
    <p:sldId id="272" r:id="rId12"/>
    <p:sldId id="273" r:id="rId13"/>
    <p:sldId id="275" r:id="rId14"/>
    <p:sldId id="278" r:id="rId15"/>
    <p:sldId id="276" r:id="rId16"/>
    <p:sldId id="277" r:id="rId17"/>
    <p:sldId id="280" r:id="rId18"/>
    <p:sldId id="282" r:id="rId19"/>
    <p:sldId id="283" r:id="rId20"/>
    <p:sldId id="284" r:id="rId21"/>
    <p:sldId id="285" r:id="rId22"/>
    <p:sldId id="288" r:id="rId23"/>
    <p:sldId id="286" r:id="rId24"/>
    <p:sldId id="289" r:id="rId25"/>
    <p:sldId id="291" r:id="rId26"/>
    <p:sldId id="290" r:id="rId27"/>
    <p:sldId id="292" r:id="rId28"/>
    <p:sldId id="293" r:id="rId29"/>
    <p:sldId id="294" r:id="rId30"/>
    <p:sldId id="295"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udent"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429" autoAdjust="0"/>
  </p:normalViewPr>
  <p:slideViewPr>
    <p:cSldViewPr>
      <p:cViewPr varScale="1">
        <p:scale>
          <a:sx n="76" d="100"/>
          <a:sy n="76" d="100"/>
        </p:scale>
        <p:origin x="1167" y="51"/>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918B5-3437-4D17-AE61-A4F828A92A9F}" type="datetimeFigureOut">
              <a:rPr lang="en-GB" smtClean="0"/>
              <a:pPr/>
              <a:t>05/06/2020</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CABD7A-AC47-44AD-8C32-DDBD12CF30D8}" type="slidenum">
              <a:rPr lang="en-GB" smtClean="0"/>
              <a:pPr/>
              <a:t>‹#›</a:t>
            </a:fld>
            <a:endParaRPr lang="en-GB"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wikipedia.org/wiki/Tredegar"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en.wikipedia.org/wiki/Monmouthshire_(historic)"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solidFill>
                  <a:srgbClr val="FF0000"/>
                </a:solidFill>
              </a:rPr>
              <a:t>Teacher</a:t>
            </a:r>
            <a:r>
              <a:rPr lang="en-GB" baseline="0" dirty="0">
                <a:solidFill>
                  <a:srgbClr val="FF0000"/>
                </a:solidFill>
              </a:rPr>
              <a:t> notes -   These concepts will be explored in greater detail in the next few sessions.     But key emphasis is to ensure learners are aware than ‘growth and development’ are often used as a single term and sometimes the two words are used to mean the same thing.  However, it is essential that learners can differentiate between these concepts.    Growth means an increase in physical size or mass, whereas development is the </a:t>
            </a:r>
            <a:r>
              <a:rPr lang="en-GB" b="1" baseline="0" dirty="0">
                <a:solidFill>
                  <a:srgbClr val="FF0000"/>
                </a:solidFill>
              </a:rPr>
              <a:t>process</a:t>
            </a:r>
            <a:r>
              <a:rPr lang="en-GB" baseline="0" dirty="0">
                <a:solidFill>
                  <a:srgbClr val="FF0000"/>
                </a:solidFill>
              </a:rPr>
              <a:t> of growing to maturity, including changes in complexity, sophistication and use of capabilities.</a:t>
            </a:r>
            <a:endParaRPr lang="en-GB" dirty="0">
              <a:solidFill>
                <a:srgbClr val="FF0000"/>
              </a:solidFill>
            </a:endParaRPr>
          </a:p>
          <a:p>
            <a:endParaRPr lang="en-GB"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6</a:t>
            </a:fld>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Ensure</a:t>
            </a:r>
            <a:r>
              <a:rPr lang="en-GB" baseline="0" dirty="0"/>
              <a:t> learners can repeat back key points from the objectives – if learners have not grasped any aspect – reinforce this in next session. </a:t>
            </a:r>
            <a:endParaRPr lang="en-GB"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24</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aseline="0" dirty="0">
                <a:solidFill>
                  <a:srgbClr val="FF0000"/>
                </a:solidFill>
              </a:rPr>
              <a:t>key emphasis is to ensure learners are aware than ‘growth and development’ are often used as a single term and sometimes the two words are used to mean the same thing.  However, it is essential that learners can differentiate between these concepts.  </a:t>
            </a:r>
          </a:p>
          <a:p>
            <a:r>
              <a:rPr lang="en-GB" baseline="0" dirty="0">
                <a:solidFill>
                  <a:srgbClr val="FF0000"/>
                </a:solidFill>
              </a:rPr>
              <a:t>Will be exploring this in more detail for the next session.</a:t>
            </a:r>
            <a:endParaRPr lang="en-GB"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25</a:t>
            </a:fld>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 could compare to how many were red at the beginning and measure this at the end – again, you could reinforce</a:t>
            </a:r>
            <a:r>
              <a:rPr lang="en-GB" baseline="0" dirty="0"/>
              <a:t> this at next session.</a:t>
            </a:r>
          </a:p>
          <a:p>
            <a:r>
              <a:rPr lang="en-GB" baseline="0" dirty="0"/>
              <a:t>You could also ask a follow on question – what year did Public Health Wales want to improve resilience by?  2030.      </a:t>
            </a:r>
            <a:endParaRPr lang="en-GB"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26</a:t>
            </a:fld>
            <a:endParaRPr lang="en-GB"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Ask learners</a:t>
            </a:r>
            <a:r>
              <a:rPr lang="en-GB" baseline="0" dirty="0"/>
              <a:t> to turn away from the board and within 30 seconds explain to the class the assessment methods that will be used for Unit 2.     Ask learners to reinforce any key aspect they have missed out. </a:t>
            </a:r>
            <a:endParaRPr lang="en-GB"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27</a:t>
            </a:fld>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Emphasise the word – ESCAPE.   </a:t>
            </a:r>
          </a:p>
        </p:txBody>
      </p:sp>
      <p:sp>
        <p:nvSpPr>
          <p:cNvPr id="4" name="Slide Number Placeholder 3"/>
          <p:cNvSpPr>
            <a:spLocks noGrp="1"/>
          </p:cNvSpPr>
          <p:nvPr>
            <p:ph type="sldNum" sz="quarter" idx="10"/>
          </p:nvPr>
        </p:nvSpPr>
        <p:spPr/>
        <p:txBody>
          <a:bodyPr/>
          <a:lstStyle/>
          <a:p>
            <a:fld id="{C9CABD7A-AC47-44AD-8C32-DDBD12CF30D8}" type="slidenum">
              <a:rPr lang="en-GB" smtClean="0"/>
              <a:pPr/>
              <a:t>28</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*This red revision activity sheet can be given out after every session; this could provide learners short revision notes, activities and questions.    Learners should take ownership of these activities as learners will be expected to keep these red revision activities safe as this could provide useful revision notes.     </a:t>
            </a:r>
          </a:p>
          <a:p>
            <a:r>
              <a:rPr lang="en-GB" sz="1200" kern="1200" dirty="0">
                <a:solidFill>
                  <a:schemeClr val="tx1"/>
                </a:solidFill>
                <a:latin typeface="+mn-lt"/>
                <a:ea typeface="+mn-ea"/>
                <a:cs typeface="+mn-cs"/>
              </a:rPr>
              <a:t> </a:t>
            </a:r>
          </a:p>
          <a:p>
            <a:r>
              <a:rPr lang="en-GB" sz="1200" kern="1200" dirty="0">
                <a:solidFill>
                  <a:schemeClr val="tx1"/>
                </a:solidFill>
                <a:latin typeface="+mn-lt"/>
                <a:ea typeface="+mn-ea"/>
                <a:cs typeface="+mn-cs"/>
              </a:rPr>
              <a:t>Some weeks learners will be expected to write their own short succinct four-side A4 notes on the topic they have covered  on these red revision activities.     Homework/revision is encouraged as learners are expected to undertake 180 hours of self-directed study on this L3 programme.  </a:t>
            </a:r>
          </a:p>
          <a:p>
            <a:r>
              <a:rPr lang="en-GB" sz="1200" kern="1200" dirty="0">
                <a:solidFill>
                  <a:schemeClr val="tx1"/>
                </a:solidFill>
                <a:latin typeface="+mn-lt"/>
                <a:ea typeface="+mn-ea"/>
                <a:cs typeface="+mn-cs"/>
              </a:rPr>
              <a:t>The reason the activity is in a red background is that research shows that red draws attention to something and is good for cognitive development.     However, centres can change this and differentiate this to learners needs.   </a:t>
            </a:r>
          </a:p>
          <a:p>
            <a:endParaRPr lang="en-GB" dirty="0"/>
          </a:p>
          <a:p>
            <a:endParaRPr lang="en-GB" dirty="0"/>
          </a:p>
          <a:p>
            <a:r>
              <a:rPr lang="en-GB" dirty="0"/>
              <a:t>This is a great opportunity to</a:t>
            </a:r>
            <a:r>
              <a:rPr lang="en-GB" baseline="0" dirty="0"/>
              <a:t> get to know your learners, and more importantly this is their first opportunity to demonstrate their commitment to the course.</a:t>
            </a:r>
          </a:p>
          <a:p>
            <a:endParaRPr lang="en-GB" baseline="0" dirty="0"/>
          </a:p>
          <a:p>
            <a:r>
              <a:rPr lang="en-GB" baseline="0" dirty="0"/>
              <a:t>The key to this activity is to reinforce the life stages and that there are a number of factors that can hinder growth/development at all life stages.   </a:t>
            </a:r>
            <a:endParaRPr lang="en-GB"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30</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7</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Teacher note – You could ask students to</a:t>
            </a:r>
            <a:r>
              <a:rPr lang="en-GB" baseline="0" dirty="0"/>
              <a:t> divide into small groups, and use their phones (digital competence through on-line research) to find out how the model/theory briefly explain behaviour</a:t>
            </a:r>
            <a:r>
              <a:rPr lang="en-GB" b="1" baseline="0" dirty="0"/>
              <a:t>.     Quick activity – so learners only have 5 minutes to research their model/theory and they have 30 seconds to briefly explain how that theory explains behaviour.   </a:t>
            </a:r>
            <a:endParaRPr lang="en-GB" b="1"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8</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Teachers</a:t>
            </a:r>
            <a:r>
              <a:rPr lang="en-GB" baseline="0" dirty="0"/>
              <a:t> notes – you could ask learners if they know any individuals who is receiving help and support in Wales in supporting their growth/development – this could be a family member etc.         If learners state, hospital, you could then ask a follow up question such as who do they see at the hospital and how they help support their growth/development.        You could encourage learners to seek some sector engagement or invite health/social care workers in to discuss some key aspects of health provision in Wales. </a:t>
            </a:r>
            <a:endParaRPr lang="en-GB"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9</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Teacher notes -  This is a</a:t>
            </a:r>
            <a:r>
              <a:rPr lang="en-GB" baseline="0" dirty="0"/>
              <a:t> great opportunity to get some welsh dimension into your session.    </a:t>
            </a:r>
          </a:p>
          <a:p>
            <a:endParaRPr lang="en-GB" baseline="0" dirty="0"/>
          </a:p>
          <a:p>
            <a:r>
              <a:rPr lang="en-GB" baseline="0" dirty="0"/>
              <a:t>  You could ask some questions relation to Wales - such as:</a:t>
            </a:r>
          </a:p>
          <a:p>
            <a:pPr marL="228600" indent="-228600">
              <a:buAutoNum type="arabicPeriod"/>
            </a:pPr>
            <a:r>
              <a:rPr lang="en-GB" baseline="0" dirty="0"/>
              <a:t>Does anyone know the current population in Wales - </a:t>
            </a:r>
            <a:r>
              <a:rPr lang="en-GB" b="1" dirty="0"/>
              <a:t>3.136 million (2019</a:t>
            </a:r>
            <a:r>
              <a:rPr lang="en-GB" dirty="0"/>
              <a:t>)</a:t>
            </a:r>
          </a:p>
          <a:p>
            <a:pPr marL="228600" indent="-228600">
              <a:buAutoNum type="arabicPeriod"/>
            </a:pPr>
            <a:r>
              <a:rPr lang="en-GB" baseline="0" dirty="0"/>
              <a:t>Does anyone know what the television channel is focused on just welsh speaking -  </a:t>
            </a:r>
            <a:r>
              <a:rPr lang="en-GB" b="1" baseline="0" dirty="0"/>
              <a:t>S4C</a:t>
            </a:r>
          </a:p>
          <a:p>
            <a:pPr marL="228600" indent="-228600">
              <a:buAutoNum type="arabicPeriod"/>
            </a:pPr>
            <a:r>
              <a:rPr lang="en-GB" b="0" baseline="0" dirty="0"/>
              <a:t>Can someone name a welsh newspaper -  </a:t>
            </a:r>
            <a:r>
              <a:rPr lang="en-GB" b="1" i="0" baseline="0" dirty="0"/>
              <a:t>South Wales Argus. </a:t>
            </a:r>
          </a:p>
          <a:p>
            <a:pPr marL="228600" indent="-228600">
              <a:buAutoNum type="arabicPeriod"/>
            </a:pPr>
            <a:r>
              <a:rPr lang="en-GB" b="0" i="0" baseline="0" dirty="0"/>
              <a:t>Someone who was welsh set up the NHS – Who was this?- </a:t>
            </a:r>
            <a:r>
              <a:rPr lang="en-GB" b="1" dirty="0"/>
              <a:t>Aneurin Bevan.</a:t>
            </a:r>
          </a:p>
          <a:p>
            <a:pPr marL="228600" indent="-228600">
              <a:buAutoNum type="arabicPeriod"/>
            </a:pPr>
            <a:r>
              <a:rPr lang="en-GB" b="0" baseline="0" dirty="0"/>
              <a:t>What part of Wales was Aneurin Bevan born? </a:t>
            </a:r>
            <a:r>
              <a:rPr lang="en-GB" b="1" dirty="0">
                <a:solidFill>
                  <a:schemeClr val="tx1"/>
                </a:solidFill>
                <a:hlinkClick r:id="rId3" tooltip="Tredegar"/>
              </a:rPr>
              <a:t>Tredegar</a:t>
            </a:r>
            <a:r>
              <a:rPr lang="en-GB" b="1" dirty="0">
                <a:solidFill>
                  <a:schemeClr val="tx1"/>
                </a:solidFill>
              </a:rPr>
              <a:t>, </a:t>
            </a:r>
            <a:r>
              <a:rPr lang="en-GB" b="1" dirty="0">
                <a:solidFill>
                  <a:schemeClr val="tx1"/>
                </a:solidFill>
                <a:hlinkClick r:id="rId4" tooltip="Monmouthshire (historic)"/>
              </a:rPr>
              <a:t>Monmouthshire</a:t>
            </a:r>
            <a:r>
              <a:rPr lang="en-GB" dirty="0"/>
              <a:t>, </a:t>
            </a:r>
          </a:p>
          <a:p>
            <a:pPr marL="228600" indent="-228600">
              <a:buAutoNum type="arabicPeriod"/>
            </a:pPr>
            <a:r>
              <a:rPr lang="en-GB" b="0" baseline="0" dirty="0"/>
              <a:t>Name a welsh charity -  </a:t>
            </a:r>
            <a:r>
              <a:rPr lang="en-GB" b="1" baseline="0" dirty="0"/>
              <a:t>Shelter Cymru </a:t>
            </a:r>
          </a:p>
        </p:txBody>
      </p:sp>
      <p:sp>
        <p:nvSpPr>
          <p:cNvPr id="4" name="Slide Number Placeholder 3"/>
          <p:cNvSpPr>
            <a:spLocks noGrp="1"/>
          </p:cNvSpPr>
          <p:nvPr>
            <p:ph type="sldNum" sz="quarter" idx="10"/>
          </p:nvPr>
        </p:nvSpPr>
        <p:spPr/>
        <p:txBody>
          <a:bodyPr/>
          <a:lstStyle/>
          <a:p>
            <a:fld id="{C9CABD7A-AC47-44AD-8C32-DDBD12CF30D8}" type="slidenum">
              <a:rPr lang="en-GB" smtClean="0"/>
              <a:pPr/>
              <a:t>10</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a:t>
            </a:r>
            <a:r>
              <a:rPr lang="en-GB" baseline="0" dirty="0"/>
              <a:t>u could ask learners to how could you improve well-being of individuals, so how could you make them comfortable, healthy or happy..     You could even differentiate with some MAT learners to explore the Five Ways to Well-being.  </a:t>
            </a:r>
            <a:endParaRPr lang="en-GB"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12</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a:t>You could</a:t>
            </a:r>
            <a:r>
              <a:rPr lang="en-GB" b="1" baseline="0" dirty="0"/>
              <a:t> ask learners to identify what difficult times could individuals face in their life course, and what could or being done to help promote resilience.   </a:t>
            </a:r>
          </a:p>
          <a:p>
            <a:r>
              <a:rPr lang="en-GB" b="1" baseline="0" dirty="0"/>
              <a:t>Resilience is a very important concept in Wales at the moment as this comes under the Well-being of Future Generations  ACT.   This concept will be covered in greater detail as the unit progresses.  </a:t>
            </a:r>
            <a:endParaRPr lang="en-GB" b="1"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13</a:t>
            </a:fld>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 can add extra websites to assist your students here.   </a:t>
            </a:r>
          </a:p>
        </p:txBody>
      </p:sp>
      <p:sp>
        <p:nvSpPr>
          <p:cNvPr id="4" name="Slide Number Placeholder 3"/>
          <p:cNvSpPr>
            <a:spLocks noGrp="1"/>
          </p:cNvSpPr>
          <p:nvPr>
            <p:ph type="sldNum" sz="quarter" idx="10"/>
          </p:nvPr>
        </p:nvSpPr>
        <p:spPr/>
        <p:txBody>
          <a:bodyPr/>
          <a:lstStyle/>
          <a:p>
            <a:fld id="{C9CABD7A-AC47-44AD-8C32-DDBD12CF30D8}" type="slidenum">
              <a:rPr lang="en-GB" smtClean="0"/>
              <a:pPr/>
              <a:t>21</a:t>
            </a:fld>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This is a useful chance for you to reinforce</a:t>
            </a:r>
            <a:r>
              <a:rPr lang="en-GB" baseline="0" dirty="0"/>
              <a:t> to learners links to help them with their mental health and also a great opportunity to inform them of what internal processes are in your centre to help with their well-being.  </a:t>
            </a:r>
            <a:endParaRPr lang="en-GB"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23</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7638D51A-4F4A-4162-8777-0678599D1FE2}" type="datetimeFigureOut">
              <a:rPr lang="en-GB" smtClean="0"/>
              <a:pPr/>
              <a:t>05/06/2020</a:t>
            </a:fld>
            <a:endParaRPr lang="en-GB" dirty="0"/>
          </a:p>
        </p:txBody>
      </p:sp>
      <p:sp>
        <p:nvSpPr>
          <p:cNvPr id="17" name="Footer Placeholder 16"/>
          <p:cNvSpPr>
            <a:spLocks noGrp="1"/>
          </p:cNvSpPr>
          <p:nvPr>
            <p:ph type="ftr" sz="quarter" idx="11"/>
          </p:nvPr>
        </p:nvSpPr>
        <p:spPr/>
        <p:txBody>
          <a:bodyPr/>
          <a:lstStyle/>
          <a:p>
            <a:endParaRPr lang="en-GB" dirty="0"/>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CFF4198-4921-4F44-9BB5-37C1C43D5939}" type="slidenum">
              <a:rPr lang="en-GB" smtClean="0"/>
              <a:pPr/>
              <a:t>‹#›</a:t>
            </a:fld>
            <a:endParaRPr lang="en-GB" dirty="0"/>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638D51A-4F4A-4162-8777-0678599D1FE2}" type="datetimeFigureOut">
              <a:rPr lang="en-GB" smtClean="0"/>
              <a:pPr/>
              <a:t>05/06/2020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CFF4198-4921-4F44-9BB5-37C1C43D5939}"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638D51A-4F4A-4162-8777-0678599D1FE2}" type="datetimeFigureOut">
              <a:rPr lang="en-GB" smtClean="0"/>
              <a:pPr/>
              <a:t>05/06/2020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CFF4198-4921-4F44-9BB5-37C1C43D5939}" type="slidenum">
              <a:rPr lang="en-GB" smtClean="0"/>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7638D51A-4F4A-4162-8777-0678599D1FE2}" type="datetimeFigureOut">
              <a:rPr lang="en-GB" smtClean="0"/>
              <a:pPr/>
              <a:t>05/06/2020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CFF4198-4921-4F44-9BB5-37C1C43D5939}" type="slidenum">
              <a:rPr lang="en-GB" smtClean="0"/>
              <a:pPr/>
              <a:t>‹#›</a:t>
            </a:fld>
            <a:endParaRPr lang="en-GB" dirty="0"/>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a:t>Click to edit Master title style</a:t>
            </a:r>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7638D51A-4F4A-4162-8777-0678599D1FE2}" type="datetimeFigureOut">
              <a:rPr lang="en-GB" smtClean="0"/>
              <a:pPr/>
              <a:t>05/06/2020</a:t>
            </a:fld>
            <a:endParaRPr lang="en-GB" dirty="0"/>
          </a:p>
        </p:txBody>
      </p:sp>
      <p:sp>
        <p:nvSpPr>
          <p:cNvPr id="5" name="Footer Placeholder 4"/>
          <p:cNvSpPr>
            <a:spLocks noGrp="1"/>
          </p:cNvSpPr>
          <p:nvPr>
            <p:ph type="ftr" sz="quarter" idx="11"/>
          </p:nvPr>
        </p:nvSpPr>
        <p:spPr>
          <a:xfrm>
            <a:off x="800100" y="6172200"/>
            <a:ext cx="4000500" cy="457200"/>
          </a:xfrm>
        </p:spPr>
        <p:txBody>
          <a:bodyPr/>
          <a:lstStyle/>
          <a:p>
            <a:endParaRPr lang="en-GB" dirty="0"/>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Slide Number Placeholder 5"/>
          <p:cNvSpPr>
            <a:spLocks noGrp="1"/>
          </p:cNvSpPr>
          <p:nvPr>
            <p:ph type="sldNum" sz="quarter" idx="12"/>
          </p:nvPr>
        </p:nvSpPr>
        <p:spPr>
          <a:xfrm>
            <a:off x="146304" y="6208776"/>
            <a:ext cx="457200" cy="457200"/>
          </a:xfrm>
        </p:spPr>
        <p:txBody>
          <a:bodyPr/>
          <a:lstStyle/>
          <a:p>
            <a:fld id="{CCFF4198-4921-4F44-9BB5-37C1C43D5939}" type="slidenum">
              <a:rPr lang="en-GB" smtClean="0"/>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7638D51A-4F4A-4162-8777-0678599D1FE2}" type="datetimeFigureOut">
              <a:rPr lang="en-GB" smtClean="0"/>
              <a:pPr/>
              <a:t>05/06/2020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CCFF4198-4921-4F44-9BB5-37C1C43D5939}" type="slidenum">
              <a:rPr lang="en-GB" smtClean="0"/>
              <a:pPr/>
              <a:t>‹#›</a:t>
            </a:fld>
            <a:endParaRPr lang="en-GB" dirty="0"/>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7638D51A-4F4A-4162-8777-0678599D1FE2}" type="datetimeFigureOut">
              <a:rPr lang="en-GB" smtClean="0"/>
              <a:pPr/>
              <a:t>05/06/2020</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CCFF4198-4921-4F44-9BB5-37C1C43D5939}" type="slidenum">
              <a:rPr lang="en-GB" smtClean="0"/>
              <a:pPr/>
              <a:t>‹#›</a:t>
            </a:fld>
            <a:endParaRPr lang="en-GB" dirty="0"/>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7638D51A-4F4A-4162-8777-0678599D1FE2}" type="datetimeFigureOut">
              <a:rPr lang="en-GB" smtClean="0"/>
              <a:pPr/>
              <a:t>05/06/2020</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CCFF4198-4921-4F44-9BB5-37C1C43D5939}"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38D51A-4F4A-4162-8777-0678599D1FE2}" type="datetimeFigureOut">
              <a:rPr lang="en-GB" smtClean="0"/>
              <a:pPr/>
              <a:t>05/06/2020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CCFF4198-4921-4F44-9BB5-37C1C43D5939}"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7638D51A-4F4A-4162-8777-0678599D1FE2}" type="datetimeFigureOut">
              <a:rPr lang="en-GB" smtClean="0"/>
              <a:pPr/>
              <a:t>05/06/2020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CCFF4198-4921-4F44-9BB5-37C1C43D5939}" type="slidenum">
              <a:rPr lang="en-GB" smtClean="0"/>
              <a:pPr/>
              <a:t>‹#›</a:t>
            </a:fld>
            <a:endParaRPr lang="en-GB" dirty="0"/>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7638D51A-4F4A-4162-8777-0678599D1FE2}" type="datetimeFigureOut">
              <a:rPr lang="en-GB" smtClean="0"/>
              <a:pPr/>
              <a:t>05/06/2020</a:t>
            </a:fld>
            <a:endParaRPr lang="en-GB" dirty="0"/>
          </a:p>
        </p:txBody>
      </p:sp>
      <p:sp>
        <p:nvSpPr>
          <p:cNvPr id="6" name="Footer Placeholder 5"/>
          <p:cNvSpPr>
            <a:spLocks noGrp="1"/>
          </p:cNvSpPr>
          <p:nvPr>
            <p:ph type="ftr" sz="quarter" idx="11"/>
          </p:nvPr>
        </p:nvSpPr>
        <p:spPr>
          <a:xfrm>
            <a:off x="914400" y="6172200"/>
            <a:ext cx="3886200" cy="457200"/>
          </a:xfrm>
        </p:spPr>
        <p:txBody>
          <a:bodyPr/>
          <a:lstStyle/>
          <a:p>
            <a:endParaRPr lang="en-GB" dirty="0"/>
          </a:p>
        </p:txBody>
      </p:sp>
      <p:sp>
        <p:nvSpPr>
          <p:cNvPr id="7" name="Slide Number Placeholder 6"/>
          <p:cNvSpPr>
            <a:spLocks noGrp="1"/>
          </p:cNvSpPr>
          <p:nvPr>
            <p:ph type="sldNum" sz="quarter" idx="12"/>
          </p:nvPr>
        </p:nvSpPr>
        <p:spPr>
          <a:xfrm>
            <a:off x="146304" y="6208776"/>
            <a:ext cx="457200" cy="457200"/>
          </a:xfrm>
        </p:spPr>
        <p:txBody>
          <a:bodyPr/>
          <a:lstStyle/>
          <a:p>
            <a:fld id="{CCFF4198-4921-4F44-9BB5-37C1C43D5939}" type="slidenum">
              <a:rPr lang="en-GB" smtClean="0"/>
              <a:pPr/>
              <a:t>‹#›</a:t>
            </a:fld>
            <a:endParaRPr lang="en-GB" dirty="0"/>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dirty="0"/>
              <a:t>Click icon to add picture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638D51A-4F4A-4162-8777-0678599D1FE2}" type="datetimeFigureOut">
              <a:rPr lang="en-GB" smtClean="0"/>
              <a:pPr/>
              <a:t>05/06/2020</a:t>
            </a:fld>
            <a:endParaRPr lang="en-GB" dirty="0"/>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GB" dirty="0"/>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CFF4198-4921-4F44-9BB5-37C1C43D5939}"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gov.wales/health-social-care"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wales.nhs.uk/nhswalesaboutus/aboutthiswebsite" TargetMode="External"/><Relationship Id="rId5" Type="http://schemas.openxmlformats.org/officeDocument/2006/relationships/hyperlink" Target="https://www.assembly.wales/research%20documents/reading%20list%20-%20health%20and%20social%20care/16-015-e.pdf" TargetMode="Externa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www.wjec.co.uk/articles/9-top-tips-to-help-you-get-revising/"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wjec.co.uk/articles/9-top-tips-to-help-you-get-revisin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2567136"/>
          </a:xfrm>
        </p:spPr>
        <p:txBody>
          <a:bodyPr>
            <a:normAutofit fontScale="92500" lnSpcReduction="10000"/>
          </a:bodyPr>
          <a:lstStyle/>
          <a:p>
            <a:r>
              <a:rPr lang="en-GB" sz="2000" dirty="0"/>
              <a:t>WJEC Level 3 Certificate and Diploma in Health and Social Care: Principles and Context.</a:t>
            </a:r>
          </a:p>
          <a:p>
            <a:endParaRPr lang="en-GB" sz="2000" dirty="0"/>
          </a:p>
          <a:p>
            <a:r>
              <a:rPr lang="en-GB" sz="2000" dirty="0"/>
              <a:t>Unit 2 – Factors affecting individuals across the lifespan, and how these impact on outcomes, care and support needs. </a:t>
            </a:r>
          </a:p>
          <a:p>
            <a:endParaRPr lang="en-GB" sz="2000" dirty="0"/>
          </a:p>
          <a:p>
            <a:r>
              <a:rPr lang="en-GB" sz="2000" b="1" u="sng" dirty="0"/>
              <a:t>Lesson 1 – Introduction to unit content and assessment methods. </a:t>
            </a:r>
          </a:p>
          <a:p>
            <a:endParaRPr lang="en-GB" sz="2000" dirty="0"/>
          </a:p>
          <a:p>
            <a:endParaRPr lang="en-GB" sz="2000" dirty="0"/>
          </a:p>
          <a:p>
            <a:endParaRPr lang="en-GB" sz="2000" dirty="0"/>
          </a:p>
        </p:txBody>
      </p:sp>
      <p:sp>
        <p:nvSpPr>
          <p:cNvPr id="2" name="Title 1"/>
          <p:cNvSpPr>
            <a:spLocks noGrp="1"/>
          </p:cNvSpPr>
          <p:nvPr>
            <p:ph type="ctrTitle"/>
          </p:nvPr>
        </p:nvSpPr>
        <p:spPr/>
        <p:txBody>
          <a:bodyPr>
            <a:normAutofit/>
          </a:bodyPr>
          <a:lstStyle/>
          <a:p>
            <a:r>
              <a:rPr lang="en-GB" sz="4000" dirty="0">
                <a:latin typeface="Arial" pitchFamily="34" charset="0"/>
                <a:cs typeface="Arial" pitchFamily="34" charset="0"/>
              </a:rPr>
              <a:t>Introduction to unit content and assessment methods. </a:t>
            </a:r>
          </a:p>
        </p:txBody>
      </p:sp>
      <p:pic>
        <p:nvPicPr>
          <p:cNvPr id="1026" name="Picture 2"/>
          <p:cNvPicPr>
            <a:picLocks noChangeAspect="1" noChangeArrowheads="1"/>
          </p:cNvPicPr>
          <p:nvPr/>
        </p:nvPicPr>
        <p:blipFill>
          <a:blip r:embed="rId2" cstate="print"/>
          <a:srcRect/>
          <a:stretch>
            <a:fillRect/>
          </a:stretch>
        </p:blipFill>
        <p:spPr bwMode="auto">
          <a:xfrm>
            <a:off x="7343775" y="0"/>
            <a:ext cx="1800225" cy="173355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latin typeface="Arial" pitchFamily="34" charset="0"/>
                <a:cs typeface="Arial" pitchFamily="34" charset="0"/>
              </a:rPr>
              <a:t>Nation</a:t>
            </a:r>
          </a:p>
        </p:txBody>
      </p:sp>
      <p:pic>
        <p:nvPicPr>
          <p:cNvPr id="4" name="Content Placeholder 3"/>
          <p:cNvPicPr>
            <a:picLocks noGrp="1" noChangeAspect="1"/>
          </p:cNvPicPr>
          <p:nvPr>
            <p:ph sz="quarter" idx="1"/>
          </p:nvPr>
        </p:nvPicPr>
        <p:blipFill>
          <a:blip r:embed="rId3" cstate="print"/>
          <a:stretch>
            <a:fillRect/>
          </a:stretch>
        </p:blipFill>
        <p:spPr>
          <a:xfrm>
            <a:off x="683568" y="1988840"/>
            <a:ext cx="1400175" cy="1943100"/>
          </a:xfrm>
          <a:prstGeom prst="rect">
            <a:avLst/>
          </a:prstGeom>
        </p:spPr>
      </p:pic>
      <p:sp>
        <p:nvSpPr>
          <p:cNvPr id="5" name="Rectangle 4"/>
          <p:cNvSpPr/>
          <p:nvPr/>
        </p:nvSpPr>
        <p:spPr>
          <a:xfrm>
            <a:off x="2771800" y="1844824"/>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(Coch) -   I have no ideal what that concept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(Ambr) -  I think I may know but not sure.</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(Gwyrdd) -  Yes, I know and can clearly state this</a:t>
            </a:r>
            <a:endParaRPr lang="en-GB" dirty="0"/>
          </a:p>
        </p:txBody>
      </p:sp>
      <p:sp>
        <p:nvSpPr>
          <p:cNvPr id="7" name="TextBox 6"/>
          <p:cNvSpPr txBox="1"/>
          <p:nvPr/>
        </p:nvSpPr>
        <p:spPr>
          <a:xfrm>
            <a:off x="683568" y="4581128"/>
            <a:ext cx="7056784" cy="1200329"/>
          </a:xfrm>
          <a:prstGeom prst="rect">
            <a:avLst/>
          </a:prstGeom>
          <a:noFill/>
        </p:spPr>
        <p:txBody>
          <a:bodyPr wrap="square" rtlCol="0">
            <a:spAutoFit/>
          </a:bodyPr>
          <a:lstStyle/>
          <a:p>
            <a:r>
              <a:rPr lang="en-GB" dirty="0">
                <a:solidFill>
                  <a:srgbClr val="0070C0"/>
                </a:solidFill>
              </a:rPr>
              <a:t>Nation means a large body of people united by common key features such as history, culture/language.    For this unit, you will be focusing directly on how Wales monitors the health/wellbeing of the nation.  </a:t>
            </a:r>
          </a:p>
        </p:txBody>
      </p:sp>
      <p:pic>
        <p:nvPicPr>
          <p:cNvPr id="1026" name="Picture 2"/>
          <p:cNvPicPr>
            <a:picLocks noChangeAspect="1" noChangeArrowheads="1"/>
          </p:cNvPicPr>
          <p:nvPr/>
        </p:nvPicPr>
        <p:blipFill>
          <a:blip r:embed="rId4" cstate="print"/>
          <a:srcRect/>
          <a:stretch>
            <a:fillRect/>
          </a:stretch>
        </p:blipFill>
        <p:spPr bwMode="auto">
          <a:xfrm>
            <a:off x="8028384" y="5085184"/>
            <a:ext cx="576064" cy="754688"/>
          </a:xfrm>
          <a:prstGeom prst="rect">
            <a:avLst/>
          </a:prstGeom>
          <a:noFill/>
          <a:ln w="9525">
            <a:noFill/>
            <a:miter lim="800000"/>
            <a:headEnd/>
            <a:tailEnd/>
          </a:ln>
        </p:spPr>
      </p:pic>
      <p:sp>
        <p:nvSpPr>
          <p:cNvPr id="9" name="TextBox 8"/>
          <p:cNvSpPr txBox="1"/>
          <p:nvPr/>
        </p:nvSpPr>
        <p:spPr>
          <a:xfrm>
            <a:off x="5436096" y="5805264"/>
            <a:ext cx="3168352" cy="646331"/>
          </a:xfrm>
          <a:prstGeom prst="rect">
            <a:avLst/>
          </a:prstGeom>
          <a:noFill/>
        </p:spPr>
        <p:txBody>
          <a:bodyPr wrap="square" rtlCol="0">
            <a:spAutoFit/>
          </a:bodyPr>
          <a:lstStyle/>
          <a:p>
            <a:r>
              <a:rPr lang="en-GB" dirty="0">
                <a:solidFill>
                  <a:srgbClr val="002060"/>
                </a:solidFill>
              </a:rPr>
              <a:t>What do you know about your nation?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latin typeface="Arial" pitchFamily="34" charset="0"/>
                <a:cs typeface="Arial" pitchFamily="34" charset="0"/>
              </a:rPr>
              <a:t>Health</a:t>
            </a:r>
          </a:p>
        </p:txBody>
      </p:sp>
      <p:pic>
        <p:nvPicPr>
          <p:cNvPr id="4" name="Content Placeholder 3"/>
          <p:cNvPicPr>
            <a:picLocks noGrp="1" noChangeAspect="1"/>
          </p:cNvPicPr>
          <p:nvPr>
            <p:ph sz="quarter" idx="1"/>
          </p:nvPr>
        </p:nvPicPr>
        <p:blipFill>
          <a:blip r:embed="rId2" cstate="print"/>
          <a:stretch>
            <a:fillRect/>
          </a:stretch>
        </p:blipFill>
        <p:spPr>
          <a:xfrm>
            <a:off x="683568" y="1988840"/>
            <a:ext cx="1400175" cy="1943100"/>
          </a:xfrm>
          <a:prstGeom prst="rect">
            <a:avLst/>
          </a:prstGeom>
        </p:spPr>
      </p:pic>
      <p:sp>
        <p:nvSpPr>
          <p:cNvPr id="5" name="Rectangle 4"/>
          <p:cNvSpPr/>
          <p:nvPr/>
        </p:nvSpPr>
        <p:spPr>
          <a:xfrm>
            <a:off x="2771800" y="1844824"/>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(Coch) -   I have no ideal what that concept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(Ambr) -  I think I may know but not sure.</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(Gwyrdd) -  Yes, I know and can clearly state this</a:t>
            </a:r>
            <a:endParaRPr lang="en-GB" dirty="0"/>
          </a:p>
        </p:txBody>
      </p:sp>
      <p:sp>
        <p:nvSpPr>
          <p:cNvPr id="6" name="TextBox 5"/>
          <p:cNvSpPr txBox="1"/>
          <p:nvPr/>
        </p:nvSpPr>
        <p:spPr>
          <a:xfrm>
            <a:off x="899592" y="4509120"/>
            <a:ext cx="7920880" cy="2062103"/>
          </a:xfrm>
          <a:prstGeom prst="rect">
            <a:avLst/>
          </a:prstGeom>
          <a:noFill/>
        </p:spPr>
        <p:txBody>
          <a:bodyPr wrap="square" rtlCol="0">
            <a:spAutoFit/>
          </a:bodyPr>
          <a:lstStyle/>
          <a:p>
            <a:r>
              <a:rPr lang="en-GB" sz="1600" dirty="0">
                <a:solidFill>
                  <a:srgbClr val="0070C0"/>
                </a:solidFill>
                <a:latin typeface="Arial" pitchFamily="34" charset="0"/>
                <a:cs typeface="Arial" pitchFamily="34" charset="0"/>
              </a:rPr>
              <a:t>Health is a difficult concept to define, however we will use the definition from the WHO (World Health Organisation) </a:t>
            </a:r>
          </a:p>
          <a:p>
            <a:endParaRPr lang="en-GB" sz="1600" dirty="0">
              <a:solidFill>
                <a:srgbClr val="0070C0"/>
              </a:solidFill>
              <a:latin typeface="Arial" pitchFamily="34" charset="0"/>
              <a:cs typeface="Arial" pitchFamily="34" charset="0"/>
            </a:endParaRPr>
          </a:p>
          <a:p>
            <a:r>
              <a:rPr lang="en-GB" sz="1600" dirty="0">
                <a:solidFill>
                  <a:srgbClr val="0070C0"/>
                </a:solidFill>
                <a:latin typeface="Arial" pitchFamily="34" charset="0"/>
                <a:cs typeface="Arial" pitchFamily="34" charset="0"/>
              </a:rPr>
              <a:t>“A complete state of physical, mental and social well-being and not merely the absence of disease or infirmity”.  </a:t>
            </a:r>
          </a:p>
          <a:p>
            <a:endParaRPr lang="en-GB" sz="1600" dirty="0">
              <a:solidFill>
                <a:srgbClr val="0070C0"/>
              </a:solidFill>
              <a:latin typeface="Arial" pitchFamily="34" charset="0"/>
              <a:cs typeface="Arial" pitchFamily="34" charset="0"/>
            </a:endParaRPr>
          </a:p>
          <a:p>
            <a:r>
              <a:rPr lang="en-GB" sz="1600" dirty="0">
                <a:solidFill>
                  <a:srgbClr val="0070C0"/>
                </a:solidFill>
                <a:latin typeface="Arial" pitchFamily="34" charset="0"/>
                <a:cs typeface="Arial" pitchFamily="34" charset="0"/>
              </a:rPr>
              <a:t>This means we do not just protect individuals physical health, we consider all their aspects of their health such as intellectual, emotional and social health.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latin typeface="Arial" pitchFamily="34" charset="0"/>
                <a:cs typeface="Arial" pitchFamily="34" charset="0"/>
              </a:rPr>
              <a:t>Well-being</a:t>
            </a:r>
          </a:p>
        </p:txBody>
      </p:sp>
      <p:pic>
        <p:nvPicPr>
          <p:cNvPr id="4" name="Content Placeholder 3"/>
          <p:cNvPicPr>
            <a:picLocks noGrp="1" noChangeAspect="1"/>
          </p:cNvPicPr>
          <p:nvPr>
            <p:ph sz="quarter" idx="1"/>
          </p:nvPr>
        </p:nvPicPr>
        <p:blipFill>
          <a:blip r:embed="rId3" cstate="print"/>
          <a:stretch>
            <a:fillRect/>
          </a:stretch>
        </p:blipFill>
        <p:spPr>
          <a:xfrm>
            <a:off x="683568" y="1988840"/>
            <a:ext cx="1400175" cy="1943100"/>
          </a:xfrm>
          <a:prstGeom prst="rect">
            <a:avLst/>
          </a:prstGeom>
        </p:spPr>
      </p:pic>
      <p:sp>
        <p:nvSpPr>
          <p:cNvPr id="5" name="Rectangle 4"/>
          <p:cNvSpPr/>
          <p:nvPr/>
        </p:nvSpPr>
        <p:spPr>
          <a:xfrm>
            <a:off x="2771800" y="1844824"/>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(Coch) -   I have no ideal what that concept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(Ambr) -  I think I may know but not sure.</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(Gwyrdd) -  Yes, I know and can clearly state this</a:t>
            </a:r>
            <a:endParaRPr lang="en-GB" dirty="0"/>
          </a:p>
        </p:txBody>
      </p:sp>
      <p:sp>
        <p:nvSpPr>
          <p:cNvPr id="6" name="TextBox 5"/>
          <p:cNvSpPr txBox="1"/>
          <p:nvPr/>
        </p:nvSpPr>
        <p:spPr>
          <a:xfrm>
            <a:off x="899592" y="4509120"/>
            <a:ext cx="7920880" cy="276999"/>
          </a:xfrm>
          <a:prstGeom prst="rect">
            <a:avLst/>
          </a:prstGeom>
          <a:noFill/>
        </p:spPr>
        <p:txBody>
          <a:bodyPr wrap="square" rtlCol="0">
            <a:spAutoFit/>
          </a:bodyPr>
          <a:lstStyle/>
          <a:p>
            <a:r>
              <a:rPr lang="en-GB" sz="1200" i="1" dirty="0">
                <a:latin typeface="Arial" pitchFamily="34" charset="0"/>
                <a:cs typeface="Arial" pitchFamily="34" charset="0"/>
              </a:rPr>
              <a:t>.   </a:t>
            </a:r>
          </a:p>
        </p:txBody>
      </p:sp>
      <p:sp>
        <p:nvSpPr>
          <p:cNvPr id="7" name="TextBox 6"/>
          <p:cNvSpPr txBox="1"/>
          <p:nvPr/>
        </p:nvSpPr>
        <p:spPr>
          <a:xfrm>
            <a:off x="395536" y="4293096"/>
            <a:ext cx="8388424" cy="2308324"/>
          </a:xfrm>
          <a:prstGeom prst="rect">
            <a:avLst/>
          </a:prstGeom>
          <a:noFill/>
        </p:spPr>
        <p:txBody>
          <a:bodyPr wrap="square" rtlCol="0">
            <a:spAutoFit/>
          </a:bodyPr>
          <a:lstStyle/>
          <a:p>
            <a:r>
              <a:rPr lang="en-GB" dirty="0">
                <a:solidFill>
                  <a:srgbClr val="0070C0"/>
                </a:solidFill>
              </a:rPr>
              <a:t>You will be learning about how well-being is being promoted and protected in Wales and well-being is a </a:t>
            </a:r>
            <a:r>
              <a:rPr lang="en-GB" i="1" dirty="0">
                <a:solidFill>
                  <a:srgbClr val="0070C0"/>
                </a:solidFill>
              </a:rPr>
              <a:t>key concept </a:t>
            </a:r>
            <a:r>
              <a:rPr lang="en-GB" dirty="0">
                <a:solidFill>
                  <a:srgbClr val="0070C0"/>
                </a:solidFill>
              </a:rPr>
              <a:t>that has been used in key new legislation in Wales.    Such as the – Social Services and </a:t>
            </a:r>
            <a:r>
              <a:rPr lang="en-GB" b="1" dirty="0">
                <a:solidFill>
                  <a:srgbClr val="0070C0"/>
                </a:solidFill>
              </a:rPr>
              <a:t>Well-being</a:t>
            </a:r>
            <a:r>
              <a:rPr lang="en-GB" dirty="0">
                <a:solidFill>
                  <a:srgbClr val="0070C0"/>
                </a:solidFill>
              </a:rPr>
              <a:t> Wales Act 2004 ,</a:t>
            </a:r>
            <a:r>
              <a:rPr lang="en-GB" b="1" dirty="0">
                <a:solidFill>
                  <a:srgbClr val="0070C0"/>
                </a:solidFill>
              </a:rPr>
              <a:t>Well-being</a:t>
            </a:r>
            <a:r>
              <a:rPr lang="en-GB" dirty="0">
                <a:solidFill>
                  <a:srgbClr val="0070C0"/>
                </a:solidFill>
              </a:rPr>
              <a:t> of Future Generations Act (Wales) 2013.   Also initiatives such as Five Ways to </a:t>
            </a:r>
            <a:r>
              <a:rPr lang="en-GB" b="1" dirty="0">
                <a:solidFill>
                  <a:srgbClr val="0070C0"/>
                </a:solidFill>
              </a:rPr>
              <a:t>Well-being. </a:t>
            </a:r>
          </a:p>
          <a:p>
            <a:endParaRPr lang="en-GB" dirty="0">
              <a:solidFill>
                <a:srgbClr val="0070C0"/>
              </a:solidFill>
            </a:endParaRPr>
          </a:p>
          <a:p>
            <a:r>
              <a:rPr lang="en-GB" dirty="0">
                <a:solidFill>
                  <a:srgbClr val="0070C0"/>
                </a:solidFill>
              </a:rPr>
              <a:t>Well-being is suggested to be when individuals are being comfortable, healthy or happy.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latin typeface="Arial" pitchFamily="34" charset="0"/>
                <a:cs typeface="Arial" pitchFamily="34" charset="0"/>
              </a:rPr>
              <a:t>Resilience </a:t>
            </a:r>
          </a:p>
        </p:txBody>
      </p:sp>
      <p:pic>
        <p:nvPicPr>
          <p:cNvPr id="4" name="Content Placeholder 3"/>
          <p:cNvPicPr>
            <a:picLocks noGrp="1" noChangeAspect="1"/>
          </p:cNvPicPr>
          <p:nvPr>
            <p:ph sz="quarter" idx="1"/>
          </p:nvPr>
        </p:nvPicPr>
        <p:blipFill>
          <a:blip r:embed="rId3" cstate="print"/>
          <a:stretch>
            <a:fillRect/>
          </a:stretch>
        </p:blipFill>
        <p:spPr>
          <a:xfrm>
            <a:off x="683568" y="1988840"/>
            <a:ext cx="1400175" cy="1943100"/>
          </a:xfrm>
          <a:prstGeom prst="rect">
            <a:avLst/>
          </a:prstGeom>
        </p:spPr>
      </p:pic>
      <p:sp>
        <p:nvSpPr>
          <p:cNvPr id="5" name="Rectangle 4"/>
          <p:cNvSpPr/>
          <p:nvPr/>
        </p:nvSpPr>
        <p:spPr>
          <a:xfrm>
            <a:off x="2771800" y="1844824"/>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(Coch) -   I have no ideal what that concept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(Ambr) -  I think I may know but not sure.</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(Gwyrdd) -  Yes, I know and can clearly state this</a:t>
            </a:r>
            <a:endParaRPr lang="en-GB" dirty="0"/>
          </a:p>
        </p:txBody>
      </p:sp>
      <p:sp>
        <p:nvSpPr>
          <p:cNvPr id="6" name="TextBox 5"/>
          <p:cNvSpPr txBox="1"/>
          <p:nvPr/>
        </p:nvSpPr>
        <p:spPr>
          <a:xfrm>
            <a:off x="899592" y="4509120"/>
            <a:ext cx="7920880" cy="1569660"/>
          </a:xfrm>
          <a:prstGeom prst="rect">
            <a:avLst/>
          </a:prstGeom>
          <a:noFill/>
        </p:spPr>
        <p:txBody>
          <a:bodyPr wrap="square" rtlCol="0">
            <a:spAutoFit/>
          </a:bodyPr>
          <a:lstStyle/>
          <a:p>
            <a:r>
              <a:rPr lang="en-GB" sz="1600" dirty="0">
                <a:solidFill>
                  <a:srgbClr val="0070C0"/>
                </a:solidFill>
                <a:latin typeface="Arial" pitchFamily="34" charset="0"/>
                <a:cs typeface="Arial" pitchFamily="34" charset="0"/>
              </a:rPr>
              <a:t>By 2030 Public Health Wales wants individuals in Wales to have greater </a:t>
            </a:r>
            <a:r>
              <a:rPr lang="en-GB" sz="1600" b="1" dirty="0">
                <a:solidFill>
                  <a:srgbClr val="0070C0"/>
                </a:solidFill>
                <a:latin typeface="Arial" pitchFamily="34" charset="0"/>
                <a:cs typeface="Arial" pitchFamily="34" charset="0"/>
              </a:rPr>
              <a:t>resilience</a:t>
            </a:r>
            <a:r>
              <a:rPr lang="en-GB" sz="1600" dirty="0">
                <a:solidFill>
                  <a:srgbClr val="0070C0"/>
                </a:solidFill>
                <a:latin typeface="Arial" pitchFamily="34" charset="0"/>
                <a:cs typeface="Arial" pitchFamily="34" charset="0"/>
              </a:rPr>
              <a:t>.      </a:t>
            </a:r>
          </a:p>
          <a:p>
            <a:endParaRPr lang="en-GB" sz="1600" dirty="0">
              <a:solidFill>
                <a:srgbClr val="0070C0"/>
              </a:solidFill>
              <a:latin typeface="Arial" pitchFamily="34" charset="0"/>
              <a:cs typeface="Arial" pitchFamily="34" charset="0"/>
            </a:endParaRPr>
          </a:p>
          <a:p>
            <a:r>
              <a:rPr lang="en-GB" sz="1600" dirty="0">
                <a:solidFill>
                  <a:srgbClr val="0070C0"/>
                </a:solidFill>
                <a:latin typeface="Arial" pitchFamily="34" charset="0"/>
                <a:cs typeface="Arial" pitchFamily="34" charset="0"/>
              </a:rPr>
              <a:t>Resilience means an individual’s ability to bounce back after difficult times</a:t>
            </a:r>
            <a:r>
              <a:rPr lang="en-GB" sz="1600" dirty="0">
                <a:latin typeface="Arial" pitchFamily="34" charset="0"/>
                <a:cs typeface="Arial" pitchFamily="34" charset="0"/>
              </a:rPr>
              <a:t> </a:t>
            </a:r>
            <a:r>
              <a:rPr lang="en-GB" sz="1600" dirty="0">
                <a:solidFill>
                  <a:srgbClr val="0070C0"/>
                </a:solidFill>
                <a:latin typeface="Arial" pitchFamily="34" charset="0"/>
                <a:cs typeface="Arial" pitchFamily="34" charset="0"/>
              </a:rPr>
              <a:t>and the ability to cope with what life throws at one and being able to shrug it off.     It also can be defined as an individual’s ability to successfully adapt to life tasks in the face of social disadvantage or other adverse conditions.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1371600" y="1447800"/>
            <a:ext cx="7772400" cy="4572000"/>
          </a:xfrm>
        </p:spPr>
        <p:txBody>
          <a:bodyPr>
            <a:normAutofit/>
          </a:bodyPr>
          <a:lstStyle/>
          <a:p>
            <a:pPr>
              <a:buNone/>
            </a:pPr>
            <a:r>
              <a:rPr lang="en-GB" sz="6600" dirty="0">
                <a:latin typeface="Arial" pitchFamily="34" charset="0"/>
                <a:cs typeface="Arial" pitchFamily="34" charset="0"/>
              </a:rPr>
              <a:t>Objective 2</a:t>
            </a:r>
          </a:p>
          <a:p>
            <a:pPr>
              <a:buNone/>
            </a:pPr>
            <a:endParaRPr lang="en-GB" sz="6600" dirty="0">
              <a:latin typeface="Arial" pitchFamily="34" charset="0"/>
              <a:cs typeface="Arial" pitchFamily="34" charset="0"/>
            </a:endParaRPr>
          </a:p>
          <a:p>
            <a:pPr>
              <a:buNone/>
            </a:pPr>
            <a:r>
              <a:rPr lang="en-GB" sz="3800" b="1" i="1" dirty="0">
                <a:latin typeface="Arial" pitchFamily="34" charset="0"/>
                <a:cs typeface="Arial" pitchFamily="34" charset="0"/>
              </a:rPr>
              <a:t>Discuss</a:t>
            </a:r>
            <a:r>
              <a:rPr lang="en-GB" sz="3800" dirty="0">
                <a:latin typeface="Arial" pitchFamily="34" charset="0"/>
                <a:cs typeface="Arial" pitchFamily="34" charset="0"/>
              </a:rPr>
              <a:t> the assessment methods that will be used when undertaking this unit</a:t>
            </a:r>
            <a:r>
              <a:rPr lang="en-GB" sz="3800" dirty="0"/>
              <a:t>.</a:t>
            </a:r>
            <a:endParaRPr lang="en-GB" sz="3800" dirty="0">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Assessment methods that will be used when undertaking this unit.</a:t>
            </a:r>
          </a:p>
        </p:txBody>
      </p:sp>
      <p:sp>
        <p:nvSpPr>
          <p:cNvPr id="3" name="Content Placeholder 2"/>
          <p:cNvSpPr>
            <a:spLocks noGrp="1"/>
          </p:cNvSpPr>
          <p:nvPr>
            <p:ph sz="quarter" idx="1"/>
          </p:nvPr>
        </p:nvSpPr>
        <p:spPr/>
        <p:txBody>
          <a:bodyPr/>
          <a:lstStyle/>
          <a:p>
            <a:pPr>
              <a:buNone/>
            </a:pPr>
            <a:endParaRPr lang="en-GB" dirty="0"/>
          </a:p>
          <a:p>
            <a:pPr>
              <a:buNone/>
            </a:pPr>
            <a:r>
              <a:rPr lang="en-GB" sz="1800" dirty="0">
                <a:latin typeface="Arial" pitchFamily="34" charset="0"/>
                <a:cs typeface="Arial" pitchFamily="34" charset="0"/>
              </a:rPr>
              <a:t>For Unit 2  - You will be assessed in the following way:</a:t>
            </a:r>
          </a:p>
          <a:p>
            <a:pPr>
              <a:buNone/>
            </a:pPr>
            <a:endParaRPr lang="en-GB" sz="1800" dirty="0">
              <a:latin typeface="Arial" pitchFamily="34" charset="0"/>
              <a:cs typeface="Arial" pitchFamily="34" charset="0"/>
            </a:endParaRPr>
          </a:p>
          <a:p>
            <a:pPr marL="342900" indent="-342900">
              <a:buAutoNum type="arabicPeriod"/>
            </a:pPr>
            <a:r>
              <a:rPr lang="en-GB" sz="1800" dirty="0">
                <a:latin typeface="Arial" pitchFamily="34" charset="0"/>
                <a:cs typeface="Arial" pitchFamily="34" charset="0"/>
              </a:rPr>
              <a:t>This unit is assessed externally through a </a:t>
            </a:r>
            <a:r>
              <a:rPr lang="en-GB" sz="1800" b="1" dirty="0">
                <a:latin typeface="Arial" pitchFamily="34" charset="0"/>
                <a:cs typeface="Arial" pitchFamily="34" charset="0"/>
              </a:rPr>
              <a:t>1 hour and 45 minute </a:t>
            </a:r>
            <a:r>
              <a:rPr lang="en-GB" sz="1800" dirty="0">
                <a:latin typeface="Arial" pitchFamily="34" charset="0"/>
                <a:cs typeface="Arial" pitchFamily="34" charset="0"/>
              </a:rPr>
              <a:t>written or on-screen examination which contributes to </a:t>
            </a:r>
            <a:r>
              <a:rPr lang="en-GB" sz="1800" b="1" dirty="0">
                <a:latin typeface="Arial" pitchFamily="34" charset="0"/>
                <a:cs typeface="Arial" pitchFamily="34" charset="0"/>
              </a:rPr>
              <a:t>50% </a:t>
            </a:r>
            <a:r>
              <a:rPr lang="en-GB" sz="1800" dirty="0">
                <a:latin typeface="Arial" pitchFamily="34" charset="0"/>
                <a:cs typeface="Arial" pitchFamily="34" charset="0"/>
              </a:rPr>
              <a:t>to the overall qualification grade of the certificate and </a:t>
            </a:r>
            <a:r>
              <a:rPr lang="en-GB" sz="1800" b="1" dirty="0">
                <a:latin typeface="Arial" pitchFamily="34" charset="0"/>
                <a:cs typeface="Arial" pitchFamily="34" charset="0"/>
              </a:rPr>
              <a:t>25% </a:t>
            </a:r>
            <a:r>
              <a:rPr lang="en-GB" sz="1800" dirty="0">
                <a:latin typeface="Arial" pitchFamily="34" charset="0"/>
                <a:cs typeface="Arial" pitchFamily="34" charset="0"/>
              </a:rPr>
              <a:t>to the overall qualification of the diploma.     The paper will be out of 100 marks and </a:t>
            </a:r>
            <a:r>
              <a:rPr lang="en-GB" sz="1800" b="1" dirty="0">
                <a:latin typeface="Arial" pitchFamily="34" charset="0"/>
                <a:cs typeface="Arial" pitchFamily="34" charset="0"/>
              </a:rPr>
              <a:t>all questions are compulsory</a:t>
            </a:r>
            <a:r>
              <a:rPr lang="en-GB" sz="1800" dirty="0">
                <a:latin typeface="Arial" pitchFamily="34" charset="0"/>
                <a:cs typeface="Arial" pitchFamily="34" charset="0"/>
              </a:rPr>
              <a:t>.   </a:t>
            </a:r>
          </a:p>
          <a:p>
            <a:pPr marL="342900" indent="-342900">
              <a:buAutoNum type="arabicPeriod"/>
            </a:pPr>
            <a:endParaRPr lang="en-GB" sz="1800" dirty="0">
              <a:latin typeface="Arial" pitchFamily="34" charset="0"/>
              <a:cs typeface="Arial" pitchFamily="34" charset="0"/>
            </a:endParaRPr>
          </a:p>
          <a:p>
            <a:pPr marL="342900" indent="-342900">
              <a:buNone/>
            </a:pPr>
            <a:r>
              <a:rPr lang="en-GB" sz="1800" dirty="0">
                <a:latin typeface="Arial" pitchFamily="34" charset="0"/>
                <a:cs typeface="Arial" pitchFamily="34" charset="0"/>
              </a:rPr>
              <a:t> </a:t>
            </a:r>
          </a:p>
          <a:p>
            <a:pPr marL="342900" indent="-342900">
              <a:buAutoNum type="arabicPeriod"/>
            </a:pPr>
            <a:endParaRPr lang="en-GB" sz="1800" dirty="0">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Assessment methods that will be used when undertaking this unit</a:t>
            </a:r>
          </a:p>
        </p:txBody>
      </p:sp>
      <p:sp>
        <p:nvSpPr>
          <p:cNvPr id="5" name="TextBox 4"/>
          <p:cNvSpPr txBox="1"/>
          <p:nvPr/>
        </p:nvSpPr>
        <p:spPr>
          <a:xfrm>
            <a:off x="1331640" y="1556792"/>
            <a:ext cx="7128792" cy="646331"/>
          </a:xfrm>
          <a:prstGeom prst="rect">
            <a:avLst/>
          </a:prstGeom>
          <a:noFill/>
        </p:spPr>
        <p:txBody>
          <a:bodyPr wrap="square" rtlCol="0">
            <a:spAutoFit/>
          </a:bodyPr>
          <a:lstStyle/>
          <a:p>
            <a:r>
              <a:rPr lang="en-GB" dirty="0">
                <a:latin typeface="Arial" pitchFamily="34" charset="0"/>
                <a:cs typeface="Arial" pitchFamily="34" charset="0"/>
              </a:rPr>
              <a:t>2.     All content will be assessed through any of the assessment objectives below.      </a:t>
            </a:r>
          </a:p>
        </p:txBody>
      </p:sp>
      <p:pic>
        <p:nvPicPr>
          <p:cNvPr id="3075" name="Picture 3"/>
          <p:cNvPicPr>
            <a:picLocks noGrp="1" noChangeAspect="1" noChangeArrowheads="1"/>
          </p:cNvPicPr>
          <p:nvPr>
            <p:ph sz="quarter" idx="1"/>
          </p:nvPr>
        </p:nvPicPr>
        <p:blipFill>
          <a:blip r:embed="rId2" cstate="print"/>
          <a:srcRect/>
          <a:stretch>
            <a:fillRect/>
          </a:stretch>
        </p:blipFill>
        <p:spPr bwMode="auto">
          <a:xfrm>
            <a:off x="3419872" y="2420888"/>
            <a:ext cx="5572125" cy="1943100"/>
          </a:xfrm>
          <a:prstGeom prst="rect">
            <a:avLst/>
          </a:prstGeom>
          <a:noFill/>
          <a:ln w="9525">
            <a:noFill/>
            <a:miter lim="800000"/>
            <a:headEnd/>
            <a:tailEnd/>
          </a:ln>
        </p:spPr>
      </p:pic>
      <p:graphicFrame>
        <p:nvGraphicFramePr>
          <p:cNvPr id="8" name="Table 7"/>
          <p:cNvGraphicFramePr>
            <a:graphicFrameLocks noGrp="1"/>
          </p:cNvGraphicFramePr>
          <p:nvPr/>
        </p:nvGraphicFramePr>
        <p:xfrm>
          <a:off x="323528" y="2214413"/>
          <a:ext cx="2952328" cy="4643587"/>
        </p:xfrm>
        <a:graphic>
          <a:graphicData uri="http://schemas.openxmlformats.org/drawingml/2006/table">
            <a:tbl>
              <a:tblPr firstRow="1" bandRow="1">
                <a:tableStyleId>{5C22544A-7EE6-4342-B048-85BDC9FD1C3A}</a:tableStyleId>
              </a:tblPr>
              <a:tblGrid>
                <a:gridCol w="1476164">
                  <a:extLst>
                    <a:ext uri="{9D8B030D-6E8A-4147-A177-3AD203B41FA5}">
                      <a16:colId xmlns:a16="http://schemas.microsoft.com/office/drawing/2014/main" val="20000"/>
                    </a:ext>
                  </a:extLst>
                </a:gridCol>
                <a:gridCol w="1476164">
                  <a:extLst>
                    <a:ext uri="{9D8B030D-6E8A-4147-A177-3AD203B41FA5}">
                      <a16:colId xmlns:a16="http://schemas.microsoft.com/office/drawing/2014/main" val="20001"/>
                    </a:ext>
                  </a:extLst>
                </a:gridCol>
              </a:tblGrid>
              <a:tr h="247317">
                <a:tc>
                  <a:txBody>
                    <a:bodyPr/>
                    <a:lstStyle/>
                    <a:p>
                      <a:r>
                        <a:rPr lang="en-GB" sz="1200" dirty="0">
                          <a:latin typeface="Arial" pitchFamily="34" charset="0"/>
                          <a:cs typeface="Arial" pitchFamily="34" charset="0"/>
                        </a:rPr>
                        <a:t>Criteria</a:t>
                      </a:r>
                    </a:p>
                  </a:txBody>
                  <a:tcPr/>
                </a:tc>
                <a:tc>
                  <a:txBody>
                    <a:bodyPr/>
                    <a:lstStyle/>
                    <a:p>
                      <a:r>
                        <a:rPr lang="en-GB" sz="1200" dirty="0">
                          <a:latin typeface="Arial" pitchFamily="34" charset="0"/>
                          <a:cs typeface="Arial" pitchFamily="34" charset="0"/>
                        </a:rPr>
                        <a:t>Topic area</a:t>
                      </a:r>
                    </a:p>
                  </a:txBody>
                  <a:tcPr/>
                </a:tc>
                <a:extLst>
                  <a:ext uri="{0D108BD9-81ED-4DB2-BD59-A6C34878D82A}">
                    <a16:rowId xmlns:a16="http://schemas.microsoft.com/office/drawing/2014/main" val="10000"/>
                  </a:ext>
                </a:extLst>
              </a:tr>
              <a:tr h="741951">
                <a:tc>
                  <a:txBody>
                    <a:bodyPr/>
                    <a:lstStyle/>
                    <a:p>
                      <a:r>
                        <a:rPr lang="en-GB" sz="800" dirty="0">
                          <a:latin typeface="Arial" pitchFamily="34" charset="0"/>
                          <a:cs typeface="Arial" pitchFamily="34" charset="0"/>
                        </a:rPr>
                        <a:t>2.1 </a:t>
                      </a:r>
                    </a:p>
                  </a:txBody>
                  <a:tcPr/>
                </a:tc>
                <a:tc>
                  <a:txBody>
                    <a:bodyPr/>
                    <a:lstStyle/>
                    <a:p>
                      <a:r>
                        <a:rPr lang="en-GB" sz="800" dirty="0">
                          <a:latin typeface="Arial" pitchFamily="34" charset="0"/>
                          <a:cs typeface="Arial" pitchFamily="34" charset="0"/>
                        </a:rPr>
                        <a:t>Factors</a:t>
                      </a:r>
                      <a:r>
                        <a:rPr lang="en-GB" sz="800" baseline="0" dirty="0">
                          <a:latin typeface="Arial" pitchFamily="34" charset="0"/>
                          <a:cs typeface="Arial" pitchFamily="34" charset="0"/>
                        </a:rPr>
                        <a:t> affecting human </a:t>
                      </a:r>
                      <a:r>
                        <a:rPr lang="en-GB" sz="800" b="1" u="sng" baseline="0" dirty="0">
                          <a:latin typeface="Arial" pitchFamily="34" charset="0"/>
                          <a:cs typeface="Arial" pitchFamily="34" charset="0"/>
                        </a:rPr>
                        <a:t>growth</a:t>
                      </a:r>
                      <a:r>
                        <a:rPr lang="en-GB" sz="800" u="sng" baseline="0" dirty="0">
                          <a:latin typeface="Arial" pitchFamily="34" charset="0"/>
                          <a:cs typeface="Arial" pitchFamily="34" charset="0"/>
                        </a:rPr>
                        <a:t> </a:t>
                      </a:r>
                      <a:r>
                        <a:rPr lang="en-GB" sz="800" baseline="0" dirty="0">
                          <a:latin typeface="Arial" pitchFamily="34" charset="0"/>
                          <a:cs typeface="Arial" pitchFamily="34" charset="0"/>
                        </a:rPr>
                        <a:t>and </a:t>
                      </a:r>
                      <a:r>
                        <a:rPr lang="en-GB" sz="800" b="1" u="sng" baseline="0" dirty="0">
                          <a:latin typeface="Arial" pitchFamily="34" charset="0"/>
                          <a:cs typeface="Arial" pitchFamily="34" charset="0"/>
                        </a:rPr>
                        <a:t>development </a:t>
                      </a:r>
                      <a:r>
                        <a:rPr lang="en-GB" sz="800" baseline="0" dirty="0">
                          <a:latin typeface="Arial" pitchFamily="34" charset="0"/>
                          <a:cs typeface="Arial" pitchFamily="34" charset="0"/>
                        </a:rPr>
                        <a:t>across the </a:t>
                      </a:r>
                      <a:r>
                        <a:rPr lang="en-GB" sz="800" b="1" u="sng" baseline="0" dirty="0">
                          <a:latin typeface="Arial" pitchFamily="34" charset="0"/>
                          <a:cs typeface="Arial" pitchFamily="34" charset="0"/>
                        </a:rPr>
                        <a:t>lifespan.</a:t>
                      </a:r>
                      <a:endParaRPr lang="en-GB" sz="800" b="1" u="sng" dirty="0">
                        <a:latin typeface="Arial" pitchFamily="34" charset="0"/>
                        <a:cs typeface="Arial" pitchFamily="34" charset="0"/>
                      </a:endParaRPr>
                    </a:p>
                  </a:txBody>
                  <a:tcPr/>
                </a:tc>
                <a:extLst>
                  <a:ext uri="{0D108BD9-81ED-4DB2-BD59-A6C34878D82A}">
                    <a16:rowId xmlns:a16="http://schemas.microsoft.com/office/drawing/2014/main" val="10001"/>
                  </a:ext>
                </a:extLst>
              </a:tr>
              <a:tr h="906829">
                <a:tc>
                  <a:txBody>
                    <a:bodyPr/>
                    <a:lstStyle/>
                    <a:p>
                      <a:r>
                        <a:rPr lang="en-GB" sz="800" u="sng" dirty="0">
                          <a:latin typeface="Arial" pitchFamily="34" charset="0"/>
                          <a:cs typeface="Arial" pitchFamily="34" charset="0"/>
                        </a:rPr>
                        <a:t>2.2 </a:t>
                      </a:r>
                    </a:p>
                  </a:txBody>
                  <a:tcPr/>
                </a:tc>
                <a:tc>
                  <a:txBody>
                    <a:bodyPr/>
                    <a:lstStyle/>
                    <a:p>
                      <a:r>
                        <a:rPr lang="en-GB" sz="800" b="1" u="sng" dirty="0">
                          <a:latin typeface="Arial" pitchFamily="34" charset="0"/>
                          <a:cs typeface="Arial" pitchFamily="34" charset="0"/>
                        </a:rPr>
                        <a:t>Models </a:t>
                      </a:r>
                      <a:r>
                        <a:rPr lang="en-GB" sz="800" u="none" dirty="0">
                          <a:latin typeface="Arial" pitchFamily="34" charset="0"/>
                          <a:cs typeface="Arial" pitchFamily="34" charset="0"/>
                        </a:rPr>
                        <a:t>that relate to factors that affect growth and development across the lifespan. </a:t>
                      </a:r>
                    </a:p>
                  </a:txBody>
                  <a:tcPr/>
                </a:tc>
                <a:extLst>
                  <a:ext uri="{0D108BD9-81ED-4DB2-BD59-A6C34878D82A}">
                    <a16:rowId xmlns:a16="http://schemas.microsoft.com/office/drawing/2014/main" val="10002"/>
                  </a:ext>
                </a:extLst>
              </a:tr>
              <a:tr h="906829">
                <a:tc>
                  <a:txBody>
                    <a:bodyPr/>
                    <a:lstStyle/>
                    <a:p>
                      <a:r>
                        <a:rPr lang="en-GB" sz="800" dirty="0">
                          <a:latin typeface="Arial" pitchFamily="34" charset="0"/>
                          <a:cs typeface="Arial" pitchFamily="34" charset="0"/>
                        </a:rPr>
                        <a:t>2.3</a:t>
                      </a:r>
                    </a:p>
                  </a:txBody>
                  <a:tcPr/>
                </a:tc>
                <a:tc>
                  <a:txBody>
                    <a:bodyPr/>
                    <a:lstStyle/>
                    <a:p>
                      <a:r>
                        <a:rPr lang="en-GB" sz="800" dirty="0">
                          <a:latin typeface="Arial" pitchFamily="34" charset="0"/>
                          <a:cs typeface="Arial" pitchFamily="34" charset="0"/>
                        </a:rPr>
                        <a:t>Health</a:t>
                      </a:r>
                      <a:r>
                        <a:rPr lang="en-GB" sz="800" baseline="0" dirty="0">
                          <a:latin typeface="Arial" pitchFamily="34" charset="0"/>
                          <a:cs typeface="Arial" pitchFamily="34" charset="0"/>
                        </a:rPr>
                        <a:t> and social care </a:t>
                      </a:r>
                      <a:r>
                        <a:rPr lang="en-GB" sz="800" b="1" u="sng" baseline="0" dirty="0">
                          <a:latin typeface="Arial" pitchFamily="34" charset="0"/>
                          <a:cs typeface="Arial" pitchFamily="34" charset="0"/>
                        </a:rPr>
                        <a:t>provision </a:t>
                      </a:r>
                      <a:r>
                        <a:rPr lang="en-GB" sz="800" baseline="0" dirty="0">
                          <a:latin typeface="Arial" pitchFamily="34" charset="0"/>
                          <a:cs typeface="Arial" pitchFamily="34" charset="0"/>
                        </a:rPr>
                        <a:t>for individuals in Wales to support growth and development.</a:t>
                      </a:r>
                      <a:endParaRPr lang="en-GB" sz="800" dirty="0">
                        <a:latin typeface="Arial" pitchFamily="34" charset="0"/>
                        <a:cs typeface="Arial" pitchFamily="34" charset="0"/>
                      </a:endParaRPr>
                    </a:p>
                  </a:txBody>
                  <a:tcPr/>
                </a:tc>
                <a:extLst>
                  <a:ext uri="{0D108BD9-81ED-4DB2-BD59-A6C34878D82A}">
                    <a16:rowId xmlns:a16="http://schemas.microsoft.com/office/drawing/2014/main" val="10003"/>
                  </a:ext>
                </a:extLst>
              </a:tr>
              <a:tr h="906829">
                <a:tc>
                  <a:txBody>
                    <a:bodyPr/>
                    <a:lstStyle/>
                    <a:p>
                      <a:r>
                        <a:rPr lang="en-GB" sz="800" dirty="0">
                          <a:latin typeface="Arial" pitchFamily="34" charset="0"/>
                          <a:cs typeface="Arial" pitchFamily="34" charset="0"/>
                        </a:rPr>
                        <a:t>2.4</a:t>
                      </a:r>
                    </a:p>
                  </a:txBody>
                  <a:tcPr/>
                </a:tc>
                <a:tc>
                  <a:txBody>
                    <a:bodyPr/>
                    <a:lstStyle/>
                    <a:p>
                      <a:r>
                        <a:rPr lang="en-GB" sz="800" dirty="0">
                          <a:latin typeface="Arial" pitchFamily="34" charset="0"/>
                          <a:cs typeface="Arial" pitchFamily="34" charset="0"/>
                        </a:rPr>
                        <a:t>Comparing how individual and the </a:t>
                      </a:r>
                      <a:r>
                        <a:rPr lang="en-GB" sz="800" b="1" u="sng" dirty="0">
                          <a:latin typeface="Arial" pitchFamily="34" charset="0"/>
                          <a:cs typeface="Arial" pitchFamily="34" charset="0"/>
                        </a:rPr>
                        <a:t>nation </a:t>
                      </a:r>
                      <a:r>
                        <a:rPr lang="en-GB" sz="800" dirty="0">
                          <a:latin typeface="Arial" pitchFamily="34" charset="0"/>
                          <a:cs typeface="Arial" pitchFamily="34" charset="0"/>
                        </a:rPr>
                        <a:t>monitor</a:t>
                      </a:r>
                      <a:r>
                        <a:rPr lang="en-GB" sz="800" baseline="0" dirty="0">
                          <a:latin typeface="Arial" pitchFamily="34" charset="0"/>
                          <a:cs typeface="Arial" pitchFamily="34" charset="0"/>
                        </a:rPr>
                        <a:t> </a:t>
                      </a:r>
                      <a:r>
                        <a:rPr lang="en-GB" sz="800" b="1" u="sng" baseline="0" dirty="0">
                          <a:latin typeface="Arial" pitchFamily="34" charset="0"/>
                          <a:cs typeface="Arial" pitchFamily="34" charset="0"/>
                        </a:rPr>
                        <a:t>health </a:t>
                      </a:r>
                      <a:r>
                        <a:rPr lang="en-GB" sz="800" baseline="0" dirty="0">
                          <a:latin typeface="Arial" pitchFamily="34" charset="0"/>
                          <a:cs typeface="Arial" pitchFamily="34" charset="0"/>
                        </a:rPr>
                        <a:t>and </a:t>
                      </a:r>
                      <a:r>
                        <a:rPr lang="en-GB" sz="800" b="1" u="sng" baseline="0" dirty="0">
                          <a:latin typeface="Arial" pitchFamily="34" charset="0"/>
                          <a:cs typeface="Arial" pitchFamily="34" charset="0"/>
                        </a:rPr>
                        <a:t>well-being</a:t>
                      </a:r>
                      <a:r>
                        <a:rPr lang="en-GB" sz="800" u="sng" baseline="0" dirty="0">
                          <a:latin typeface="Arial" pitchFamily="34" charset="0"/>
                          <a:cs typeface="Arial" pitchFamily="34" charset="0"/>
                        </a:rPr>
                        <a:t>.</a:t>
                      </a:r>
                      <a:endParaRPr lang="en-GB" sz="800" u="sng" dirty="0">
                        <a:latin typeface="Arial" pitchFamily="34" charset="0"/>
                        <a:cs typeface="Arial" pitchFamily="34" charset="0"/>
                      </a:endParaRPr>
                    </a:p>
                  </a:txBody>
                  <a:tcPr/>
                </a:tc>
                <a:extLst>
                  <a:ext uri="{0D108BD9-81ED-4DB2-BD59-A6C34878D82A}">
                    <a16:rowId xmlns:a16="http://schemas.microsoft.com/office/drawing/2014/main" val="10004"/>
                  </a:ext>
                </a:extLst>
              </a:tr>
              <a:tr h="906829">
                <a:tc>
                  <a:txBody>
                    <a:bodyPr/>
                    <a:lstStyle/>
                    <a:p>
                      <a:r>
                        <a:rPr lang="en-GB" sz="800" dirty="0">
                          <a:latin typeface="Arial" pitchFamily="34" charset="0"/>
                          <a:cs typeface="Arial" pitchFamily="34" charset="0"/>
                        </a:rPr>
                        <a:t>2.5</a:t>
                      </a:r>
                    </a:p>
                  </a:txBody>
                  <a:tcPr/>
                </a:tc>
                <a:tc>
                  <a:txBody>
                    <a:bodyPr/>
                    <a:lstStyle/>
                    <a:p>
                      <a:r>
                        <a:rPr lang="en-GB" sz="800" dirty="0">
                          <a:latin typeface="Arial" pitchFamily="34" charset="0"/>
                          <a:cs typeface="Arial" pitchFamily="34" charset="0"/>
                        </a:rPr>
                        <a:t>Approaches to promoting</a:t>
                      </a:r>
                      <a:r>
                        <a:rPr lang="en-GB" sz="800" baseline="0" dirty="0">
                          <a:latin typeface="Arial" pitchFamily="34" charset="0"/>
                          <a:cs typeface="Arial" pitchFamily="34" charset="0"/>
                        </a:rPr>
                        <a:t> and protecting health, well-being and </a:t>
                      </a:r>
                      <a:r>
                        <a:rPr lang="en-GB" sz="800" b="1" u="sng" baseline="0" dirty="0">
                          <a:latin typeface="Arial" pitchFamily="34" charset="0"/>
                          <a:cs typeface="Arial" pitchFamily="34" charset="0"/>
                        </a:rPr>
                        <a:t>resilience.</a:t>
                      </a:r>
                      <a:r>
                        <a:rPr lang="en-GB" sz="800" u="sng" baseline="0" dirty="0">
                          <a:latin typeface="Arial" pitchFamily="34" charset="0"/>
                          <a:cs typeface="Arial" pitchFamily="34" charset="0"/>
                        </a:rPr>
                        <a:t>  </a:t>
                      </a:r>
                      <a:endParaRPr lang="en-GB" sz="800" u="sng" dirty="0">
                        <a:latin typeface="Arial" pitchFamily="34" charset="0"/>
                        <a:cs typeface="Arial" pitchFamily="34" charset="0"/>
                      </a:endParaRPr>
                    </a:p>
                  </a:txBody>
                  <a:tcPr/>
                </a:tc>
                <a:extLst>
                  <a:ext uri="{0D108BD9-81ED-4DB2-BD59-A6C34878D82A}">
                    <a16:rowId xmlns:a16="http://schemas.microsoft.com/office/drawing/2014/main" val="10005"/>
                  </a:ext>
                </a:extLst>
              </a:tr>
            </a:tbl>
          </a:graphicData>
        </a:graphic>
      </p:graphicFrame>
      <p:cxnSp>
        <p:nvCxnSpPr>
          <p:cNvPr id="10" name="Straight Arrow Connector 9"/>
          <p:cNvCxnSpPr/>
          <p:nvPr/>
        </p:nvCxnSpPr>
        <p:spPr>
          <a:xfrm flipH="1">
            <a:off x="2411760" y="1844824"/>
            <a:ext cx="288032"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Assessment methods that will be used when undertaking this unit</a:t>
            </a:r>
          </a:p>
        </p:txBody>
      </p:sp>
      <p:sp>
        <p:nvSpPr>
          <p:cNvPr id="3" name="Content Placeholder 2"/>
          <p:cNvSpPr>
            <a:spLocks noGrp="1"/>
          </p:cNvSpPr>
          <p:nvPr>
            <p:ph sz="quarter" idx="1"/>
          </p:nvPr>
        </p:nvSpPr>
        <p:spPr/>
        <p:txBody>
          <a:bodyPr>
            <a:normAutofit/>
          </a:bodyPr>
          <a:lstStyle/>
          <a:p>
            <a:pPr marL="342900" indent="-342900">
              <a:buAutoNum type="arabicPeriod" startAt="3"/>
            </a:pPr>
            <a:r>
              <a:rPr lang="en-GB" sz="1800" dirty="0"/>
              <a:t>This unit will potentially generate opportunities for the development of skills such as:</a:t>
            </a:r>
          </a:p>
          <a:p>
            <a:pPr marL="342900" indent="-342900">
              <a:buNone/>
            </a:pPr>
            <a:endParaRPr lang="en-GB" sz="1800" dirty="0"/>
          </a:p>
          <a:p>
            <a:pPr marL="342900" indent="-342900">
              <a:buNone/>
            </a:pPr>
            <a:endParaRPr lang="en-GB" sz="1800" dirty="0"/>
          </a:p>
        </p:txBody>
      </p:sp>
      <p:graphicFrame>
        <p:nvGraphicFramePr>
          <p:cNvPr id="4" name="Table 3"/>
          <p:cNvGraphicFramePr>
            <a:graphicFrameLocks noGrp="1"/>
          </p:cNvGraphicFramePr>
          <p:nvPr/>
        </p:nvGraphicFramePr>
        <p:xfrm>
          <a:off x="2627784" y="2408885"/>
          <a:ext cx="6120680" cy="4257107"/>
        </p:xfrm>
        <a:graphic>
          <a:graphicData uri="http://schemas.openxmlformats.org/drawingml/2006/table">
            <a:tbl>
              <a:tblPr firstRow="1" bandRow="1">
                <a:tableStyleId>{5C22544A-7EE6-4342-B048-85BDC9FD1C3A}</a:tableStyleId>
              </a:tblPr>
              <a:tblGrid>
                <a:gridCol w="2847995">
                  <a:extLst>
                    <a:ext uri="{9D8B030D-6E8A-4147-A177-3AD203B41FA5}">
                      <a16:colId xmlns:a16="http://schemas.microsoft.com/office/drawing/2014/main" val="20000"/>
                    </a:ext>
                  </a:extLst>
                </a:gridCol>
                <a:gridCol w="3272685">
                  <a:extLst>
                    <a:ext uri="{9D8B030D-6E8A-4147-A177-3AD203B41FA5}">
                      <a16:colId xmlns:a16="http://schemas.microsoft.com/office/drawing/2014/main" val="20001"/>
                    </a:ext>
                  </a:extLst>
                </a:gridCol>
              </a:tblGrid>
              <a:tr h="353759">
                <a:tc>
                  <a:txBody>
                    <a:bodyPr/>
                    <a:lstStyle/>
                    <a:p>
                      <a:r>
                        <a:rPr lang="en-GB" dirty="0"/>
                        <a:t>Skills</a:t>
                      </a:r>
                    </a:p>
                  </a:txBody>
                  <a:tcPr/>
                </a:tc>
                <a:tc>
                  <a:txBody>
                    <a:bodyPr/>
                    <a:lstStyle/>
                    <a:p>
                      <a:r>
                        <a:rPr lang="en-GB" dirty="0"/>
                        <a:t>Development</a:t>
                      </a:r>
                    </a:p>
                  </a:txBody>
                  <a:tcPr/>
                </a:tc>
                <a:extLst>
                  <a:ext uri="{0D108BD9-81ED-4DB2-BD59-A6C34878D82A}">
                    <a16:rowId xmlns:a16="http://schemas.microsoft.com/office/drawing/2014/main" val="10000"/>
                  </a:ext>
                </a:extLst>
              </a:tr>
              <a:tr h="619078">
                <a:tc>
                  <a:txBody>
                    <a:bodyPr/>
                    <a:lstStyle/>
                    <a:p>
                      <a:r>
                        <a:rPr lang="en-GB" dirty="0"/>
                        <a:t>Communication/Literacy</a:t>
                      </a:r>
                    </a:p>
                  </a:txBody>
                  <a:tcPr/>
                </a:tc>
                <a:tc>
                  <a:txBody>
                    <a:bodyPr/>
                    <a:lstStyle/>
                    <a:p>
                      <a:r>
                        <a:rPr lang="en-GB" dirty="0"/>
                        <a:t>In preparation</a:t>
                      </a:r>
                      <a:r>
                        <a:rPr lang="en-GB" baseline="0" dirty="0"/>
                        <a:t> for assessment.</a:t>
                      </a:r>
                      <a:endParaRPr lang="en-GB" dirty="0"/>
                    </a:p>
                  </a:txBody>
                  <a:tcPr/>
                </a:tc>
                <a:extLst>
                  <a:ext uri="{0D108BD9-81ED-4DB2-BD59-A6C34878D82A}">
                    <a16:rowId xmlns:a16="http://schemas.microsoft.com/office/drawing/2014/main" val="10001"/>
                  </a:ext>
                </a:extLst>
              </a:tr>
              <a:tr h="884397">
                <a:tc>
                  <a:txBody>
                    <a:bodyPr/>
                    <a:lstStyle/>
                    <a:p>
                      <a:r>
                        <a:rPr lang="en-GB" dirty="0"/>
                        <a:t>Digital</a:t>
                      </a:r>
                      <a:r>
                        <a:rPr lang="en-GB" baseline="0" dirty="0"/>
                        <a:t> competence </a:t>
                      </a:r>
                      <a:endParaRPr lang="en-GB" dirty="0"/>
                    </a:p>
                  </a:txBody>
                  <a:tcPr/>
                </a:tc>
                <a:tc>
                  <a:txBody>
                    <a:bodyPr/>
                    <a:lstStyle/>
                    <a:p>
                      <a:r>
                        <a:rPr lang="en-GB" dirty="0"/>
                        <a:t>Individual online research into the key concepts of the</a:t>
                      </a:r>
                      <a:r>
                        <a:rPr lang="en-GB" baseline="0" dirty="0"/>
                        <a:t> unit.</a:t>
                      </a:r>
                      <a:endParaRPr lang="en-GB" dirty="0"/>
                    </a:p>
                  </a:txBody>
                  <a:tcPr/>
                </a:tc>
                <a:extLst>
                  <a:ext uri="{0D108BD9-81ED-4DB2-BD59-A6C34878D82A}">
                    <a16:rowId xmlns:a16="http://schemas.microsoft.com/office/drawing/2014/main" val="10002"/>
                  </a:ext>
                </a:extLst>
              </a:tr>
              <a:tr h="619078">
                <a:tc>
                  <a:txBody>
                    <a:bodyPr/>
                    <a:lstStyle/>
                    <a:p>
                      <a:r>
                        <a:rPr lang="en-GB" dirty="0"/>
                        <a:t>Planning/Organisation</a:t>
                      </a:r>
                    </a:p>
                  </a:txBody>
                  <a:tcPr/>
                </a:tc>
                <a:tc>
                  <a:txBody>
                    <a:bodyPr/>
                    <a:lstStyle/>
                    <a:p>
                      <a:r>
                        <a:rPr lang="en-GB" dirty="0"/>
                        <a:t>In preparation for assessment.</a:t>
                      </a:r>
                    </a:p>
                  </a:txBody>
                  <a:tcPr/>
                </a:tc>
                <a:extLst>
                  <a:ext uri="{0D108BD9-81ED-4DB2-BD59-A6C34878D82A}">
                    <a16:rowId xmlns:a16="http://schemas.microsoft.com/office/drawing/2014/main" val="10003"/>
                  </a:ext>
                </a:extLst>
              </a:tr>
              <a:tr h="1149716">
                <a:tc>
                  <a:txBody>
                    <a:bodyPr/>
                    <a:lstStyle/>
                    <a:p>
                      <a:r>
                        <a:rPr lang="en-GB" dirty="0"/>
                        <a:t>Critical thinking and problem solving</a:t>
                      </a:r>
                    </a:p>
                  </a:txBody>
                  <a:tcPr/>
                </a:tc>
                <a:tc>
                  <a:txBody>
                    <a:bodyPr/>
                    <a:lstStyle/>
                    <a:p>
                      <a:r>
                        <a:rPr lang="en-GB" dirty="0"/>
                        <a:t>When linking to models and theories in relation to</a:t>
                      </a:r>
                      <a:r>
                        <a:rPr lang="en-GB" baseline="0" dirty="0"/>
                        <a:t> human growth and development</a:t>
                      </a:r>
                      <a:endParaRPr lang="en-GB" dirty="0"/>
                    </a:p>
                  </a:txBody>
                  <a:tcPr/>
                </a:tc>
                <a:extLst>
                  <a:ext uri="{0D108BD9-81ED-4DB2-BD59-A6C34878D82A}">
                    <a16:rowId xmlns:a16="http://schemas.microsoft.com/office/drawing/2014/main" val="10004"/>
                  </a:ext>
                </a:extLst>
              </a:tr>
              <a:tr h="619078">
                <a:tc>
                  <a:txBody>
                    <a:bodyPr/>
                    <a:lstStyle/>
                    <a:p>
                      <a:r>
                        <a:rPr lang="en-GB" dirty="0"/>
                        <a:t>Personal effectiveness</a:t>
                      </a:r>
                    </a:p>
                  </a:txBody>
                  <a:tcPr/>
                </a:tc>
                <a:tc>
                  <a:txBody>
                    <a:bodyPr/>
                    <a:lstStyle/>
                    <a:p>
                      <a:r>
                        <a:rPr lang="en-GB" dirty="0"/>
                        <a:t>In preparation for assessment. </a:t>
                      </a:r>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1371600" y="1447800"/>
            <a:ext cx="7772400" cy="4572000"/>
          </a:xfrm>
        </p:spPr>
        <p:txBody>
          <a:bodyPr>
            <a:normAutofit/>
          </a:bodyPr>
          <a:lstStyle/>
          <a:p>
            <a:pPr>
              <a:buNone/>
            </a:pPr>
            <a:r>
              <a:rPr lang="en-GB" sz="6600" dirty="0">
                <a:latin typeface="Arial" pitchFamily="34" charset="0"/>
                <a:cs typeface="Arial" pitchFamily="34" charset="0"/>
              </a:rPr>
              <a:t>Objective 3 </a:t>
            </a:r>
          </a:p>
          <a:p>
            <a:pPr>
              <a:buNone/>
            </a:pPr>
            <a:endParaRPr lang="en-GB" sz="4100" b="1" i="1" dirty="0">
              <a:latin typeface="Arial" pitchFamily="34" charset="0"/>
              <a:cs typeface="Arial" pitchFamily="34" charset="0"/>
            </a:endParaRPr>
          </a:p>
          <a:p>
            <a:pPr>
              <a:buNone/>
            </a:pPr>
            <a:r>
              <a:rPr lang="en-GB" sz="4100" b="1" i="1" dirty="0">
                <a:latin typeface="Arial" pitchFamily="34" charset="0"/>
                <a:cs typeface="Arial" pitchFamily="34" charset="0"/>
              </a:rPr>
              <a:t>Find </a:t>
            </a:r>
            <a:r>
              <a:rPr lang="en-GB" sz="4100" dirty="0">
                <a:latin typeface="Arial" pitchFamily="34" charset="0"/>
                <a:cs typeface="Arial" pitchFamily="34" charset="0"/>
              </a:rPr>
              <a:t>some useful reliable online resources to aid you with your studies.  </a:t>
            </a:r>
          </a:p>
          <a:p>
            <a:pPr>
              <a:buNone/>
            </a:pPr>
            <a:endParaRPr lang="en-GB" sz="6600" dirty="0">
              <a:latin typeface="Arial" pitchFamily="34" charset="0"/>
              <a:cs typeface="Arial" pitchFamily="34" charset="0"/>
            </a:endParaRPr>
          </a:p>
          <a:p>
            <a:pPr>
              <a:buNone/>
            </a:pPr>
            <a:endParaRPr lang="en-GB" sz="6600" dirty="0">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Reliable online resources</a:t>
            </a:r>
          </a:p>
        </p:txBody>
      </p:sp>
      <p:sp>
        <p:nvSpPr>
          <p:cNvPr id="3" name="Content Placeholder 2"/>
          <p:cNvSpPr>
            <a:spLocks noGrp="1"/>
          </p:cNvSpPr>
          <p:nvPr>
            <p:ph sz="quarter" idx="1"/>
          </p:nvPr>
        </p:nvSpPr>
        <p:spPr/>
        <p:txBody>
          <a:bodyPr>
            <a:normAutofit/>
          </a:bodyPr>
          <a:lstStyle/>
          <a:p>
            <a:pPr>
              <a:buNone/>
            </a:pPr>
            <a:endParaRPr lang="en-GB" dirty="0"/>
          </a:p>
          <a:p>
            <a:pPr marL="514350" indent="-514350">
              <a:buAutoNum type="arabicPeriod"/>
            </a:pPr>
            <a:r>
              <a:rPr lang="en-GB" dirty="0"/>
              <a:t>If using online resources, check that they are </a:t>
            </a:r>
            <a:r>
              <a:rPr lang="en-GB" b="1" dirty="0"/>
              <a:t>reliable/trustworthy </a:t>
            </a:r>
            <a:r>
              <a:rPr lang="en-GB" dirty="0"/>
              <a:t>sources of information.</a:t>
            </a:r>
          </a:p>
          <a:p>
            <a:pPr marL="514350" indent="-514350">
              <a:buNone/>
            </a:pPr>
            <a:endParaRPr lang="en-GB" sz="1400" dirty="0"/>
          </a:p>
          <a:p>
            <a:pPr>
              <a:buNone/>
            </a:pPr>
            <a:r>
              <a:rPr lang="en-GB" dirty="0"/>
              <a:t>You could also use the acronym </a:t>
            </a:r>
            <a:r>
              <a:rPr lang="en-GB" b="1" dirty="0"/>
              <a:t>ESCAPE </a:t>
            </a:r>
            <a:r>
              <a:rPr lang="en-GB" dirty="0"/>
              <a:t>when evaluating the credulity of sources.</a:t>
            </a:r>
          </a:p>
          <a:p>
            <a:pPr>
              <a:buNone/>
            </a:pPr>
            <a:r>
              <a:rPr lang="en-GB" dirty="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latin typeface="Arial" pitchFamily="34" charset="0"/>
                <a:cs typeface="Arial" pitchFamily="34" charset="0"/>
              </a:rPr>
              <a:t>Objectives – </a:t>
            </a:r>
            <a:r>
              <a:rPr lang="en-GB" sz="1800" dirty="0">
                <a:latin typeface="Arial" pitchFamily="34" charset="0"/>
                <a:cs typeface="Arial" pitchFamily="34" charset="0"/>
              </a:rPr>
              <a:t>after this session you should be able to:</a:t>
            </a:r>
            <a:endParaRPr lang="en-GB" dirty="0">
              <a:latin typeface="Arial" pitchFamily="34" charset="0"/>
              <a:cs typeface="Arial" pitchFamily="34" charset="0"/>
            </a:endParaRPr>
          </a:p>
        </p:txBody>
      </p:sp>
      <p:sp>
        <p:nvSpPr>
          <p:cNvPr id="3" name="Content Placeholder 2"/>
          <p:cNvSpPr>
            <a:spLocks noGrp="1"/>
          </p:cNvSpPr>
          <p:nvPr>
            <p:ph sz="quarter" idx="1"/>
          </p:nvPr>
        </p:nvSpPr>
        <p:spPr/>
        <p:txBody>
          <a:bodyPr>
            <a:normAutofit fontScale="92500" lnSpcReduction="20000"/>
          </a:bodyPr>
          <a:lstStyle/>
          <a:p>
            <a:pPr marL="514350" indent="-514350">
              <a:buAutoNum type="arabicPeriod"/>
            </a:pPr>
            <a:endParaRPr lang="en-GB" b="1" i="1" dirty="0"/>
          </a:p>
          <a:p>
            <a:pPr marL="514350" indent="-514350">
              <a:buAutoNum type="arabicPeriod"/>
            </a:pPr>
            <a:r>
              <a:rPr lang="en-GB" b="1" i="1" dirty="0"/>
              <a:t>Identify </a:t>
            </a:r>
            <a:r>
              <a:rPr lang="en-GB" dirty="0"/>
              <a:t>the key topic areas that you will be covering for UNIT 2. </a:t>
            </a:r>
          </a:p>
          <a:p>
            <a:pPr marL="514350" indent="-514350">
              <a:buAutoNum type="arabicPeriod"/>
            </a:pPr>
            <a:endParaRPr lang="en-GB" dirty="0"/>
          </a:p>
          <a:p>
            <a:pPr marL="514350" indent="-514350">
              <a:buAutoNum type="arabicPeriod"/>
            </a:pPr>
            <a:r>
              <a:rPr lang="en-GB" b="1" i="1" dirty="0"/>
              <a:t>Discuss</a:t>
            </a:r>
            <a:r>
              <a:rPr lang="en-GB" dirty="0"/>
              <a:t> the assessment methods/skills that will be used/developed when undertaking this unit. </a:t>
            </a:r>
          </a:p>
          <a:p>
            <a:pPr marL="514350" indent="-514350">
              <a:buAutoNum type="arabicPeriod"/>
            </a:pPr>
            <a:endParaRPr lang="en-GB" dirty="0"/>
          </a:p>
          <a:p>
            <a:pPr marL="514350" indent="-514350">
              <a:buAutoNum type="arabicPeriod"/>
            </a:pPr>
            <a:r>
              <a:rPr lang="en-GB" b="1" i="1" dirty="0"/>
              <a:t>Find </a:t>
            </a:r>
            <a:r>
              <a:rPr lang="en-GB" dirty="0"/>
              <a:t>some useful </a:t>
            </a:r>
            <a:r>
              <a:rPr lang="en-GB" u="sng" dirty="0"/>
              <a:t>reliable </a:t>
            </a:r>
            <a:r>
              <a:rPr lang="en-GB" dirty="0"/>
              <a:t>online resources to aid you with your studies.  </a:t>
            </a:r>
          </a:p>
          <a:p>
            <a:pPr marL="514350" indent="-514350">
              <a:buAutoNum type="arabicPeriod"/>
            </a:pPr>
            <a:endParaRPr lang="en-GB" dirty="0"/>
          </a:p>
          <a:p>
            <a:pPr marL="514350" indent="-514350">
              <a:buAutoNum type="arabicPeriod"/>
            </a:pPr>
            <a:r>
              <a:rPr lang="en-GB" b="1" i="1" dirty="0"/>
              <a:t>Identify</a:t>
            </a:r>
            <a:r>
              <a:rPr lang="en-GB" dirty="0"/>
              <a:t> some key tips to support you when revising for your examination. </a:t>
            </a:r>
          </a:p>
          <a:p>
            <a:pPr marL="514350" indent="-514350">
              <a:buAutoNum type="arabicPeriod"/>
            </a:pPr>
            <a:endParaRPr lang="en-GB" dirty="0"/>
          </a:p>
          <a:p>
            <a:pPr marL="514350" indent="-514350">
              <a:buAutoNum type="arabicPeriod"/>
            </a:pP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Reliable online resources</a:t>
            </a:r>
          </a:p>
        </p:txBody>
      </p:sp>
      <p:sp>
        <p:nvSpPr>
          <p:cNvPr id="3" name="Content Placeholder 2"/>
          <p:cNvSpPr>
            <a:spLocks noGrp="1"/>
          </p:cNvSpPr>
          <p:nvPr>
            <p:ph sz="quarter" idx="1"/>
          </p:nvPr>
        </p:nvSpPr>
        <p:spPr/>
        <p:txBody>
          <a:bodyPr>
            <a:normAutofit fontScale="70000" lnSpcReduction="20000"/>
          </a:bodyPr>
          <a:lstStyle/>
          <a:p>
            <a:pPr>
              <a:buNone/>
            </a:pPr>
            <a:endParaRPr lang="en-GB" dirty="0"/>
          </a:p>
          <a:p>
            <a:pPr>
              <a:buNone/>
            </a:pPr>
            <a:r>
              <a:rPr lang="en-GB" dirty="0"/>
              <a:t>You could also use the acronym ESCAPE when evaluating the credibility of sources:</a:t>
            </a:r>
          </a:p>
          <a:p>
            <a:pPr>
              <a:buNone/>
            </a:pPr>
            <a:endParaRPr lang="en-GB" dirty="0"/>
          </a:p>
          <a:p>
            <a:pPr>
              <a:buNone/>
            </a:pPr>
            <a:r>
              <a:rPr lang="en-GB" b="1" dirty="0"/>
              <a:t>E</a:t>
            </a:r>
            <a:r>
              <a:rPr lang="en-GB" dirty="0"/>
              <a:t>vidence – can you verify the names, places, or events in the article?</a:t>
            </a:r>
          </a:p>
          <a:p>
            <a:pPr>
              <a:buNone/>
            </a:pPr>
            <a:r>
              <a:rPr lang="en-GB" b="1" dirty="0"/>
              <a:t>S</a:t>
            </a:r>
            <a:r>
              <a:rPr lang="en-GB" dirty="0"/>
              <a:t>ource – who has touched the source the story, from the author, editor or publisher.</a:t>
            </a:r>
          </a:p>
          <a:p>
            <a:pPr>
              <a:buNone/>
            </a:pPr>
            <a:r>
              <a:rPr lang="en-GB" b="1" dirty="0"/>
              <a:t>C</a:t>
            </a:r>
            <a:r>
              <a:rPr lang="en-GB" dirty="0"/>
              <a:t>ontext – look at what was happening at that time.  </a:t>
            </a:r>
          </a:p>
          <a:p>
            <a:pPr>
              <a:buNone/>
            </a:pPr>
            <a:r>
              <a:rPr lang="en-GB" b="1" dirty="0"/>
              <a:t>A</a:t>
            </a:r>
            <a:r>
              <a:rPr lang="en-GB" dirty="0"/>
              <a:t>udience – do images, language choices or presentation appeal to a specific audience?</a:t>
            </a:r>
          </a:p>
          <a:p>
            <a:pPr>
              <a:buNone/>
            </a:pPr>
            <a:r>
              <a:rPr lang="en-GB" b="1" dirty="0"/>
              <a:t>P</a:t>
            </a:r>
            <a:r>
              <a:rPr lang="en-GB" dirty="0"/>
              <a:t>urpose – what was the purpose of the article?  What it meant to raise money, incite fear or raise awareness of publisher. </a:t>
            </a:r>
          </a:p>
          <a:p>
            <a:pPr>
              <a:buNone/>
            </a:pPr>
            <a:r>
              <a:rPr lang="en-GB" b="1" dirty="0"/>
              <a:t>E</a:t>
            </a:r>
            <a:r>
              <a:rPr lang="en-GB" dirty="0"/>
              <a:t>xecution – how does the article sound, are there grammatical errors? </a:t>
            </a:r>
          </a:p>
          <a:p>
            <a:pPr>
              <a:buNone/>
            </a:pPr>
            <a:endParaRPr lang="en-GB" dirty="0"/>
          </a:p>
          <a:p>
            <a:pPr>
              <a:buNone/>
            </a:pPr>
            <a:endParaRPr lang="en-GB" dirty="0"/>
          </a:p>
          <a:p>
            <a:pPr>
              <a:buNone/>
            </a:pPr>
            <a:r>
              <a:rPr lang="en-GB" dirty="0"/>
              <a:t> </a:t>
            </a:r>
          </a:p>
        </p:txBody>
      </p:sp>
      <p:sp>
        <p:nvSpPr>
          <p:cNvPr id="4" name="TextBox 3"/>
          <p:cNvSpPr txBox="1"/>
          <p:nvPr/>
        </p:nvSpPr>
        <p:spPr>
          <a:xfrm>
            <a:off x="539552" y="5517232"/>
            <a:ext cx="7488832" cy="646331"/>
          </a:xfrm>
          <a:prstGeom prst="rect">
            <a:avLst/>
          </a:prstGeom>
          <a:noFill/>
        </p:spPr>
        <p:txBody>
          <a:bodyPr wrap="square" rtlCol="0">
            <a:spAutoFit/>
          </a:bodyPr>
          <a:lstStyle/>
          <a:p>
            <a:pPr algn="ctr"/>
            <a:r>
              <a:rPr lang="en-GB" dirty="0">
                <a:solidFill>
                  <a:srgbClr val="FF0000"/>
                </a:solidFill>
              </a:rPr>
              <a:t>If your source meets the ESCAPE criteria, it is likely to credible, if you have any problems always discuss with your tutor.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Some reliable websites which may help you. </a:t>
            </a:r>
          </a:p>
        </p:txBody>
      </p:sp>
      <p:sp>
        <p:nvSpPr>
          <p:cNvPr id="3" name="Content Placeholder 2"/>
          <p:cNvSpPr>
            <a:spLocks noGrp="1"/>
          </p:cNvSpPr>
          <p:nvPr>
            <p:ph sz="quarter" idx="1"/>
          </p:nvPr>
        </p:nvSpPr>
        <p:spPr>
          <a:xfrm>
            <a:off x="914400" y="1447800"/>
            <a:ext cx="7772400" cy="5410200"/>
          </a:xfrm>
        </p:spPr>
        <p:txBody>
          <a:bodyPr>
            <a:normAutofit/>
          </a:bodyPr>
          <a:lstStyle/>
          <a:p>
            <a:pPr>
              <a:buNone/>
            </a:pPr>
            <a:endParaRPr lang="en-GB" dirty="0"/>
          </a:p>
          <a:p>
            <a:pPr>
              <a:buNone/>
            </a:pPr>
            <a:r>
              <a:rPr lang="en-GB" dirty="0">
                <a:hlinkClick r:id="rId3"/>
              </a:rPr>
              <a:t>https://gov.wales/health-social-care</a:t>
            </a:r>
            <a:r>
              <a:rPr lang="en-GB" dirty="0"/>
              <a:t> </a:t>
            </a:r>
          </a:p>
          <a:p>
            <a:pPr>
              <a:buNone/>
            </a:pPr>
            <a:endParaRPr lang="en-GB" dirty="0">
              <a:hlinkClick r:id="rId4" action="ppaction://hlinksldjump" tooltip="Dewis"/>
            </a:endParaRPr>
          </a:p>
          <a:p>
            <a:pPr>
              <a:buNone/>
            </a:pPr>
            <a:r>
              <a:rPr lang="en-GB" dirty="0">
                <a:hlinkClick r:id="rId4" action="ppaction://hlinksldjump" tooltip="Dewis"/>
              </a:rPr>
              <a:t>http://www.dewis.wales/</a:t>
            </a:r>
            <a:endParaRPr lang="en-GB" dirty="0"/>
          </a:p>
          <a:p>
            <a:pPr>
              <a:buNone/>
            </a:pPr>
            <a:endParaRPr lang="en-GB" dirty="0"/>
          </a:p>
          <a:p>
            <a:pPr>
              <a:buNone/>
            </a:pPr>
            <a:r>
              <a:rPr lang="en-GB" dirty="0">
                <a:hlinkClick r:id="rId5"/>
              </a:rPr>
              <a:t>https://www.assembly.wales/research%20documents/reading%20list%20-%20health%20and%20social%20care/16-015-e.pdf</a:t>
            </a:r>
            <a:r>
              <a:rPr lang="en-GB" dirty="0"/>
              <a:t> </a:t>
            </a:r>
          </a:p>
          <a:p>
            <a:pPr>
              <a:buNone/>
            </a:pPr>
            <a:endParaRPr lang="en-GB" dirty="0"/>
          </a:p>
          <a:p>
            <a:pPr>
              <a:buNone/>
            </a:pPr>
            <a:r>
              <a:rPr lang="en-GB" dirty="0">
                <a:hlinkClick r:id="rId6"/>
              </a:rPr>
              <a:t>https://www.wales.nhs.uk/nhswalesaboutus/aboutthiswebsite</a:t>
            </a:r>
            <a:r>
              <a:rPr lang="en-GB" dirty="0"/>
              <a:t> </a:t>
            </a:r>
          </a:p>
          <a:p>
            <a:pPr>
              <a:buNone/>
            </a:pPr>
            <a:endParaRPr lang="en-GB" dirty="0"/>
          </a:p>
          <a:p>
            <a:pPr>
              <a:buNone/>
            </a:pPr>
            <a:endParaRPr lang="en-GB" dirty="0"/>
          </a:p>
          <a:p>
            <a:pPr>
              <a:buNone/>
            </a:pPr>
            <a:endParaRPr lang="en-GB" dirty="0"/>
          </a:p>
          <a:p>
            <a:pPr>
              <a:buNone/>
            </a:pPr>
            <a:endParaRPr lang="en-GB" dirty="0"/>
          </a:p>
          <a:p>
            <a:pPr>
              <a:buNone/>
            </a:pPr>
            <a:endParaRPr lang="en-GB" dirty="0"/>
          </a:p>
          <a:p>
            <a:pPr>
              <a:buNone/>
            </a:pPr>
            <a:endParaRPr lang="en-GB"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1371600" y="1447800"/>
            <a:ext cx="7772400" cy="4572000"/>
          </a:xfrm>
        </p:spPr>
        <p:txBody>
          <a:bodyPr>
            <a:normAutofit/>
          </a:bodyPr>
          <a:lstStyle/>
          <a:p>
            <a:pPr>
              <a:buNone/>
            </a:pPr>
            <a:r>
              <a:rPr lang="en-GB" sz="6600" dirty="0">
                <a:latin typeface="Arial" pitchFamily="34" charset="0"/>
                <a:cs typeface="Arial" pitchFamily="34" charset="0"/>
              </a:rPr>
              <a:t>Objective 4</a:t>
            </a:r>
          </a:p>
          <a:p>
            <a:pPr>
              <a:buNone/>
            </a:pPr>
            <a:r>
              <a:rPr lang="en-GB" sz="6600" dirty="0">
                <a:latin typeface="Arial" pitchFamily="34" charset="0"/>
                <a:cs typeface="Arial" pitchFamily="34" charset="0"/>
              </a:rPr>
              <a:t> </a:t>
            </a:r>
          </a:p>
          <a:p>
            <a:pPr>
              <a:buNone/>
            </a:pPr>
            <a:endParaRPr lang="en-GB" sz="6600" dirty="0">
              <a:latin typeface="Arial" pitchFamily="34" charset="0"/>
              <a:cs typeface="Arial" pitchFamily="34" charset="0"/>
            </a:endParaRPr>
          </a:p>
          <a:p>
            <a:pPr>
              <a:buNone/>
            </a:pPr>
            <a:endParaRPr lang="en-GB" sz="6600" dirty="0">
              <a:latin typeface="Arial" pitchFamily="34" charset="0"/>
              <a:cs typeface="Arial" pitchFamily="34" charset="0"/>
            </a:endParaRPr>
          </a:p>
        </p:txBody>
      </p:sp>
      <p:sp>
        <p:nvSpPr>
          <p:cNvPr id="4" name="Rectangle 3"/>
          <p:cNvSpPr/>
          <p:nvPr/>
        </p:nvSpPr>
        <p:spPr>
          <a:xfrm>
            <a:off x="1331640" y="3105835"/>
            <a:ext cx="5526360" cy="2616101"/>
          </a:xfrm>
          <a:prstGeom prst="rect">
            <a:avLst/>
          </a:prstGeom>
        </p:spPr>
        <p:txBody>
          <a:bodyPr wrap="square">
            <a:spAutoFit/>
          </a:bodyPr>
          <a:lstStyle/>
          <a:p>
            <a:pPr marL="514350" indent="-514350"/>
            <a:r>
              <a:rPr lang="en-GB" sz="4100" b="1" i="1" dirty="0">
                <a:latin typeface="Arial" pitchFamily="34" charset="0"/>
                <a:cs typeface="Arial" pitchFamily="34" charset="0"/>
              </a:rPr>
              <a:t>Identify</a:t>
            </a:r>
            <a:r>
              <a:rPr lang="en-GB" sz="4100" dirty="0">
                <a:latin typeface="Arial" pitchFamily="34" charset="0"/>
                <a:cs typeface="Arial" pitchFamily="34" charset="0"/>
              </a:rPr>
              <a:t> some key tips to support you when revising for your examination.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Some tips to help you with your revision. </a:t>
            </a:r>
          </a:p>
        </p:txBody>
      </p:sp>
      <p:pic>
        <p:nvPicPr>
          <p:cNvPr id="4098" name="Picture 2"/>
          <p:cNvPicPr>
            <a:picLocks noGrp="1" noChangeAspect="1" noChangeArrowheads="1"/>
          </p:cNvPicPr>
          <p:nvPr>
            <p:ph sz="quarter" idx="1"/>
          </p:nvPr>
        </p:nvPicPr>
        <p:blipFill>
          <a:blip r:embed="rId3" cstate="print"/>
          <a:srcRect/>
          <a:stretch>
            <a:fillRect/>
          </a:stretch>
        </p:blipFill>
        <p:spPr bwMode="auto">
          <a:xfrm>
            <a:off x="539552" y="2204864"/>
            <a:ext cx="1828800" cy="962025"/>
          </a:xfrm>
          <a:prstGeom prst="rect">
            <a:avLst/>
          </a:prstGeom>
          <a:noFill/>
          <a:ln w="9525">
            <a:noFill/>
            <a:miter lim="800000"/>
            <a:headEnd/>
            <a:tailEnd/>
          </a:ln>
        </p:spPr>
      </p:pic>
      <p:sp>
        <p:nvSpPr>
          <p:cNvPr id="5" name="TextBox 4"/>
          <p:cNvSpPr txBox="1"/>
          <p:nvPr/>
        </p:nvSpPr>
        <p:spPr>
          <a:xfrm>
            <a:off x="3275856" y="1772816"/>
            <a:ext cx="5688632" cy="3970318"/>
          </a:xfrm>
          <a:prstGeom prst="rect">
            <a:avLst/>
          </a:prstGeom>
          <a:noFill/>
        </p:spPr>
        <p:txBody>
          <a:bodyPr wrap="square" rtlCol="0">
            <a:spAutoFit/>
          </a:bodyPr>
          <a:lstStyle/>
          <a:p>
            <a:pPr marL="342900" indent="-342900">
              <a:buAutoNum type="arabicPeriod"/>
            </a:pPr>
            <a:r>
              <a:rPr lang="en-GB" dirty="0">
                <a:latin typeface="Arial" pitchFamily="34" charset="0"/>
                <a:cs typeface="Arial" pitchFamily="34" charset="0"/>
              </a:rPr>
              <a:t>Get organised .</a:t>
            </a:r>
          </a:p>
          <a:p>
            <a:pPr marL="342900" indent="-342900">
              <a:buAutoNum type="arabicPeriod"/>
            </a:pPr>
            <a:r>
              <a:rPr lang="en-GB" dirty="0">
                <a:latin typeface="Arial" pitchFamily="34" charset="0"/>
                <a:cs typeface="Arial" pitchFamily="34" charset="0"/>
              </a:rPr>
              <a:t>Make the most of free resources.</a:t>
            </a:r>
          </a:p>
          <a:p>
            <a:pPr marL="342900" indent="-342900">
              <a:buAutoNum type="arabicPeriod"/>
            </a:pPr>
            <a:r>
              <a:rPr lang="en-GB" dirty="0">
                <a:latin typeface="Arial" pitchFamily="34" charset="0"/>
                <a:cs typeface="Arial" pitchFamily="34" charset="0"/>
              </a:rPr>
              <a:t>Know your learning style .</a:t>
            </a:r>
          </a:p>
          <a:p>
            <a:pPr marL="342900" indent="-342900">
              <a:buAutoNum type="arabicPeriod"/>
            </a:pPr>
            <a:r>
              <a:rPr lang="en-GB" dirty="0">
                <a:latin typeface="Arial" pitchFamily="34" charset="0"/>
                <a:cs typeface="Arial" pitchFamily="34" charset="0"/>
              </a:rPr>
              <a:t>Practice past paper/questions in class.   </a:t>
            </a:r>
            <a:r>
              <a:rPr lang="en-GB" dirty="0">
                <a:solidFill>
                  <a:srgbClr val="FF0000"/>
                </a:solidFill>
                <a:latin typeface="Arial" pitchFamily="34" charset="0"/>
                <a:cs typeface="Arial" pitchFamily="34" charset="0"/>
              </a:rPr>
              <a:t>Because this is a new paper, this will be limited, however you will be provided an </a:t>
            </a:r>
            <a:r>
              <a:rPr lang="en-GB" b="1" u="sng" dirty="0">
                <a:solidFill>
                  <a:srgbClr val="FF0000"/>
                </a:solidFill>
                <a:latin typeface="Arial" pitchFamily="34" charset="0"/>
                <a:cs typeface="Arial" pitchFamily="34" charset="0"/>
              </a:rPr>
              <a:t>A4 Red revision  activity sheet after every class </a:t>
            </a:r>
            <a:r>
              <a:rPr lang="en-GB" dirty="0">
                <a:solidFill>
                  <a:srgbClr val="FF0000"/>
                </a:solidFill>
                <a:latin typeface="Arial" pitchFamily="34" charset="0"/>
                <a:cs typeface="Arial" pitchFamily="34" charset="0"/>
              </a:rPr>
              <a:t>with questions ,handy tips and you can also add your key notes on.</a:t>
            </a:r>
          </a:p>
          <a:p>
            <a:pPr marL="342900" indent="-342900">
              <a:buAutoNum type="arabicPeriod"/>
            </a:pPr>
            <a:r>
              <a:rPr lang="en-GB" dirty="0">
                <a:latin typeface="Arial" pitchFamily="34" charset="0"/>
                <a:cs typeface="Arial" pitchFamily="34" charset="0"/>
              </a:rPr>
              <a:t> Slow and steady wins the race.</a:t>
            </a:r>
          </a:p>
          <a:p>
            <a:pPr marL="342900" indent="-342900">
              <a:buAutoNum type="arabicPeriod"/>
            </a:pPr>
            <a:r>
              <a:rPr lang="en-GB" dirty="0">
                <a:latin typeface="Arial" pitchFamily="34" charset="0"/>
                <a:cs typeface="Arial" pitchFamily="34" charset="0"/>
              </a:rPr>
              <a:t>Immobilise the emoji.</a:t>
            </a:r>
          </a:p>
          <a:p>
            <a:pPr marL="342900" indent="-342900">
              <a:buAutoNum type="arabicPeriod"/>
            </a:pPr>
            <a:r>
              <a:rPr lang="en-GB" dirty="0">
                <a:latin typeface="Arial" pitchFamily="34" charset="0"/>
                <a:cs typeface="Arial" pitchFamily="34" charset="0"/>
              </a:rPr>
              <a:t>Thirsty for success.</a:t>
            </a:r>
          </a:p>
          <a:p>
            <a:pPr marL="342900" indent="-342900">
              <a:buAutoNum type="arabicPeriod"/>
            </a:pPr>
            <a:r>
              <a:rPr lang="en-GB" dirty="0">
                <a:latin typeface="Arial" pitchFamily="34" charset="0"/>
                <a:cs typeface="Arial" pitchFamily="34" charset="0"/>
              </a:rPr>
              <a:t>Don’t bottle it up.  </a:t>
            </a:r>
          </a:p>
          <a:p>
            <a:pPr marL="342900" indent="-342900">
              <a:buAutoNum type="arabicPeriod"/>
            </a:pPr>
            <a:r>
              <a:rPr lang="en-GB" dirty="0">
                <a:latin typeface="Arial" pitchFamily="34" charset="0"/>
                <a:cs typeface="Arial" pitchFamily="34" charset="0"/>
              </a:rPr>
              <a:t>Stay positive.</a:t>
            </a:r>
          </a:p>
          <a:p>
            <a:pPr marL="342900" indent="-342900">
              <a:buAutoNum type="arabicPeriod"/>
            </a:pPr>
            <a:endParaRPr lang="en-GB" dirty="0"/>
          </a:p>
        </p:txBody>
      </p:sp>
      <p:sp>
        <p:nvSpPr>
          <p:cNvPr id="6" name="Rectangle 5"/>
          <p:cNvSpPr/>
          <p:nvPr/>
        </p:nvSpPr>
        <p:spPr>
          <a:xfrm>
            <a:off x="395536" y="5949280"/>
            <a:ext cx="4572000" cy="646331"/>
          </a:xfrm>
          <a:prstGeom prst="rect">
            <a:avLst/>
          </a:prstGeom>
        </p:spPr>
        <p:txBody>
          <a:bodyPr>
            <a:spAutoFit/>
          </a:bodyPr>
          <a:lstStyle/>
          <a:p>
            <a:r>
              <a:rPr lang="en-GB" dirty="0">
                <a:latin typeface="Arial" pitchFamily="34" charset="0"/>
                <a:cs typeface="Arial" pitchFamily="34" charset="0"/>
                <a:hlinkClick r:id="rId4"/>
              </a:rPr>
              <a:t>https://www.wjec.co.uk/articles/9-top-tips-to-help-you-get-revising/</a:t>
            </a:r>
            <a:r>
              <a:rPr lang="en-GB" dirty="0">
                <a:latin typeface="Arial" pitchFamily="34" charset="0"/>
                <a:cs typeface="Arial" pitchFamily="34" charset="0"/>
              </a:rPr>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Objective checker – Can you? </a:t>
            </a:r>
          </a:p>
        </p:txBody>
      </p:sp>
      <p:sp>
        <p:nvSpPr>
          <p:cNvPr id="3" name="Content Placeholder 2"/>
          <p:cNvSpPr>
            <a:spLocks noGrp="1"/>
          </p:cNvSpPr>
          <p:nvPr>
            <p:ph sz="quarter" idx="1"/>
          </p:nvPr>
        </p:nvSpPr>
        <p:spPr/>
        <p:txBody>
          <a:bodyPr/>
          <a:lstStyle/>
          <a:p>
            <a:pPr marL="514350" indent="-514350">
              <a:buNone/>
            </a:pPr>
            <a:r>
              <a:rPr lang="en-GB" b="1" i="1" dirty="0"/>
              <a:t>1.  Identify </a:t>
            </a:r>
            <a:r>
              <a:rPr lang="en-GB" dirty="0"/>
              <a:t>the key topic areas that you will be covering for UNIT 2. </a:t>
            </a:r>
          </a:p>
          <a:p>
            <a:pPr>
              <a:buNone/>
            </a:pPr>
            <a:endParaRPr lang="en-GB" dirty="0"/>
          </a:p>
        </p:txBody>
      </p:sp>
      <p:graphicFrame>
        <p:nvGraphicFramePr>
          <p:cNvPr id="4" name="Table 3"/>
          <p:cNvGraphicFramePr>
            <a:graphicFrameLocks noGrp="1"/>
          </p:cNvGraphicFramePr>
          <p:nvPr/>
        </p:nvGraphicFramePr>
        <p:xfrm>
          <a:off x="251520" y="2348880"/>
          <a:ext cx="4248472" cy="4261447"/>
        </p:xfrm>
        <a:graphic>
          <a:graphicData uri="http://schemas.openxmlformats.org/drawingml/2006/table">
            <a:tbl>
              <a:tblPr firstRow="1" bandRow="1">
                <a:tableStyleId>{5C22544A-7EE6-4342-B048-85BDC9FD1C3A}</a:tableStyleId>
              </a:tblPr>
              <a:tblGrid>
                <a:gridCol w="2124236">
                  <a:extLst>
                    <a:ext uri="{9D8B030D-6E8A-4147-A177-3AD203B41FA5}">
                      <a16:colId xmlns:a16="http://schemas.microsoft.com/office/drawing/2014/main" val="20000"/>
                    </a:ext>
                  </a:extLst>
                </a:gridCol>
                <a:gridCol w="2124236">
                  <a:extLst>
                    <a:ext uri="{9D8B030D-6E8A-4147-A177-3AD203B41FA5}">
                      <a16:colId xmlns:a16="http://schemas.microsoft.com/office/drawing/2014/main" val="20001"/>
                    </a:ext>
                  </a:extLst>
                </a:gridCol>
              </a:tblGrid>
              <a:tr h="695287">
                <a:tc>
                  <a:txBody>
                    <a:bodyPr/>
                    <a:lstStyle/>
                    <a:p>
                      <a:r>
                        <a:rPr lang="en-GB" sz="1200" dirty="0">
                          <a:latin typeface="Arial" pitchFamily="34" charset="0"/>
                          <a:cs typeface="Arial" pitchFamily="34" charset="0"/>
                        </a:rPr>
                        <a:t>Criteria</a:t>
                      </a:r>
                    </a:p>
                  </a:txBody>
                  <a:tcPr/>
                </a:tc>
                <a:tc>
                  <a:txBody>
                    <a:bodyPr/>
                    <a:lstStyle/>
                    <a:p>
                      <a:r>
                        <a:rPr lang="en-GB" sz="1200" dirty="0">
                          <a:latin typeface="Arial" pitchFamily="34" charset="0"/>
                          <a:cs typeface="Arial" pitchFamily="34" charset="0"/>
                        </a:rPr>
                        <a:t>Topic area</a:t>
                      </a:r>
                    </a:p>
                  </a:txBody>
                  <a:tcPr/>
                </a:tc>
                <a:extLst>
                  <a:ext uri="{0D108BD9-81ED-4DB2-BD59-A6C34878D82A}">
                    <a16:rowId xmlns:a16="http://schemas.microsoft.com/office/drawing/2014/main" val="10000"/>
                  </a:ext>
                </a:extLst>
              </a:tr>
              <a:tr h="422110">
                <a:tc>
                  <a:txBody>
                    <a:bodyPr/>
                    <a:lstStyle/>
                    <a:p>
                      <a:r>
                        <a:rPr lang="en-GB" sz="1200" dirty="0">
                          <a:latin typeface="Arial" pitchFamily="34" charset="0"/>
                          <a:cs typeface="Arial" pitchFamily="34" charset="0"/>
                        </a:rPr>
                        <a:t>2.1 </a:t>
                      </a:r>
                    </a:p>
                  </a:txBody>
                  <a:tcPr/>
                </a:tc>
                <a:tc>
                  <a:txBody>
                    <a:bodyPr/>
                    <a:lstStyle/>
                    <a:p>
                      <a:r>
                        <a:rPr lang="en-GB" sz="1200" dirty="0">
                          <a:latin typeface="Arial" pitchFamily="34" charset="0"/>
                          <a:cs typeface="Arial" pitchFamily="34" charset="0"/>
                        </a:rPr>
                        <a:t>Factors</a:t>
                      </a:r>
                      <a:r>
                        <a:rPr lang="en-GB" sz="1200" baseline="0" dirty="0">
                          <a:latin typeface="Arial" pitchFamily="34" charset="0"/>
                          <a:cs typeface="Arial" pitchFamily="34" charset="0"/>
                        </a:rPr>
                        <a:t> affecting human </a:t>
                      </a:r>
                      <a:r>
                        <a:rPr lang="en-GB" sz="1200" b="1" u="sng" baseline="0" dirty="0">
                          <a:latin typeface="Arial" pitchFamily="34" charset="0"/>
                          <a:cs typeface="Arial" pitchFamily="34" charset="0"/>
                        </a:rPr>
                        <a:t>growth</a:t>
                      </a:r>
                      <a:r>
                        <a:rPr lang="en-GB" sz="1200" u="sng" baseline="0" dirty="0">
                          <a:latin typeface="Arial" pitchFamily="34" charset="0"/>
                          <a:cs typeface="Arial" pitchFamily="34" charset="0"/>
                        </a:rPr>
                        <a:t> </a:t>
                      </a:r>
                      <a:r>
                        <a:rPr lang="en-GB" sz="1200" baseline="0" dirty="0">
                          <a:latin typeface="Arial" pitchFamily="34" charset="0"/>
                          <a:cs typeface="Arial" pitchFamily="34" charset="0"/>
                        </a:rPr>
                        <a:t>and </a:t>
                      </a:r>
                      <a:r>
                        <a:rPr lang="en-GB" sz="1200" b="1" u="sng" baseline="0" dirty="0">
                          <a:latin typeface="Arial" pitchFamily="34" charset="0"/>
                          <a:cs typeface="Arial" pitchFamily="34" charset="0"/>
                        </a:rPr>
                        <a:t>development </a:t>
                      </a:r>
                      <a:r>
                        <a:rPr lang="en-GB" sz="1200" baseline="0" dirty="0">
                          <a:latin typeface="Arial" pitchFamily="34" charset="0"/>
                          <a:cs typeface="Arial" pitchFamily="34" charset="0"/>
                        </a:rPr>
                        <a:t>across the </a:t>
                      </a:r>
                      <a:r>
                        <a:rPr lang="en-GB" sz="1200" b="1" u="sng" baseline="0" dirty="0">
                          <a:latin typeface="Arial" pitchFamily="34" charset="0"/>
                          <a:cs typeface="Arial" pitchFamily="34" charset="0"/>
                        </a:rPr>
                        <a:t>lifespan.</a:t>
                      </a:r>
                      <a:endParaRPr lang="en-GB" sz="1200" b="1" u="sng" dirty="0">
                        <a:latin typeface="Arial" pitchFamily="34" charset="0"/>
                        <a:cs typeface="Arial" pitchFamily="34" charset="0"/>
                      </a:endParaRPr>
                    </a:p>
                  </a:txBody>
                  <a:tcPr/>
                </a:tc>
                <a:extLst>
                  <a:ext uri="{0D108BD9-81ED-4DB2-BD59-A6C34878D82A}">
                    <a16:rowId xmlns:a16="http://schemas.microsoft.com/office/drawing/2014/main" val="10001"/>
                  </a:ext>
                </a:extLst>
              </a:tr>
              <a:tr h="590954">
                <a:tc>
                  <a:txBody>
                    <a:bodyPr/>
                    <a:lstStyle/>
                    <a:p>
                      <a:r>
                        <a:rPr lang="en-GB" sz="1200" u="sng" dirty="0">
                          <a:latin typeface="Arial" pitchFamily="34" charset="0"/>
                          <a:cs typeface="Arial" pitchFamily="34" charset="0"/>
                        </a:rPr>
                        <a:t>2.2 </a:t>
                      </a:r>
                    </a:p>
                  </a:txBody>
                  <a:tcPr/>
                </a:tc>
                <a:tc>
                  <a:txBody>
                    <a:bodyPr/>
                    <a:lstStyle/>
                    <a:p>
                      <a:r>
                        <a:rPr lang="en-GB" sz="1200" b="1" u="sng" dirty="0">
                          <a:latin typeface="Arial" pitchFamily="34" charset="0"/>
                          <a:cs typeface="Arial" pitchFamily="34" charset="0"/>
                        </a:rPr>
                        <a:t>Models </a:t>
                      </a:r>
                      <a:r>
                        <a:rPr lang="en-GB" sz="1200" u="none" dirty="0">
                          <a:latin typeface="Arial" pitchFamily="34" charset="0"/>
                          <a:cs typeface="Arial" pitchFamily="34" charset="0"/>
                        </a:rPr>
                        <a:t>that relate to factors that affect growth and development across the lifespan. </a:t>
                      </a:r>
                    </a:p>
                  </a:txBody>
                  <a:tcPr/>
                </a:tc>
                <a:extLst>
                  <a:ext uri="{0D108BD9-81ED-4DB2-BD59-A6C34878D82A}">
                    <a16:rowId xmlns:a16="http://schemas.microsoft.com/office/drawing/2014/main" val="10002"/>
                  </a:ext>
                </a:extLst>
              </a:tr>
              <a:tr h="590954">
                <a:tc>
                  <a:txBody>
                    <a:bodyPr/>
                    <a:lstStyle/>
                    <a:p>
                      <a:r>
                        <a:rPr lang="en-GB" sz="1200" dirty="0">
                          <a:latin typeface="Arial" pitchFamily="34" charset="0"/>
                          <a:cs typeface="Arial" pitchFamily="34" charset="0"/>
                        </a:rPr>
                        <a:t>2.3</a:t>
                      </a:r>
                    </a:p>
                  </a:txBody>
                  <a:tcPr/>
                </a:tc>
                <a:tc>
                  <a:txBody>
                    <a:bodyPr/>
                    <a:lstStyle/>
                    <a:p>
                      <a:r>
                        <a:rPr lang="en-GB" sz="1200" dirty="0">
                          <a:latin typeface="Arial" pitchFamily="34" charset="0"/>
                          <a:cs typeface="Arial" pitchFamily="34" charset="0"/>
                        </a:rPr>
                        <a:t>Health</a:t>
                      </a:r>
                      <a:r>
                        <a:rPr lang="en-GB" sz="1200" baseline="0" dirty="0">
                          <a:latin typeface="Arial" pitchFamily="34" charset="0"/>
                          <a:cs typeface="Arial" pitchFamily="34" charset="0"/>
                        </a:rPr>
                        <a:t> and social care </a:t>
                      </a:r>
                      <a:r>
                        <a:rPr lang="en-GB" sz="1200" b="1" u="sng" baseline="0" dirty="0">
                          <a:latin typeface="Arial" pitchFamily="34" charset="0"/>
                          <a:cs typeface="Arial" pitchFamily="34" charset="0"/>
                        </a:rPr>
                        <a:t>provision </a:t>
                      </a:r>
                      <a:r>
                        <a:rPr lang="en-GB" sz="1200" baseline="0" dirty="0">
                          <a:latin typeface="Arial" pitchFamily="34" charset="0"/>
                          <a:cs typeface="Arial" pitchFamily="34" charset="0"/>
                        </a:rPr>
                        <a:t>for individuals in Wales to support growth and development.</a:t>
                      </a:r>
                      <a:endParaRPr lang="en-GB" sz="1200" dirty="0">
                        <a:latin typeface="Arial" pitchFamily="34" charset="0"/>
                        <a:cs typeface="Arial" pitchFamily="34" charset="0"/>
                      </a:endParaRPr>
                    </a:p>
                  </a:txBody>
                  <a:tcPr/>
                </a:tc>
                <a:extLst>
                  <a:ext uri="{0D108BD9-81ED-4DB2-BD59-A6C34878D82A}">
                    <a16:rowId xmlns:a16="http://schemas.microsoft.com/office/drawing/2014/main" val="10003"/>
                  </a:ext>
                </a:extLst>
              </a:tr>
              <a:tr h="422110">
                <a:tc>
                  <a:txBody>
                    <a:bodyPr/>
                    <a:lstStyle/>
                    <a:p>
                      <a:r>
                        <a:rPr lang="en-GB" sz="1200" dirty="0">
                          <a:latin typeface="Arial" pitchFamily="34" charset="0"/>
                          <a:cs typeface="Arial" pitchFamily="34" charset="0"/>
                        </a:rPr>
                        <a:t>2.4</a:t>
                      </a:r>
                    </a:p>
                  </a:txBody>
                  <a:tcPr/>
                </a:tc>
                <a:tc>
                  <a:txBody>
                    <a:bodyPr/>
                    <a:lstStyle/>
                    <a:p>
                      <a:r>
                        <a:rPr lang="en-GB" sz="1200" dirty="0">
                          <a:latin typeface="Arial" pitchFamily="34" charset="0"/>
                          <a:cs typeface="Arial" pitchFamily="34" charset="0"/>
                        </a:rPr>
                        <a:t>Comparing how individual and the </a:t>
                      </a:r>
                      <a:r>
                        <a:rPr lang="en-GB" sz="1200" b="1" u="sng" dirty="0">
                          <a:latin typeface="Arial" pitchFamily="34" charset="0"/>
                          <a:cs typeface="Arial" pitchFamily="34" charset="0"/>
                        </a:rPr>
                        <a:t>nation </a:t>
                      </a:r>
                      <a:r>
                        <a:rPr lang="en-GB" sz="1200" dirty="0">
                          <a:latin typeface="Arial" pitchFamily="34" charset="0"/>
                          <a:cs typeface="Arial" pitchFamily="34" charset="0"/>
                        </a:rPr>
                        <a:t>monitor</a:t>
                      </a:r>
                      <a:r>
                        <a:rPr lang="en-GB" sz="1200" baseline="0" dirty="0">
                          <a:latin typeface="Arial" pitchFamily="34" charset="0"/>
                          <a:cs typeface="Arial" pitchFamily="34" charset="0"/>
                        </a:rPr>
                        <a:t> </a:t>
                      </a:r>
                      <a:r>
                        <a:rPr lang="en-GB" sz="1200" b="1" u="sng" baseline="0" dirty="0">
                          <a:latin typeface="Arial" pitchFamily="34" charset="0"/>
                          <a:cs typeface="Arial" pitchFamily="34" charset="0"/>
                        </a:rPr>
                        <a:t>health </a:t>
                      </a:r>
                      <a:r>
                        <a:rPr lang="en-GB" sz="1200" baseline="0" dirty="0">
                          <a:latin typeface="Arial" pitchFamily="34" charset="0"/>
                          <a:cs typeface="Arial" pitchFamily="34" charset="0"/>
                        </a:rPr>
                        <a:t>and </a:t>
                      </a:r>
                      <a:r>
                        <a:rPr lang="en-GB" sz="1200" b="1" u="sng" baseline="0" dirty="0">
                          <a:latin typeface="Arial" pitchFamily="34" charset="0"/>
                          <a:cs typeface="Arial" pitchFamily="34" charset="0"/>
                        </a:rPr>
                        <a:t>well-being</a:t>
                      </a:r>
                      <a:r>
                        <a:rPr lang="en-GB" sz="1200" u="sng" baseline="0" dirty="0">
                          <a:latin typeface="Arial" pitchFamily="34" charset="0"/>
                          <a:cs typeface="Arial" pitchFamily="34" charset="0"/>
                        </a:rPr>
                        <a:t>.</a:t>
                      </a:r>
                      <a:endParaRPr lang="en-GB" sz="1200" u="sng" dirty="0">
                        <a:latin typeface="Arial" pitchFamily="34" charset="0"/>
                        <a:cs typeface="Arial" pitchFamily="34" charset="0"/>
                      </a:endParaRPr>
                    </a:p>
                  </a:txBody>
                  <a:tcPr/>
                </a:tc>
                <a:extLst>
                  <a:ext uri="{0D108BD9-81ED-4DB2-BD59-A6C34878D82A}">
                    <a16:rowId xmlns:a16="http://schemas.microsoft.com/office/drawing/2014/main" val="10004"/>
                  </a:ext>
                </a:extLst>
              </a:tr>
              <a:tr h="590954">
                <a:tc>
                  <a:txBody>
                    <a:bodyPr/>
                    <a:lstStyle/>
                    <a:p>
                      <a:r>
                        <a:rPr lang="en-GB" sz="1200" dirty="0">
                          <a:latin typeface="Arial" pitchFamily="34" charset="0"/>
                          <a:cs typeface="Arial" pitchFamily="34" charset="0"/>
                        </a:rPr>
                        <a:t>2.5</a:t>
                      </a:r>
                    </a:p>
                  </a:txBody>
                  <a:tcPr/>
                </a:tc>
                <a:tc>
                  <a:txBody>
                    <a:bodyPr/>
                    <a:lstStyle/>
                    <a:p>
                      <a:r>
                        <a:rPr lang="en-GB" sz="1200" dirty="0">
                          <a:latin typeface="Arial" pitchFamily="34" charset="0"/>
                          <a:cs typeface="Arial" pitchFamily="34" charset="0"/>
                        </a:rPr>
                        <a:t>Approaches to promoting</a:t>
                      </a:r>
                      <a:r>
                        <a:rPr lang="en-GB" sz="1200" baseline="0" dirty="0">
                          <a:latin typeface="Arial" pitchFamily="34" charset="0"/>
                          <a:cs typeface="Arial" pitchFamily="34" charset="0"/>
                        </a:rPr>
                        <a:t> and protecting health, well-being and </a:t>
                      </a:r>
                      <a:r>
                        <a:rPr lang="en-GB" sz="1200" b="1" u="sng" baseline="0" dirty="0">
                          <a:latin typeface="Arial" pitchFamily="34" charset="0"/>
                          <a:cs typeface="Arial" pitchFamily="34" charset="0"/>
                        </a:rPr>
                        <a:t>resilience.</a:t>
                      </a:r>
                      <a:r>
                        <a:rPr lang="en-GB" sz="1200" u="sng" baseline="0" dirty="0">
                          <a:latin typeface="Arial" pitchFamily="34" charset="0"/>
                          <a:cs typeface="Arial" pitchFamily="34" charset="0"/>
                        </a:rPr>
                        <a:t>  </a:t>
                      </a:r>
                      <a:endParaRPr lang="en-GB" sz="1200" u="sng" dirty="0">
                        <a:latin typeface="Arial" pitchFamily="34" charset="0"/>
                        <a:cs typeface="Arial" pitchFamily="34" charset="0"/>
                      </a:endParaRPr>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mph" presetSubtype="0" nodeType="clickEffect">
                                  <p:stCondLst>
                                    <p:cond delay="0"/>
                                  </p:stCondLst>
                                  <p:childTnLst>
                                    <p:set>
                                      <p:cBhvr override="childStyle">
                                        <p:cTn id="6" dur="indefinite"/>
                                        <p:tgtEl>
                                          <p:spTgt spid="3">
                                            <p:txEl>
                                              <p:pRg st="0" end="0"/>
                                            </p:txEl>
                                          </p:spTgt>
                                        </p:tgtEl>
                                        <p:attrNameLst>
                                          <p:attrName>style.fontFamily</p:attrName>
                                        </p:attrNameLst>
                                      </p:cBhvr>
                                      <p:to>
                                        <p:strVal val="Times New Roman"/>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Objective checker – can you?</a:t>
            </a:r>
          </a:p>
        </p:txBody>
      </p:sp>
      <p:sp>
        <p:nvSpPr>
          <p:cNvPr id="3" name="Content Placeholder 2"/>
          <p:cNvSpPr>
            <a:spLocks noGrp="1"/>
          </p:cNvSpPr>
          <p:nvPr>
            <p:ph sz="quarter" idx="1"/>
          </p:nvPr>
        </p:nvSpPr>
        <p:spPr/>
        <p:txBody>
          <a:bodyPr/>
          <a:lstStyle/>
          <a:p>
            <a:pPr>
              <a:buNone/>
            </a:pPr>
            <a:endParaRPr lang="en-GB" dirty="0"/>
          </a:p>
          <a:p>
            <a:pPr>
              <a:buNone/>
            </a:pPr>
            <a:r>
              <a:rPr lang="en-GB" dirty="0"/>
              <a:t>Traffic light checker -    Define the concept growth? </a:t>
            </a:r>
          </a:p>
          <a:p>
            <a:endParaRPr lang="en-GB" dirty="0"/>
          </a:p>
        </p:txBody>
      </p:sp>
      <p:sp>
        <p:nvSpPr>
          <p:cNvPr id="4" name="Rectangle 3"/>
          <p:cNvSpPr/>
          <p:nvPr/>
        </p:nvSpPr>
        <p:spPr>
          <a:xfrm>
            <a:off x="467544" y="3284984"/>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(Coch) -   I have no ideal what that concept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(Ambr) -  I think I may know but not sure.</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(Gwyrdd) -  Yes, I know and can clearly state this</a:t>
            </a:r>
            <a:endParaRPr lang="en-GB" dirty="0"/>
          </a:p>
        </p:txBody>
      </p:sp>
      <p:sp>
        <p:nvSpPr>
          <p:cNvPr id="5" name="Rectangle 4"/>
          <p:cNvSpPr/>
          <p:nvPr/>
        </p:nvSpPr>
        <p:spPr>
          <a:xfrm>
            <a:off x="4932040" y="3140969"/>
            <a:ext cx="4211960" cy="646331"/>
          </a:xfrm>
          <a:prstGeom prst="rect">
            <a:avLst/>
          </a:prstGeom>
        </p:spPr>
        <p:txBody>
          <a:bodyPr wrap="square">
            <a:spAutoFit/>
          </a:bodyPr>
          <a:lstStyle/>
          <a:p>
            <a:r>
              <a:rPr lang="en-GB" dirty="0">
                <a:solidFill>
                  <a:srgbClr val="0070C0"/>
                </a:solidFill>
                <a:latin typeface="Arial" pitchFamily="34" charset="0"/>
                <a:cs typeface="Arial" pitchFamily="34" charset="0"/>
              </a:rPr>
              <a:t>Growth links to an increase in length or height, weight and dimensions.</a:t>
            </a:r>
          </a:p>
        </p:txBody>
      </p:sp>
      <p:pic>
        <p:nvPicPr>
          <p:cNvPr id="6" name="Content Placeholder 3"/>
          <p:cNvPicPr>
            <a:picLocks noChangeAspect="1"/>
          </p:cNvPicPr>
          <p:nvPr/>
        </p:nvPicPr>
        <p:blipFill>
          <a:blip r:embed="rId3" cstate="print"/>
          <a:stretch>
            <a:fillRect/>
          </a:stretch>
        </p:blipFill>
        <p:spPr>
          <a:xfrm>
            <a:off x="395536" y="5589240"/>
            <a:ext cx="777517" cy="107900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mph" presetSubtype="0" nodeType="clickEffect">
                                  <p:stCondLst>
                                    <p:cond delay="0"/>
                                  </p:stCondLst>
                                  <p:childTnLst>
                                    <p:set>
                                      <p:cBhvr override="childStyle">
                                        <p:cTn id="6" dur="indefinite"/>
                                        <p:tgtEl>
                                          <p:spTgt spid="3">
                                            <p:txEl>
                                              <p:pRg st="1" end="1"/>
                                            </p:txEl>
                                          </p:spTgt>
                                        </p:tgtEl>
                                        <p:attrNameLst>
                                          <p:attrName>style.fontFamily</p:attrName>
                                        </p:attrNameLst>
                                      </p:cBhvr>
                                      <p:to>
                                        <p:strVal val="Times New Roman"/>
                                      </p:to>
                                    </p:set>
                                  </p:childTnLst>
                                </p:cTn>
                              </p:par>
                            </p:childTnLst>
                          </p:cTn>
                        </p:par>
                      </p:childTnLst>
                    </p:cTn>
                  </p:par>
                  <p:par>
                    <p:cTn id="7" fill="hold">
                      <p:stCondLst>
                        <p:cond delay="indefinite"/>
                      </p:stCondLst>
                      <p:childTnLst>
                        <p:par>
                          <p:cTn id="8" fill="hold">
                            <p:stCondLst>
                              <p:cond delay="0"/>
                            </p:stCondLst>
                            <p:childTnLst>
                              <p:par>
                                <p:cTn id="9" presetID="2" presetClass="emph" presetSubtype="0" nodeType="clickEffect">
                                  <p:stCondLst>
                                    <p:cond delay="0"/>
                                  </p:stCondLst>
                                  <p:childTnLst>
                                    <p:set>
                                      <p:cBhvr override="childStyle">
                                        <p:cTn id="10" dur="indefinite"/>
                                        <p:tgtEl>
                                          <p:spTgt spid="4">
                                            <p:txEl>
                                              <p:pRg st="0" end="0"/>
                                            </p:txEl>
                                          </p:spTgt>
                                        </p:tgtEl>
                                        <p:attrNameLst>
                                          <p:attrName>style.fontFamily</p:attrName>
                                        </p:attrNameLst>
                                      </p:cBhvr>
                                      <p:to>
                                        <p:strVal val="Times New Roman"/>
                                      </p:to>
                                    </p:set>
                                  </p:childTnLst>
                                </p:cTn>
                              </p:par>
                              <p:par>
                                <p:cTn id="11" presetID="2" presetClass="emph" presetSubtype="0" nodeType="withEffect">
                                  <p:stCondLst>
                                    <p:cond delay="0"/>
                                  </p:stCondLst>
                                  <p:childTnLst>
                                    <p:set>
                                      <p:cBhvr override="childStyle">
                                        <p:cTn id="12" dur="indefinite"/>
                                        <p:tgtEl>
                                          <p:spTgt spid="4">
                                            <p:txEl>
                                              <p:pRg st="2" end="2"/>
                                            </p:txEl>
                                          </p:spTgt>
                                        </p:tgtEl>
                                        <p:attrNameLst>
                                          <p:attrName>style.fontFamily</p:attrName>
                                        </p:attrNameLst>
                                      </p:cBhvr>
                                      <p:to>
                                        <p:strVal val="Times New Roman"/>
                                      </p:to>
                                    </p:set>
                                  </p:childTnLst>
                                </p:cTn>
                              </p:par>
                              <p:par>
                                <p:cTn id="13" presetID="2" presetClass="emph" presetSubtype="0" nodeType="withEffect">
                                  <p:stCondLst>
                                    <p:cond delay="0"/>
                                  </p:stCondLst>
                                  <p:childTnLst>
                                    <p:set>
                                      <p:cBhvr override="childStyle">
                                        <p:cTn id="14" dur="indefinite"/>
                                        <p:tgtEl>
                                          <p:spTgt spid="4">
                                            <p:txEl>
                                              <p:pRg st="4" end="4"/>
                                            </p:txEl>
                                          </p:spTgt>
                                        </p:tgtEl>
                                        <p:attrNameLst>
                                          <p:attrName>style.fontFamily</p:attrName>
                                        </p:attrNameLst>
                                      </p:cBhvr>
                                      <p:to>
                                        <p:strVal val="Times New Roman"/>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blinds(horizontal)">
                                      <p:cBhvr>
                                        <p:cTn id="2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Objective checker – can you?</a:t>
            </a:r>
          </a:p>
        </p:txBody>
      </p:sp>
      <p:sp>
        <p:nvSpPr>
          <p:cNvPr id="3" name="Content Placeholder 2"/>
          <p:cNvSpPr>
            <a:spLocks noGrp="1"/>
          </p:cNvSpPr>
          <p:nvPr>
            <p:ph sz="quarter" idx="1"/>
          </p:nvPr>
        </p:nvSpPr>
        <p:spPr/>
        <p:txBody>
          <a:bodyPr/>
          <a:lstStyle/>
          <a:p>
            <a:pPr>
              <a:buNone/>
            </a:pPr>
            <a:endParaRPr lang="en-GB" dirty="0"/>
          </a:p>
          <a:p>
            <a:pPr>
              <a:buNone/>
            </a:pPr>
            <a:r>
              <a:rPr lang="en-GB" dirty="0"/>
              <a:t>Traffic light checker -    Define the concept resilience? </a:t>
            </a:r>
          </a:p>
          <a:p>
            <a:pPr>
              <a:buNone/>
            </a:pPr>
            <a:endParaRPr lang="en-GB" dirty="0"/>
          </a:p>
          <a:p>
            <a:pPr>
              <a:buNone/>
            </a:pPr>
            <a:endParaRPr lang="en-GB" dirty="0"/>
          </a:p>
        </p:txBody>
      </p:sp>
      <p:sp>
        <p:nvSpPr>
          <p:cNvPr id="4" name="Rectangle 3"/>
          <p:cNvSpPr/>
          <p:nvPr/>
        </p:nvSpPr>
        <p:spPr>
          <a:xfrm>
            <a:off x="395536" y="3356992"/>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(Coch) -   I have no ideal what that concept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(Ambr) -  I think I may know but not sure.</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(Gwyrdd) -  Yes, I know and can clearly state this</a:t>
            </a:r>
            <a:endParaRPr lang="en-GB" dirty="0"/>
          </a:p>
        </p:txBody>
      </p:sp>
      <p:sp>
        <p:nvSpPr>
          <p:cNvPr id="5" name="Rectangle 4"/>
          <p:cNvSpPr/>
          <p:nvPr/>
        </p:nvSpPr>
        <p:spPr>
          <a:xfrm>
            <a:off x="4788024" y="3212976"/>
            <a:ext cx="3888432" cy="1477328"/>
          </a:xfrm>
          <a:prstGeom prst="rect">
            <a:avLst/>
          </a:prstGeom>
        </p:spPr>
        <p:txBody>
          <a:bodyPr wrap="square">
            <a:spAutoFit/>
          </a:bodyPr>
          <a:lstStyle/>
          <a:p>
            <a:r>
              <a:rPr lang="en-GB" dirty="0">
                <a:solidFill>
                  <a:srgbClr val="0070C0"/>
                </a:solidFill>
                <a:latin typeface="Arial" pitchFamily="34" charset="0"/>
                <a:cs typeface="Arial" pitchFamily="34" charset="0"/>
              </a:rPr>
              <a:t>Resilience means an individual’s ability to bounce back after difficult times</a:t>
            </a:r>
            <a:r>
              <a:rPr lang="en-GB" dirty="0">
                <a:latin typeface="Arial" pitchFamily="34" charset="0"/>
                <a:cs typeface="Arial" pitchFamily="34" charset="0"/>
              </a:rPr>
              <a:t> </a:t>
            </a:r>
            <a:r>
              <a:rPr lang="en-GB" dirty="0">
                <a:solidFill>
                  <a:srgbClr val="0070C0"/>
                </a:solidFill>
                <a:latin typeface="Arial" pitchFamily="34" charset="0"/>
                <a:cs typeface="Arial" pitchFamily="34" charset="0"/>
              </a:rPr>
              <a:t>and the ability to cope with what life throws at one and being able to shrug it off.</a:t>
            </a:r>
            <a:endParaRPr lang="en-GB" dirty="0"/>
          </a:p>
        </p:txBody>
      </p:sp>
      <p:pic>
        <p:nvPicPr>
          <p:cNvPr id="6" name="Content Placeholder 3"/>
          <p:cNvPicPr>
            <a:picLocks noChangeAspect="1"/>
          </p:cNvPicPr>
          <p:nvPr/>
        </p:nvPicPr>
        <p:blipFill>
          <a:blip r:embed="rId3" cstate="print"/>
          <a:stretch>
            <a:fillRect/>
          </a:stretch>
        </p:blipFill>
        <p:spPr>
          <a:xfrm>
            <a:off x="251520" y="5589240"/>
            <a:ext cx="673741" cy="9349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blinds(horizontal)">
                                      <p:cBhvr>
                                        <p:cTn id="18" dur="500"/>
                                        <p:tgtEl>
                                          <p:spTgt spid="4">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blinds(horizontal)">
                                      <p:cBhvr>
                                        <p:cTn id="2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Objective checker – can you? </a:t>
            </a:r>
          </a:p>
        </p:txBody>
      </p:sp>
      <p:sp>
        <p:nvSpPr>
          <p:cNvPr id="3" name="Content Placeholder 2"/>
          <p:cNvSpPr>
            <a:spLocks noGrp="1"/>
          </p:cNvSpPr>
          <p:nvPr>
            <p:ph sz="quarter" idx="1"/>
          </p:nvPr>
        </p:nvSpPr>
        <p:spPr/>
        <p:txBody>
          <a:bodyPr>
            <a:normAutofit fontScale="77500" lnSpcReduction="20000"/>
          </a:bodyPr>
          <a:lstStyle/>
          <a:p>
            <a:pPr>
              <a:buNone/>
            </a:pPr>
            <a:r>
              <a:rPr lang="en-GB" dirty="0">
                <a:latin typeface="Arial" pitchFamily="34" charset="0"/>
                <a:cs typeface="Arial" pitchFamily="34" charset="0"/>
              </a:rPr>
              <a:t>Within 30 seconds, explain to your class the assessment methods that will be used for Unit 2?</a:t>
            </a:r>
          </a:p>
          <a:p>
            <a:pPr>
              <a:buNone/>
            </a:pPr>
            <a:endParaRPr lang="en-GB" dirty="0">
              <a:latin typeface="Arial" pitchFamily="34" charset="0"/>
              <a:cs typeface="Arial" pitchFamily="34" charset="0"/>
            </a:endParaRPr>
          </a:p>
          <a:p>
            <a:pPr>
              <a:buNone/>
            </a:pPr>
            <a:r>
              <a:rPr lang="en-GB" dirty="0">
                <a:latin typeface="Arial" pitchFamily="34" charset="0"/>
                <a:cs typeface="Arial" pitchFamily="34" charset="0"/>
              </a:rPr>
              <a:t>Use the on-line stop watch or your watch.</a:t>
            </a:r>
          </a:p>
          <a:p>
            <a:pPr>
              <a:buNone/>
            </a:pPr>
            <a:endParaRPr lang="en-GB" dirty="0"/>
          </a:p>
          <a:p>
            <a:pPr marL="514350" indent="-514350">
              <a:buAutoNum type="arabicPeriod"/>
            </a:pPr>
            <a:r>
              <a:rPr lang="en-GB" dirty="0">
                <a:latin typeface="Arial" pitchFamily="34" charset="0"/>
                <a:cs typeface="Arial" pitchFamily="34" charset="0"/>
              </a:rPr>
              <a:t>Unit will be assessed externally.</a:t>
            </a:r>
          </a:p>
          <a:p>
            <a:pPr marL="514350" indent="-514350">
              <a:buAutoNum type="arabicPeriod"/>
            </a:pPr>
            <a:r>
              <a:rPr lang="en-GB" dirty="0">
                <a:latin typeface="Arial" pitchFamily="34" charset="0"/>
                <a:cs typeface="Arial" pitchFamily="34" charset="0"/>
              </a:rPr>
              <a:t>The exam will be </a:t>
            </a:r>
            <a:r>
              <a:rPr lang="en-GB" b="1" dirty="0">
                <a:latin typeface="Arial" pitchFamily="34" charset="0"/>
                <a:cs typeface="Arial" pitchFamily="34" charset="0"/>
              </a:rPr>
              <a:t>1 hour </a:t>
            </a:r>
            <a:r>
              <a:rPr lang="en-GB" dirty="0">
                <a:latin typeface="Arial" pitchFamily="34" charset="0"/>
                <a:cs typeface="Arial" pitchFamily="34" charset="0"/>
              </a:rPr>
              <a:t>and </a:t>
            </a:r>
            <a:r>
              <a:rPr lang="en-GB" b="1" dirty="0">
                <a:latin typeface="Arial" pitchFamily="34" charset="0"/>
                <a:cs typeface="Arial" pitchFamily="34" charset="0"/>
              </a:rPr>
              <a:t>45</a:t>
            </a:r>
            <a:r>
              <a:rPr lang="en-GB" dirty="0">
                <a:latin typeface="Arial" pitchFamily="34" charset="0"/>
                <a:cs typeface="Arial" pitchFamily="34" charset="0"/>
              </a:rPr>
              <a:t> minutes, out of </a:t>
            </a:r>
            <a:r>
              <a:rPr lang="en-GB" b="1" dirty="0">
                <a:latin typeface="Arial" pitchFamily="34" charset="0"/>
                <a:cs typeface="Arial" pitchFamily="34" charset="0"/>
              </a:rPr>
              <a:t>100</a:t>
            </a:r>
            <a:r>
              <a:rPr lang="en-GB" dirty="0">
                <a:latin typeface="Arial" pitchFamily="34" charset="0"/>
                <a:cs typeface="Arial" pitchFamily="34" charset="0"/>
              </a:rPr>
              <a:t> marks and </a:t>
            </a:r>
            <a:r>
              <a:rPr lang="en-GB" b="1" dirty="0">
                <a:latin typeface="Arial" pitchFamily="34" charset="0"/>
                <a:cs typeface="Arial" pitchFamily="34" charset="0"/>
              </a:rPr>
              <a:t>all questions are compulsory</a:t>
            </a:r>
            <a:r>
              <a:rPr lang="en-GB" dirty="0">
                <a:latin typeface="Arial" pitchFamily="34" charset="0"/>
                <a:cs typeface="Arial" pitchFamily="34" charset="0"/>
              </a:rPr>
              <a:t>.</a:t>
            </a:r>
          </a:p>
          <a:p>
            <a:pPr marL="514350" indent="-514350">
              <a:buAutoNum type="arabicPeriod"/>
            </a:pPr>
            <a:r>
              <a:rPr lang="en-GB" b="1" dirty="0">
                <a:latin typeface="Arial" pitchFamily="34" charset="0"/>
                <a:cs typeface="Arial" pitchFamily="34" charset="0"/>
              </a:rPr>
              <a:t>50% </a:t>
            </a:r>
            <a:r>
              <a:rPr lang="en-GB" dirty="0">
                <a:latin typeface="Arial" pitchFamily="34" charset="0"/>
                <a:cs typeface="Arial" pitchFamily="34" charset="0"/>
              </a:rPr>
              <a:t>to the overall qualification grade of the certificate and </a:t>
            </a:r>
            <a:r>
              <a:rPr lang="en-GB" b="1" dirty="0">
                <a:latin typeface="Arial" pitchFamily="34" charset="0"/>
                <a:cs typeface="Arial" pitchFamily="34" charset="0"/>
              </a:rPr>
              <a:t>25%</a:t>
            </a:r>
            <a:r>
              <a:rPr lang="en-GB" dirty="0">
                <a:latin typeface="Arial" pitchFamily="34" charset="0"/>
                <a:cs typeface="Arial" pitchFamily="34" charset="0"/>
              </a:rPr>
              <a:t> overall qualification of diploma. </a:t>
            </a:r>
          </a:p>
          <a:p>
            <a:pPr marL="514350" indent="-514350">
              <a:buAutoNum type="arabicPeriod"/>
            </a:pPr>
            <a:r>
              <a:rPr lang="en-GB" dirty="0">
                <a:latin typeface="Arial" pitchFamily="34" charset="0"/>
                <a:cs typeface="Arial" pitchFamily="34" charset="0"/>
              </a:rPr>
              <a:t>What are the 3 assessment objectives?</a:t>
            </a:r>
          </a:p>
          <a:p>
            <a:pPr marL="514350" indent="-514350">
              <a:buNone/>
            </a:pPr>
            <a:r>
              <a:rPr lang="en-GB" dirty="0">
                <a:latin typeface="Arial" pitchFamily="34" charset="0"/>
                <a:cs typeface="Arial" pitchFamily="34" charset="0"/>
              </a:rPr>
              <a:t>AO1 – Knowledge/understanding.</a:t>
            </a:r>
          </a:p>
          <a:p>
            <a:pPr marL="514350" indent="-514350">
              <a:buNone/>
            </a:pPr>
            <a:r>
              <a:rPr lang="en-GB" dirty="0">
                <a:latin typeface="Arial" pitchFamily="34" charset="0"/>
                <a:cs typeface="Arial" pitchFamily="34" charset="0"/>
              </a:rPr>
              <a:t>A02 -  Applying knowledge and understanding. </a:t>
            </a:r>
          </a:p>
          <a:p>
            <a:pPr marL="514350" indent="-514350">
              <a:buNone/>
            </a:pPr>
            <a:r>
              <a:rPr lang="en-GB" dirty="0">
                <a:latin typeface="Arial" pitchFamily="34" charset="0"/>
                <a:cs typeface="Arial" pitchFamily="34" charset="0"/>
              </a:rPr>
              <a:t>AO3 -  Analyse/evaluating.  </a:t>
            </a:r>
          </a:p>
          <a:p>
            <a:pPr marL="514350" indent="-514350">
              <a:buAutoNum type="arabicPeriod"/>
            </a:pPr>
            <a:endParaRPr lang="en-GB" dirty="0"/>
          </a:p>
          <a:p>
            <a:pPr marL="514350" indent="-514350">
              <a:buAutoNum type="arabicPeriod"/>
            </a:pPr>
            <a:endParaRPr lang="en-GB" dirty="0"/>
          </a:p>
          <a:p>
            <a:pPr>
              <a:buNone/>
            </a:pPr>
            <a:endParaRPr lang="en-GB" dirty="0"/>
          </a:p>
          <a:p>
            <a:pPr>
              <a:buNone/>
            </a:pPr>
            <a:endParaRPr lang="en-GB" dirty="0"/>
          </a:p>
          <a:p>
            <a:pPr>
              <a:buNone/>
            </a:pP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ox(i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ox(in)">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ox(in)">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ox(in)">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ox(in)">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box(in)">
                                      <p:cBhvr>
                                        <p:cTn id="42" dur="500"/>
                                        <p:tgtEl>
                                          <p:spTgt spid="3">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box(in)">
                                      <p:cBhvr>
                                        <p:cTn id="4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Objective checker – can you? </a:t>
            </a:r>
          </a:p>
        </p:txBody>
      </p:sp>
      <p:sp>
        <p:nvSpPr>
          <p:cNvPr id="3" name="Content Placeholder 2"/>
          <p:cNvSpPr>
            <a:spLocks noGrp="1"/>
          </p:cNvSpPr>
          <p:nvPr>
            <p:ph sz="quarter" idx="1"/>
          </p:nvPr>
        </p:nvSpPr>
        <p:spPr/>
        <p:txBody>
          <a:bodyPr/>
          <a:lstStyle/>
          <a:p>
            <a:pPr>
              <a:buNone/>
            </a:pPr>
            <a:endParaRPr lang="en-GB" dirty="0"/>
          </a:p>
          <a:p>
            <a:pPr>
              <a:buNone/>
            </a:pPr>
            <a:r>
              <a:rPr lang="en-GB" dirty="0"/>
              <a:t>When finding reliable sources to help you with key concepts for the unit, what must you consider?</a:t>
            </a:r>
          </a:p>
        </p:txBody>
      </p:sp>
      <p:pic>
        <p:nvPicPr>
          <p:cNvPr id="5122" name="Picture 2"/>
          <p:cNvPicPr>
            <a:picLocks noChangeAspect="1" noChangeArrowheads="1"/>
          </p:cNvPicPr>
          <p:nvPr/>
        </p:nvPicPr>
        <p:blipFill>
          <a:blip r:embed="rId3" cstate="print"/>
          <a:srcRect/>
          <a:stretch>
            <a:fillRect/>
          </a:stretch>
        </p:blipFill>
        <p:spPr bwMode="auto">
          <a:xfrm>
            <a:off x="611560" y="3501008"/>
            <a:ext cx="6115050" cy="2990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blinds(horizontal)">
                                      <p:cBhvr>
                                        <p:cTn id="12"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Objective checker – can you?</a:t>
            </a:r>
          </a:p>
        </p:txBody>
      </p:sp>
      <p:sp>
        <p:nvSpPr>
          <p:cNvPr id="3" name="Content Placeholder 2"/>
          <p:cNvSpPr>
            <a:spLocks noGrp="1"/>
          </p:cNvSpPr>
          <p:nvPr>
            <p:ph sz="quarter" idx="1"/>
          </p:nvPr>
        </p:nvSpPr>
        <p:spPr/>
        <p:txBody>
          <a:bodyPr/>
          <a:lstStyle/>
          <a:p>
            <a:pPr marL="514350" indent="-514350">
              <a:buAutoNum type="arabicPeriod"/>
            </a:pPr>
            <a:endParaRPr lang="en-GB" dirty="0"/>
          </a:p>
          <a:p>
            <a:pPr marL="514350" indent="-514350">
              <a:buNone/>
            </a:pPr>
            <a:r>
              <a:rPr lang="en-GB" b="1" i="1" dirty="0"/>
              <a:t>Identify</a:t>
            </a:r>
            <a:r>
              <a:rPr lang="en-GB" dirty="0"/>
              <a:t> some key tips to support you when revising for your examination. </a:t>
            </a:r>
          </a:p>
          <a:p>
            <a:pPr marL="514350" indent="-514350">
              <a:buNone/>
            </a:pPr>
            <a:endParaRPr lang="en-GB" dirty="0"/>
          </a:p>
          <a:p>
            <a:pPr marL="514350" indent="-514350">
              <a:buNone/>
            </a:pPr>
            <a:r>
              <a:rPr lang="en-GB" dirty="0"/>
              <a:t>There are 9 top tips such as</a:t>
            </a:r>
          </a:p>
          <a:p>
            <a:pPr marL="514350" indent="-514350">
              <a:buNone/>
            </a:pPr>
            <a:endParaRPr lang="en-GB" dirty="0"/>
          </a:p>
          <a:p>
            <a:pPr marL="514350" indent="-514350">
              <a:buNone/>
            </a:pPr>
            <a:endParaRPr lang="en-GB" dirty="0"/>
          </a:p>
          <a:p>
            <a:r>
              <a:rPr lang="en-GB" dirty="0">
                <a:latin typeface="Arial" pitchFamily="34" charset="0"/>
                <a:cs typeface="Arial" pitchFamily="34" charset="0"/>
                <a:hlinkClick r:id="rId2"/>
              </a:rPr>
              <a:t>https://www.wjec.co.uk/articles/9-top-tips-to-help-you-get-revising/</a:t>
            </a:r>
            <a:r>
              <a:rPr lang="en-GB" dirty="0">
                <a:latin typeface="Arial" pitchFamily="34" charset="0"/>
                <a:cs typeface="Arial" pitchFamily="34" charset="0"/>
              </a:rPr>
              <a:t> </a:t>
            </a:r>
          </a:p>
          <a:p>
            <a:endParaRPr lang="en-GB" dirty="0"/>
          </a:p>
        </p:txBody>
      </p:sp>
      <p:pic>
        <p:nvPicPr>
          <p:cNvPr id="6148" name="Picture 4"/>
          <p:cNvPicPr>
            <a:picLocks noChangeAspect="1" noChangeArrowheads="1"/>
          </p:cNvPicPr>
          <p:nvPr/>
        </p:nvPicPr>
        <p:blipFill>
          <a:blip r:embed="rId3" cstate="print"/>
          <a:srcRect/>
          <a:stretch>
            <a:fillRect/>
          </a:stretch>
        </p:blipFill>
        <p:spPr bwMode="auto">
          <a:xfrm>
            <a:off x="5148064" y="4005064"/>
            <a:ext cx="3501628" cy="2520280"/>
          </a:xfrm>
          <a:prstGeom prst="rect">
            <a:avLst/>
          </a:prstGeom>
          <a:noFill/>
          <a:ln w="9525">
            <a:noFill/>
            <a:miter lim="800000"/>
            <a:headEnd/>
            <a:tailEnd/>
          </a:ln>
        </p:spPr>
      </p:pic>
      <p:cxnSp>
        <p:nvCxnSpPr>
          <p:cNvPr id="8" name="Straight Arrow Connector 7"/>
          <p:cNvCxnSpPr/>
          <p:nvPr/>
        </p:nvCxnSpPr>
        <p:spPr>
          <a:xfrm>
            <a:off x="2699792" y="3717032"/>
            <a:ext cx="2304256"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Welcome to Unit 2</a:t>
            </a:r>
          </a:p>
        </p:txBody>
      </p:sp>
      <p:sp>
        <p:nvSpPr>
          <p:cNvPr id="3" name="Content Placeholder 2"/>
          <p:cNvSpPr>
            <a:spLocks noGrp="1"/>
          </p:cNvSpPr>
          <p:nvPr>
            <p:ph sz="quarter" idx="1"/>
          </p:nvPr>
        </p:nvSpPr>
        <p:spPr>
          <a:xfrm>
            <a:off x="251520" y="1447800"/>
            <a:ext cx="8435280" cy="4572000"/>
          </a:xfrm>
        </p:spPr>
        <p:txBody>
          <a:bodyPr>
            <a:normAutofit/>
          </a:bodyPr>
          <a:lstStyle/>
          <a:p>
            <a:pPr>
              <a:buNone/>
            </a:pPr>
            <a:endParaRPr lang="en-GB" dirty="0"/>
          </a:p>
          <a:p>
            <a:pPr>
              <a:buNone/>
            </a:pPr>
            <a:r>
              <a:rPr lang="en-GB" sz="3000" dirty="0"/>
              <a:t>   Factors affecting individuals’ growth and development across the lifespan and how this impacts on outcomes, care and support.</a:t>
            </a:r>
          </a:p>
          <a:p>
            <a:pPr>
              <a:buNone/>
            </a:pPr>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b="1" u="sng" dirty="0">
                <a:solidFill>
                  <a:srgbClr val="FF0000"/>
                </a:solidFill>
                <a:effectLst>
                  <a:outerShdw blurRad="38100" dist="38100" dir="2700000" algn="tl">
                    <a:srgbClr val="000000">
                      <a:alpha val="43137"/>
                    </a:srgbClr>
                  </a:outerShdw>
                </a:effectLst>
              </a:rPr>
              <a:t>Red revision activity 1 – Mix/Match life stages. </a:t>
            </a:r>
          </a:p>
        </p:txBody>
      </p:sp>
      <p:sp>
        <p:nvSpPr>
          <p:cNvPr id="3" name="Content Placeholder 2"/>
          <p:cNvSpPr>
            <a:spLocks noGrp="1"/>
          </p:cNvSpPr>
          <p:nvPr>
            <p:ph sz="quarter" idx="1"/>
          </p:nvPr>
        </p:nvSpPr>
        <p:spPr/>
        <p:txBody>
          <a:bodyPr/>
          <a:lstStyle/>
          <a:p>
            <a:pPr>
              <a:buNone/>
            </a:pPr>
            <a:endParaRPr lang="en-GB" dirty="0"/>
          </a:p>
          <a:p>
            <a:pPr>
              <a:buNone/>
            </a:pPr>
            <a:r>
              <a:rPr lang="en-GB" dirty="0"/>
              <a:t>After every session, you will be given a </a:t>
            </a:r>
            <a:r>
              <a:rPr lang="en-GB" b="1" dirty="0">
                <a:solidFill>
                  <a:srgbClr val="FF0000"/>
                </a:solidFill>
                <a:effectLst>
                  <a:outerShdw blurRad="38100" dist="38100" dir="2700000" algn="tl">
                    <a:srgbClr val="000000">
                      <a:alpha val="43137"/>
                    </a:srgbClr>
                  </a:outerShdw>
                </a:effectLst>
              </a:rPr>
              <a:t>red</a:t>
            </a:r>
            <a:r>
              <a:rPr lang="en-GB" dirty="0">
                <a:solidFill>
                  <a:srgbClr val="FF0000"/>
                </a:solidFill>
              </a:rPr>
              <a:t> </a:t>
            </a:r>
            <a:r>
              <a:rPr lang="en-GB" b="1" dirty="0">
                <a:effectLst>
                  <a:outerShdw blurRad="38100" dist="38100" dir="2700000" algn="tl">
                    <a:srgbClr val="000000">
                      <a:alpha val="43137"/>
                    </a:srgbClr>
                  </a:outerShdw>
                </a:effectLst>
              </a:rPr>
              <a:t> </a:t>
            </a:r>
            <a:r>
              <a:rPr lang="en-GB" b="1" dirty="0">
                <a:solidFill>
                  <a:srgbClr val="FF0000"/>
                </a:solidFill>
                <a:effectLst>
                  <a:outerShdw blurRad="38100" dist="38100" dir="2700000" algn="tl">
                    <a:srgbClr val="000000">
                      <a:alpha val="43137"/>
                    </a:srgbClr>
                  </a:outerShdw>
                </a:effectLst>
              </a:rPr>
              <a:t>activity sheet </a:t>
            </a:r>
            <a:r>
              <a:rPr lang="en-GB" dirty="0"/>
              <a:t>– this will need to completed and securely placed within your file.   </a:t>
            </a:r>
          </a:p>
        </p:txBody>
      </p:sp>
      <p:sp>
        <p:nvSpPr>
          <p:cNvPr id="6" name="TextBox 5"/>
          <p:cNvSpPr txBox="1"/>
          <p:nvPr/>
        </p:nvSpPr>
        <p:spPr>
          <a:xfrm>
            <a:off x="683568" y="3356992"/>
            <a:ext cx="8136904" cy="369332"/>
          </a:xfrm>
          <a:prstGeom prst="rect">
            <a:avLst/>
          </a:prstGeom>
          <a:noFill/>
        </p:spPr>
        <p:txBody>
          <a:bodyPr wrap="square" rtlCol="0">
            <a:spAutoFit/>
          </a:bodyPr>
          <a:lstStyle/>
          <a:p>
            <a:r>
              <a:rPr lang="en-GB" dirty="0"/>
              <a:t>This red revision activity sheet is named – </a:t>
            </a:r>
            <a:r>
              <a:rPr lang="en-GB" b="1" dirty="0"/>
              <a:t>Mix and match life stages</a:t>
            </a:r>
            <a:r>
              <a:rPr lang="en-GB" dirty="0"/>
              <a:t>. </a:t>
            </a:r>
          </a:p>
        </p:txBody>
      </p:sp>
      <p:pic>
        <p:nvPicPr>
          <p:cNvPr id="1028" name="Picture 4"/>
          <p:cNvPicPr>
            <a:picLocks noChangeAspect="1" noChangeArrowheads="1"/>
          </p:cNvPicPr>
          <p:nvPr/>
        </p:nvPicPr>
        <p:blipFill>
          <a:blip r:embed="rId3" cstate="print"/>
          <a:srcRect/>
          <a:stretch>
            <a:fillRect/>
          </a:stretch>
        </p:blipFill>
        <p:spPr bwMode="auto">
          <a:xfrm>
            <a:off x="6372200" y="5085184"/>
            <a:ext cx="2520280" cy="1521950"/>
          </a:xfrm>
          <a:prstGeom prst="rect">
            <a:avLst/>
          </a:prstGeom>
          <a:noFill/>
          <a:ln w="9525">
            <a:noFill/>
            <a:miter lim="800000"/>
            <a:headEnd/>
            <a:tailEnd/>
          </a:ln>
        </p:spPr>
      </p:pic>
      <p:pic>
        <p:nvPicPr>
          <p:cNvPr id="1029" name="Picture 5"/>
          <p:cNvPicPr>
            <a:picLocks noChangeAspect="1" noChangeArrowheads="1"/>
          </p:cNvPicPr>
          <p:nvPr/>
        </p:nvPicPr>
        <p:blipFill>
          <a:blip r:embed="rId4" cstate="print"/>
          <a:srcRect/>
          <a:stretch>
            <a:fillRect/>
          </a:stretch>
        </p:blipFill>
        <p:spPr bwMode="auto">
          <a:xfrm>
            <a:off x="539552" y="3284984"/>
            <a:ext cx="8134350" cy="187642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67544" y="1124744"/>
            <a:ext cx="8676456" cy="4895056"/>
          </a:xfrm>
        </p:spPr>
        <p:txBody>
          <a:bodyPr>
            <a:normAutofit/>
          </a:bodyPr>
          <a:lstStyle/>
          <a:p>
            <a:pPr>
              <a:buNone/>
            </a:pPr>
            <a:r>
              <a:rPr lang="en-GB" sz="6600" dirty="0">
                <a:latin typeface="Arial" pitchFamily="34" charset="0"/>
                <a:cs typeface="Arial" pitchFamily="34" charset="0"/>
              </a:rPr>
              <a:t>Objective 1</a:t>
            </a:r>
          </a:p>
          <a:p>
            <a:pPr>
              <a:buNone/>
            </a:pPr>
            <a:endParaRPr lang="en-GB" sz="3800" b="1" i="1" dirty="0"/>
          </a:p>
          <a:p>
            <a:pPr>
              <a:buNone/>
            </a:pPr>
            <a:r>
              <a:rPr lang="en-GB" sz="3800" b="1" i="1" dirty="0"/>
              <a:t>Identify </a:t>
            </a:r>
            <a:r>
              <a:rPr lang="en-GB" sz="3800" dirty="0"/>
              <a:t>the key topic areas that you will be covering for UNIT 2. </a:t>
            </a:r>
          </a:p>
          <a:p>
            <a:pPr>
              <a:buNone/>
            </a:pPr>
            <a:endParaRPr lang="en-GB" sz="3900" dirty="0">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Key areas you will be covering for Unit 2. </a:t>
            </a:r>
          </a:p>
        </p:txBody>
      </p:sp>
      <p:sp>
        <p:nvSpPr>
          <p:cNvPr id="3" name="Content Placeholder 2"/>
          <p:cNvSpPr>
            <a:spLocks noGrp="1"/>
          </p:cNvSpPr>
          <p:nvPr>
            <p:ph sz="quarter" idx="1"/>
          </p:nvPr>
        </p:nvSpPr>
        <p:spPr/>
        <p:txBody>
          <a:bodyPr/>
          <a:lstStyle/>
          <a:p>
            <a:pPr>
              <a:buNone/>
            </a:pPr>
            <a:endParaRPr lang="en-GB" dirty="0"/>
          </a:p>
          <a:p>
            <a:pPr>
              <a:buNone/>
            </a:pPr>
            <a:endParaRPr lang="en-GB" dirty="0"/>
          </a:p>
        </p:txBody>
      </p:sp>
      <p:graphicFrame>
        <p:nvGraphicFramePr>
          <p:cNvPr id="4" name="Table 3"/>
          <p:cNvGraphicFramePr>
            <a:graphicFrameLocks noGrp="1"/>
          </p:cNvGraphicFramePr>
          <p:nvPr/>
        </p:nvGraphicFramePr>
        <p:xfrm>
          <a:off x="395536" y="1772816"/>
          <a:ext cx="4248472" cy="4261447"/>
        </p:xfrm>
        <a:graphic>
          <a:graphicData uri="http://schemas.openxmlformats.org/drawingml/2006/table">
            <a:tbl>
              <a:tblPr firstRow="1" bandRow="1">
                <a:tableStyleId>{5C22544A-7EE6-4342-B048-85BDC9FD1C3A}</a:tableStyleId>
              </a:tblPr>
              <a:tblGrid>
                <a:gridCol w="2124236">
                  <a:extLst>
                    <a:ext uri="{9D8B030D-6E8A-4147-A177-3AD203B41FA5}">
                      <a16:colId xmlns:a16="http://schemas.microsoft.com/office/drawing/2014/main" val="20000"/>
                    </a:ext>
                  </a:extLst>
                </a:gridCol>
                <a:gridCol w="2124236">
                  <a:extLst>
                    <a:ext uri="{9D8B030D-6E8A-4147-A177-3AD203B41FA5}">
                      <a16:colId xmlns:a16="http://schemas.microsoft.com/office/drawing/2014/main" val="20001"/>
                    </a:ext>
                  </a:extLst>
                </a:gridCol>
              </a:tblGrid>
              <a:tr h="695287">
                <a:tc>
                  <a:txBody>
                    <a:bodyPr/>
                    <a:lstStyle/>
                    <a:p>
                      <a:r>
                        <a:rPr lang="en-GB" sz="1200" dirty="0">
                          <a:latin typeface="Arial" pitchFamily="34" charset="0"/>
                          <a:cs typeface="Arial" pitchFamily="34" charset="0"/>
                        </a:rPr>
                        <a:t>Criteria</a:t>
                      </a:r>
                    </a:p>
                  </a:txBody>
                  <a:tcPr/>
                </a:tc>
                <a:tc>
                  <a:txBody>
                    <a:bodyPr/>
                    <a:lstStyle/>
                    <a:p>
                      <a:r>
                        <a:rPr lang="en-GB" sz="1200" dirty="0">
                          <a:latin typeface="Arial" pitchFamily="34" charset="0"/>
                          <a:cs typeface="Arial" pitchFamily="34" charset="0"/>
                        </a:rPr>
                        <a:t>Topic area</a:t>
                      </a:r>
                    </a:p>
                  </a:txBody>
                  <a:tcPr/>
                </a:tc>
                <a:extLst>
                  <a:ext uri="{0D108BD9-81ED-4DB2-BD59-A6C34878D82A}">
                    <a16:rowId xmlns:a16="http://schemas.microsoft.com/office/drawing/2014/main" val="10000"/>
                  </a:ext>
                </a:extLst>
              </a:tr>
              <a:tr h="422110">
                <a:tc>
                  <a:txBody>
                    <a:bodyPr/>
                    <a:lstStyle/>
                    <a:p>
                      <a:r>
                        <a:rPr lang="en-GB" sz="1200" dirty="0">
                          <a:latin typeface="Arial" pitchFamily="34" charset="0"/>
                          <a:cs typeface="Arial" pitchFamily="34" charset="0"/>
                        </a:rPr>
                        <a:t>2.1 </a:t>
                      </a:r>
                    </a:p>
                  </a:txBody>
                  <a:tcPr/>
                </a:tc>
                <a:tc>
                  <a:txBody>
                    <a:bodyPr/>
                    <a:lstStyle/>
                    <a:p>
                      <a:r>
                        <a:rPr lang="en-GB" sz="1200" dirty="0">
                          <a:latin typeface="Arial" pitchFamily="34" charset="0"/>
                          <a:cs typeface="Arial" pitchFamily="34" charset="0"/>
                        </a:rPr>
                        <a:t>Factors</a:t>
                      </a:r>
                      <a:r>
                        <a:rPr lang="en-GB" sz="1200" baseline="0" dirty="0">
                          <a:latin typeface="Arial" pitchFamily="34" charset="0"/>
                          <a:cs typeface="Arial" pitchFamily="34" charset="0"/>
                        </a:rPr>
                        <a:t> affecting human </a:t>
                      </a:r>
                      <a:r>
                        <a:rPr lang="en-GB" sz="1200" b="1" u="sng" baseline="0" dirty="0">
                          <a:latin typeface="Arial" pitchFamily="34" charset="0"/>
                          <a:cs typeface="Arial" pitchFamily="34" charset="0"/>
                        </a:rPr>
                        <a:t>growth</a:t>
                      </a:r>
                      <a:r>
                        <a:rPr lang="en-GB" sz="1200" u="sng" baseline="0" dirty="0">
                          <a:latin typeface="Arial" pitchFamily="34" charset="0"/>
                          <a:cs typeface="Arial" pitchFamily="34" charset="0"/>
                        </a:rPr>
                        <a:t> </a:t>
                      </a:r>
                      <a:r>
                        <a:rPr lang="en-GB" sz="1200" baseline="0" dirty="0">
                          <a:latin typeface="Arial" pitchFamily="34" charset="0"/>
                          <a:cs typeface="Arial" pitchFamily="34" charset="0"/>
                        </a:rPr>
                        <a:t>and </a:t>
                      </a:r>
                      <a:r>
                        <a:rPr lang="en-GB" sz="1200" b="1" u="sng" baseline="0" dirty="0">
                          <a:latin typeface="Arial" pitchFamily="34" charset="0"/>
                          <a:cs typeface="Arial" pitchFamily="34" charset="0"/>
                        </a:rPr>
                        <a:t>development </a:t>
                      </a:r>
                      <a:r>
                        <a:rPr lang="en-GB" sz="1200" baseline="0" dirty="0">
                          <a:latin typeface="Arial" pitchFamily="34" charset="0"/>
                          <a:cs typeface="Arial" pitchFamily="34" charset="0"/>
                        </a:rPr>
                        <a:t>across the </a:t>
                      </a:r>
                      <a:r>
                        <a:rPr lang="en-GB" sz="1200" b="1" u="sng" baseline="0" dirty="0">
                          <a:latin typeface="Arial" pitchFamily="34" charset="0"/>
                          <a:cs typeface="Arial" pitchFamily="34" charset="0"/>
                        </a:rPr>
                        <a:t>lifespan.</a:t>
                      </a:r>
                      <a:endParaRPr lang="en-GB" sz="1200" b="1" u="sng" dirty="0">
                        <a:latin typeface="Arial" pitchFamily="34" charset="0"/>
                        <a:cs typeface="Arial" pitchFamily="34" charset="0"/>
                      </a:endParaRPr>
                    </a:p>
                  </a:txBody>
                  <a:tcPr/>
                </a:tc>
                <a:extLst>
                  <a:ext uri="{0D108BD9-81ED-4DB2-BD59-A6C34878D82A}">
                    <a16:rowId xmlns:a16="http://schemas.microsoft.com/office/drawing/2014/main" val="10001"/>
                  </a:ext>
                </a:extLst>
              </a:tr>
              <a:tr h="590954">
                <a:tc>
                  <a:txBody>
                    <a:bodyPr/>
                    <a:lstStyle/>
                    <a:p>
                      <a:r>
                        <a:rPr lang="en-GB" sz="1200" u="sng" dirty="0">
                          <a:latin typeface="Arial" pitchFamily="34" charset="0"/>
                          <a:cs typeface="Arial" pitchFamily="34" charset="0"/>
                        </a:rPr>
                        <a:t>2.2 </a:t>
                      </a:r>
                    </a:p>
                  </a:txBody>
                  <a:tcPr/>
                </a:tc>
                <a:tc>
                  <a:txBody>
                    <a:bodyPr/>
                    <a:lstStyle/>
                    <a:p>
                      <a:r>
                        <a:rPr lang="en-GB" sz="1200" b="1" u="sng" dirty="0">
                          <a:latin typeface="Arial" pitchFamily="34" charset="0"/>
                          <a:cs typeface="Arial" pitchFamily="34" charset="0"/>
                        </a:rPr>
                        <a:t>Models </a:t>
                      </a:r>
                      <a:r>
                        <a:rPr lang="en-GB" sz="1200" u="none" dirty="0">
                          <a:latin typeface="Arial" pitchFamily="34" charset="0"/>
                          <a:cs typeface="Arial" pitchFamily="34" charset="0"/>
                        </a:rPr>
                        <a:t>that relate to factors that affect growth and development across the lifespan. </a:t>
                      </a:r>
                    </a:p>
                  </a:txBody>
                  <a:tcPr/>
                </a:tc>
                <a:extLst>
                  <a:ext uri="{0D108BD9-81ED-4DB2-BD59-A6C34878D82A}">
                    <a16:rowId xmlns:a16="http://schemas.microsoft.com/office/drawing/2014/main" val="10002"/>
                  </a:ext>
                </a:extLst>
              </a:tr>
              <a:tr h="590954">
                <a:tc>
                  <a:txBody>
                    <a:bodyPr/>
                    <a:lstStyle/>
                    <a:p>
                      <a:r>
                        <a:rPr lang="en-GB" sz="1200" dirty="0">
                          <a:latin typeface="Arial" pitchFamily="34" charset="0"/>
                          <a:cs typeface="Arial" pitchFamily="34" charset="0"/>
                        </a:rPr>
                        <a:t>2.3</a:t>
                      </a:r>
                    </a:p>
                  </a:txBody>
                  <a:tcPr/>
                </a:tc>
                <a:tc>
                  <a:txBody>
                    <a:bodyPr/>
                    <a:lstStyle/>
                    <a:p>
                      <a:r>
                        <a:rPr lang="en-GB" sz="1200" dirty="0">
                          <a:latin typeface="Arial" pitchFamily="34" charset="0"/>
                          <a:cs typeface="Arial" pitchFamily="34" charset="0"/>
                        </a:rPr>
                        <a:t>Health</a:t>
                      </a:r>
                      <a:r>
                        <a:rPr lang="en-GB" sz="1200" baseline="0" dirty="0">
                          <a:latin typeface="Arial" pitchFamily="34" charset="0"/>
                          <a:cs typeface="Arial" pitchFamily="34" charset="0"/>
                        </a:rPr>
                        <a:t> and social care </a:t>
                      </a:r>
                      <a:r>
                        <a:rPr lang="en-GB" sz="1200" b="1" u="sng" baseline="0" dirty="0">
                          <a:latin typeface="Arial" pitchFamily="34" charset="0"/>
                          <a:cs typeface="Arial" pitchFamily="34" charset="0"/>
                        </a:rPr>
                        <a:t>provision </a:t>
                      </a:r>
                      <a:r>
                        <a:rPr lang="en-GB" sz="1200" baseline="0" dirty="0">
                          <a:latin typeface="Arial" pitchFamily="34" charset="0"/>
                          <a:cs typeface="Arial" pitchFamily="34" charset="0"/>
                        </a:rPr>
                        <a:t>for individuals in Wales to support growth and development.</a:t>
                      </a:r>
                      <a:endParaRPr lang="en-GB" sz="1200" dirty="0">
                        <a:latin typeface="Arial" pitchFamily="34" charset="0"/>
                        <a:cs typeface="Arial" pitchFamily="34" charset="0"/>
                      </a:endParaRPr>
                    </a:p>
                  </a:txBody>
                  <a:tcPr/>
                </a:tc>
                <a:extLst>
                  <a:ext uri="{0D108BD9-81ED-4DB2-BD59-A6C34878D82A}">
                    <a16:rowId xmlns:a16="http://schemas.microsoft.com/office/drawing/2014/main" val="10003"/>
                  </a:ext>
                </a:extLst>
              </a:tr>
              <a:tr h="422110">
                <a:tc>
                  <a:txBody>
                    <a:bodyPr/>
                    <a:lstStyle/>
                    <a:p>
                      <a:r>
                        <a:rPr lang="en-GB" sz="1200" dirty="0">
                          <a:latin typeface="Arial" pitchFamily="34" charset="0"/>
                          <a:cs typeface="Arial" pitchFamily="34" charset="0"/>
                        </a:rPr>
                        <a:t>2.4</a:t>
                      </a:r>
                    </a:p>
                  </a:txBody>
                  <a:tcPr/>
                </a:tc>
                <a:tc>
                  <a:txBody>
                    <a:bodyPr/>
                    <a:lstStyle/>
                    <a:p>
                      <a:r>
                        <a:rPr lang="en-GB" sz="1200" dirty="0">
                          <a:latin typeface="Arial" pitchFamily="34" charset="0"/>
                          <a:cs typeface="Arial" pitchFamily="34" charset="0"/>
                        </a:rPr>
                        <a:t>Comparing how individual and the </a:t>
                      </a:r>
                      <a:r>
                        <a:rPr lang="en-GB" sz="1200" b="1" u="sng" dirty="0">
                          <a:latin typeface="Arial" pitchFamily="34" charset="0"/>
                          <a:cs typeface="Arial" pitchFamily="34" charset="0"/>
                        </a:rPr>
                        <a:t>nation </a:t>
                      </a:r>
                      <a:r>
                        <a:rPr lang="en-GB" sz="1200" dirty="0">
                          <a:latin typeface="Arial" pitchFamily="34" charset="0"/>
                          <a:cs typeface="Arial" pitchFamily="34" charset="0"/>
                        </a:rPr>
                        <a:t>monitor</a:t>
                      </a:r>
                      <a:r>
                        <a:rPr lang="en-GB" sz="1200" baseline="0" dirty="0">
                          <a:latin typeface="Arial" pitchFamily="34" charset="0"/>
                          <a:cs typeface="Arial" pitchFamily="34" charset="0"/>
                        </a:rPr>
                        <a:t> </a:t>
                      </a:r>
                      <a:r>
                        <a:rPr lang="en-GB" sz="1200" b="1" u="sng" baseline="0" dirty="0">
                          <a:latin typeface="Arial" pitchFamily="34" charset="0"/>
                          <a:cs typeface="Arial" pitchFamily="34" charset="0"/>
                        </a:rPr>
                        <a:t>health </a:t>
                      </a:r>
                      <a:r>
                        <a:rPr lang="en-GB" sz="1200" baseline="0" dirty="0">
                          <a:latin typeface="Arial" pitchFamily="34" charset="0"/>
                          <a:cs typeface="Arial" pitchFamily="34" charset="0"/>
                        </a:rPr>
                        <a:t>and </a:t>
                      </a:r>
                      <a:r>
                        <a:rPr lang="en-GB" sz="1200" b="1" u="sng" baseline="0" dirty="0">
                          <a:latin typeface="Arial" pitchFamily="34" charset="0"/>
                          <a:cs typeface="Arial" pitchFamily="34" charset="0"/>
                        </a:rPr>
                        <a:t>well-being</a:t>
                      </a:r>
                      <a:r>
                        <a:rPr lang="en-GB" sz="1200" u="sng" baseline="0" dirty="0">
                          <a:latin typeface="Arial" pitchFamily="34" charset="0"/>
                          <a:cs typeface="Arial" pitchFamily="34" charset="0"/>
                        </a:rPr>
                        <a:t>.</a:t>
                      </a:r>
                      <a:endParaRPr lang="en-GB" sz="1200" u="sng" dirty="0">
                        <a:latin typeface="Arial" pitchFamily="34" charset="0"/>
                        <a:cs typeface="Arial" pitchFamily="34" charset="0"/>
                      </a:endParaRPr>
                    </a:p>
                  </a:txBody>
                  <a:tcPr/>
                </a:tc>
                <a:extLst>
                  <a:ext uri="{0D108BD9-81ED-4DB2-BD59-A6C34878D82A}">
                    <a16:rowId xmlns:a16="http://schemas.microsoft.com/office/drawing/2014/main" val="10004"/>
                  </a:ext>
                </a:extLst>
              </a:tr>
              <a:tr h="590954">
                <a:tc>
                  <a:txBody>
                    <a:bodyPr/>
                    <a:lstStyle/>
                    <a:p>
                      <a:r>
                        <a:rPr lang="en-GB" sz="1200" dirty="0">
                          <a:latin typeface="Arial" pitchFamily="34" charset="0"/>
                          <a:cs typeface="Arial" pitchFamily="34" charset="0"/>
                        </a:rPr>
                        <a:t>2.5</a:t>
                      </a:r>
                    </a:p>
                  </a:txBody>
                  <a:tcPr/>
                </a:tc>
                <a:tc>
                  <a:txBody>
                    <a:bodyPr/>
                    <a:lstStyle/>
                    <a:p>
                      <a:r>
                        <a:rPr lang="en-GB" sz="1200" dirty="0">
                          <a:latin typeface="Arial" pitchFamily="34" charset="0"/>
                          <a:cs typeface="Arial" pitchFamily="34" charset="0"/>
                        </a:rPr>
                        <a:t>Approaches to promoting</a:t>
                      </a:r>
                      <a:r>
                        <a:rPr lang="en-GB" sz="1200" baseline="0" dirty="0">
                          <a:latin typeface="Arial" pitchFamily="34" charset="0"/>
                          <a:cs typeface="Arial" pitchFamily="34" charset="0"/>
                        </a:rPr>
                        <a:t> and protecting health, well-being and </a:t>
                      </a:r>
                      <a:r>
                        <a:rPr lang="en-GB" sz="1200" b="1" u="sng" baseline="0" dirty="0">
                          <a:latin typeface="Arial" pitchFamily="34" charset="0"/>
                          <a:cs typeface="Arial" pitchFamily="34" charset="0"/>
                        </a:rPr>
                        <a:t>resilience.</a:t>
                      </a:r>
                      <a:r>
                        <a:rPr lang="en-GB" sz="1200" u="sng" baseline="0" dirty="0">
                          <a:latin typeface="Arial" pitchFamily="34" charset="0"/>
                          <a:cs typeface="Arial" pitchFamily="34" charset="0"/>
                        </a:rPr>
                        <a:t>  </a:t>
                      </a:r>
                      <a:endParaRPr lang="en-GB" sz="1200" u="sng" dirty="0">
                        <a:latin typeface="Arial" pitchFamily="34" charset="0"/>
                        <a:cs typeface="Arial" pitchFamily="34" charset="0"/>
                      </a:endParaRPr>
                    </a:p>
                  </a:txBody>
                  <a:tcPr/>
                </a:tc>
                <a:extLst>
                  <a:ext uri="{0D108BD9-81ED-4DB2-BD59-A6C34878D82A}">
                    <a16:rowId xmlns:a16="http://schemas.microsoft.com/office/drawing/2014/main" val="10005"/>
                  </a:ext>
                </a:extLst>
              </a:tr>
            </a:tbl>
          </a:graphicData>
        </a:graphic>
      </p:graphicFrame>
      <p:sp>
        <p:nvSpPr>
          <p:cNvPr id="8" name="TextBox 7"/>
          <p:cNvSpPr txBox="1"/>
          <p:nvPr/>
        </p:nvSpPr>
        <p:spPr>
          <a:xfrm>
            <a:off x="5220072" y="4221088"/>
            <a:ext cx="3384376" cy="2308324"/>
          </a:xfrm>
          <a:prstGeom prst="rect">
            <a:avLst/>
          </a:prstGeom>
          <a:noFill/>
        </p:spPr>
        <p:txBody>
          <a:bodyPr wrap="square" rtlCol="0">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(Coch) -   I have no ideal what that concept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(Ambr) -  I think I may know but not sure.</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(Gwyrdd) -  Yes, I know and can clearly state this.</a:t>
            </a:r>
          </a:p>
        </p:txBody>
      </p:sp>
      <p:pic>
        <p:nvPicPr>
          <p:cNvPr id="9" name="Picture 8"/>
          <p:cNvPicPr>
            <a:picLocks noChangeAspect="1"/>
          </p:cNvPicPr>
          <p:nvPr/>
        </p:nvPicPr>
        <p:blipFill>
          <a:blip r:embed="rId2" cstate="print"/>
          <a:stretch>
            <a:fillRect/>
          </a:stretch>
        </p:blipFill>
        <p:spPr>
          <a:xfrm>
            <a:off x="6228184" y="1124744"/>
            <a:ext cx="830210" cy="1152128"/>
          </a:xfrm>
          <a:prstGeom prst="rect">
            <a:avLst/>
          </a:prstGeom>
        </p:spPr>
      </p:pic>
      <p:sp>
        <p:nvSpPr>
          <p:cNvPr id="10" name="TextBox 9"/>
          <p:cNvSpPr txBox="1"/>
          <p:nvPr/>
        </p:nvSpPr>
        <p:spPr>
          <a:xfrm>
            <a:off x="7164288" y="1412776"/>
            <a:ext cx="1512168" cy="646331"/>
          </a:xfrm>
          <a:prstGeom prst="rect">
            <a:avLst/>
          </a:prstGeom>
          <a:noFill/>
        </p:spPr>
        <p:txBody>
          <a:bodyPr wrap="square" rtlCol="0">
            <a:spAutoFit/>
          </a:bodyPr>
          <a:lstStyle/>
          <a:p>
            <a:r>
              <a:rPr lang="en-GB" dirty="0">
                <a:latin typeface="Arial" pitchFamily="34" charset="0"/>
                <a:cs typeface="Arial" pitchFamily="34" charset="0"/>
              </a:rPr>
              <a:t>Quick traffic light check</a:t>
            </a:r>
          </a:p>
        </p:txBody>
      </p:sp>
      <p:sp>
        <p:nvSpPr>
          <p:cNvPr id="11" name="TextBox 10"/>
          <p:cNvSpPr txBox="1"/>
          <p:nvPr/>
        </p:nvSpPr>
        <p:spPr>
          <a:xfrm>
            <a:off x="5364088" y="2564904"/>
            <a:ext cx="3528392" cy="1200329"/>
          </a:xfrm>
          <a:prstGeom prst="rect">
            <a:avLst/>
          </a:prstGeom>
          <a:noFill/>
        </p:spPr>
        <p:txBody>
          <a:bodyPr wrap="square" rtlCol="0">
            <a:spAutoFit/>
          </a:bodyPr>
          <a:lstStyle/>
          <a:p>
            <a:r>
              <a:rPr lang="en-GB" dirty="0">
                <a:solidFill>
                  <a:srgbClr val="002060"/>
                </a:solidFill>
                <a:latin typeface="Arial" pitchFamily="34" charset="0"/>
                <a:cs typeface="Arial" pitchFamily="34" charset="0"/>
              </a:rPr>
              <a:t>Using your traffic lights on your desk,  raise the colour you are for every concept which is </a:t>
            </a:r>
            <a:r>
              <a:rPr lang="en-GB" b="1" dirty="0">
                <a:solidFill>
                  <a:srgbClr val="002060"/>
                </a:solidFill>
                <a:latin typeface="Arial" pitchFamily="34" charset="0"/>
                <a:cs typeface="Arial" pitchFamily="34" charset="0"/>
              </a:rPr>
              <a:t>underlined and bold</a:t>
            </a:r>
            <a:r>
              <a:rPr lang="en-GB" dirty="0">
                <a:solidFill>
                  <a:srgbClr val="002060"/>
                </a:solidFill>
                <a:latin typeface="Arial" pitchFamily="34" charset="0"/>
                <a:cs typeface="Arial"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diamond(in)">
                                      <p:cBhvr>
                                        <p:cTn id="17" dur="20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box(in)">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blinds(horizontal)">
                                      <p:cBhvr>
                                        <p:cTn id="27" dur="500"/>
                                        <p:tgtEl>
                                          <p:spTgt spid="8">
                                            <p:txEl>
                                              <p:pRg st="0" end="0"/>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8">
                                            <p:txEl>
                                              <p:pRg st="2" end="2"/>
                                            </p:txEl>
                                          </p:spTgt>
                                        </p:tgtEl>
                                        <p:attrNameLst>
                                          <p:attrName>style.visibility</p:attrName>
                                        </p:attrNameLst>
                                      </p:cBhvr>
                                      <p:to>
                                        <p:strVal val="visible"/>
                                      </p:to>
                                    </p:set>
                                    <p:animEffect transition="in" filter="blinds(horizontal)">
                                      <p:cBhvr>
                                        <p:cTn id="30" dur="500"/>
                                        <p:tgtEl>
                                          <p:spTgt spid="8">
                                            <p:txEl>
                                              <p:pRg st="2" end="2"/>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8">
                                            <p:txEl>
                                              <p:pRg st="4" end="4"/>
                                            </p:txEl>
                                          </p:spTgt>
                                        </p:tgtEl>
                                        <p:attrNameLst>
                                          <p:attrName>style.visibility</p:attrName>
                                        </p:attrNameLst>
                                      </p:cBhvr>
                                      <p:to>
                                        <p:strVal val="visible"/>
                                      </p:to>
                                    </p:set>
                                    <p:animEffect transition="in" filter="blinds(horizontal)">
                                      <p:cBhvr>
                                        <p:cTn id="3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latin typeface="Arial" pitchFamily="34" charset="0"/>
                <a:cs typeface="Arial" pitchFamily="34" charset="0"/>
              </a:rPr>
              <a:t>Growth/development </a:t>
            </a:r>
          </a:p>
        </p:txBody>
      </p:sp>
      <p:pic>
        <p:nvPicPr>
          <p:cNvPr id="4" name="Content Placeholder 3"/>
          <p:cNvPicPr>
            <a:picLocks noGrp="1" noChangeAspect="1"/>
          </p:cNvPicPr>
          <p:nvPr>
            <p:ph sz="quarter" idx="1"/>
          </p:nvPr>
        </p:nvPicPr>
        <p:blipFill>
          <a:blip r:embed="rId3" cstate="print"/>
          <a:stretch>
            <a:fillRect/>
          </a:stretch>
        </p:blipFill>
        <p:spPr>
          <a:xfrm>
            <a:off x="683568" y="1988840"/>
            <a:ext cx="1400175" cy="1943100"/>
          </a:xfrm>
          <a:prstGeom prst="rect">
            <a:avLst/>
          </a:prstGeom>
        </p:spPr>
      </p:pic>
      <p:sp>
        <p:nvSpPr>
          <p:cNvPr id="5" name="Rectangle 4"/>
          <p:cNvSpPr/>
          <p:nvPr/>
        </p:nvSpPr>
        <p:spPr>
          <a:xfrm>
            <a:off x="2771800" y="1844824"/>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(Coch) -   I have no ideal what that concept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(Ambr) -  I think I may know but not sure.</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(Gwyrdd) -  Yes, I know and can clearly state this</a:t>
            </a:r>
            <a:endParaRPr lang="en-GB" dirty="0"/>
          </a:p>
        </p:txBody>
      </p:sp>
      <p:sp>
        <p:nvSpPr>
          <p:cNvPr id="6" name="TextBox 5"/>
          <p:cNvSpPr txBox="1"/>
          <p:nvPr/>
        </p:nvSpPr>
        <p:spPr>
          <a:xfrm>
            <a:off x="899592" y="4509120"/>
            <a:ext cx="7920880" cy="1661993"/>
          </a:xfrm>
          <a:prstGeom prst="rect">
            <a:avLst/>
          </a:prstGeom>
          <a:noFill/>
        </p:spPr>
        <p:txBody>
          <a:bodyPr wrap="square" rtlCol="0">
            <a:spAutoFit/>
          </a:bodyPr>
          <a:lstStyle/>
          <a:p>
            <a:r>
              <a:rPr lang="en-GB" dirty="0">
                <a:solidFill>
                  <a:srgbClr val="0070C0"/>
                </a:solidFill>
                <a:latin typeface="Arial" pitchFamily="34" charset="0"/>
                <a:cs typeface="Arial" pitchFamily="34" charset="0"/>
              </a:rPr>
              <a:t>Growth links to an increase in length or height, weight and dimensions.</a:t>
            </a:r>
          </a:p>
          <a:p>
            <a:endParaRPr lang="en-GB" dirty="0">
              <a:solidFill>
                <a:srgbClr val="0070C0"/>
              </a:solidFill>
              <a:latin typeface="Arial" pitchFamily="34" charset="0"/>
              <a:cs typeface="Arial" pitchFamily="34" charset="0"/>
            </a:endParaRPr>
          </a:p>
          <a:p>
            <a:r>
              <a:rPr lang="en-GB" dirty="0">
                <a:solidFill>
                  <a:srgbClr val="0070C0"/>
                </a:solidFill>
                <a:latin typeface="Arial" pitchFamily="34" charset="0"/>
                <a:cs typeface="Arial" pitchFamily="34" charset="0"/>
              </a:rPr>
              <a:t>Development is skills and abilities which are developed through the life stages.  </a:t>
            </a:r>
          </a:p>
          <a:p>
            <a:endParaRPr lang="en-GB" dirty="0">
              <a:latin typeface="Arial" pitchFamily="34" charset="0"/>
              <a:cs typeface="Arial" pitchFamily="34" charset="0"/>
            </a:endParaRPr>
          </a:p>
          <a:p>
            <a:pPr algn="ctr"/>
            <a:r>
              <a:rPr lang="en-GB" sz="1200" i="1" dirty="0">
                <a:latin typeface="Arial" pitchFamily="34" charset="0"/>
                <a:cs typeface="Arial" pitchFamily="34" charset="0"/>
              </a:rPr>
              <a:t>These concepts will be covered in more detail in lesson 2 /later sessions and how growth is measured in Wales.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latin typeface="Arial" pitchFamily="34" charset="0"/>
                <a:cs typeface="Arial" pitchFamily="34" charset="0"/>
              </a:rPr>
              <a:t>Lifespan</a:t>
            </a:r>
          </a:p>
        </p:txBody>
      </p:sp>
      <p:pic>
        <p:nvPicPr>
          <p:cNvPr id="4" name="Content Placeholder 3"/>
          <p:cNvPicPr>
            <a:picLocks noGrp="1" noChangeAspect="1"/>
          </p:cNvPicPr>
          <p:nvPr>
            <p:ph sz="quarter" idx="1"/>
          </p:nvPr>
        </p:nvPicPr>
        <p:blipFill>
          <a:blip r:embed="rId3" cstate="print"/>
          <a:stretch>
            <a:fillRect/>
          </a:stretch>
        </p:blipFill>
        <p:spPr>
          <a:xfrm>
            <a:off x="683568" y="1988840"/>
            <a:ext cx="1400175" cy="1943100"/>
          </a:xfrm>
          <a:prstGeom prst="rect">
            <a:avLst/>
          </a:prstGeom>
        </p:spPr>
      </p:pic>
      <p:sp>
        <p:nvSpPr>
          <p:cNvPr id="5" name="Rectangle 4"/>
          <p:cNvSpPr/>
          <p:nvPr/>
        </p:nvSpPr>
        <p:spPr>
          <a:xfrm>
            <a:off x="2771800" y="1844824"/>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(Coch) -   I have no ideal what that concept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(Ambr) -  I think I may know but not sure.</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(Gwyrdd) -  Yes, I know and can clearly state this</a:t>
            </a:r>
            <a:endParaRPr lang="en-GB" dirty="0"/>
          </a:p>
        </p:txBody>
      </p:sp>
      <p:sp>
        <p:nvSpPr>
          <p:cNvPr id="7" name="TextBox 6"/>
          <p:cNvSpPr txBox="1"/>
          <p:nvPr/>
        </p:nvSpPr>
        <p:spPr>
          <a:xfrm>
            <a:off x="683568" y="4293096"/>
            <a:ext cx="7560840" cy="1477328"/>
          </a:xfrm>
          <a:prstGeom prst="rect">
            <a:avLst/>
          </a:prstGeom>
          <a:noFill/>
        </p:spPr>
        <p:txBody>
          <a:bodyPr wrap="square" rtlCol="0">
            <a:spAutoFit/>
          </a:bodyPr>
          <a:lstStyle/>
          <a:p>
            <a:r>
              <a:rPr lang="en-GB" dirty="0">
                <a:solidFill>
                  <a:srgbClr val="0070C0"/>
                </a:solidFill>
              </a:rPr>
              <a:t>Lifespan is an age-related phrase of growth and development that a person passes through.    In terms of ages, for this unit, these will be defined as the following. </a:t>
            </a:r>
          </a:p>
          <a:p>
            <a:endParaRPr lang="en-GB" dirty="0"/>
          </a:p>
          <a:p>
            <a:endParaRPr lang="en-GB" dirty="0"/>
          </a:p>
        </p:txBody>
      </p:sp>
      <p:graphicFrame>
        <p:nvGraphicFramePr>
          <p:cNvPr id="8" name="Table 7"/>
          <p:cNvGraphicFramePr>
            <a:graphicFrameLocks noGrp="1"/>
          </p:cNvGraphicFramePr>
          <p:nvPr/>
        </p:nvGraphicFramePr>
        <p:xfrm>
          <a:off x="3491880" y="5085184"/>
          <a:ext cx="4392488" cy="1645920"/>
        </p:xfrm>
        <a:graphic>
          <a:graphicData uri="http://schemas.openxmlformats.org/drawingml/2006/table">
            <a:tbl>
              <a:tblPr firstRow="1" bandRow="1">
                <a:tableStyleId>{5C22544A-7EE6-4342-B048-85BDC9FD1C3A}</a:tableStyleId>
              </a:tblPr>
              <a:tblGrid>
                <a:gridCol w="2196244">
                  <a:extLst>
                    <a:ext uri="{9D8B030D-6E8A-4147-A177-3AD203B41FA5}">
                      <a16:colId xmlns:a16="http://schemas.microsoft.com/office/drawing/2014/main" val="20000"/>
                    </a:ext>
                  </a:extLst>
                </a:gridCol>
                <a:gridCol w="2196244">
                  <a:extLst>
                    <a:ext uri="{9D8B030D-6E8A-4147-A177-3AD203B41FA5}">
                      <a16:colId xmlns:a16="http://schemas.microsoft.com/office/drawing/2014/main" val="20001"/>
                    </a:ext>
                  </a:extLst>
                </a:gridCol>
              </a:tblGrid>
              <a:tr h="250317">
                <a:tc>
                  <a:txBody>
                    <a:bodyPr/>
                    <a:lstStyle/>
                    <a:p>
                      <a:r>
                        <a:rPr lang="en-GB" sz="1200" dirty="0"/>
                        <a:t>Lifespan/ life stages</a:t>
                      </a:r>
                      <a:r>
                        <a:rPr lang="en-GB" sz="1200" baseline="0" dirty="0"/>
                        <a:t> </a:t>
                      </a:r>
                      <a:endParaRPr lang="en-GB" sz="1200" dirty="0"/>
                    </a:p>
                  </a:txBody>
                  <a:tcPr/>
                </a:tc>
                <a:tc>
                  <a:txBody>
                    <a:bodyPr/>
                    <a:lstStyle/>
                    <a:p>
                      <a:endParaRPr lang="en-GB" sz="1200" dirty="0"/>
                    </a:p>
                  </a:txBody>
                  <a:tcPr/>
                </a:tc>
                <a:extLst>
                  <a:ext uri="{0D108BD9-81ED-4DB2-BD59-A6C34878D82A}">
                    <a16:rowId xmlns:a16="http://schemas.microsoft.com/office/drawing/2014/main" val="10000"/>
                  </a:ext>
                </a:extLst>
              </a:tr>
              <a:tr h="250317">
                <a:tc>
                  <a:txBody>
                    <a:bodyPr/>
                    <a:lstStyle/>
                    <a:p>
                      <a:r>
                        <a:rPr lang="en-GB" sz="1200" dirty="0"/>
                        <a:t>Infancy</a:t>
                      </a:r>
                    </a:p>
                  </a:txBody>
                  <a:tcPr/>
                </a:tc>
                <a:tc>
                  <a:txBody>
                    <a:bodyPr/>
                    <a:lstStyle/>
                    <a:p>
                      <a:r>
                        <a:rPr lang="en-GB" sz="1200" dirty="0"/>
                        <a:t>0-2 years</a:t>
                      </a:r>
                    </a:p>
                  </a:txBody>
                  <a:tcPr/>
                </a:tc>
                <a:extLst>
                  <a:ext uri="{0D108BD9-81ED-4DB2-BD59-A6C34878D82A}">
                    <a16:rowId xmlns:a16="http://schemas.microsoft.com/office/drawing/2014/main" val="10001"/>
                  </a:ext>
                </a:extLst>
              </a:tr>
              <a:tr h="250317">
                <a:tc>
                  <a:txBody>
                    <a:bodyPr/>
                    <a:lstStyle/>
                    <a:p>
                      <a:r>
                        <a:rPr lang="en-GB" sz="1200" dirty="0"/>
                        <a:t>Childhood</a:t>
                      </a:r>
                    </a:p>
                  </a:txBody>
                  <a:tcPr/>
                </a:tc>
                <a:tc>
                  <a:txBody>
                    <a:bodyPr/>
                    <a:lstStyle/>
                    <a:p>
                      <a:r>
                        <a:rPr lang="en-GB" sz="1200" dirty="0"/>
                        <a:t>3-12 years</a:t>
                      </a:r>
                    </a:p>
                  </a:txBody>
                  <a:tcPr/>
                </a:tc>
                <a:extLst>
                  <a:ext uri="{0D108BD9-81ED-4DB2-BD59-A6C34878D82A}">
                    <a16:rowId xmlns:a16="http://schemas.microsoft.com/office/drawing/2014/main" val="10002"/>
                  </a:ext>
                </a:extLst>
              </a:tr>
              <a:tr h="250317">
                <a:tc>
                  <a:txBody>
                    <a:bodyPr/>
                    <a:lstStyle/>
                    <a:p>
                      <a:r>
                        <a:rPr lang="en-GB" sz="1200" dirty="0"/>
                        <a:t>Adolescence </a:t>
                      </a:r>
                    </a:p>
                  </a:txBody>
                  <a:tcPr/>
                </a:tc>
                <a:tc>
                  <a:txBody>
                    <a:bodyPr/>
                    <a:lstStyle/>
                    <a:p>
                      <a:r>
                        <a:rPr lang="en-GB" sz="1200" dirty="0"/>
                        <a:t>13-19 years</a:t>
                      </a:r>
                    </a:p>
                  </a:txBody>
                  <a:tcPr/>
                </a:tc>
                <a:extLst>
                  <a:ext uri="{0D108BD9-81ED-4DB2-BD59-A6C34878D82A}">
                    <a16:rowId xmlns:a16="http://schemas.microsoft.com/office/drawing/2014/main" val="10003"/>
                  </a:ext>
                </a:extLst>
              </a:tr>
              <a:tr h="250317">
                <a:tc>
                  <a:txBody>
                    <a:bodyPr/>
                    <a:lstStyle/>
                    <a:p>
                      <a:r>
                        <a:rPr lang="en-GB" sz="1200" dirty="0"/>
                        <a:t>Adulthood</a:t>
                      </a:r>
                    </a:p>
                  </a:txBody>
                  <a:tcPr/>
                </a:tc>
                <a:tc>
                  <a:txBody>
                    <a:bodyPr/>
                    <a:lstStyle/>
                    <a:p>
                      <a:r>
                        <a:rPr lang="en-GB" sz="1200" dirty="0"/>
                        <a:t>20-64</a:t>
                      </a:r>
                      <a:r>
                        <a:rPr lang="en-GB" sz="1200" baseline="0" dirty="0"/>
                        <a:t> years </a:t>
                      </a:r>
                      <a:endParaRPr lang="en-GB" sz="1200" dirty="0"/>
                    </a:p>
                  </a:txBody>
                  <a:tcPr/>
                </a:tc>
                <a:extLst>
                  <a:ext uri="{0D108BD9-81ED-4DB2-BD59-A6C34878D82A}">
                    <a16:rowId xmlns:a16="http://schemas.microsoft.com/office/drawing/2014/main" val="10004"/>
                  </a:ext>
                </a:extLst>
              </a:tr>
              <a:tr h="250317">
                <a:tc>
                  <a:txBody>
                    <a:bodyPr/>
                    <a:lstStyle/>
                    <a:p>
                      <a:r>
                        <a:rPr lang="en-GB" sz="1200" dirty="0"/>
                        <a:t>Later adulthood</a:t>
                      </a:r>
                    </a:p>
                  </a:txBody>
                  <a:tcPr/>
                </a:tc>
                <a:tc>
                  <a:txBody>
                    <a:bodyPr/>
                    <a:lstStyle/>
                    <a:p>
                      <a:r>
                        <a:rPr lang="en-GB" sz="1200" dirty="0"/>
                        <a:t>65+ years</a:t>
                      </a:r>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latin typeface="Arial" pitchFamily="34" charset="0"/>
                <a:cs typeface="Arial" pitchFamily="34" charset="0"/>
              </a:rPr>
              <a:t>Models</a:t>
            </a:r>
          </a:p>
        </p:txBody>
      </p:sp>
      <p:pic>
        <p:nvPicPr>
          <p:cNvPr id="4" name="Content Placeholder 3"/>
          <p:cNvPicPr>
            <a:picLocks noGrp="1" noChangeAspect="1"/>
          </p:cNvPicPr>
          <p:nvPr>
            <p:ph sz="quarter" idx="1"/>
          </p:nvPr>
        </p:nvPicPr>
        <p:blipFill>
          <a:blip r:embed="rId3" cstate="print"/>
          <a:stretch>
            <a:fillRect/>
          </a:stretch>
        </p:blipFill>
        <p:spPr>
          <a:xfrm>
            <a:off x="683568" y="1988840"/>
            <a:ext cx="1400175" cy="1943100"/>
          </a:xfrm>
          <a:prstGeom prst="rect">
            <a:avLst/>
          </a:prstGeom>
        </p:spPr>
      </p:pic>
      <p:sp>
        <p:nvSpPr>
          <p:cNvPr id="5" name="Rectangle 4"/>
          <p:cNvSpPr/>
          <p:nvPr/>
        </p:nvSpPr>
        <p:spPr>
          <a:xfrm>
            <a:off x="2771800" y="1844824"/>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(Coch) -   I have no ideal what that concept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(Ambr) -  I think I may know but not sure.</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(Gwyrdd) -  Yes, I know and can clearly state this</a:t>
            </a:r>
            <a:endParaRPr lang="en-GB" dirty="0"/>
          </a:p>
        </p:txBody>
      </p:sp>
      <p:sp>
        <p:nvSpPr>
          <p:cNvPr id="8" name="TextBox 7"/>
          <p:cNvSpPr txBox="1"/>
          <p:nvPr/>
        </p:nvSpPr>
        <p:spPr>
          <a:xfrm>
            <a:off x="611560" y="4365104"/>
            <a:ext cx="7416824" cy="1815882"/>
          </a:xfrm>
          <a:prstGeom prst="rect">
            <a:avLst/>
          </a:prstGeom>
          <a:noFill/>
        </p:spPr>
        <p:txBody>
          <a:bodyPr wrap="square" rtlCol="0">
            <a:spAutoFit/>
          </a:bodyPr>
          <a:lstStyle/>
          <a:p>
            <a:r>
              <a:rPr lang="en-GB" sz="1400" dirty="0">
                <a:solidFill>
                  <a:srgbClr val="0070C0"/>
                </a:solidFill>
              </a:rPr>
              <a:t>A model is a representation of an idea and is used to describe and explain key reasons behind issues.     For you unit, you will be discussing a range of models and theories, and you will be expected to know some basic concepts related to key theories/models, some critiques and how models/theories relate to each other.</a:t>
            </a:r>
          </a:p>
          <a:p>
            <a:endParaRPr lang="en-GB" sz="1400" dirty="0">
              <a:solidFill>
                <a:srgbClr val="0070C0"/>
              </a:solidFill>
            </a:endParaRPr>
          </a:p>
          <a:p>
            <a:r>
              <a:rPr lang="en-GB" sz="1400" dirty="0">
                <a:solidFill>
                  <a:srgbClr val="0070C0"/>
                </a:solidFill>
              </a:rPr>
              <a:t>You will be covering the following Models/Theories including – Behavioural theory, Biological theory, Cognitive/developmental theories, Ecological theories, Human Developmental theories, Humanistic, Psychosocial theory and Social Learning theory.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latin typeface="Arial" pitchFamily="34" charset="0"/>
                <a:cs typeface="Arial" pitchFamily="34" charset="0"/>
              </a:rPr>
              <a:t>Provision</a:t>
            </a:r>
          </a:p>
        </p:txBody>
      </p:sp>
      <p:pic>
        <p:nvPicPr>
          <p:cNvPr id="4" name="Content Placeholder 3"/>
          <p:cNvPicPr>
            <a:picLocks noGrp="1" noChangeAspect="1"/>
          </p:cNvPicPr>
          <p:nvPr>
            <p:ph sz="quarter" idx="1"/>
          </p:nvPr>
        </p:nvPicPr>
        <p:blipFill>
          <a:blip r:embed="rId3" cstate="print"/>
          <a:stretch>
            <a:fillRect/>
          </a:stretch>
        </p:blipFill>
        <p:spPr>
          <a:xfrm>
            <a:off x="683568" y="1988840"/>
            <a:ext cx="1400175" cy="1943100"/>
          </a:xfrm>
          <a:prstGeom prst="rect">
            <a:avLst/>
          </a:prstGeom>
        </p:spPr>
      </p:pic>
      <p:sp>
        <p:nvSpPr>
          <p:cNvPr id="5" name="Rectangle 4"/>
          <p:cNvSpPr/>
          <p:nvPr/>
        </p:nvSpPr>
        <p:spPr>
          <a:xfrm>
            <a:off x="2771800" y="1844824"/>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(Coch) -   I have no ideal what that concept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(Ambr) -  I think I may know but not sure.</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(Gwyrdd) -  Yes, I know and can clearly state this</a:t>
            </a:r>
            <a:endParaRPr lang="en-GB" dirty="0"/>
          </a:p>
        </p:txBody>
      </p:sp>
      <p:sp>
        <p:nvSpPr>
          <p:cNvPr id="7" name="TextBox 6"/>
          <p:cNvSpPr txBox="1"/>
          <p:nvPr/>
        </p:nvSpPr>
        <p:spPr>
          <a:xfrm>
            <a:off x="683568" y="4581128"/>
            <a:ext cx="8064896" cy="923330"/>
          </a:xfrm>
          <a:prstGeom prst="rect">
            <a:avLst/>
          </a:prstGeom>
          <a:noFill/>
        </p:spPr>
        <p:txBody>
          <a:bodyPr wrap="square" rtlCol="0">
            <a:spAutoFit/>
          </a:bodyPr>
          <a:lstStyle/>
          <a:p>
            <a:r>
              <a:rPr lang="en-GB" dirty="0">
                <a:solidFill>
                  <a:srgbClr val="0070C0"/>
                </a:solidFill>
              </a:rPr>
              <a:t>Provision is the action of providing and supply something for use.    In this unit you will be considering what help/support is provided in Wales for individuals in supporting their growth/development.  </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02E233BCF3B4439937791014C43B31" ma:contentTypeVersion="65" ma:contentTypeDescription="Create a new document." ma:contentTypeScope="" ma:versionID="e26be2cd6f3de2b30ab05ee337bf86b9">
  <xsd:schema xmlns:xsd="http://www.w3.org/2001/XMLSchema" xmlns:xs="http://www.w3.org/2001/XMLSchema" xmlns:p="http://schemas.microsoft.com/office/2006/metadata/properties" xmlns:ns1="http://schemas.microsoft.com/sharepoint/v3" xmlns:ns2="e3a6d8c0-ef40-4695-9941-c9fc2513bc54" xmlns:ns3="36f98b4f-ba65-4a7d-9a34-48b23de556cb" targetNamespace="http://schemas.microsoft.com/office/2006/metadata/properties" ma:root="true" ma:fieldsID="d89b695ebfb163ef957a31276ddae3e9" ns1:_="" ns2:_="" ns3:_="">
    <xsd:import namespace="http://schemas.microsoft.com/sharepoint/v3"/>
    <xsd:import namespace="e3a6d8c0-ef40-4695-9941-c9fc2513bc54"/>
    <xsd:import namespace="36f98b4f-ba65-4a7d-9a34-48b23de556cb"/>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4" nillable="true" ma:displayName="Scheduling Start Date" ma:description="" ma:internalName="PublishingStartDate">
      <xsd:simpleType>
        <xsd:restriction base="dms:Unknown"/>
      </xsd:simpleType>
    </xsd:element>
    <xsd:element name="PublishingExpirationDate" ma:index="5"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a6d8c0-ef40-4695-9941-c9fc2513bc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89F7DC1F-D0DF-4B21-9F9D-47D5087DD4C5}"/>
</file>

<file path=customXml/itemProps2.xml><?xml version="1.0" encoding="utf-8"?>
<ds:datastoreItem xmlns:ds="http://schemas.openxmlformats.org/officeDocument/2006/customXml" ds:itemID="{2A7F3EB0-D357-417C-B48A-0307ED273948}"/>
</file>

<file path=customXml/itemProps3.xml><?xml version="1.0" encoding="utf-8"?>
<ds:datastoreItem xmlns:ds="http://schemas.openxmlformats.org/officeDocument/2006/customXml" ds:itemID="{4178ED81-F24A-4D1A-8596-0BA15C3671D0}"/>
</file>

<file path=docProps/app.xml><?xml version="1.0" encoding="utf-8"?>
<Properties xmlns="http://schemas.openxmlformats.org/officeDocument/2006/extended-properties" xmlns:vt="http://schemas.openxmlformats.org/officeDocument/2006/docPropsVTypes">
  <Template>Equity</Template>
  <TotalTime>4090</TotalTime>
  <Words>2977</Words>
  <Application>Microsoft Office PowerPoint</Application>
  <PresentationFormat>On-screen Show (4:3)</PresentationFormat>
  <Paragraphs>323</Paragraphs>
  <Slides>30</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Calibri</vt:lpstr>
      <vt:lpstr>Franklin Gothic Book</vt:lpstr>
      <vt:lpstr>Perpetua</vt:lpstr>
      <vt:lpstr>Times New Roman</vt:lpstr>
      <vt:lpstr>Wingdings 2</vt:lpstr>
      <vt:lpstr>Equity</vt:lpstr>
      <vt:lpstr>Introduction to unit content and assessment methods. </vt:lpstr>
      <vt:lpstr>Objectives – after this session you should be able to:</vt:lpstr>
      <vt:lpstr>Welcome to Unit 2</vt:lpstr>
      <vt:lpstr>PowerPoint Presentation</vt:lpstr>
      <vt:lpstr>Key areas you will be covering for Unit 2. </vt:lpstr>
      <vt:lpstr>Growth/development </vt:lpstr>
      <vt:lpstr>Lifespan</vt:lpstr>
      <vt:lpstr>Models</vt:lpstr>
      <vt:lpstr>Provision</vt:lpstr>
      <vt:lpstr>Nation</vt:lpstr>
      <vt:lpstr>Health</vt:lpstr>
      <vt:lpstr>Well-being</vt:lpstr>
      <vt:lpstr>Resilience </vt:lpstr>
      <vt:lpstr>PowerPoint Presentation</vt:lpstr>
      <vt:lpstr>Assessment methods that will be used when undertaking this unit.</vt:lpstr>
      <vt:lpstr>Assessment methods that will be used when undertaking this unit</vt:lpstr>
      <vt:lpstr>Assessment methods that will be used when undertaking this unit</vt:lpstr>
      <vt:lpstr>PowerPoint Presentation</vt:lpstr>
      <vt:lpstr>Reliable online resources</vt:lpstr>
      <vt:lpstr>Reliable online resources</vt:lpstr>
      <vt:lpstr>Some reliable websites which may help you. </vt:lpstr>
      <vt:lpstr>PowerPoint Presentation</vt:lpstr>
      <vt:lpstr>Some tips to help you with your revision. </vt:lpstr>
      <vt:lpstr>Objective checker – Can you? </vt:lpstr>
      <vt:lpstr>Objective checker – can you?</vt:lpstr>
      <vt:lpstr>Objective checker – can you?</vt:lpstr>
      <vt:lpstr>Objective checker – can you? </vt:lpstr>
      <vt:lpstr>Objective checker – can you? </vt:lpstr>
      <vt:lpstr>Objective checker – can you?</vt:lpstr>
      <vt:lpstr>Red revision activity 1 – Mix/Match life stages.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unit content and assessment methods.</dc:title>
  <dc:creator>Student</dc:creator>
  <cp:lastModifiedBy>Morris-Goodman, Karen</cp:lastModifiedBy>
  <cp:revision>83</cp:revision>
  <dcterms:created xsi:type="dcterms:W3CDTF">2020-04-29T14:22:21Z</dcterms:created>
  <dcterms:modified xsi:type="dcterms:W3CDTF">2020-06-05T13:22:25Z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0x0101001102E233BCF3B4439937791014C43B31</vt:lpwstr>
  </property>
</Properties>
</file>