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50"/>
  </p:notesMasterIdLst>
  <p:sldIdLst>
    <p:sldId id="257" r:id="rId5"/>
    <p:sldId id="329" r:id="rId6"/>
    <p:sldId id="337" r:id="rId7"/>
    <p:sldId id="339" r:id="rId8"/>
    <p:sldId id="338" r:id="rId9"/>
    <p:sldId id="324" r:id="rId10"/>
    <p:sldId id="304" r:id="rId11"/>
    <p:sldId id="402" r:id="rId12"/>
    <p:sldId id="328" r:id="rId13"/>
    <p:sldId id="323" r:id="rId14"/>
    <p:sldId id="405" r:id="rId15"/>
    <p:sldId id="404" r:id="rId16"/>
    <p:sldId id="406" r:id="rId17"/>
    <p:sldId id="407" r:id="rId18"/>
    <p:sldId id="409" r:id="rId19"/>
    <p:sldId id="408" r:id="rId20"/>
    <p:sldId id="410" r:id="rId21"/>
    <p:sldId id="411" r:id="rId22"/>
    <p:sldId id="437" r:id="rId23"/>
    <p:sldId id="306" r:id="rId24"/>
    <p:sldId id="307" r:id="rId25"/>
    <p:sldId id="413" r:id="rId26"/>
    <p:sldId id="414" r:id="rId27"/>
    <p:sldId id="415" r:id="rId28"/>
    <p:sldId id="416" r:id="rId29"/>
    <p:sldId id="417" r:id="rId30"/>
    <p:sldId id="418" r:id="rId31"/>
    <p:sldId id="419" r:id="rId32"/>
    <p:sldId id="420" r:id="rId33"/>
    <p:sldId id="421" r:id="rId34"/>
    <p:sldId id="422" r:id="rId35"/>
    <p:sldId id="423" r:id="rId36"/>
    <p:sldId id="424" r:id="rId37"/>
    <p:sldId id="425" r:id="rId38"/>
    <p:sldId id="426" r:id="rId39"/>
    <p:sldId id="427" r:id="rId40"/>
    <p:sldId id="428" r:id="rId41"/>
    <p:sldId id="429" r:id="rId42"/>
    <p:sldId id="430" r:id="rId43"/>
    <p:sldId id="431" r:id="rId44"/>
    <p:sldId id="432" r:id="rId45"/>
    <p:sldId id="433" r:id="rId46"/>
    <p:sldId id="436" r:id="rId47"/>
    <p:sldId id="434" r:id="rId48"/>
    <p:sldId id="435" r:id="rId49"/>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7F1307-D0C5-4B70-90AA-77753EC95E28}" v="172" dt="2021-05-05T08:48:15.0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6427"/>
  </p:normalViewPr>
  <p:slideViewPr>
    <p:cSldViewPr snapToGrid="0" snapToObjects="1">
      <p:cViewPr varScale="1">
        <p:scale>
          <a:sx n="54" d="100"/>
          <a:sy n="54" d="100"/>
        </p:scale>
        <p:origin x="10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3C7F1307-D0C5-4B70-90AA-77753EC95E28}"/>
    <pc:docChg chg="modSld">
      <pc:chgData name="Wyman, Hilary" userId="f3bca22b-3a42-4d89-8a24-ce254d13f28a" providerId="ADAL" clId="{3C7F1307-D0C5-4B70-90AA-77753EC95E28}" dt="2021-06-02T14:39:17.378" v="2" actId="20577"/>
      <pc:docMkLst>
        <pc:docMk/>
      </pc:docMkLst>
      <pc:sldChg chg="modSp mod">
        <pc:chgData name="Wyman, Hilary" userId="f3bca22b-3a42-4d89-8a24-ce254d13f28a" providerId="ADAL" clId="{3C7F1307-D0C5-4B70-90AA-77753EC95E28}" dt="2021-06-02T14:39:17.378" v="2" actId="20577"/>
        <pc:sldMkLst>
          <pc:docMk/>
          <pc:sldMk cId="1589661922" sldId="257"/>
        </pc:sldMkLst>
        <pc:spChg chg="mod">
          <ac:chgData name="Wyman, Hilary" userId="f3bca22b-3a42-4d89-8a24-ce254d13f28a" providerId="ADAL" clId="{3C7F1307-D0C5-4B70-90AA-77753EC95E28}" dt="2021-06-02T14:39:17.378" v="2" actId="20577"/>
          <ac:spMkLst>
            <pc:docMk/>
            <pc:sldMk cId="1589661922" sldId="257"/>
            <ac:spMk id="5" creationId="{962540C8-EFB1-4A26-905D-2795B8A860B5}"/>
          </ac:spMkLst>
        </pc:spChg>
      </pc:sldChg>
      <pc:sldChg chg="modSp mod">
        <pc:chgData name="Wyman, Hilary" userId="f3bca22b-3a42-4d89-8a24-ce254d13f28a" providerId="ADAL" clId="{3C7F1307-D0C5-4B70-90AA-77753EC95E28}" dt="2021-05-05T14:25:46.976" v="1" actId="2711"/>
        <pc:sldMkLst>
          <pc:docMk/>
          <pc:sldMk cId="1006077162" sldId="338"/>
        </pc:sldMkLst>
        <pc:graphicFrameChg chg="modGraphic">
          <ac:chgData name="Wyman, Hilary" userId="f3bca22b-3a42-4d89-8a24-ce254d13f28a" providerId="ADAL" clId="{3C7F1307-D0C5-4B70-90AA-77753EC95E28}" dt="2021-05-05T14:25:46.976" v="1" actId="2711"/>
          <ac:graphicFrameMkLst>
            <pc:docMk/>
            <pc:sldMk cId="1006077162" sldId="338"/>
            <ac:graphicFrameMk id="6" creationId="{A25E93E0-6F2E-4F5B-84EA-AA8236DB84C7}"/>
          </ac:graphicFrameMkLst>
        </pc:graphicFrameChg>
      </pc:sldChg>
      <pc:sldChg chg="modSp mod">
        <pc:chgData name="Wyman, Hilary" userId="f3bca22b-3a42-4d89-8a24-ce254d13f28a" providerId="ADAL" clId="{3C7F1307-D0C5-4B70-90AA-77753EC95E28}" dt="2021-05-05T14:25:18.351" v="0" actId="2085"/>
        <pc:sldMkLst>
          <pc:docMk/>
          <pc:sldMk cId="3233461336" sldId="339"/>
        </pc:sldMkLst>
        <pc:spChg chg="mod">
          <ac:chgData name="Wyman, Hilary" userId="f3bca22b-3a42-4d89-8a24-ce254d13f28a" providerId="ADAL" clId="{3C7F1307-D0C5-4B70-90AA-77753EC95E28}" dt="2021-05-05T14:25:18.351" v="0" actId="2085"/>
          <ac:spMkLst>
            <pc:docMk/>
            <pc:sldMk cId="3233461336" sldId="339"/>
            <ac:spMk id="5" creationId="{0A204228-E1D5-4929-8E4E-EB6A508FB72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18</a:t>
            </a:fld>
            <a:endParaRPr lang="en-US"/>
          </a:p>
        </p:txBody>
      </p:sp>
    </p:spTree>
    <p:extLst>
      <p:ext uri="{BB962C8B-B14F-4D97-AF65-F5344CB8AC3E}">
        <p14:creationId xmlns:p14="http://schemas.microsoft.com/office/powerpoint/2010/main" val="3766575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1670897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54242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231836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4122494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3640490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2218443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3573995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17</a:t>
            </a:fld>
            <a:endParaRPr lang="en-US"/>
          </a:p>
        </p:txBody>
      </p:sp>
    </p:spTree>
    <p:extLst>
      <p:ext uri="{BB962C8B-B14F-4D97-AF65-F5344CB8AC3E}">
        <p14:creationId xmlns:p14="http://schemas.microsoft.com/office/powerpoint/2010/main" val="11784334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6/2/2021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531108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12547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6"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 id="2147483740" r:id="rId33"/>
    <p:sldLayoutId id="2147483741" r:id="rId34"/>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2:</a:t>
            </a:r>
          </a:p>
          <a:p>
            <a:r>
              <a:rPr lang="en-US" sz="2800" dirty="0">
                <a:latin typeface="+mj-lt"/>
                <a:cs typeface="Calibri"/>
              </a:rPr>
              <a:t>Supporting health, well-being and resilience in Wales</a:t>
            </a:r>
            <a:endParaRPr lang="en-GB" sz="2800" dirty="0">
              <a:latin typeface="+mj-lt"/>
              <a:cs typeface="Arial" panose="020B0604020202020204" pitchFamily="34" charset="0"/>
            </a:endParaRPr>
          </a:p>
        </p:txBody>
      </p:sp>
      <p:sp>
        <p:nvSpPr>
          <p:cNvPr id="5" name="Subtitle 2">
            <a:extLst>
              <a:ext uri="{FF2B5EF4-FFF2-40B4-BE49-F238E27FC236}">
                <a16:creationId xmlns:a16="http://schemas.microsoft.com/office/drawing/2014/main" id="{962540C8-EFB1-4A26-905D-2795B8A860B5}"/>
              </a:ext>
            </a:extLst>
          </p:cNvPr>
          <p:cNvSpPr txBox="1">
            <a:spLocks/>
          </p:cNvSpPr>
          <p:nvPr/>
        </p:nvSpPr>
        <p:spPr>
          <a:xfrm>
            <a:off x="5658905" y="3957137"/>
            <a:ext cx="6264385" cy="80194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j-lt"/>
                <a:cs typeface="Calibri"/>
              </a:rPr>
              <a:t>Task 2 (a) part 1</a:t>
            </a:r>
          </a:p>
          <a:p>
            <a:r>
              <a:rPr lang="en-US" dirty="0">
                <a:latin typeface="+mj-lt"/>
                <a:cs typeface="Calibri"/>
              </a:rPr>
              <a:t>Identifying an individual’s specific needs</a:t>
            </a:r>
            <a:endParaRPr lang="en-GB" dirty="0">
              <a:latin typeface="+mj-lt"/>
              <a:cs typeface="Arial" panose="020B0604020202020204" pitchFamily="34" charset="0"/>
            </a:endParaRP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461664"/>
          </a:xfrm>
          <a:solidFill>
            <a:srgbClr val="B18DCC"/>
          </a:solidFill>
        </p:spPr>
        <p:txBody>
          <a:bodyPr>
            <a:noAutofit/>
          </a:bodyPr>
          <a:lstStyle/>
          <a:p>
            <a:pPr algn="ctr"/>
            <a:r>
              <a:rPr lang="en-GB" b="1" dirty="0">
                <a:latin typeface="Calibri"/>
                <a:cs typeface="Calibri Light" panose="020F0302020204030204"/>
              </a:rPr>
              <a:t>Identifying the individual's specific needs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Content Placeholder 2">
            <a:extLst>
              <a:ext uri="{FF2B5EF4-FFF2-40B4-BE49-F238E27FC236}">
                <a16:creationId xmlns:a16="http://schemas.microsoft.com/office/drawing/2014/main" id="{E917E768-25E0-4E4E-9DBA-45FEEEF93A54}"/>
              </a:ext>
            </a:extLst>
          </p:cNvPr>
          <p:cNvSpPr>
            <a:spLocks noGrp="1"/>
          </p:cNvSpPr>
          <p:nvPr>
            <p:ph sz="half" idx="1"/>
          </p:nvPr>
        </p:nvSpPr>
        <p:spPr>
          <a:xfrm>
            <a:off x="406431" y="1825625"/>
            <a:ext cx="5554982" cy="4351338"/>
          </a:xfrm>
          <a:ln>
            <a:solidFill>
              <a:srgbClr val="B18DCC"/>
            </a:solidFill>
          </a:ln>
        </p:spPr>
        <p:txBody>
          <a:bodyPr vert="horz" lIns="91440" tIns="45720" rIns="91440" bIns="45720" rtlCol="0" anchor="t">
            <a:normAutofit/>
          </a:bodyPr>
          <a:lstStyle/>
          <a:p>
            <a:pPr marL="0" indent="0">
              <a:buNone/>
            </a:pPr>
            <a:r>
              <a:rPr lang="en-GB" sz="2400" b="1" dirty="0">
                <a:cs typeface="Calibri"/>
              </a:rPr>
              <a:t>Task</a:t>
            </a:r>
          </a:p>
          <a:p>
            <a:pPr marL="0" indent="0">
              <a:buNone/>
            </a:pPr>
            <a:endParaRPr lang="en-GB" sz="2400" dirty="0">
              <a:ea typeface="+mn-lt"/>
              <a:cs typeface="+mn-lt"/>
            </a:endParaRPr>
          </a:p>
          <a:p>
            <a:pPr marL="0" indent="0">
              <a:buNone/>
            </a:pPr>
            <a:r>
              <a:rPr lang="en-GB" sz="2400" dirty="0">
                <a:ea typeface="+mn-lt"/>
                <a:cs typeface="+mn-lt"/>
              </a:rPr>
              <a:t>You need to identify who is your individual and what information you know about them.</a:t>
            </a:r>
          </a:p>
          <a:p>
            <a:pPr marL="0" indent="0">
              <a:buNone/>
            </a:pPr>
            <a:endParaRPr lang="en-GB" sz="2400" dirty="0">
              <a:ea typeface="+mn-lt"/>
              <a:cs typeface="+mn-lt"/>
            </a:endParaRPr>
          </a:p>
          <a:p>
            <a:pPr marL="0" indent="0" algn="ctr">
              <a:buNone/>
            </a:pPr>
            <a:r>
              <a:rPr lang="en-GB" sz="2400" dirty="0">
                <a:solidFill>
                  <a:srgbClr val="B18DCC"/>
                </a:solidFill>
                <a:cs typeface="Calibri"/>
              </a:rPr>
              <a:t>Hint!</a:t>
            </a:r>
            <a:endParaRPr lang="en-GB" sz="2400" dirty="0">
              <a:cs typeface="Calibri"/>
            </a:endParaRPr>
          </a:p>
          <a:p>
            <a:pPr marL="0" indent="0">
              <a:buNone/>
            </a:pPr>
            <a:r>
              <a:rPr lang="en-GB" sz="2400" dirty="0">
                <a:cs typeface="Calibri"/>
              </a:rPr>
              <a:t>Use the information from your proposal.</a:t>
            </a:r>
          </a:p>
          <a:p>
            <a:pPr marL="0" indent="0">
              <a:buNone/>
            </a:pPr>
            <a:endParaRPr lang="en-GB" b="1" dirty="0">
              <a:cs typeface="Calibri"/>
            </a:endParaRPr>
          </a:p>
          <a:p>
            <a:endParaRPr lang="en-GB" dirty="0">
              <a:cs typeface="Calibri"/>
            </a:endParaRPr>
          </a:p>
        </p:txBody>
      </p:sp>
      <p:sp>
        <p:nvSpPr>
          <p:cNvPr id="8" name="Content Placeholder 3">
            <a:extLst>
              <a:ext uri="{FF2B5EF4-FFF2-40B4-BE49-F238E27FC236}">
                <a16:creationId xmlns:a16="http://schemas.microsoft.com/office/drawing/2014/main" id="{9C477EF8-BBF2-4CCA-BE16-646AD37B0C46}"/>
              </a:ext>
            </a:extLst>
          </p:cNvPr>
          <p:cNvSpPr txBox="1">
            <a:spLocks/>
          </p:cNvSpPr>
          <p:nvPr/>
        </p:nvSpPr>
        <p:spPr>
          <a:xfrm>
            <a:off x="6230589" y="1825625"/>
            <a:ext cx="5554982" cy="4351338"/>
          </a:xfrm>
          <a:prstGeom prst="rect">
            <a:avLst/>
          </a:prstGeom>
          <a:ln>
            <a:solidFill>
              <a:srgbClr val="B18DCC"/>
            </a:solid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400" b="1" dirty="0">
                <a:solidFill>
                  <a:srgbClr val="B18DCC"/>
                </a:solidFill>
                <a:cs typeface="Calibri" panose="020F0502020204030204"/>
              </a:rPr>
              <a:t>Example</a:t>
            </a:r>
          </a:p>
          <a:p>
            <a:r>
              <a:rPr lang="en-US" sz="2400" dirty="0">
                <a:cs typeface="Calibri" panose="020F0502020204030204"/>
              </a:rPr>
              <a:t>Brenda is 79. She was widowed 10 years ago and now lives alone. Brenda has diabetes mellitus type 1 which, in recent years, has led to her becoming visually impaired. She has family nearby who visit when they can.</a:t>
            </a:r>
            <a:endParaRPr lang="en-GB" sz="2400" dirty="0">
              <a:ea typeface="+mn-lt"/>
              <a:cs typeface="+mn-lt"/>
            </a:endParaRPr>
          </a:p>
          <a:p>
            <a:pPr algn="ctr"/>
            <a:endParaRPr lang="en-GB" b="1" dirty="0">
              <a:solidFill>
                <a:srgbClr val="B18DCC"/>
              </a:solidFill>
              <a:cs typeface="Calibri" panose="020F0502020204030204"/>
            </a:endParaRPr>
          </a:p>
        </p:txBody>
      </p:sp>
      <p:pic>
        <p:nvPicPr>
          <p:cNvPr id="9" name="Picture 4" descr="Icon&#10;&#10;Description automatically generated">
            <a:extLst>
              <a:ext uri="{FF2B5EF4-FFF2-40B4-BE49-F238E27FC236}">
                <a16:creationId xmlns:a16="http://schemas.microsoft.com/office/drawing/2014/main" id="{C0B5FDEB-0467-4C4F-B95E-AD5D0DEEE423}"/>
              </a:ext>
            </a:extLst>
          </p:cNvPr>
          <p:cNvPicPr>
            <a:picLocks noChangeAspect="1"/>
          </p:cNvPicPr>
          <p:nvPr/>
        </p:nvPicPr>
        <p:blipFill rotWithShape="1">
          <a:blip r:embed="rId3"/>
          <a:srcRect b="10390"/>
          <a:stretch/>
        </p:blipFill>
        <p:spPr>
          <a:xfrm>
            <a:off x="9728168" y="4425215"/>
            <a:ext cx="2057400" cy="1988746"/>
          </a:xfrm>
          <a:prstGeom prst="rect">
            <a:avLst/>
          </a:prstGeom>
        </p:spPr>
      </p:pic>
    </p:spTree>
    <p:extLst>
      <p:ext uri="{BB962C8B-B14F-4D97-AF65-F5344CB8AC3E}">
        <p14:creationId xmlns:p14="http://schemas.microsoft.com/office/powerpoint/2010/main" val="4175427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139570369"/>
              </p:ext>
            </p:extLst>
          </p:nvPr>
        </p:nvGraphicFramePr>
        <p:xfrm>
          <a:off x="5673533" y="1852550"/>
          <a:ext cx="4914269" cy="1737360"/>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700644">
                <a:tc>
                  <a:txBody>
                    <a:bodyPr/>
                    <a:lstStyle/>
                    <a:p>
                      <a:pPr algn="ctr"/>
                      <a:r>
                        <a:rPr lang="en-GB" sz="3600" b="0" i="0" u="none" strike="noStrike" kern="1200" noProof="0" dirty="0">
                          <a:effectLst/>
                        </a:rPr>
                        <a:t>Identifying the individual’s specific needs</a:t>
                      </a: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1404705"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7" name="Picture 4" descr="Icon&#10;&#10;Description automatically generated">
            <a:extLst>
              <a:ext uri="{FF2B5EF4-FFF2-40B4-BE49-F238E27FC236}">
                <a16:creationId xmlns:a16="http://schemas.microsoft.com/office/drawing/2014/main" id="{CF6237FB-E405-40B9-A6D8-7FFB150630FE}"/>
              </a:ext>
            </a:extLst>
          </p:cNvPr>
          <p:cNvPicPr>
            <a:picLocks noChangeAspect="1"/>
          </p:cNvPicPr>
          <p:nvPr/>
        </p:nvPicPr>
        <p:blipFill rotWithShape="1">
          <a:blip r:embed="rId3"/>
          <a:srcRect b="10390"/>
          <a:stretch/>
        </p:blipFill>
        <p:spPr>
          <a:xfrm>
            <a:off x="7101967" y="3749632"/>
            <a:ext cx="2057400" cy="1988746"/>
          </a:xfrm>
          <a:prstGeom prst="rect">
            <a:avLst/>
          </a:prstGeom>
        </p:spPr>
      </p:pic>
    </p:spTree>
    <p:extLst>
      <p:ext uri="{BB962C8B-B14F-4D97-AF65-F5344CB8AC3E}">
        <p14:creationId xmlns:p14="http://schemas.microsoft.com/office/powerpoint/2010/main" val="4071576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522026" y="1496289"/>
            <a:ext cx="11147948" cy="461666"/>
          </a:xfrm>
          <a:solidFill>
            <a:srgbClr val="B18DCC"/>
          </a:solidFill>
        </p:spPr>
        <p:txBody>
          <a:bodyPr>
            <a:noAutofit/>
          </a:bodyPr>
          <a:lstStyle/>
          <a:p>
            <a:pPr algn="ctr"/>
            <a:r>
              <a:rPr lang="en-GB" sz="2800" b="1" dirty="0">
                <a:latin typeface="Calibri"/>
                <a:cs typeface="Calibri Light" panose="020F0302020204030204"/>
              </a:rPr>
              <a:t>Task – information to add to the presentation</a:t>
            </a:r>
            <a:endParaRPr lang="en-GB" sz="2800" dirty="0">
              <a:ea typeface="+mj-lt"/>
              <a:cs typeface="+mj-lt"/>
            </a:endParaRPr>
          </a:p>
        </p:txBody>
      </p:sp>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8" name="Content Placeholder 2">
            <a:extLst>
              <a:ext uri="{FF2B5EF4-FFF2-40B4-BE49-F238E27FC236}">
                <a16:creationId xmlns:a16="http://schemas.microsoft.com/office/drawing/2014/main" id="{697994DB-6596-494A-9E46-48A3193C57C2}"/>
              </a:ext>
            </a:extLst>
          </p:cNvPr>
          <p:cNvSpPr>
            <a:spLocks noGrp="1"/>
          </p:cNvSpPr>
          <p:nvPr>
            <p:ph sz="half" idx="1"/>
          </p:nvPr>
        </p:nvSpPr>
        <p:spPr>
          <a:xfrm>
            <a:off x="522026" y="2310424"/>
            <a:ext cx="7850078" cy="3123998"/>
          </a:xfrm>
          <a:ln>
            <a:solidFill>
              <a:srgbClr val="B18DCC"/>
            </a:solidFill>
          </a:ln>
        </p:spPr>
        <p:txBody>
          <a:bodyPr vert="horz" lIns="91440" tIns="45720" rIns="91440" bIns="45720" rtlCol="0" anchor="t">
            <a:normAutofit/>
          </a:bodyPr>
          <a:lstStyle/>
          <a:p>
            <a:pPr marL="0" indent="0">
              <a:buNone/>
            </a:pPr>
            <a:r>
              <a:rPr lang="en-GB" sz="2400" b="1" dirty="0">
                <a:cs typeface="Calibri"/>
              </a:rPr>
              <a:t>Task</a:t>
            </a:r>
          </a:p>
          <a:p>
            <a:pPr marL="0" indent="0">
              <a:buNone/>
            </a:pPr>
            <a:r>
              <a:rPr lang="en-GB" sz="2400" b="1" dirty="0">
                <a:ea typeface="+mn-lt"/>
                <a:cs typeface="+mn-lt"/>
              </a:rPr>
              <a:t>You need to now add the following information to your presentation:</a:t>
            </a:r>
          </a:p>
          <a:p>
            <a:pPr marL="457200" indent="-457200">
              <a:buFont typeface="Wingdings" panose="020B0604020202020204" pitchFamily="34" charset="0"/>
              <a:buChar char="ü"/>
            </a:pPr>
            <a:r>
              <a:rPr lang="en-US" sz="2400" dirty="0">
                <a:solidFill>
                  <a:srgbClr val="7030A0"/>
                </a:solidFill>
                <a:ea typeface="+mn-lt"/>
                <a:cs typeface="+mn-lt"/>
              </a:rPr>
              <a:t>Your individual’s name (first name only)</a:t>
            </a:r>
          </a:p>
          <a:p>
            <a:pPr marL="457200" indent="-457200">
              <a:buFont typeface="Wingdings" panose="020B0604020202020204" pitchFamily="34" charset="0"/>
              <a:buChar char="ü"/>
            </a:pPr>
            <a:r>
              <a:rPr lang="en-US" sz="2400" dirty="0">
                <a:solidFill>
                  <a:srgbClr val="7030A0"/>
                </a:solidFill>
                <a:cs typeface="Calibri"/>
              </a:rPr>
              <a:t>Their age</a:t>
            </a:r>
          </a:p>
          <a:p>
            <a:pPr marL="457200" indent="-457200">
              <a:buFont typeface="Wingdings" panose="020B0604020202020204" pitchFamily="34" charset="0"/>
              <a:buChar char="ü"/>
            </a:pPr>
            <a:r>
              <a:rPr lang="en-US" sz="2400" dirty="0">
                <a:solidFill>
                  <a:srgbClr val="7030A0"/>
                </a:solidFill>
                <a:cs typeface="Calibri"/>
              </a:rPr>
              <a:t>Their health conditions/specific needs</a:t>
            </a:r>
          </a:p>
          <a:p>
            <a:endParaRPr lang="en-GB" b="1" dirty="0">
              <a:solidFill>
                <a:srgbClr val="000000"/>
              </a:solidFill>
              <a:cs typeface="Calibri"/>
            </a:endParaRPr>
          </a:p>
          <a:p>
            <a:pPr marL="457200" indent="-457200">
              <a:buFont typeface="Wingdings" panose="020B0604020202020204" pitchFamily="34" charset="0"/>
              <a:buChar char="ü"/>
            </a:pPr>
            <a:endParaRPr lang="en-US" b="1" dirty="0">
              <a:solidFill>
                <a:srgbClr val="7030A0"/>
              </a:solidFill>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b="1" dirty="0">
              <a:cs typeface="Calibri"/>
            </a:endParaRPr>
          </a:p>
          <a:p>
            <a:endParaRPr lang="en-GB" dirty="0">
              <a:cs typeface="Calibri"/>
            </a:endParaRPr>
          </a:p>
        </p:txBody>
      </p:sp>
      <p:pic>
        <p:nvPicPr>
          <p:cNvPr id="9" name="Picture 8" descr="Shape&#10;&#10;Description automatically generated">
            <a:extLst>
              <a:ext uri="{FF2B5EF4-FFF2-40B4-BE49-F238E27FC236}">
                <a16:creationId xmlns:a16="http://schemas.microsoft.com/office/drawing/2014/main" id="{1F372BC1-2BF4-495A-A4B9-7A0EC0510B87}"/>
              </a:ext>
            </a:extLst>
          </p:cNvPr>
          <p:cNvPicPr>
            <a:picLocks noChangeAspect="1"/>
          </p:cNvPicPr>
          <p:nvPr/>
        </p:nvPicPr>
        <p:blipFill>
          <a:blip r:embed="rId2"/>
          <a:stretch>
            <a:fillRect/>
          </a:stretch>
        </p:blipFill>
        <p:spPr>
          <a:xfrm>
            <a:off x="8631806" y="2759138"/>
            <a:ext cx="3038168" cy="1681816"/>
          </a:xfrm>
          <a:prstGeom prst="rect">
            <a:avLst/>
          </a:prstGeom>
        </p:spPr>
      </p:pic>
      <p:pic>
        <p:nvPicPr>
          <p:cNvPr id="10" name="Picture 4" descr="Icon&#10;&#10;Description automatically generated">
            <a:extLst>
              <a:ext uri="{FF2B5EF4-FFF2-40B4-BE49-F238E27FC236}">
                <a16:creationId xmlns:a16="http://schemas.microsoft.com/office/drawing/2014/main" id="{06D38456-8EE6-4C89-ABA7-1B515C44B95C}"/>
              </a:ext>
            </a:extLst>
          </p:cNvPr>
          <p:cNvPicPr>
            <a:picLocks noChangeAspect="1"/>
          </p:cNvPicPr>
          <p:nvPr/>
        </p:nvPicPr>
        <p:blipFill rotWithShape="1">
          <a:blip r:embed="rId3"/>
          <a:srcRect b="10390"/>
          <a:stretch/>
        </p:blipFill>
        <p:spPr>
          <a:xfrm>
            <a:off x="9269480" y="4603330"/>
            <a:ext cx="2057400" cy="1988746"/>
          </a:xfrm>
          <a:prstGeom prst="rect">
            <a:avLst/>
          </a:prstGeom>
        </p:spPr>
      </p:pic>
    </p:spTree>
    <p:extLst>
      <p:ext uri="{BB962C8B-B14F-4D97-AF65-F5344CB8AC3E}">
        <p14:creationId xmlns:p14="http://schemas.microsoft.com/office/powerpoint/2010/main" val="806513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591296"/>
            <a:ext cx="11379137" cy="461664"/>
          </a:xfrm>
          <a:solidFill>
            <a:srgbClr val="B18DCC"/>
          </a:solidFill>
        </p:spPr>
        <p:txBody>
          <a:bodyPr>
            <a:noAutofit/>
          </a:bodyPr>
          <a:lstStyle/>
          <a:p>
            <a:pPr algn="ctr"/>
            <a:r>
              <a:rPr lang="en-GB" b="1" dirty="0">
                <a:latin typeface="Calibri"/>
                <a:cs typeface="Calibri Light" panose="020F0302020204030204"/>
              </a:rPr>
              <a:t>Identifying the individual's specific needs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Content Placeholder 2">
            <a:extLst>
              <a:ext uri="{FF2B5EF4-FFF2-40B4-BE49-F238E27FC236}">
                <a16:creationId xmlns:a16="http://schemas.microsoft.com/office/drawing/2014/main" id="{E917E768-25E0-4E4E-9DBA-45FEEEF93A54}"/>
              </a:ext>
            </a:extLst>
          </p:cNvPr>
          <p:cNvSpPr>
            <a:spLocks noGrp="1"/>
          </p:cNvSpPr>
          <p:nvPr>
            <p:ph sz="half" idx="1"/>
          </p:nvPr>
        </p:nvSpPr>
        <p:spPr>
          <a:xfrm>
            <a:off x="406431" y="2656893"/>
            <a:ext cx="5554982" cy="3173887"/>
          </a:xfrm>
          <a:ln>
            <a:solidFill>
              <a:srgbClr val="B18DCC"/>
            </a:solidFill>
          </a:ln>
        </p:spPr>
        <p:txBody>
          <a:bodyPr vert="horz" lIns="91440" tIns="45720" rIns="91440" bIns="45720" rtlCol="0" anchor="t">
            <a:normAutofit/>
          </a:bodyPr>
          <a:lstStyle/>
          <a:p>
            <a:pPr marL="0" indent="0">
              <a:buNone/>
            </a:pPr>
            <a:r>
              <a:rPr lang="en-GB" sz="2400" b="1" dirty="0">
                <a:cs typeface="Calibri"/>
              </a:rPr>
              <a:t>Task</a:t>
            </a:r>
          </a:p>
          <a:p>
            <a:pPr marL="0" indent="0">
              <a:buNone/>
            </a:pPr>
            <a:endParaRPr lang="en-GB" sz="2400" dirty="0">
              <a:ea typeface="+mn-lt"/>
              <a:cs typeface="+mn-lt"/>
            </a:endParaRPr>
          </a:p>
          <a:p>
            <a:pPr marL="0" indent="0">
              <a:buNone/>
            </a:pPr>
            <a:r>
              <a:rPr lang="en-GB" sz="2400" dirty="0">
                <a:ea typeface="+mn-lt"/>
                <a:cs typeface="+mn-lt"/>
              </a:rPr>
              <a:t>You need to find out more information about your individual’s specific needs.</a:t>
            </a:r>
            <a:endParaRPr lang="en-GB" sz="2400" b="1" dirty="0">
              <a:cs typeface="Calibri"/>
            </a:endParaRPr>
          </a:p>
          <a:p>
            <a:endParaRPr lang="en-GB" dirty="0">
              <a:cs typeface="Calibri"/>
            </a:endParaRPr>
          </a:p>
        </p:txBody>
      </p:sp>
      <p:sp>
        <p:nvSpPr>
          <p:cNvPr id="8" name="Content Placeholder 3">
            <a:extLst>
              <a:ext uri="{FF2B5EF4-FFF2-40B4-BE49-F238E27FC236}">
                <a16:creationId xmlns:a16="http://schemas.microsoft.com/office/drawing/2014/main" id="{9C477EF8-BBF2-4CCA-BE16-646AD37B0C46}"/>
              </a:ext>
            </a:extLst>
          </p:cNvPr>
          <p:cNvSpPr txBox="1">
            <a:spLocks/>
          </p:cNvSpPr>
          <p:nvPr/>
        </p:nvSpPr>
        <p:spPr>
          <a:xfrm>
            <a:off x="6230589" y="2656894"/>
            <a:ext cx="5554982" cy="3173887"/>
          </a:xfrm>
          <a:prstGeom prst="rect">
            <a:avLst/>
          </a:prstGeom>
          <a:ln>
            <a:solidFill>
              <a:srgbClr val="B18DCC"/>
            </a:solid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400" b="1" dirty="0">
                <a:solidFill>
                  <a:srgbClr val="B18DCC"/>
                </a:solidFill>
                <a:cs typeface="Calibri" panose="020F0502020204030204"/>
              </a:rPr>
              <a:t>Example</a:t>
            </a:r>
          </a:p>
          <a:p>
            <a:r>
              <a:rPr lang="en-US" sz="2400" dirty="0">
                <a:cs typeface="Calibri" panose="020F0502020204030204"/>
              </a:rPr>
              <a:t>Brenda is 79. She was widowed 10 years ago and now lives alone. Brenda has </a:t>
            </a:r>
            <a:r>
              <a:rPr lang="en-US" sz="2400" b="1" dirty="0">
                <a:solidFill>
                  <a:srgbClr val="7030A0"/>
                </a:solidFill>
                <a:cs typeface="Calibri" panose="020F0502020204030204"/>
              </a:rPr>
              <a:t>diabetes mellitus </a:t>
            </a:r>
            <a:r>
              <a:rPr lang="en-US" sz="2400" dirty="0">
                <a:cs typeface="Calibri" panose="020F0502020204030204"/>
              </a:rPr>
              <a:t>type 1 which, in recent years, has led to her becoming </a:t>
            </a:r>
            <a:r>
              <a:rPr lang="en-US" sz="2400" b="1" dirty="0">
                <a:solidFill>
                  <a:srgbClr val="7030A0"/>
                </a:solidFill>
                <a:cs typeface="Calibri" panose="020F0502020204030204"/>
              </a:rPr>
              <a:t>visually impaired</a:t>
            </a:r>
            <a:r>
              <a:rPr lang="en-US" sz="2400" dirty="0">
                <a:cs typeface="Calibri" panose="020F0502020204030204"/>
              </a:rPr>
              <a:t>. She has family nearby who visit when they can.</a:t>
            </a:r>
            <a:endParaRPr lang="en-GB" sz="2400" dirty="0">
              <a:ea typeface="+mn-lt"/>
              <a:cs typeface="+mn-lt"/>
            </a:endParaRPr>
          </a:p>
          <a:p>
            <a:pPr algn="ctr"/>
            <a:endParaRPr lang="en-GB" b="1" dirty="0">
              <a:solidFill>
                <a:srgbClr val="B18DCC"/>
              </a:solidFill>
              <a:cs typeface="Calibri" panose="020F0502020204030204"/>
            </a:endParaRPr>
          </a:p>
        </p:txBody>
      </p:sp>
    </p:spTree>
    <p:extLst>
      <p:ext uri="{BB962C8B-B14F-4D97-AF65-F5344CB8AC3E}">
        <p14:creationId xmlns:p14="http://schemas.microsoft.com/office/powerpoint/2010/main" val="153170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5666"/>
            <a:ext cx="11379137" cy="461664"/>
          </a:xfrm>
          <a:solidFill>
            <a:srgbClr val="B18DCC"/>
          </a:solidFill>
        </p:spPr>
        <p:txBody>
          <a:bodyPr>
            <a:noAutofit/>
          </a:bodyPr>
          <a:lstStyle/>
          <a:p>
            <a:pPr algn="ctr"/>
            <a:r>
              <a:rPr lang="en-GB" b="1" dirty="0">
                <a:latin typeface="Calibri"/>
                <a:cs typeface="Calibri Light" panose="020F0302020204030204"/>
              </a:rPr>
              <a:t>Identifying </a:t>
            </a:r>
            <a:r>
              <a:rPr lang="en-GB" b="1">
                <a:latin typeface="Calibri"/>
                <a:cs typeface="Calibri Light" panose="020F0302020204030204"/>
              </a:rPr>
              <a:t>the indvidual’s </a:t>
            </a:r>
            <a:r>
              <a:rPr lang="en-GB" b="1" dirty="0">
                <a:latin typeface="Calibri"/>
                <a:cs typeface="Calibri Light" panose="020F0302020204030204"/>
              </a:rPr>
              <a:t>specific needs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pSp>
        <p:nvGrpSpPr>
          <p:cNvPr id="9" name="Group 8">
            <a:extLst>
              <a:ext uri="{FF2B5EF4-FFF2-40B4-BE49-F238E27FC236}">
                <a16:creationId xmlns:a16="http://schemas.microsoft.com/office/drawing/2014/main" id="{804F1283-7C81-445B-BA8D-94A5BF97DD7D}"/>
              </a:ext>
            </a:extLst>
          </p:cNvPr>
          <p:cNvGrpSpPr/>
          <p:nvPr/>
        </p:nvGrpSpPr>
        <p:grpSpPr>
          <a:xfrm>
            <a:off x="1575266" y="1865758"/>
            <a:ext cx="8257694" cy="4845967"/>
            <a:chOff x="202763" y="188640"/>
            <a:chExt cx="10036641" cy="6240756"/>
          </a:xfrm>
        </p:grpSpPr>
        <p:sp>
          <p:nvSpPr>
            <p:cNvPr id="10" name="Flowchart: Process 9">
              <a:extLst>
                <a:ext uri="{FF2B5EF4-FFF2-40B4-BE49-F238E27FC236}">
                  <a16:creationId xmlns:a16="http://schemas.microsoft.com/office/drawing/2014/main" id="{FE469114-3AA5-4E79-BF15-FC5B4EFEDF70}"/>
                </a:ext>
              </a:extLst>
            </p:cNvPr>
            <p:cNvSpPr/>
            <p:nvPr/>
          </p:nvSpPr>
          <p:spPr>
            <a:xfrm>
              <a:off x="4079777" y="188640"/>
              <a:ext cx="3743325"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GB" sz="2800" b="1" dirty="0"/>
                <a:t>Specific needs</a:t>
              </a:r>
            </a:p>
          </p:txBody>
        </p:sp>
        <p:cxnSp>
          <p:nvCxnSpPr>
            <p:cNvPr id="11" name="Straight Connector 10">
              <a:extLst>
                <a:ext uri="{FF2B5EF4-FFF2-40B4-BE49-F238E27FC236}">
                  <a16:creationId xmlns:a16="http://schemas.microsoft.com/office/drawing/2014/main" id="{5CE8270C-A460-4CAC-92A2-877C26FEF258}"/>
                </a:ext>
              </a:extLst>
            </p:cNvPr>
            <p:cNvCxnSpPr/>
            <p:nvPr/>
          </p:nvCxnSpPr>
          <p:spPr>
            <a:xfrm rot="5400000">
              <a:off x="5453852" y="1499380"/>
              <a:ext cx="100013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3691570-9C1E-4C24-B107-FB0DAC87B037}"/>
                </a:ext>
              </a:extLst>
            </p:cNvPr>
            <p:cNvCxnSpPr/>
            <p:nvPr/>
          </p:nvCxnSpPr>
          <p:spPr>
            <a:xfrm rot="5400000">
              <a:off x="5596728" y="5928536"/>
              <a:ext cx="100013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460D492-BEA4-4B03-A431-163534EC07DB}"/>
                </a:ext>
              </a:extLst>
            </p:cNvPr>
            <p:cNvCxnSpPr/>
            <p:nvPr/>
          </p:nvCxnSpPr>
          <p:spPr>
            <a:xfrm>
              <a:off x="2024034" y="3429000"/>
              <a:ext cx="314327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B3DC24E-5EE2-4964-9045-BBC4A88A73CF}"/>
                </a:ext>
              </a:extLst>
            </p:cNvPr>
            <p:cNvCxnSpPr/>
            <p:nvPr/>
          </p:nvCxnSpPr>
          <p:spPr>
            <a:xfrm>
              <a:off x="7096132" y="3429000"/>
              <a:ext cx="3143272" cy="1588"/>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7D51FB1-D8D4-4F8A-B2E8-A44F16F764BC}"/>
                </a:ext>
              </a:extLst>
            </p:cNvPr>
            <p:cNvSpPr txBox="1"/>
            <p:nvPr/>
          </p:nvSpPr>
          <p:spPr>
            <a:xfrm>
              <a:off x="202763" y="1000107"/>
              <a:ext cx="5536047" cy="832361"/>
            </a:xfrm>
            <a:prstGeom prst="rect">
              <a:avLst/>
            </a:prstGeom>
            <a:noFill/>
          </p:spPr>
          <p:txBody>
            <a:bodyPr wrap="square" lIns="91440" tIns="45720" rIns="91440" bIns="45720" rtlCol="0" anchor="t">
              <a:spAutoFit/>
            </a:bodyPr>
            <a:lstStyle/>
            <a:p>
              <a:pPr algn="ctr"/>
              <a:r>
                <a:rPr lang="en-GB" b="1" dirty="0">
                  <a:solidFill>
                    <a:schemeClr val="accent1">
                      <a:lumMod val="75000"/>
                    </a:schemeClr>
                  </a:solidFill>
                </a:rPr>
                <a:t>Description of the specific need/condition/illness</a:t>
              </a:r>
            </a:p>
          </p:txBody>
        </p:sp>
        <p:sp>
          <p:nvSpPr>
            <p:cNvPr id="16" name="TextBox 15">
              <a:extLst>
                <a:ext uri="{FF2B5EF4-FFF2-40B4-BE49-F238E27FC236}">
                  <a16:creationId xmlns:a16="http://schemas.microsoft.com/office/drawing/2014/main" id="{E23774DD-E51F-4C50-8110-D3DB8D54A203}"/>
                </a:ext>
              </a:extLst>
            </p:cNvPr>
            <p:cNvSpPr txBox="1"/>
            <p:nvPr/>
          </p:nvSpPr>
          <p:spPr>
            <a:xfrm>
              <a:off x="6310314" y="1071546"/>
              <a:ext cx="3643338" cy="369332"/>
            </a:xfrm>
            <a:prstGeom prst="rect">
              <a:avLst/>
            </a:prstGeom>
            <a:noFill/>
          </p:spPr>
          <p:txBody>
            <a:bodyPr wrap="square" rtlCol="0">
              <a:spAutoFit/>
            </a:bodyPr>
            <a:lstStyle/>
            <a:p>
              <a:pPr algn="ctr"/>
              <a:r>
                <a:rPr lang="en-GB" b="1">
                  <a:solidFill>
                    <a:schemeClr val="accent1">
                      <a:lumMod val="75000"/>
                    </a:schemeClr>
                  </a:solidFill>
                </a:rPr>
                <a:t>Description of signs and symptoms</a:t>
              </a:r>
            </a:p>
          </p:txBody>
        </p:sp>
        <p:sp>
          <p:nvSpPr>
            <p:cNvPr id="17" name="TextBox 16">
              <a:extLst>
                <a:ext uri="{FF2B5EF4-FFF2-40B4-BE49-F238E27FC236}">
                  <a16:creationId xmlns:a16="http://schemas.microsoft.com/office/drawing/2014/main" id="{61CE5E50-7A7C-4728-8575-957947AC6C1E}"/>
                </a:ext>
              </a:extLst>
            </p:cNvPr>
            <p:cNvSpPr txBox="1"/>
            <p:nvPr/>
          </p:nvSpPr>
          <p:spPr>
            <a:xfrm>
              <a:off x="1666844" y="3571876"/>
              <a:ext cx="3643338" cy="369332"/>
            </a:xfrm>
            <a:prstGeom prst="rect">
              <a:avLst/>
            </a:prstGeom>
            <a:noFill/>
          </p:spPr>
          <p:txBody>
            <a:bodyPr wrap="square" rtlCol="0">
              <a:spAutoFit/>
            </a:bodyPr>
            <a:lstStyle/>
            <a:p>
              <a:pPr algn="ctr"/>
              <a:r>
                <a:rPr lang="en-GB" b="1" dirty="0">
                  <a:solidFill>
                    <a:schemeClr val="accent1">
                      <a:lumMod val="75000"/>
                    </a:schemeClr>
                  </a:solidFill>
                </a:rPr>
                <a:t>Description of treatments available</a:t>
              </a:r>
            </a:p>
          </p:txBody>
        </p:sp>
        <p:sp>
          <p:nvSpPr>
            <p:cNvPr id="18" name="TextBox 17">
              <a:extLst>
                <a:ext uri="{FF2B5EF4-FFF2-40B4-BE49-F238E27FC236}">
                  <a16:creationId xmlns:a16="http://schemas.microsoft.com/office/drawing/2014/main" id="{30823DB4-B4F5-4915-9BCB-5D3DA9CA5AA3}"/>
                </a:ext>
              </a:extLst>
            </p:cNvPr>
            <p:cNvSpPr txBox="1"/>
            <p:nvPr/>
          </p:nvSpPr>
          <p:spPr>
            <a:xfrm>
              <a:off x="7024694" y="3643314"/>
              <a:ext cx="3214710" cy="369332"/>
            </a:xfrm>
            <a:prstGeom prst="rect">
              <a:avLst/>
            </a:prstGeom>
            <a:noFill/>
          </p:spPr>
          <p:txBody>
            <a:bodyPr wrap="square" rtlCol="0">
              <a:spAutoFit/>
            </a:bodyPr>
            <a:lstStyle/>
            <a:p>
              <a:pPr algn="ctr"/>
              <a:r>
                <a:rPr lang="en-GB" b="1">
                  <a:solidFill>
                    <a:schemeClr val="accent1">
                      <a:lumMod val="75000"/>
                    </a:schemeClr>
                  </a:solidFill>
                </a:rPr>
                <a:t>Description of services used</a:t>
              </a:r>
            </a:p>
          </p:txBody>
        </p:sp>
        <p:pic>
          <p:nvPicPr>
            <p:cNvPr id="19" name="Picture 2" descr="Image result for notebook clipart">
              <a:extLst>
                <a:ext uri="{FF2B5EF4-FFF2-40B4-BE49-F238E27FC236}">
                  <a16:creationId xmlns:a16="http://schemas.microsoft.com/office/drawing/2014/main" id="{BE318128-E953-4C97-A1C5-BF891E1107E1}"/>
                </a:ext>
              </a:extLst>
            </p:cNvPr>
            <p:cNvPicPr>
              <a:picLocks noChangeAspect="1" noChangeArrowheads="1"/>
            </p:cNvPicPr>
            <p:nvPr/>
          </p:nvPicPr>
          <p:blipFill>
            <a:blip r:embed="rId3" cstate="print"/>
            <a:srcRect/>
            <a:stretch>
              <a:fillRect/>
            </a:stretch>
          </p:blipFill>
          <p:spPr bwMode="auto">
            <a:xfrm>
              <a:off x="8882082" y="214290"/>
              <a:ext cx="1357322" cy="857232"/>
            </a:xfrm>
            <a:prstGeom prst="rect">
              <a:avLst/>
            </a:prstGeom>
            <a:noFill/>
          </p:spPr>
        </p:pic>
        <p:pic>
          <p:nvPicPr>
            <p:cNvPr id="20" name="Picture 19">
              <a:extLst>
                <a:ext uri="{FF2B5EF4-FFF2-40B4-BE49-F238E27FC236}">
                  <a16:creationId xmlns:a16="http://schemas.microsoft.com/office/drawing/2014/main" id="{1AF074E9-9377-4CFB-9EF8-05392207F7DC}"/>
                </a:ext>
              </a:extLst>
            </p:cNvPr>
            <p:cNvPicPr>
              <a:picLocks noChangeAspect="1"/>
            </p:cNvPicPr>
            <p:nvPr/>
          </p:nvPicPr>
          <p:blipFill>
            <a:blip r:embed="rId4"/>
            <a:stretch>
              <a:fillRect/>
            </a:stretch>
          </p:blipFill>
          <p:spPr>
            <a:xfrm>
              <a:off x="5415004" y="3305981"/>
              <a:ext cx="1214764" cy="1413331"/>
            </a:xfrm>
            <a:prstGeom prst="rect">
              <a:avLst/>
            </a:prstGeom>
          </p:spPr>
        </p:pic>
        <p:pic>
          <p:nvPicPr>
            <p:cNvPr id="21" name="Picture 2" descr="Image result for cartoon woman">
              <a:extLst>
                <a:ext uri="{FF2B5EF4-FFF2-40B4-BE49-F238E27FC236}">
                  <a16:creationId xmlns:a16="http://schemas.microsoft.com/office/drawing/2014/main" id="{D2DF086C-D91C-4FCE-B3E3-6E26630B3AE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8567"/>
            <a:stretch/>
          </p:blipFill>
          <p:spPr bwMode="auto">
            <a:xfrm>
              <a:off x="5226027" y="1768757"/>
              <a:ext cx="1450823" cy="15359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84464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nvGraphicFramePr>
        <p:xfrm>
          <a:off x="5673533" y="1852550"/>
          <a:ext cx="4914269" cy="1737360"/>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700644">
                <a:tc>
                  <a:txBody>
                    <a:bodyPr/>
                    <a:lstStyle/>
                    <a:p>
                      <a:pPr algn="ctr"/>
                      <a:r>
                        <a:rPr lang="en-GB" sz="3600" b="0" i="0" u="none" strike="noStrike" kern="1200" noProof="0" dirty="0">
                          <a:effectLst/>
                        </a:rPr>
                        <a:t>Identifying the individual’s specific needs</a:t>
                      </a: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1404705"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4209303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522026" y="1496289"/>
            <a:ext cx="11147948" cy="461666"/>
          </a:xfrm>
          <a:solidFill>
            <a:srgbClr val="B18DCC"/>
          </a:solidFill>
        </p:spPr>
        <p:txBody>
          <a:bodyPr>
            <a:noAutofit/>
          </a:bodyPr>
          <a:lstStyle/>
          <a:p>
            <a:pPr algn="ctr"/>
            <a:r>
              <a:rPr lang="en-GB" sz="2800" b="1" dirty="0">
                <a:latin typeface="Calibri"/>
                <a:cs typeface="Calibri Light" panose="020F0302020204030204"/>
              </a:rPr>
              <a:t>Task – information to add to the presentation</a:t>
            </a:r>
            <a:endParaRPr lang="en-GB" sz="2800" dirty="0">
              <a:ea typeface="+mj-lt"/>
              <a:cs typeface="+mj-lt"/>
            </a:endParaRPr>
          </a:p>
        </p:txBody>
      </p:sp>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8" name="Content Placeholder 2">
            <a:extLst>
              <a:ext uri="{FF2B5EF4-FFF2-40B4-BE49-F238E27FC236}">
                <a16:creationId xmlns:a16="http://schemas.microsoft.com/office/drawing/2014/main" id="{697994DB-6596-494A-9E46-48A3193C57C2}"/>
              </a:ext>
            </a:extLst>
          </p:cNvPr>
          <p:cNvSpPr>
            <a:spLocks noGrp="1"/>
          </p:cNvSpPr>
          <p:nvPr>
            <p:ph sz="half" idx="1"/>
          </p:nvPr>
        </p:nvSpPr>
        <p:spPr>
          <a:xfrm>
            <a:off x="522026" y="2310424"/>
            <a:ext cx="7850078" cy="4016382"/>
          </a:xfrm>
          <a:ln>
            <a:solidFill>
              <a:srgbClr val="B18DCC"/>
            </a:solidFill>
          </a:ln>
        </p:spPr>
        <p:txBody>
          <a:bodyPr vert="horz" lIns="91440" tIns="45720" rIns="91440" bIns="45720" rtlCol="0" anchor="t">
            <a:noAutofit/>
          </a:bodyPr>
          <a:lstStyle/>
          <a:p>
            <a:pPr marL="0" indent="0">
              <a:buNone/>
            </a:pPr>
            <a:r>
              <a:rPr lang="en-GB" sz="2400" b="1" dirty="0">
                <a:cs typeface="Calibri"/>
              </a:rPr>
              <a:t>Task</a:t>
            </a:r>
          </a:p>
          <a:p>
            <a:pPr marL="0" indent="0">
              <a:buNone/>
            </a:pPr>
            <a:r>
              <a:rPr lang="en-GB" sz="2400" b="1" dirty="0">
                <a:ea typeface="+mn-lt"/>
                <a:cs typeface="+mn-lt"/>
              </a:rPr>
              <a:t>You need to now add the following information to your presentation:</a:t>
            </a:r>
          </a:p>
          <a:p>
            <a:pPr marL="457200" indent="-457200">
              <a:buFont typeface="Wingdings" panose="020B0604020202020204" pitchFamily="34" charset="0"/>
              <a:buChar char="ü"/>
            </a:pPr>
            <a:r>
              <a:rPr lang="en-GB" sz="2400" dirty="0">
                <a:solidFill>
                  <a:srgbClr val="7030A0"/>
                </a:solidFill>
                <a:ea typeface="+mn-lt"/>
                <a:cs typeface="+mn-lt"/>
              </a:rPr>
              <a:t>Name of the specific need/condition/illness</a:t>
            </a:r>
            <a:endParaRPr lang="en-US" sz="2400" dirty="0">
              <a:solidFill>
                <a:srgbClr val="7030A0"/>
              </a:solidFill>
              <a:ea typeface="+mn-lt"/>
              <a:cs typeface="+mn-lt"/>
            </a:endParaRPr>
          </a:p>
          <a:p>
            <a:pPr marL="457200" indent="-457200">
              <a:buFont typeface="Wingdings" panose="020B0604020202020204" pitchFamily="34" charset="0"/>
              <a:buChar char="ü"/>
            </a:pPr>
            <a:r>
              <a:rPr lang="en-GB" sz="2400" dirty="0">
                <a:solidFill>
                  <a:srgbClr val="7030A0"/>
                </a:solidFill>
                <a:ea typeface="+mn-lt"/>
                <a:cs typeface="+mn-lt"/>
              </a:rPr>
              <a:t>Description of the specific need/condition/illness</a:t>
            </a:r>
            <a:endParaRPr lang="en-US" sz="2400" dirty="0">
              <a:solidFill>
                <a:srgbClr val="7030A0"/>
              </a:solidFill>
              <a:ea typeface="+mn-lt"/>
              <a:cs typeface="+mn-lt"/>
            </a:endParaRPr>
          </a:p>
          <a:p>
            <a:pPr marL="457200" indent="-457200">
              <a:buFont typeface="Wingdings" panose="020B0604020202020204" pitchFamily="34" charset="0"/>
              <a:buChar char="ü"/>
            </a:pPr>
            <a:r>
              <a:rPr lang="en-GB" sz="2400" dirty="0">
                <a:solidFill>
                  <a:srgbClr val="7030A0"/>
                </a:solidFill>
                <a:ea typeface="+mn-lt"/>
                <a:cs typeface="+mn-lt"/>
              </a:rPr>
              <a:t>Description of signs and symptoms</a:t>
            </a:r>
          </a:p>
          <a:p>
            <a:pPr marL="457200" indent="-457200">
              <a:buFont typeface="Wingdings" panose="020B0604020202020204" pitchFamily="34" charset="0"/>
              <a:buChar char="ü"/>
            </a:pPr>
            <a:r>
              <a:rPr lang="en-GB" sz="2400" dirty="0">
                <a:solidFill>
                  <a:srgbClr val="7030A0"/>
                </a:solidFill>
                <a:ea typeface="+mn-lt"/>
                <a:cs typeface="+mn-lt"/>
              </a:rPr>
              <a:t>Description of treatments available</a:t>
            </a:r>
          </a:p>
          <a:p>
            <a:pPr marL="457200" indent="-457200">
              <a:buFont typeface="Wingdings" panose="020B0604020202020204" pitchFamily="34" charset="0"/>
              <a:buChar char="ü"/>
            </a:pPr>
            <a:r>
              <a:rPr lang="en-GB" sz="2400" dirty="0">
                <a:solidFill>
                  <a:srgbClr val="7030A0"/>
                </a:solidFill>
                <a:ea typeface="+mn-lt"/>
                <a:cs typeface="+mn-lt"/>
              </a:rPr>
              <a:t>Description of services used</a:t>
            </a:r>
          </a:p>
          <a:p>
            <a:endParaRPr lang="en-GB" b="1" dirty="0">
              <a:solidFill>
                <a:srgbClr val="000000"/>
              </a:solidFill>
              <a:cs typeface="Calibri"/>
            </a:endParaRPr>
          </a:p>
          <a:p>
            <a:pPr marL="457200" indent="-457200">
              <a:buFont typeface="Wingdings" panose="020B0604020202020204" pitchFamily="34" charset="0"/>
              <a:buChar char="ü"/>
            </a:pPr>
            <a:endParaRPr lang="en-US" b="1" dirty="0">
              <a:solidFill>
                <a:srgbClr val="7030A0"/>
              </a:solidFill>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b="1" dirty="0">
              <a:cs typeface="Calibri"/>
            </a:endParaRPr>
          </a:p>
          <a:p>
            <a:endParaRPr lang="en-GB" dirty="0">
              <a:cs typeface="Calibri"/>
            </a:endParaRPr>
          </a:p>
        </p:txBody>
      </p:sp>
      <p:pic>
        <p:nvPicPr>
          <p:cNvPr id="9" name="Picture 8" descr="Shape&#10;&#10;Description automatically generated">
            <a:extLst>
              <a:ext uri="{FF2B5EF4-FFF2-40B4-BE49-F238E27FC236}">
                <a16:creationId xmlns:a16="http://schemas.microsoft.com/office/drawing/2014/main" id="{1F372BC1-2BF4-495A-A4B9-7A0EC0510B87}"/>
              </a:ext>
            </a:extLst>
          </p:cNvPr>
          <p:cNvPicPr>
            <a:picLocks noChangeAspect="1"/>
          </p:cNvPicPr>
          <p:nvPr/>
        </p:nvPicPr>
        <p:blipFill>
          <a:blip r:embed="rId2"/>
          <a:stretch>
            <a:fillRect/>
          </a:stretch>
        </p:blipFill>
        <p:spPr>
          <a:xfrm>
            <a:off x="8631806" y="2759138"/>
            <a:ext cx="3038168" cy="1681816"/>
          </a:xfrm>
          <a:prstGeom prst="rect">
            <a:avLst/>
          </a:prstGeom>
        </p:spPr>
      </p:pic>
      <p:pic>
        <p:nvPicPr>
          <p:cNvPr id="10" name="Picture 4" descr="Icon&#10;&#10;Description automatically generated">
            <a:extLst>
              <a:ext uri="{FF2B5EF4-FFF2-40B4-BE49-F238E27FC236}">
                <a16:creationId xmlns:a16="http://schemas.microsoft.com/office/drawing/2014/main" id="{06D38456-8EE6-4C89-ABA7-1B515C44B95C}"/>
              </a:ext>
            </a:extLst>
          </p:cNvPr>
          <p:cNvPicPr>
            <a:picLocks noChangeAspect="1"/>
          </p:cNvPicPr>
          <p:nvPr/>
        </p:nvPicPr>
        <p:blipFill rotWithShape="1">
          <a:blip r:embed="rId3"/>
          <a:srcRect b="10390"/>
          <a:stretch/>
        </p:blipFill>
        <p:spPr>
          <a:xfrm>
            <a:off x="9269480" y="4603330"/>
            <a:ext cx="2057400" cy="1988746"/>
          </a:xfrm>
          <a:prstGeom prst="rect">
            <a:avLst/>
          </a:prstGeom>
        </p:spPr>
      </p:pic>
    </p:spTree>
    <p:extLst>
      <p:ext uri="{BB962C8B-B14F-4D97-AF65-F5344CB8AC3E}">
        <p14:creationId xmlns:p14="http://schemas.microsoft.com/office/powerpoint/2010/main" val="976565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0" y="1450857"/>
            <a:ext cx="11379137" cy="461664"/>
          </a:xfrm>
          <a:solidFill>
            <a:srgbClr val="B18DCC"/>
          </a:solidFill>
        </p:spPr>
        <p:txBody>
          <a:bodyPr>
            <a:noAutofit/>
          </a:bodyPr>
          <a:lstStyle/>
          <a:p>
            <a:pPr algn="ctr"/>
            <a:r>
              <a:rPr lang="en-GB" b="1" dirty="0">
                <a:latin typeface="Calibri"/>
                <a:cs typeface="Calibri Light" panose="020F0302020204030204"/>
              </a:rPr>
              <a:t>Identifying the individual's specific needs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Content Placeholder 2">
            <a:extLst>
              <a:ext uri="{FF2B5EF4-FFF2-40B4-BE49-F238E27FC236}">
                <a16:creationId xmlns:a16="http://schemas.microsoft.com/office/drawing/2014/main" id="{E917E768-25E0-4E4E-9DBA-45FEEEF93A54}"/>
              </a:ext>
            </a:extLst>
          </p:cNvPr>
          <p:cNvSpPr>
            <a:spLocks noGrp="1"/>
          </p:cNvSpPr>
          <p:nvPr>
            <p:ph sz="half" idx="1"/>
          </p:nvPr>
        </p:nvSpPr>
        <p:spPr>
          <a:xfrm>
            <a:off x="406430" y="2085508"/>
            <a:ext cx="5554982" cy="4600300"/>
          </a:xfrm>
          <a:ln>
            <a:solidFill>
              <a:srgbClr val="B18DCC"/>
            </a:solidFill>
          </a:ln>
        </p:spPr>
        <p:txBody>
          <a:bodyPr vert="horz" lIns="91440" tIns="45720" rIns="91440" bIns="45720" rtlCol="0" anchor="t">
            <a:noAutofit/>
          </a:bodyPr>
          <a:lstStyle/>
          <a:p>
            <a:r>
              <a:rPr lang="en-GB" sz="2400" b="1" dirty="0">
                <a:cs typeface="Calibri"/>
              </a:rPr>
              <a:t>Task</a:t>
            </a:r>
          </a:p>
          <a:p>
            <a:r>
              <a:rPr lang="en-GB" sz="2400" dirty="0">
                <a:ea typeface="+mn-lt"/>
                <a:cs typeface="+mn-lt"/>
              </a:rPr>
              <a:t>You need to identify what are your individual's specific needs.</a:t>
            </a:r>
          </a:p>
          <a:p>
            <a:pPr algn="ctr"/>
            <a:r>
              <a:rPr lang="en-GB" sz="2400" b="1" u="sng" dirty="0">
                <a:solidFill>
                  <a:srgbClr val="B18DCC"/>
                </a:solidFill>
                <a:cs typeface="Calibri"/>
              </a:rPr>
              <a:t>PIES(L)</a:t>
            </a:r>
          </a:p>
          <a:p>
            <a:pPr algn="ctr"/>
            <a:r>
              <a:rPr lang="en-GB" sz="2400" b="1" dirty="0">
                <a:solidFill>
                  <a:srgbClr val="B18DCC"/>
                </a:solidFill>
                <a:cs typeface="Calibri"/>
              </a:rPr>
              <a:t>Physical</a:t>
            </a:r>
          </a:p>
          <a:p>
            <a:pPr algn="ctr"/>
            <a:r>
              <a:rPr lang="en-GB" sz="2400" b="1" dirty="0">
                <a:solidFill>
                  <a:srgbClr val="B18DCC"/>
                </a:solidFill>
                <a:cs typeface="Calibri"/>
              </a:rPr>
              <a:t>Intellectual</a:t>
            </a:r>
          </a:p>
          <a:p>
            <a:pPr algn="ctr"/>
            <a:r>
              <a:rPr lang="en-GB" sz="2400" b="1" dirty="0">
                <a:solidFill>
                  <a:srgbClr val="B18DCC"/>
                </a:solidFill>
                <a:cs typeface="Calibri"/>
              </a:rPr>
              <a:t>Emotional</a:t>
            </a:r>
          </a:p>
          <a:p>
            <a:pPr algn="ctr"/>
            <a:r>
              <a:rPr lang="en-GB" sz="2400" b="1" dirty="0">
                <a:solidFill>
                  <a:srgbClr val="B18DCC"/>
                </a:solidFill>
                <a:cs typeface="Calibri"/>
              </a:rPr>
              <a:t>Social</a:t>
            </a:r>
          </a:p>
          <a:p>
            <a:pPr algn="ctr"/>
            <a:r>
              <a:rPr lang="en-GB" sz="2400" b="1" dirty="0">
                <a:solidFill>
                  <a:srgbClr val="B18DCC"/>
                </a:solidFill>
                <a:cs typeface="Calibri"/>
              </a:rPr>
              <a:t>Language</a:t>
            </a:r>
          </a:p>
          <a:p>
            <a:endParaRPr lang="en-GB" dirty="0">
              <a:cs typeface="Calibri"/>
            </a:endParaRPr>
          </a:p>
        </p:txBody>
      </p:sp>
      <p:sp>
        <p:nvSpPr>
          <p:cNvPr id="2" name="Rectangle 1">
            <a:extLst>
              <a:ext uri="{FF2B5EF4-FFF2-40B4-BE49-F238E27FC236}">
                <a16:creationId xmlns:a16="http://schemas.microsoft.com/office/drawing/2014/main" id="{0B1D3336-84F3-4C1D-A12F-AB6623183062}"/>
              </a:ext>
            </a:extLst>
          </p:cNvPr>
          <p:cNvSpPr/>
          <p:nvPr/>
        </p:nvSpPr>
        <p:spPr>
          <a:xfrm>
            <a:off x="6230589" y="2085508"/>
            <a:ext cx="5554979" cy="4524315"/>
          </a:xfrm>
          <a:prstGeom prst="rect">
            <a:avLst/>
          </a:prstGeom>
          <a:ln w="3175">
            <a:solidFill>
              <a:schemeClr val="accent6">
                <a:lumMod val="75000"/>
              </a:schemeClr>
            </a:solidFill>
          </a:ln>
        </p:spPr>
        <p:txBody>
          <a:bodyPr wrap="square">
            <a:spAutoFit/>
          </a:bodyPr>
          <a:lstStyle/>
          <a:p>
            <a:pPr algn="ctr"/>
            <a:r>
              <a:rPr lang="en-GB" sz="2400" b="1" dirty="0">
                <a:solidFill>
                  <a:srgbClr val="B18DCC"/>
                </a:solidFill>
                <a:cs typeface="Calibri" panose="020F0502020204030204"/>
              </a:rPr>
              <a:t>Hint!</a:t>
            </a: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r>
              <a:rPr lang="en-GB" sz="2400" b="1" dirty="0">
                <a:solidFill>
                  <a:srgbClr val="B18DCC"/>
                </a:solidFill>
                <a:cs typeface="Calibri" panose="020F0502020204030204"/>
              </a:rPr>
              <a:t>The effects of the condition/illness will be the needs.</a:t>
            </a: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a:p>
            <a:pPr algn="ctr"/>
            <a:endParaRPr lang="en-GB" sz="2400" b="1" dirty="0">
              <a:solidFill>
                <a:srgbClr val="B18DCC"/>
              </a:solidFill>
              <a:cs typeface="Calibri" panose="020F0502020204030204"/>
            </a:endParaRPr>
          </a:p>
        </p:txBody>
      </p:sp>
    </p:spTree>
    <p:extLst>
      <p:ext uri="{BB962C8B-B14F-4D97-AF65-F5344CB8AC3E}">
        <p14:creationId xmlns:p14="http://schemas.microsoft.com/office/powerpoint/2010/main" val="1765686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10" name="Title 1">
            <a:extLst>
              <a:ext uri="{FF2B5EF4-FFF2-40B4-BE49-F238E27FC236}">
                <a16:creationId xmlns:a16="http://schemas.microsoft.com/office/drawing/2014/main" id="{6E818049-804F-4EDA-B915-A57E58FB6F59}"/>
              </a:ext>
            </a:extLst>
          </p:cNvPr>
          <p:cNvSpPr>
            <a:spLocks noGrp="1"/>
          </p:cNvSpPr>
          <p:nvPr>
            <p:ph type="title"/>
          </p:nvPr>
        </p:nvSpPr>
        <p:spPr>
          <a:xfrm>
            <a:off x="522026" y="1341910"/>
            <a:ext cx="11151418" cy="1068779"/>
          </a:xfrm>
          <a:solidFill>
            <a:srgbClr val="B18DCC"/>
          </a:solidFill>
        </p:spPr>
        <p:txBody>
          <a:bodyPr>
            <a:noAutofit/>
          </a:bodyPr>
          <a:lstStyle/>
          <a:p>
            <a:pPr algn="ctr"/>
            <a:r>
              <a:rPr lang="en-GB" b="1" dirty="0">
                <a:latin typeface="Calibri"/>
                <a:cs typeface="Calibri Light" panose="020F0302020204030204"/>
              </a:rPr>
              <a:t>Task 2</a:t>
            </a:r>
            <a:br>
              <a:rPr lang="en-GB" b="1" dirty="0">
                <a:latin typeface="Calibri"/>
                <a:cs typeface="Calibri Light" panose="020F0302020204030204"/>
              </a:rPr>
            </a:br>
            <a:r>
              <a:rPr lang="en-GB" b="1" dirty="0">
                <a:latin typeface="Calibri"/>
                <a:cs typeface="Calibri"/>
              </a:rPr>
              <a:t>You are required to provide information which would be of relevance to individuals planning a future career in the health, social care, and childcare sectors.</a:t>
            </a:r>
            <a:endParaRPr lang="en-GB" dirty="0">
              <a:ea typeface="+mj-lt"/>
              <a:cs typeface="+mj-lt"/>
            </a:endParaRPr>
          </a:p>
        </p:txBody>
      </p:sp>
      <p:sp>
        <p:nvSpPr>
          <p:cNvPr id="11" name="Content Placeholder 2">
            <a:extLst>
              <a:ext uri="{FF2B5EF4-FFF2-40B4-BE49-F238E27FC236}">
                <a16:creationId xmlns:a16="http://schemas.microsoft.com/office/drawing/2014/main" id="{ACE34C30-27D8-4C44-A7F9-3F2B85F6D338}"/>
              </a:ext>
            </a:extLst>
          </p:cNvPr>
          <p:cNvSpPr>
            <a:spLocks noGrp="1"/>
          </p:cNvSpPr>
          <p:nvPr>
            <p:ph idx="1"/>
          </p:nvPr>
        </p:nvSpPr>
        <p:spPr>
          <a:xfrm>
            <a:off x="518556" y="2591582"/>
            <a:ext cx="11151418" cy="4082349"/>
          </a:xfrm>
          <a:ln>
            <a:solidFill>
              <a:schemeClr val="accent5">
                <a:lumMod val="40000"/>
                <a:lumOff val="60000"/>
              </a:schemeClr>
            </a:solidFill>
          </a:ln>
        </p:spPr>
        <p:txBody>
          <a:bodyPr vert="horz" lIns="91440" tIns="45720" rIns="91440" bIns="45720" rtlCol="0" anchor="t">
            <a:normAutofit/>
          </a:bodyPr>
          <a:lstStyle/>
          <a:p>
            <a:pPr marL="0" indent="0">
              <a:buNone/>
            </a:pPr>
            <a:r>
              <a:rPr lang="en-GB" sz="2400" dirty="0">
                <a:ea typeface="+mn-lt"/>
                <a:cs typeface="+mn-lt"/>
              </a:rPr>
              <a:t>Learners should understand that physical, intellectual/cognitive, language, emotional and social needs of individuals differ throughout their lifespan, including:</a:t>
            </a:r>
          </a:p>
          <a:p>
            <a:pPr marL="273050" indent="-273050">
              <a:buNone/>
            </a:pPr>
            <a:r>
              <a:rPr lang="en-GB" sz="2400" dirty="0">
                <a:solidFill>
                  <a:srgbClr val="7030A0"/>
                </a:solidFill>
                <a:ea typeface="+mn-lt"/>
                <a:cs typeface="+mn-lt"/>
              </a:rPr>
              <a:t>•	Physical:</a:t>
            </a:r>
            <a:r>
              <a:rPr lang="en-GB" sz="2400" dirty="0">
                <a:ea typeface="+mn-lt"/>
                <a:cs typeface="+mn-lt"/>
              </a:rPr>
              <a:t> exercise/play, diet, physical comfort and safety, hygiene, pain relief</a:t>
            </a:r>
          </a:p>
          <a:p>
            <a:pPr marL="273050" indent="-273050">
              <a:buNone/>
            </a:pPr>
            <a:r>
              <a:rPr lang="en-GB" sz="2400" dirty="0">
                <a:solidFill>
                  <a:srgbClr val="7030A0"/>
                </a:solidFill>
                <a:ea typeface="+mn-lt"/>
                <a:cs typeface="+mn-lt"/>
              </a:rPr>
              <a:t>•	Intellectual/cognitive: </a:t>
            </a:r>
            <a:r>
              <a:rPr lang="en-GB" sz="2400" dirty="0">
                <a:ea typeface="+mn-lt"/>
                <a:cs typeface="+mn-lt"/>
              </a:rPr>
              <a:t>stimulation, engaging in indoor and outdoor activities including play, educational and life-long learning </a:t>
            </a:r>
          </a:p>
          <a:p>
            <a:pPr marL="273050" indent="-273050">
              <a:buNone/>
            </a:pPr>
            <a:r>
              <a:rPr lang="en-GB" sz="2400" dirty="0">
                <a:solidFill>
                  <a:srgbClr val="7030A0"/>
                </a:solidFill>
                <a:ea typeface="+mn-lt"/>
                <a:cs typeface="+mn-lt"/>
              </a:rPr>
              <a:t>•	Language:</a:t>
            </a:r>
            <a:r>
              <a:rPr lang="en-GB" sz="2400" dirty="0">
                <a:ea typeface="+mn-lt"/>
                <a:cs typeface="+mn-lt"/>
              </a:rPr>
              <a:t> use of preferred language</a:t>
            </a:r>
          </a:p>
          <a:p>
            <a:pPr marL="273050" indent="-273050">
              <a:buNone/>
            </a:pPr>
            <a:r>
              <a:rPr lang="en-GB" sz="2400" dirty="0">
                <a:solidFill>
                  <a:srgbClr val="7030A0"/>
                </a:solidFill>
                <a:ea typeface="+mn-lt"/>
                <a:cs typeface="+mn-lt"/>
              </a:rPr>
              <a:t>•	Emotional:</a:t>
            </a:r>
            <a:r>
              <a:rPr lang="en-GB" sz="2400" dirty="0">
                <a:ea typeface="+mn-lt"/>
                <a:cs typeface="+mn-lt"/>
              </a:rPr>
              <a:t> privacy, dignity, approval, psychological security, autonomy</a:t>
            </a:r>
          </a:p>
          <a:p>
            <a:pPr marL="273050" indent="-273050">
              <a:buNone/>
            </a:pPr>
            <a:r>
              <a:rPr lang="en-GB" sz="2400" dirty="0">
                <a:solidFill>
                  <a:srgbClr val="7030A0"/>
                </a:solidFill>
                <a:ea typeface="+mn-lt"/>
                <a:cs typeface="+mn-lt"/>
              </a:rPr>
              <a:t>•	Social:</a:t>
            </a:r>
            <a:r>
              <a:rPr lang="en-GB" sz="2400" dirty="0">
                <a:ea typeface="+mn-lt"/>
                <a:cs typeface="+mn-lt"/>
              </a:rPr>
              <a:t> social contact and support</a:t>
            </a:r>
          </a:p>
        </p:txBody>
      </p:sp>
    </p:spTree>
    <p:extLst>
      <p:ext uri="{BB962C8B-B14F-4D97-AF65-F5344CB8AC3E}">
        <p14:creationId xmlns:p14="http://schemas.microsoft.com/office/powerpoint/2010/main" val="140026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2" name="Table 2">
            <a:extLst>
              <a:ext uri="{FF2B5EF4-FFF2-40B4-BE49-F238E27FC236}">
                <a16:creationId xmlns:a16="http://schemas.microsoft.com/office/drawing/2014/main" id="{1FCB3786-538E-4488-A4D3-264FFA081525}"/>
              </a:ext>
            </a:extLst>
          </p:cNvPr>
          <p:cNvGraphicFramePr>
            <a:graphicFrameLocks noGrp="1"/>
          </p:cNvGraphicFramePr>
          <p:nvPr>
            <p:extLst>
              <p:ext uri="{D42A27DB-BD31-4B8C-83A1-F6EECF244321}">
                <p14:modId xmlns:p14="http://schemas.microsoft.com/office/powerpoint/2010/main" val="4025012170"/>
              </p:ext>
            </p:extLst>
          </p:nvPr>
        </p:nvGraphicFramePr>
        <p:xfrm>
          <a:off x="1293090" y="1568225"/>
          <a:ext cx="9605820" cy="4868201"/>
        </p:xfrm>
        <a:graphic>
          <a:graphicData uri="http://schemas.openxmlformats.org/drawingml/2006/table">
            <a:tbl>
              <a:tblPr firstRow="1" bandRow="1">
                <a:tableStyleId>{2D5ABB26-0587-4C30-8999-92F81FD0307C}</a:tableStyleId>
              </a:tblPr>
              <a:tblGrid>
                <a:gridCol w="2401455">
                  <a:extLst>
                    <a:ext uri="{9D8B030D-6E8A-4147-A177-3AD203B41FA5}">
                      <a16:colId xmlns:a16="http://schemas.microsoft.com/office/drawing/2014/main" val="3347739584"/>
                    </a:ext>
                  </a:extLst>
                </a:gridCol>
                <a:gridCol w="2401455">
                  <a:extLst>
                    <a:ext uri="{9D8B030D-6E8A-4147-A177-3AD203B41FA5}">
                      <a16:colId xmlns:a16="http://schemas.microsoft.com/office/drawing/2014/main" val="3097012443"/>
                    </a:ext>
                  </a:extLst>
                </a:gridCol>
                <a:gridCol w="2401455">
                  <a:extLst>
                    <a:ext uri="{9D8B030D-6E8A-4147-A177-3AD203B41FA5}">
                      <a16:colId xmlns:a16="http://schemas.microsoft.com/office/drawing/2014/main" val="2349824994"/>
                    </a:ext>
                  </a:extLst>
                </a:gridCol>
                <a:gridCol w="2401455">
                  <a:extLst>
                    <a:ext uri="{9D8B030D-6E8A-4147-A177-3AD203B41FA5}">
                      <a16:colId xmlns:a16="http://schemas.microsoft.com/office/drawing/2014/main" val="689916539"/>
                    </a:ext>
                  </a:extLst>
                </a:gridCol>
              </a:tblGrid>
              <a:tr h="0">
                <a:tc>
                  <a:txBody>
                    <a:bodyPr/>
                    <a:lstStyle/>
                    <a:p>
                      <a:r>
                        <a:rPr lang="en-GB" dirty="0"/>
                        <a:t>Exercise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Diet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Physical comfort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Physical safety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9015931"/>
                  </a:ext>
                </a:extLst>
              </a:tr>
              <a:tr h="1972997">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3427911"/>
                  </a:ext>
                </a:extLst>
              </a:tr>
              <a:tr h="0">
                <a:tc>
                  <a:txBody>
                    <a:bodyPr/>
                    <a:lstStyle/>
                    <a:p>
                      <a:r>
                        <a:rPr lang="en-GB" dirty="0"/>
                        <a:t>Hygiene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Pain relief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Stimulation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Engaging in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7742673"/>
                  </a:ext>
                </a:extLst>
              </a:tr>
              <a:tr h="216368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6120103"/>
                  </a:ext>
                </a:extLst>
              </a:tr>
            </a:tbl>
          </a:graphicData>
        </a:graphic>
      </p:graphicFrame>
    </p:spTree>
    <p:extLst>
      <p:ext uri="{BB962C8B-B14F-4D97-AF65-F5344CB8AC3E}">
        <p14:creationId xmlns:p14="http://schemas.microsoft.com/office/powerpoint/2010/main" val="1597258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263106" y="1825625"/>
            <a:ext cx="11680165" cy="4854545"/>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accent5"/>
                </a:solidFill>
                <a:ea typeface="+mn-lt"/>
                <a:cs typeface="+mn-lt"/>
              </a:rPr>
              <a:t>30-hour non-examination assessment (NEA)</a:t>
            </a:r>
          </a:p>
          <a:p>
            <a:r>
              <a:rPr lang="en-GB" b="1" dirty="0">
                <a:solidFill>
                  <a:schemeClr val="accent5"/>
                </a:solidFill>
                <a:ea typeface="+mn-lt"/>
                <a:cs typeface="+mn-lt"/>
              </a:rPr>
              <a:t>(Controlled assessment)</a:t>
            </a:r>
          </a:p>
          <a:p>
            <a:r>
              <a:rPr lang="en-GB" dirty="0">
                <a:ea typeface="+mn-lt"/>
                <a:cs typeface="+mn-lt"/>
              </a:rPr>
              <a:t>Two tasks which assess the learner's knowledge, understanding and skills in relation to how the health, well-being and resilience of individuals in Wales are supported through outcome-focused care. </a:t>
            </a:r>
            <a:endParaRPr lang="en-GB" dirty="0">
              <a:cs typeface="Calibri"/>
            </a:endParaRPr>
          </a:p>
          <a:p>
            <a:r>
              <a:rPr lang="en-GB" dirty="0">
                <a:ea typeface="+mn-lt"/>
                <a:cs typeface="+mn-lt"/>
              </a:rPr>
              <a:t>An NEA is a non-examination assessment; it is the completion of a report under controlled conditions.</a:t>
            </a:r>
            <a:endParaRPr lang="en-GB" dirty="0"/>
          </a:p>
          <a:p>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7" y="1532519"/>
            <a:ext cx="11080166" cy="461665"/>
          </a:xfrm>
          <a:solidFill>
            <a:srgbClr val="B18DCC"/>
          </a:solidFill>
        </p:spPr>
        <p:txBody>
          <a:bodyPr/>
          <a:lstStyle/>
          <a:p>
            <a:pPr algn="ctr"/>
            <a:r>
              <a:rPr lang="en-GB" b="1" dirty="0">
                <a:cs typeface="Calibri Light"/>
              </a:rPr>
              <a:t>Physical needs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1614554" y="2564945"/>
            <a:ext cx="4376468" cy="3105723"/>
          </a:xfrm>
          <a:ln>
            <a:solidFill>
              <a:srgbClr val="B18DCC"/>
            </a:solidFill>
          </a:ln>
        </p:spPr>
        <p:txBody>
          <a:bodyPr vert="horz" lIns="91440" tIns="45720" rIns="91440" bIns="45720" rtlCol="0" anchor="t">
            <a:normAutofit/>
          </a:bodyPr>
          <a:lstStyle/>
          <a:p>
            <a:pPr marL="342900" indent="-342900">
              <a:buFont typeface="Arial" panose="020B0604020202020204" pitchFamily="34" charset="0"/>
              <a:buChar char="•"/>
            </a:pPr>
            <a:r>
              <a:rPr lang="en-GB" sz="2400" dirty="0">
                <a:ea typeface="+mn-lt"/>
                <a:cs typeface="+mn-lt"/>
              </a:rPr>
              <a:t>Exercise/play</a:t>
            </a:r>
            <a:endParaRPr lang="en-US" sz="2400" dirty="0"/>
          </a:p>
          <a:p>
            <a:pPr marL="342900" indent="-342900">
              <a:buFont typeface="Arial" panose="020B0604020202020204" pitchFamily="34" charset="0"/>
              <a:buChar char="•"/>
            </a:pPr>
            <a:r>
              <a:rPr lang="en-GB" sz="2400" dirty="0">
                <a:ea typeface="+mn-lt"/>
                <a:cs typeface="+mn-lt"/>
              </a:rPr>
              <a:t>Diet</a:t>
            </a:r>
          </a:p>
          <a:p>
            <a:pPr marL="342900" indent="-342900">
              <a:buFont typeface="Arial" panose="020B0604020202020204" pitchFamily="34" charset="0"/>
              <a:buChar char="•"/>
            </a:pPr>
            <a:r>
              <a:rPr lang="en-GB" sz="2400" dirty="0">
                <a:ea typeface="+mn-lt"/>
                <a:cs typeface="+mn-lt"/>
              </a:rPr>
              <a:t>Physical comfort</a:t>
            </a:r>
          </a:p>
          <a:p>
            <a:pPr marL="342900" indent="-342900">
              <a:buFont typeface="Arial" panose="020B0604020202020204" pitchFamily="34" charset="0"/>
              <a:buChar char="•"/>
            </a:pPr>
            <a:r>
              <a:rPr lang="en-GB" sz="2400" dirty="0">
                <a:ea typeface="+mn-lt"/>
                <a:cs typeface="+mn-lt"/>
              </a:rPr>
              <a:t>Physical safety</a:t>
            </a:r>
          </a:p>
          <a:p>
            <a:pPr marL="342900" indent="-342900">
              <a:buFont typeface="Arial" panose="020B0604020202020204" pitchFamily="34" charset="0"/>
              <a:buChar char="•"/>
            </a:pPr>
            <a:r>
              <a:rPr lang="en-GB" sz="2400" dirty="0">
                <a:ea typeface="+mn-lt"/>
                <a:cs typeface="+mn-lt"/>
              </a:rPr>
              <a:t>Hygiene</a:t>
            </a:r>
          </a:p>
          <a:p>
            <a:pPr marL="342900" indent="-342900">
              <a:buFont typeface="Arial" panose="020B0604020202020204" pitchFamily="34" charset="0"/>
              <a:buChar char="•"/>
            </a:pPr>
            <a:r>
              <a:rPr lang="en-GB" sz="2400" dirty="0">
                <a:ea typeface="+mn-lt"/>
                <a:cs typeface="+mn-lt"/>
              </a:rPr>
              <a:t>Pain relief</a:t>
            </a:r>
            <a:endParaRPr lang="en-GB" sz="2400" dirty="0">
              <a:cs typeface="Calibri"/>
            </a:endParaRPr>
          </a:p>
        </p:txBody>
      </p:sp>
      <p:pic>
        <p:nvPicPr>
          <p:cNvPr id="5" name="Picture 5" descr="Graphical user interface, application, Teams&#10;&#10;Description automatically generated">
            <a:extLst>
              <a:ext uri="{FF2B5EF4-FFF2-40B4-BE49-F238E27FC236}">
                <a16:creationId xmlns:a16="http://schemas.microsoft.com/office/drawing/2014/main" id="{196EAA56-8BCD-46FC-B176-CD08A468A7D1}"/>
              </a:ext>
            </a:extLst>
          </p:cNvPr>
          <p:cNvPicPr>
            <a:picLocks noGrp="1" noChangeAspect="1"/>
          </p:cNvPicPr>
          <p:nvPr>
            <p:ph sz="half" idx="2"/>
          </p:nvPr>
        </p:nvPicPr>
        <p:blipFill>
          <a:blip r:embed="rId2"/>
          <a:stretch>
            <a:fillRect/>
          </a:stretch>
        </p:blipFill>
        <p:spPr>
          <a:xfrm>
            <a:off x="6667600" y="2533844"/>
            <a:ext cx="3972692" cy="3136824"/>
          </a:xfrm>
        </p:spPr>
      </p:pic>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3223583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67544"/>
            <a:ext cx="11104907" cy="603370"/>
          </a:xfrm>
          <a:solidFill>
            <a:schemeClr val="accent5">
              <a:lumMod val="40000"/>
              <a:lumOff val="60000"/>
            </a:schemeClr>
          </a:solidFill>
        </p:spPr>
        <p:txBody>
          <a:bodyPr>
            <a:noAutofit/>
          </a:bodyPr>
          <a:lstStyle/>
          <a:p>
            <a:pPr algn="ctr"/>
            <a:r>
              <a:rPr lang="en-GB" sz="3600" b="1" dirty="0">
                <a:latin typeface="Calibri Light"/>
                <a:cs typeface="Calibri"/>
              </a:rPr>
              <a:t>Exercise/Play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130629" cy="1226354"/>
          </a:xfrm>
        </p:spPr>
        <p:txBody>
          <a:bodyPr vert="horz" lIns="91440" tIns="45720" rIns="91440" bIns="45720" rtlCol="0" anchor="t">
            <a:noAutofit/>
          </a:bodyPr>
          <a:lstStyle/>
          <a:p>
            <a:pPr>
              <a:lnSpc>
                <a:spcPct val="100000"/>
              </a:lnSpc>
              <a:spcBef>
                <a:spcPts val="600"/>
              </a:spcBef>
              <a:spcAft>
                <a:spcPct val="0"/>
              </a:spcAft>
            </a:pPr>
            <a:r>
              <a:rPr lang="en-GB" sz="2400" dirty="0">
                <a:ea typeface="+mn-lt"/>
                <a:cs typeface="+mn-lt"/>
              </a:rPr>
              <a:t>Regular exercise has important long-term benefits and most people feel better after taking exercise</a:t>
            </a:r>
            <a:endParaRPr lang="en-US" sz="2400" dirty="0">
              <a:ea typeface="+mn-lt"/>
              <a:cs typeface="+mn-lt"/>
            </a:endParaRPr>
          </a:p>
          <a:p>
            <a:pPr>
              <a:lnSpc>
                <a:spcPct val="100000"/>
              </a:lnSpc>
              <a:spcBef>
                <a:spcPts val="600"/>
              </a:spcBef>
              <a:spcAft>
                <a:spcPct val="0"/>
              </a:spcAft>
            </a:pPr>
            <a:endParaRPr lang="en-GB" dirty="0">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673931" y="2591788"/>
            <a:ext cx="4953001" cy="1623951"/>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a:t>
            </a:r>
            <a:endParaRPr lang="en-GB" sz="2400" dirty="0">
              <a:solidFill>
                <a:srgbClr val="92D050"/>
              </a:solidFill>
              <a:ea typeface="+mn-lt"/>
              <a:cs typeface="+mn-lt"/>
            </a:endParaRPr>
          </a:p>
          <a:p>
            <a:pPr marL="537845" indent="-457200">
              <a:lnSpc>
                <a:spcPct val="100000"/>
              </a:lnSpc>
              <a:spcBef>
                <a:spcPts val="600"/>
              </a:spcBef>
              <a:spcAft>
                <a:spcPct val="0"/>
              </a:spcAft>
              <a:buFont typeface="Wingdings,Sans-Serif" panose="020B0604020202020204" pitchFamily="34" charset="0"/>
              <a:buChar char="v"/>
            </a:pPr>
            <a:r>
              <a:rPr lang="en-GB" sz="2400" dirty="0">
                <a:ea typeface="+mn-lt"/>
                <a:cs typeface="+mn-lt"/>
              </a:rPr>
              <a:t>An individual in residential care taken out for walks. </a:t>
            </a: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3161708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Exercise/Play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771896" cy="2918362"/>
          </a:xfrm>
        </p:spPr>
        <p:txBody>
          <a:bodyPr vert="horz" lIns="91440" tIns="45720" rIns="91440" bIns="45720" rtlCol="0" anchor="t">
            <a:noAutofit/>
          </a:bodyPr>
          <a:lstStyle/>
          <a:p>
            <a:pPr>
              <a:lnSpc>
                <a:spcPct val="100000"/>
              </a:lnSpc>
              <a:spcBef>
                <a:spcPts val="600"/>
              </a:spcBef>
              <a:spcAft>
                <a:spcPts val="1200"/>
              </a:spcAft>
            </a:pPr>
            <a:r>
              <a:rPr lang="en-GB" sz="2400" dirty="0">
                <a:ea typeface="+mn-lt"/>
                <a:cs typeface="+mn-lt"/>
              </a:rPr>
              <a:t>Different age groups need different types of exercise to improve their quality of life:</a:t>
            </a:r>
            <a:endParaRPr lang="en-US" sz="2400" dirty="0">
              <a:ea typeface="+mn-lt"/>
              <a:cs typeface="+mn-lt"/>
            </a:endParaRPr>
          </a:p>
          <a:p>
            <a:pPr marL="537845" indent="-457200">
              <a:lnSpc>
                <a:spcPct val="100000"/>
              </a:lnSpc>
              <a:spcBef>
                <a:spcPts val="600"/>
              </a:spcBef>
              <a:spcAft>
                <a:spcPts val="1200"/>
              </a:spcAft>
              <a:buFont typeface="Wingdings,Sans-Serif" panose="020B0604020202020204" pitchFamily="34" charset="0"/>
              <a:buChar char="v"/>
            </a:pPr>
            <a:r>
              <a:rPr lang="en-GB" sz="2400" dirty="0">
                <a:ea typeface="+mn-lt"/>
                <a:cs typeface="+mn-lt"/>
              </a:rPr>
              <a:t>Children need exercise to assist development</a:t>
            </a:r>
            <a:endParaRPr lang="en-US" sz="2400" dirty="0">
              <a:ea typeface="+mn-lt"/>
              <a:cs typeface="+mn-lt"/>
            </a:endParaRPr>
          </a:p>
          <a:p>
            <a:pPr marL="537845" indent="-457200">
              <a:lnSpc>
                <a:spcPct val="100000"/>
              </a:lnSpc>
              <a:spcBef>
                <a:spcPts val="600"/>
              </a:spcBef>
              <a:spcAft>
                <a:spcPct val="0"/>
              </a:spcAft>
              <a:buFont typeface="Wingdings,Sans-Serif" panose="020B0604020202020204" pitchFamily="34" charset="0"/>
              <a:buChar char="v"/>
            </a:pPr>
            <a:r>
              <a:rPr lang="en-GB" sz="2400" dirty="0">
                <a:ea typeface="+mn-lt"/>
                <a:cs typeface="+mn-lt"/>
              </a:rPr>
              <a:t>Older individuals need exercise to maintain mobility</a:t>
            </a:r>
            <a:endParaRPr lang="en-US" sz="2400" dirty="0">
              <a:ea typeface="+mn-lt"/>
              <a:cs typeface="+mn-lt"/>
            </a:endParaRPr>
          </a:p>
          <a:p>
            <a:pPr>
              <a:lnSpc>
                <a:spcPct val="100000"/>
              </a:lnSpc>
              <a:spcBef>
                <a:spcPts val="600"/>
              </a:spcBef>
              <a:spcAft>
                <a:spcPct val="0"/>
              </a:spcAft>
            </a:pPr>
            <a:endParaRPr lang="en-GB" dirty="0">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574973" y="2591788"/>
            <a:ext cx="5051960" cy="1908959"/>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a:t>
            </a:r>
            <a:endParaRPr lang="en-US" sz="2400" dirty="0">
              <a:solidFill>
                <a:srgbClr val="92D050"/>
              </a:solidFill>
              <a:ea typeface="+mn-lt"/>
              <a:cs typeface="+mn-lt"/>
            </a:endParaRPr>
          </a:p>
          <a:p>
            <a:pPr marL="537845" indent="-457200">
              <a:lnSpc>
                <a:spcPct val="100000"/>
              </a:lnSpc>
              <a:spcBef>
                <a:spcPts val="600"/>
              </a:spcBef>
              <a:spcAft>
                <a:spcPct val="0"/>
              </a:spcAft>
              <a:buFont typeface="Wingdings,Sans-Serif" panose="020B0604020202020204" pitchFamily="34" charset="0"/>
              <a:buChar char="v"/>
            </a:pPr>
            <a:r>
              <a:rPr lang="en-GB" sz="2400" dirty="0">
                <a:ea typeface="+mn-lt"/>
                <a:cs typeface="+mn-lt"/>
              </a:rPr>
              <a:t>Children in a nursery given opportunity for outdoor play, climbing frames</a:t>
            </a: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783755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55668"/>
            <a:ext cx="11104907" cy="615245"/>
          </a:xfrm>
          <a:solidFill>
            <a:schemeClr val="accent5">
              <a:lumMod val="40000"/>
              <a:lumOff val="60000"/>
            </a:schemeClr>
          </a:solidFill>
        </p:spPr>
        <p:txBody>
          <a:bodyPr>
            <a:noAutofit/>
          </a:bodyPr>
          <a:lstStyle/>
          <a:p>
            <a:pPr algn="ctr"/>
            <a:r>
              <a:rPr lang="en-GB" sz="3600" b="1" dirty="0">
                <a:latin typeface="Calibri Light"/>
                <a:cs typeface="Calibri"/>
              </a:rPr>
              <a:t>Diet</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8"/>
            <a:ext cx="5095003" cy="3735018"/>
          </a:xfrm>
        </p:spPr>
        <p:txBody>
          <a:bodyPr vert="horz" lIns="91440" tIns="45720" rIns="91440" bIns="45720" rtlCol="0" anchor="t">
            <a:noAutofit/>
          </a:bodyPr>
          <a:lstStyle/>
          <a:p>
            <a:pPr marL="273050" indent="-273050">
              <a:lnSpc>
                <a:spcPct val="100000"/>
              </a:lnSpc>
              <a:spcBef>
                <a:spcPts val="600"/>
              </a:spcBef>
              <a:spcAft>
                <a:spcPct val="0"/>
              </a:spcAft>
              <a:buFont typeface="Arial"/>
              <a:buChar char="•"/>
            </a:pPr>
            <a:r>
              <a:rPr lang="en-GB" sz="2400" dirty="0">
                <a:ea typeface="+mn-lt"/>
                <a:cs typeface="+mn-lt"/>
              </a:rPr>
              <a:t>A balanced diet consisting of varied and appetizing food can contribute to a good quality of life by improving health and well-being</a:t>
            </a:r>
          </a:p>
          <a:p>
            <a:pPr>
              <a:lnSpc>
                <a:spcPct val="100000"/>
              </a:lnSpc>
              <a:spcBef>
                <a:spcPts val="600"/>
              </a:spcBef>
              <a:spcAft>
                <a:spcPct val="0"/>
              </a:spcAft>
            </a:pPr>
            <a:endParaRPr lang="en-US" sz="2400" dirty="0">
              <a:ea typeface="+mn-lt"/>
              <a:cs typeface="+mn-lt"/>
            </a:endParaRPr>
          </a:p>
          <a:p>
            <a:pPr marL="273050" indent="-273050">
              <a:lnSpc>
                <a:spcPct val="100000"/>
              </a:lnSpc>
              <a:spcBef>
                <a:spcPts val="600"/>
              </a:spcBef>
              <a:spcAft>
                <a:spcPct val="0"/>
              </a:spcAft>
              <a:buFont typeface="Arial"/>
              <a:buChar char="•"/>
            </a:pPr>
            <a:r>
              <a:rPr lang="en-GB" sz="2400" dirty="0">
                <a:ea typeface="+mn-lt"/>
                <a:cs typeface="+mn-lt"/>
              </a:rPr>
              <a:t>Forms a major part of an individual’s social and cultural well-being.</a:t>
            </a:r>
            <a:endParaRPr lang="en-US" sz="2400" dirty="0">
              <a:ea typeface="+mn-lt"/>
              <a:cs typeface="+mn-lt"/>
            </a:endParaRPr>
          </a:p>
          <a:p>
            <a:pPr>
              <a:lnSpc>
                <a:spcPct val="100000"/>
              </a:lnSpc>
              <a:spcBef>
                <a:spcPts val="600"/>
              </a:spcBef>
              <a:spcAft>
                <a:spcPct val="0"/>
              </a:spcAft>
            </a:pPr>
            <a:endParaRPr lang="en-GB" dirty="0">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10" name="Picture 5" descr="Food on a table&#10;&#10;Description automatically generated">
            <a:extLst>
              <a:ext uri="{FF2B5EF4-FFF2-40B4-BE49-F238E27FC236}">
                <a16:creationId xmlns:a16="http://schemas.microsoft.com/office/drawing/2014/main" id="{12486D21-DDC4-402B-9377-E03CBB3135A6}"/>
              </a:ext>
            </a:extLst>
          </p:cNvPr>
          <p:cNvPicPr>
            <a:picLocks noGrp="1" noChangeAspect="1"/>
          </p:cNvPicPr>
          <p:nvPr>
            <p:ph sz="half" idx="2"/>
          </p:nvPr>
        </p:nvPicPr>
        <p:blipFill>
          <a:blip r:embed="rId2"/>
          <a:stretch>
            <a:fillRect/>
          </a:stretch>
        </p:blipFill>
        <p:spPr>
          <a:xfrm>
            <a:off x="6572933" y="2567664"/>
            <a:ext cx="5054000" cy="3405996"/>
          </a:xfrm>
        </p:spPr>
      </p:pic>
    </p:spTree>
    <p:extLst>
      <p:ext uri="{BB962C8B-B14F-4D97-AF65-F5344CB8AC3E}">
        <p14:creationId xmlns:p14="http://schemas.microsoft.com/office/powerpoint/2010/main" val="2972508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Physical comfort</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095003" cy="1374569"/>
          </a:xfrm>
        </p:spPr>
        <p:txBody>
          <a:bodyPr vert="horz" lIns="91440" tIns="45720" rIns="91440" bIns="45720" rtlCol="0" anchor="t">
            <a:noAutofit/>
          </a:bodyPr>
          <a:lstStyle/>
          <a:p>
            <a:pPr marL="82550">
              <a:lnSpc>
                <a:spcPct val="100000"/>
              </a:lnSpc>
              <a:spcBef>
                <a:spcPts val="600"/>
              </a:spcBef>
              <a:spcAft>
                <a:spcPct val="0"/>
              </a:spcAft>
            </a:pPr>
            <a:r>
              <a:rPr lang="en-GB" sz="2400" dirty="0">
                <a:ea typeface="+mn-lt"/>
                <a:cs typeface="+mn-lt"/>
              </a:rPr>
              <a:t>By </a:t>
            </a:r>
            <a:r>
              <a:rPr lang="en-GB" sz="2400" b="1" dirty="0">
                <a:solidFill>
                  <a:srgbClr val="92D050"/>
                </a:solidFill>
                <a:ea typeface="+mn-lt"/>
                <a:cs typeface="+mn-lt"/>
              </a:rPr>
              <a:t>physical comfort </a:t>
            </a:r>
            <a:r>
              <a:rPr lang="en-GB" sz="2400" dirty="0">
                <a:ea typeface="+mn-lt"/>
                <a:cs typeface="+mn-lt"/>
              </a:rPr>
              <a:t>we mean the provision of a suitable environment which meets an individual’s needs.</a:t>
            </a:r>
            <a:endParaRPr lang="en-US" sz="2400" dirty="0">
              <a:ea typeface="+mn-lt"/>
              <a:cs typeface="+mn-lt"/>
            </a:endParaRPr>
          </a:p>
          <a:p>
            <a:pPr>
              <a:lnSpc>
                <a:spcPct val="100000"/>
              </a:lnSpc>
              <a:spcBef>
                <a:spcPts val="600"/>
              </a:spcBef>
              <a:spcAft>
                <a:spcPct val="0"/>
              </a:spcAft>
            </a:pPr>
            <a:endParaRPr lang="en-GB" dirty="0">
              <a:solidFill>
                <a:srgbClr val="92D050"/>
              </a:solidFill>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574973" y="2591787"/>
            <a:ext cx="5051960" cy="3084617"/>
          </a:xfrm>
        </p:spPr>
        <p:txBody>
          <a:bodyPr vert="horz" lIns="91440" tIns="45720" rIns="91440" bIns="45720" rtlCol="0" anchor="t">
            <a:noAutofit/>
          </a:bodyPr>
          <a:lstStyle/>
          <a:p>
            <a:pPr>
              <a:lnSpc>
                <a:spcPct val="100000"/>
              </a:lnSpc>
              <a:spcBef>
                <a:spcPts val="600"/>
              </a:spcBef>
            </a:pPr>
            <a:r>
              <a:rPr lang="en-GB" sz="2400" b="1" dirty="0">
                <a:solidFill>
                  <a:srgbClr val="92D050"/>
                </a:solidFill>
                <a:ea typeface="+mn-lt"/>
                <a:cs typeface="+mn-lt"/>
              </a:rPr>
              <a:t>Examples</a:t>
            </a:r>
            <a:endParaRPr lang="en-US" sz="2400" dirty="0">
              <a:solidFill>
                <a:srgbClr val="92D050"/>
              </a:solidFill>
              <a:ea typeface="+mn-lt"/>
              <a:cs typeface="+mn-lt"/>
            </a:endParaRPr>
          </a:p>
          <a:p>
            <a:pPr marL="450850" indent="-450850">
              <a:lnSpc>
                <a:spcPct val="100000"/>
              </a:lnSpc>
              <a:spcBef>
                <a:spcPts val="600"/>
              </a:spcBef>
              <a:buFont typeface="Wingdings,Sans-Serif" panose="020B0604020202020204" pitchFamily="34" charset="0"/>
              <a:buChar char="v"/>
            </a:pPr>
            <a:r>
              <a:rPr lang="en-GB" sz="2400" dirty="0">
                <a:ea typeface="+mn-lt"/>
                <a:cs typeface="+mn-lt"/>
              </a:rPr>
              <a:t>Not too hot</a:t>
            </a:r>
            <a:endParaRPr lang="en-US" sz="2400" dirty="0">
              <a:ea typeface="+mn-lt"/>
              <a:cs typeface="+mn-lt"/>
            </a:endParaRPr>
          </a:p>
          <a:p>
            <a:pPr marL="450850" indent="-450850">
              <a:lnSpc>
                <a:spcPct val="100000"/>
              </a:lnSpc>
              <a:spcBef>
                <a:spcPts val="600"/>
              </a:spcBef>
              <a:buFont typeface="Wingdings,Sans-Serif" panose="020B0604020202020204" pitchFamily="34" charset="0"/>
              <a:buChar char="v"/>
            </a:pPr>
            <a:r>
              <a:rPr lang="en-GB" sz="2400" dirty="0">
                <a:ea typeface="+mn-lt"/>
                <a:cs typeface="+mn-lt"/>
              </a:rPr>
              <a:t>Not too cold</a:t>
            </a:r>
            <a:endParaRPr lang="en-US" sz="2400" dirty="0">
              <a:ea typeface="+mn-lt"/>
              <a:cs typeface="+mn-lt"/>
            </a:endParaRPr>
          </a:p>
          <a:p>
            <a:pPr marL="450850" indent="-450850">
              <a:lnSpc>
                <a:spcPct val="100000"/>
              </a:lnSpc>
              <a:spcBef>
                <a:spcPts val="600"/>
              </a:spcBef>
              <a:buFont typeface="Wingdings,Sans-Serif" panose="020B0604020202020204" pitchFamily="34" charset="0"/>
              <a:buChar char="v"/>
            </a:pPr>
            <a:r>
              <a:rPr lang="en-GB" sz="2400" dirty="0">
                <a:ea typeface="+mn-lt"/>
                <a:cs typeface="+mn-lt"/>
              </a:rPr>
              <a:t>Comfortable beds/chairs</a:t>
            </a:r>
            <a:endParaRPr lang="en-US" sz="2400" dirty="0">
              <a:ea typeface="+mn-lt"/>
              <a:cs typeface="+mn-lt"/>
            </a:endParaRPr>
          </a:p>
          <a:p>
            <a:pPr marL="450850" indent="-450850">
              <a:lnSpc>
                <a:spcPct val="100000"/>
              </a:lnSpc>
              <a:spcBef>
                <a:spcPts val="600"/>
              </a:spcBef>
              <a:buFont typeface="Wingdings,Sans-Serif" panose="020B0604020202020204" pitchFamily="34" charset="0"/>
              <a:buChar char="v"/>
            </a:pPr>
            <a:r>
              <a:rPr lang="en-GB" sz="2400" dirty="0">
                <a:ea typeface="+mn-lt"/>
                <a:cs typeface="+mn-lt"/>
              </a:rPr>
              <a:t>The right amount of stimulation</a:t>
            </a:r>
            <a:endParaRPr lang="en-US" sz="2400" dirty="0">
              <a:ea typeface="+mn-lt"/>
              <a:cs typeface="+mn-lt"/>
            </a:endParaRPr>
          </a:p>
          <a:p>
            <a:pPr marL="450850" indent="-450850">
              <a:lnSpc>
                <a:spcPct val="100000"/>
              </a:lnSpc>
              <a:spcBef>
                <a:spcPts val="600"/>
              </a:spcBef>
              <a:spcAft>
                <a:spcPct val="0"/>
              </a:spcAft>
              <a:buFont typeface="Wingdings,Sans-Serif" panose="020B0604020202020204" pitchFamily="34" charset="0"/>
              <a:buChar char="v"/>
            </a:pPr>
            <a:r>
              <a:rPr lang="en-GB" sz="2400" dirty="0">
                <a:ea typeface="+mn-lt"/>
                <a:cs typeface="+mn-lt"/>
              </a:rPr>
              <a:t>Not too noisy</a:t>
            </a:r>
            <a:endParaRPr lang="en-US" sz="2400" dirty="0">
              <a:ea typeface="+mn-lt"/>
              <a:cs typeface="+mn-lt"/>
            </a:endParaRP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732285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Physical comfort</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2095299"/>
          </a:xfrm>
        </p:spPr>
        <p:txBody>
          <a:bodyPr vert="horz" lIns="91440" tIns="45720" rIns="91440" bIns="45720" rtlCol="0" anchor="t">
            <a:noAutofit/>
          </a:bodyPr>
          <a:lstStyle/>
          <a:p>
            <a:pPr marL="82550">
              <a:lnSpc>
                <a:spcPct val="100000"/>
              </a:lnSpc>
              <a:spcBef>
                <a:spcPts val="600"/>
              </a:spcBef>
              <a:spcAft>
                <a:spcPts val="1200"/>
              </a:spcAft>
            </a:pPr>
            <a:r>
              <a:rPr lang="en-GB" sz="2400" dirty="0">
                <a:ea typeface="+mn-lt"/>
                <a:cs typeface="+mn-lt"/>
              </a:rPr>
              <a:t>Ensuring physical comfort may also mean: </a:t>
            </a:r>
            <a:endParaRPr lang="en-US" sz="2400" dirty="0">
              <a:ea typeface="+mn-lt"/>
              <a:cs typeface="+mn-lt"/>
            </a:endParaRPr>
          </a:p>
          <a:p>
            <a:pPr marL="80645">
              <a:lnSpc>
                <a:spcPct val="100000"/>
              </a:lnSpc>
              <a:spcBef>
                <a:spcPts val="600"/>
              </a:spcBef>
              <a:spcAft>
                <a:spcPct val="0"/>
              </a:spcAft>
            </a:pPr>
            <a:r>
              <a:rPr lang="en-GB" sz="2400" b="1" dirty="0">
                <a:solidFill>
                  <a:srgbClr val="92D050"/>
                </a:solidFill>
                <a:ea typeface="+mn-lt"/>
                <a:cs typeface="+mn-lt"/>
              </a:rPr>
              <a:t>Providing the care required </a:t>
            </a:r>
            <a:r>
              <a:rPr lang="en-GB" sz="2400" dirty="0">
                <a:ea typeface="+mn-lt"/>
                <a:cs typeface="+mn-lt"/>
              </a:rPr>
              <a:t>to maintain comfort, such as allowing peace to sleep.</a:t>
            </a:r>
            <a:endParaRPr lang="en-GB" sz="2400" dirty="0"/>
          </a:p>
          <a:p>
            <a:pPr>
              <a:lnSpc>
                <a:spcPct val="100000"/>
              </a:lnSpc>
              <a:spcBef>
                <a:spcPts val="600"/>
              </a:spcBef>
              <a:spcAft>
                <a:spcPct val="0"/>
              </a:spcAft>
            </a:pPr>
            <a:endParaRPr lang="en-GB" dirty="0">
              <a:solidFill>
                <a:srgbClr val="92D050"/>
              </a:solidFill>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marL="82550">
              <a:lnSpc>
                <a:spcPct val="100000"/>
              </a:lnSpc>
              <a:spcBef>
                <a:spcPts val="600"/>
              </a:spcBef>
              <a:spcAft>
                <a:spcPts val="1200"/>
              </a:spcAft>
            </a:pPr>
            <a:r>
              <a:rPr lang="en-GB" sz="2400" b="1" dirty="0">
                <a:solidFill>
                  <a:srgbClr val="92D050"/>
                </a:solidFill>
                <a:ea typeface="+mn-lt"/>
                <a:cs typeface="+mn-lt"/>
              </a:rPr>
              <a:t>Examples</a:t>
            </a:r>
            <a:endParaRPr lang="en-US" sz="2400" dirty="0">
              <a:solidFill>
                <a:srgbClr val="92D050"/>
              </a:solidFill>
              <a:ea typeface="+mn-lt"/>
              <a:cs typeface="+mn-lt"/>
            </a:endParaRPr>
          </a:p>
          <a:p>
            <a:pPr marL="450850" indent="-450850">
              <a:lnSpc>
                <a:spcPct val="100000"/>
              </a:lnSpc>
              <a:spcBef>
                <a:spcPts val="600"/>
              </a:spcBef>
              <a:spcAft>
                <a:spcPts val="1200"/>
              </a:spcAft>
              <a:buFont typeface="Wingdings,Sans-Serif"/>
              <a:buChar char="v"/>
            </a:pPr>
            <a:r>
              <a:rPr lang="en-GB" sz="2400" dirty="0">
                <a:ea typeface="+mn-lt"/>
                <a:cs typeface="+mn-lt"/>
              </a:rPr>
              <a:t>Having the correct height furniture</a:t>
            </a:r>
            <a:endParaRPr lang="en-US" sz="2400" dirty="0">
              <a:ea typeface="+mn-lt"/>
              <a:cs typeface="+mn-lt"/>
            </a:endParaRPr>
          </a:p>
          <a:p>
            <a:pPr marL="450850" indent="-450850">
              <a:lnSpc>
                <a:spcPct val="100000"/>
              </a:lnSpc>
              <a:spcBef>
                <a:spcPts val="600"/>
              </a:spcBef>
              <a:spcAft>
                <a:spcPts val="1200"/>
              </a:spcAft>
              <a:buFont typeface="Wingdings,Sans-Serif"/>
              <a:buChar char="v"/>
            </a:pPr>
            <a:r>
              <a:rPr lang="en-GB" sz="2400" dirty="0">
                <a:ea typeface="+mn-lt"/>
                <a:cs typeface="+mn-lt"/>
              </a:rPr>
              <a:t>Changing a baby’s nappy regularly to prevent nappy rash and so the baby is not uncomfortable</a:t>
            </a:r>
            <a:endParaRPr lang="en-US" sz="2400" dirty="0">
              <a:ea typeface="+mn-lt"/>
              <a:cs typeface="+mn-lt"/>
            </a:endParaRPr>
          </a:p>
          <a:p>
            <a:pPr marL="450850" indent="-450850">
              <a:lnSpc>
                <a:spcPct val="100000"/>
              </a:lnSpc>
              <a:spcBef>
                <a:spcPts val="600"/>
              </a:spcBef>
              <a:spcAft>
                <a:spcPct val="0"/>
              </a:spcAft>
              <a:buFont typeface="Wingdings,Sans-Serif"/>
              <a:buChar char="v"/>
            </a:pPr>
            <a:r>
              <a:rPr lang="en-GB" sz="2400" dirty="0">
                <a:ea typeface="+mn-lt"/>
                <a:cs typeface="+mn-lt"/>
              </a:rPr>
              <a:t>Moving a bedridden individual regularly to prevent soreness</a:t>
            </a:r>
            <a:endParaRPr lang="en-GB" sz="2400" dirty="0"/>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028939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Physical safety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2383972"/>
          </a:xfrm>
        </p:spPr>
        <p:txBody>
          <a:bodyPr vert="horz" lIns="91440" tIns="45720" rIns="91440" bIns="45720" rtlCol="0" anchor="t">
            <a:noAutofit/>
          </a:bodyPr>
          <a:lstStyle/>
          <a:p>
            <a:pPr>
              <a:lnSpc>
                <a:spcPct val="100000"/>
              </a:lnSpc>
            </a:pPr>
            <a:r>
              <a:rPr lang="en-GB" sz="2400" dirty="0">
                <a:ea typeface="+mn-lt"/>
                <a:cs typeface="+mn-lt"/>
              </a:rPr>
              <a:t>Individuals </a:t>
            </a:r>
            <a:r>
              <a:rPr lang="en-GB" sz="2400" b="1" dirty="0">
                <a:solidFill>
                  <a:srgbClr val="92D050"/>
                </a:solidFill>
                <a:ea typeface="+mn-lt"/>
                <a:cs typeface="+mn-lt"/>
              </a:rPr>
              <a:t>may be at risk</a:t>
            </a:r>
            <a:r>
              <a:rPr lang="en-GB" sz="2400" dirty="0">
                <a:ea typeface="+mn-lt"/>
                <a:cs typeface="+mn-lt"/>
              </a:rPr>
              <a:t> from a number of things:  their </a:t>
            </a:r>
            <a:r>
              <a:rPr lang="en-GB" sz="2400" b="1" dirty="0">
                <a:solidFill>
                  <a:srgbClr val="92D050"/>
                </a:solidFill>
                <a:ea typeface="+mn-lt"/>
                <a:cs typeface="+mn-lt"/>
              </a:rPr>
              <a:t>own carelessness</a:t>
            </a:r>
            <a:r>
              <a:rPr lang="en-GB" sz="2400" dirty="0">
                <a:ea typeface="+mn-lt"/>
                <a:cs typeface="+mn-lt"/>
              </a:rPr>
              <a:t>, problems caused by age or disability, incorrect use of equipment or ill-treatment </a:t>
            </a:r>
            <a:r>
              <a:rPr lang="en-GB" sz="2400" b="1" dirty="0">
                <a:solidFill>
                  <a:srgbClr val="92D050"/>
                </a:solidFill>
                <a:ea typeface="+mn-lt"/>
                <a:cs typeface="+mn-lt"/>
              </a:rPr>
              <a:t>from others</a:t>
            </a:r>
            <a:r>
              <a:rPr lang="en-GB" sz="2400" dirty="0">
                <a:ea typeface="+mn-lt"/>
                <a:cs typeface="+mn-lt"/>
              </a:rPr>
              <a:t>.</a:t>
            </a:r>
          </a:p>
          <a:p>
            <a:pPr>
              <a:lnSpc>
                <a:spcPct val="100000"/>
              </a:lnSpc>
              <a:spcBef>
                <a:spcPts val="600"/>
              </a:spcBef>
              <a:spcAft>
                <a:spcPct val="0"/>
              </a:spcAft>
            </a:pPr>
            <a:endParaRPr lang="en-GB" dirty="0">
              <a:solidFill>
                <a:srgbClr val="92D050"/>
              </a:solidFill>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marL="82550">
              <a:lnSpc>
                <a:spcPct val="100000"/>
              </a:lnSpc>
              <a:spcBef>
                <a:spcPts val="600"/>
              </a:spcBef>
              <a:spcAft>
                <a:spcPts val="1200"/>
              </a:spcAft>
            </a:pPr>
            <a:r>
              <a:rPr lang="en-GB" sz="2400" b="1" dirty="0">
                <a:solidFill>
                  <a:srgbClr val="92D050"/>
                </a:solidFill>
                <a:ea typeface="+mn-lt"/>
                <a:cs typeface="+mn-lt"/>
              </a:rPr>
              <a:t>Examples</a:t>
            </a:r>
            <a:endParaRPr lang="en-US" sz="2400" dirty="0">
              <a:solidFill>
                <a:srgbClr val="92D050"/>
              </a:solidFill>
              <a:ea typeface="+mn-lt"/>
              <a:cs typeface="+mn-lt"/>
            </a:endParaRPr>
          </a:p>
          <a:p>
            <a:pPr marL="450850" indent="-450850">
              <a:lnSpc>
                <a:spcPct val="100000"/>
              </a:lnSpc>
              <a:spcBef>
                <a:spcPts val="600"/>
              </a:spcBef>
              <a:spcAft>
                <a:spcPts val="1200"/>
              </a:spcAft>
              <a:buFont typeface="Wingdings,Sans-Serif" panose="020B0604020202020204" pitchFamily="34" charset="0"/>
              <a:buChar char="v"/>
            </a:pPr>
            <a:r>
              <a:rPr lang="en-GB" sz="2400" dirty="0">
                <a:ea typeface="+mn-lt"/>
                <a:cs typeface="+mn-lt"/>
              </a:rPr>
              <a:t>Use of specialist equipment, e.g. bath/bed hoists, stairlifts</a:t>
            </a:r>
            <a:endParaRPr lang="en-US" sz="2400" dirty="0">
              <a:ea typeface="+mn-lt"/>
              <a:cs typeface="+mn-lt"/>
            </a:endParaRPr>
          </a:p>
          <a:p>
            <a:pPr marL="450850" indent="-450850">
              <a:lnSpc>
                <a:spcPct val="100000"/>
              </a:lnSpc>
              <a:spcBef>
                <a:spcPts val="600"/>
              </a:spcBef>
              <a:spcAft>
                <a:spcPts val="1200"/>
              </a:spcAft>
              <a:buFont typeface="Wingdings,Sans-Serif" panose="020B0604020202020204" pitchFamily="34" charset="0"/>
              <a:buChar char="v"/>
            </a:pPr>
            <a:r>
              <a:rPr lang="en-GB" sz="2400" dirty="0">
                <a:ea typeface="+mn-lt"/>
                <a:cs typeface="+mn-lt"/>
              </a:rPr>
              <a:t>Staff training, e.g. safe lifting techniques</a:t>
            </a:r>
            <a:endParaRPr lang="en-US" sz="2400" dirty="0">
              <a:ea typeface="+mn-lt"/>
              <a:cs typeface="+mn-lt"/>
            </a:endParaRP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7" name="Picture 5" descr="A sign on a pole&#10;&#10;Description automatically generated">
            <a:extLst>
              <a:ext uri="{FF2B5EF4-FFF2-40B4-BE49-F238E27FC236}">
                <a16:creationId xmlns:a16="http://schemas.microsoft.com/office/drawing/2014/main" id="{B8AB4C43-3ABC-4310-AE9B-DDB98964025A}"/>
              </a:ext>
            </a:extLst>
          </p:cNvPr>
          <p:cNvPicPr>
            <a:picLocks noChangeAspect="1"/>
          </p:cNvPicPr>
          <p:nvPr/>
        </p:nvPicPr>
        <p:blipFill>
          <a:blip r:embed="rId2"/>
          <a:stretch>
            <a:fillRect/>
          </a:stretch>
        </p:blipFill>
        <p:spPr>
          <a:xfrm>
            <a:off x="3218220" y="4688326"/>
            <a:ext cx="2743200" cy="1815843"/>
          </a:xfrm>
          <a:prstGeom prst="rect">
            <a:avLst/>
          </a:prstGeom>
        </p:spPr>
      </p:pic>
    </p:spTree>
    <p:extLst>
      <p:ext uri="{BB962C8B-B14F-4D97-AF65-F5344CB8AC3E}">
        <p14:creationId xmlns:p14="http://schemas.microsoft.com/office/powerpoint/2010/main" val="2643106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Physical safety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2383972"/>
          </a:xfrm>
        </p:spPr>
        <p:txBody>
          <a:bodyPr vert="horz" lIns="91440" tIns="45720" rIns="91440" bIns="45720" rtlCol="0" anchor="t">
            <a:noAutofit/>
          </a:bodyPr>
          <a:lstStyle/>
          <a:p>
            <a:pPr>
              <a:lnSpc>
                <a:spcPct val="100000"/>
              </a:lnSpc>
            </a:pPr>
            <a:r>
              <a:rPr lang="en-GB" sz="2400" dirty="0">
                <a:ea typeface="+mn-lt"/>
                <a:cs typeface="+mn-lt"/>
              </a:rPr>
              <a:t>An individual’s quality of life can be improved by preventing the risk of injury, harm and infection.</a:t>
            </a:r>
            <a:endParaRPr lang="en-GB" dirty="0">
              <a:solidFill>
                <a:srgbClr val="92D050"/>
              </a:solidFill>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marL="82550">
              <a:lnSpc>
                <a:spcPct val="100000"/>
              </a:lnSpc>
              <a:spcBef>
                <a:spcPts val="600"/>
              </a:spcBef>
              <a:spcAft>
                <a:spcPts val="1200"/>
              </a:spcAft>
            </a:pPr>
            <a:r>
              <a:rPr lang="en-GB" sz="2400" b="1" dirty="0">
                <a:solidFill>
                  <a:srgbClr val="92D050"/>
                </a:solidFill>
                <a:ea typeface="+mn-lt"/>
                <a:cs typeface="+mn-lt"/>
              </a:rPr>
              <a:t>Examples</a:t>
            </a:r>
            <a:endParaRPr lang="en-US" sz="2400" dirty="0">
              <a:solidFill>
                <a:srgbClr val="92D050"/>
              </a:solidFill>
              <a:ea typeface="+mn-lt"/>
              <a:cs typeface="+mn-lt"/>
            </a:endParaRPr>
          </a:p>
          <a:p>
            <a:pPr marL="450850" indent="-450850">
              <a:lnSpc>
                <a:spcPct val="100000"/>
              </a:lnSpc>
              <a:spcBef>
                <a:spcPts val="600"/>
              </a:spcBef>
              <a:spcAft>
                <a:spcPts val="1200"/>
              </a:spcAft>
              <a:buFont typeface="Wingdings,Sans-Serif"/>
              <a:buChar char="v"/>
            </a:pPr>
            <a:r>
              <a:rPr lang="en-GB" sz="2400" dirty="0">
                <a:ea typeface="+mn-lt"/>
                <a:cs typeface="+mn-lt"/>
              </a:rPr>
              <a:t>Safety locks/buzzers on external doors</a:t>
            </a:r>
            <a:endParaRPr lang="en-US" sz="2400" dirty="0">
              <a:ea typeface="+mn-lt"/>
              <a:cs typeface="+mn-lt"/>
            </a:endParaRPr>
          </a:p>
          <a:p>
            <a:pPr marL="450850" indent="-450850">
              <a:lnSpc>
                <a:spcPct val="100000"/>
              </a:lnSpc>
              <a:spcBef>
                <a:spcPts val="600"/>
              </a:spcBef>
              <a:spcAft>
                <a:spcPct val="0"/>
              </a:spcAft>
              <a:buFont typeface="Wingdings,Sans-Serif"/>
              <a:buChar char="v"/>
            </a:pPr>
            <a:r>
              <a:rPr lang="en-GB" sz="2400" dirty="0">
                <a:ea typeface="+mn-lt"/>
                <a:cs typeface="+mn-lt"/>
              </a:rPr>
              <a:t>Staff reporting methods</a:t>
            </a: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888290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Hygiene</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8"/>
            <a:ext cx="5392388" cy="3735017"/>
          </a:xfrm>
        </p:spPr>
        <p:txBody>
          <a:bodyPr vert="horz" lIns="91440" tIns="45720" rIns="91440" bIns="45720" rtlCol="0" anchor="t">
            <a:noAutofit/>
          </a:bodyPr>
          <a:lstStyle/>
          <a:p>
            <a:pPr>
              <a:lnSpc>
                <a:spcPct val="100000"/>
              </a:lnSpc>
              <a:spcBef>
                <a:spcPts val="600"/>
              </a:spcBef>
              <a:spcAft>
                <a:spcPts val="1200"/>
              </a:spcAft>
            </a:pPr>
            <a:r>
              <a:rPr lang="en-GB" sz="2400" dirty="0">
                <a:ea typeface="+mn-lt"/>
                <a:cs typeface="+mn-lt"/>
              </a:rPr>
              <a:t>‘Hygiene’ refers to cleanliness and the use of precautions to </a:t>
            </a:r>
            <a:r>
              <a:rPr lang="en-GB" sz="2400" b="1" dirty="0">
                <a:solidFill>
                  <a:srgbClr val="92D050"/>
                </a:solidFill>
                <a:ea typeface="+mn-lt"/>
                <a:cs typeface="+mn-lt"/>
              </a:rPr>
              <a:t>guard against infection</a:t>
            </a:r>
            <a:r>
              <a:rPr lang="en-GB" sz="2400" b="1" dirty="0">
                <a:ea typeface="+mn-lt"/>
                <a:cs typeface="+mn-lt"/>
              </a:rPr>
              <a:t> </a:t>
            </a:r>
            <a:r>
              <a:rPr lang="en-GB" sz="2400" dirty="0">
                <a:ea typeface="+mn-lt"/>
                <a:cs typeface="+mn-lt"/>
              </a:rPr>
              <a:t>and </a:t>
            </a:r>
            <a:r>
              <a:rPr lang="en-GB" sz="2400" b="1" dirty="0">
                <a:solidFill>
                  <a:srgbClr val="92D050"/>
                </a:solidFill>
                <a:ea typeface="+mn-lt"/>
                <a:cs typeface="+mn-lt"/>
              </a:rPr>
              <a:t>prevent unnecessary disease or illness.</a:t>
            </a:r>
            <a:endParaRPr lang="en-US" sz="2400" dirty="0">
              <a:ea typeface="+mn-lt"/>
              <a:cs typeface="+mn-lt"/>
            </a:endParaRPr>
          </a:p>
          <a:p>
            <a:pPr>
              <a:lnSpc>
                <a:spcPct val="100000"/>
              </a:lnSpc>
              <a:spcBef>
                <a:spcPts val="600"/>
              </a:spcBef>
              <a:spcAft>
                <a:spcPct val="0"/>
              </a:spcAft>
            </a:pPr>
            <a:r>
              <a:rPr lang="en-GB" sz="2400" dirty="0">
                <a:ea typeface="+mn-lt"/>
                <a:cs typeface="+mn-lt"/>
              </a:rPr>
              <a:t>We use the term ‘hygiene’ to refer to </a:t>
            </a:r>
            <a:r>
              <a:rPr lang="en-GB" sz="2400" b="1" dirty="0">
                <a:solidFill>
                  <a:srgbClr val="92D050"/>
                </a:solidFill>
                <a:ea typeface="+mn-lt"/>
                <a:cs typeface="+mn-lt"/>
              </a:rPr>
              <a:t>cleanliness</a:t>
            </a:r>
            <a:r>
              <a:rPr lang="en-GB" sz="2400" dirty="0">
                <a:ea typeface="+mn-lt"/>
                <a:cs typeface="+mn-lt"/>
              </a:rPr>
              <a:t> within care settings as well as </a:t>
            </a:r>
            <a:r>
              <a:rPr lang="en-GB" sz="2400" b="1" dirty="0">
                <a:solidFill>
                  <a:srgbClr val="92D050"/>
                </a:solidFill>
                <a:ea typeface="+mn-lt"/>
                <a:cs typeface="+mn-lt"/>
              </a:rPr>
              <a:t>personal hygiene</a:t>
            </a:r>
            <a:r>
              <a:rPr lang="en-GB" sz="2400" dirty="0">
                <a:solidFill>
                  <a:srgbClr val="92D050"/>
                </a:solidFill>
                <a:ea typeface="+mn-lt"/>
                <a:cs typeface="+mn-lt"/>
              </a:rPr>
              <a:t> </a:t>
            </a:r>
            <a:r>
              <a:rPr lang="en-GB" sz="2400" dirty="0">
                <a:solidFill>
                  <a:srgbClr val="0070C0"/>
                </a:solidFill>
                <a:ea typeface="+mn-lt"/>
                <a:cs typeface="+mn-lt"/>
              </a:rPr>
              <a:t>and</a:t>
            </a:r>
            <a:r>
              <a:rPr lang="en-GB" sz="2400" dirty="0">
                <a:solidFill>
                  <a:srgbClr val="92D050"/>
                </a:solidFill>
                <a:ea typeface="+mn-lt"/>
                <a:cs typeface="+mn-lt"/>
              </a:rPr>
              <a:t> </a:t>
            </a:r>
            <a:r>
              <a:rPr lang="en-GB" sz="2400" b="1" dirty="0">
                <a:solidFill>
                  <a:srgbClr val="92D050"/>
                </a:solidFill>
                <a:ea typeface="+mn-lt"/>
                <a:cs typeface="+mn-lt"/>
              </a:rPr>
              <a:t>food hygiene standards</a:t>
            </a:r>
            <a:r>
              <a:rPr lang="en-GB" sz="2400" b="1" dirty="0">
                <a:solidFill>
                  <a:srgbClr val="3891A7"/>
                </a:solidFill>
                <a:ea typeface="+mn-lt"/>
                <a:cs typeface="+mn-lt"/>
              </a:rPr>
              <a:t>.</a:t>
            </a:r>
            <a:endParaRPr lang="en-GB" sz="2400" dirty="0">
              <a:ea typeface="+mn-lt"/>
              <a:cs typeface="+mn-lt"/>
            </a:endParaRPr>
          </a:p>
          <a:p>
            <a:pPr>
              <a:lnSpc>
                <a:spcPct val="100000"/>
              </a:lnSpc>
              <a:spcBef>
                <a:spcPts val="600"/>
              </a:spcBef>
              <a:spcAft>
                <a:spcPct val="0"/>
              </a:spcAft>
            </a:pPr>
            <a:endParaRPr lang="en-GB"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Examples</a:t>
            </a:r>
            <a:endParaRPr lang="en-US" sz="2400" dirty="0">
              <a:solidFill>
                <a:srgbClr val="92D050"/>
              </a:solidFill>
              <a:ea typeface="+mn-lt"/>
              <a:cs typeface="+mn-lt"/>
            </a:endParaRPr>
          </a:p>
          <a:p>
            <a:pPr marL="450850" lvl="1" indent="-450850">
              <a:lnSpc>
                <a:spcPct val="100000"/>
              </a:lnSpc>
              <a:spcBef>
                <a:spcPts val="550"/>
              </a:spcBef>
              <a:spcAft>
                <a:spcPts val="1200"/>
              </a:spcAft>
              <a:buClr>
                <a:srgbClr val="0070C0"/>
              </a:buClr>
              <a:buFont typeface="Wingdings" panose="05000000000000000000" pitchFamily="2" charset="2"/>
              <a:buChar char="v"/>
            </a:pPr>
            <a:r>
              <a:rPr lang="en-GB" sz="2400" dirty="0">
                <a:solidFill>
                  <a:srgbClr val="0070C0"/>
                </a:solidFill>
                <a:ea typeface="+mn-lt"/>
                <a:cs typeface="+mn-lt"/>
              </a:rPr>
              <a:t>In a nursery:  toys should be washed/sterilized regularly</a:t>
            </a:r>
            <a:endParaRPr lang="en-US" sz="2400" dirty="0">
              <a:solidFill>
                <a:srgbClr val="0070C0"/>
              </a:solidFill>
              <a:ea typeface="+mn-lt"/>
              <a:cs typeface="+mn-lt"/>
            </a:endParaRPr>
          </a:p>
          <a:p>
            <a:pPr marL="450850" lvl="1" indent="-450850">
              <a:lnSpc>
                <a:spcPct val="100000"/>
              </a:lnSpc>
              <a:spcBef>
                <a:spcPts val="550"/>
              </a:spcBef>
              <a:spcAft>
                <a:spcPts val="1200"/>
              </a:spcAft>
              <a:buClr>
                <a:srgbClr val="0070C0"/>
              </a:buClr>
              <a:buFont typeface="Wingdings" panose="05000000000000000000" pitchFamily="2" charset="2"/>
              <a:buChar char="v"/>
            </a:pPr>
            <a:r>
              <a:rPr lang="en-GB" sz="2400" dirty="0">
                <a:solidFill>
                  <a:srgbClr val="0070C0"/>
                </a:solidFill>
                <a:ea typeface="+mn-lt"/>
                <a:cs typeface="+mn-lt"/>
              </a:rPr>
              <a:t>In hospital:  alcohol gel may be used by both staff and visitors</a:t>
            </a:r>
            <a:endParaRPr lang="en-US" sz="2400" dirty="0">
              <a:solidFill>
                <a:srgbClr val="0070C0"/>
              </a:solidFill>
              <a:ea typeface="+mn-lt"/>
              <a:cs typeface="+mn-lt"/>
            </a:endParaRPr>
          </a:p>
          <a:p>
            <a:endParaRPr lang="en-GB" dirty="0">
              <a:cs typeface="Calibri"/>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3559604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Hygiene</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8"/>
            <a:ext cx="5392388" cy="3735017"/>
          </a:xfrm>
        </p:spPr>
        <p:txBody>
          <a:bodyPr vert="horz" lIns="91440" tIns="45720" rIns="91440" bIns="45720" rtlCol="0" anchor="t">
            <a:noAutofit/>
          </a:bodyPr>
          <a:lstStyle/>
          <a:p>
            <a:pPr>
              <a:lnSpc>
                <a:spcPct val="100000"/>
              </a:lnSpc>
              <a:spcBef>
                <a:spcPts val="600"/>
              </a:spcBef>
              <a:spcAft>
                <a:spcPct val="0"/>
              </a:spcAft>
            </a:pPr>
            <a:r>
              <a:rPr lang="en-GB" sz="2400" dirty="0">
                <a:ea typeface="+mn-lt"/>
                <a:cs typeface="+mn-lt"/>
              </a:rPr>
              <a:t>Individuals who are clean and wear clean clothing generally feel better in themselves and may have a wider circle of friends.</a:t>
            </a: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a:t>
            </a:r>
            <a:endParaRPr lang="en-US" sz="2400" dirty="0">
              <a:solidFill>
                <a:srgbClr val="92D050"/>
              </a:solidFill>
              <a:ea typeface="+mn-lt"/>
              <a:cs typeface="+mn-lt"/>
            </a:endParaRPr>
          </a:p>
          <a:p>
            <a:pPr marL="450850" indent="-450850">
              <a:lnSpc>
                <a:spcPct val="100000"/>
              </a:lnSpc>
              <a:spcBef>
                <a:spcPts val="600"/>
              </a:spcBef>
              <a:spcAft>
                <a:spcPct val="0"/>
              </a:spcAft>
              <a:buFont typeface="Wingdings,Sans-Serif"/>
              <a:buChar char="v"/>
            </a:pPr>
            <a:r>
              <a:rPr lang="en-GB" sz="2400" dirty="0">
                <a:ea typeface="+mn-lt"/>
                <a:cs typeface="+mn-lt"/>
              </a:rPr>
              <a:t>In all care settings, laws relating to food preparation and food safety guidelines must be followed; staff receive basic food hygiene training.</a:t>
            </a:r>
            <a:endParaRPr lang="en-US" sz="2400" dirty="0">
              <a:ea typeface="+mn-lt"/>
              <a:cs typeface="+mn-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17608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4" name="Content Placeholder 2">
            <a:extLst>
              <a:ext uri="{FF2B5EF4-FFF2-40B4-BE49-F238E27FC236}">
                <a16:creationId xmlns:a16="http://schemas.microsoft.com/office/drawing/2014/main" id="{A344F3FC-5366-48CE-A6E9-DC98E07EE5E6}"/>
              </a:ext>
            </a:extLst>
          </p:cNvPr>
          <p:cNvSpPr txBox="1">
            <a:spLocks/>
          </p:cNvSpPr>
          <p:nvPr/>
        </p:nvSpPr>
        <p:spPr>
          <a:xfrm>
            <a:off x="198408" y="1623744"/>
            <a:ext cx="11795184" cy="492643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ea typeface="+mn-lt"/>
                <a:cs typeface="+mn-lt"/>
              </a:rPr>
              <a:t>This unit assesses the learner's knowledge, understanding and skills in relation to how the health, well-being and resilience of individuals in Wales are supported through outcome-focused care. </a:t>
            </a:r>
            <a:endParaRPr lang="en-US" dirty="0"/>
          </a:p>
          <a:p>
            <a:r>
              <a:rPr lang="en-GB" b="1" dirty="0">
                <a:solidFill>
                  <a:schemeClr val="accent5"/>
                </a:solidFill>
                <a:ea typeface="+mn-lt"/>
                <a:cs typeface="+mn-lt"/>
              </a:rPr>
              <a:t>The tasks require learners to:</a:t>
            </a:r>
          </a:p>
          <a:p>
            <a:r>
              <a:rPr lang="en-GB" b="1" dirty="0">
                <a:solidFill>
                  <a:schemeClr val="accent5"/>
                </a:solidFill>
                <a:ea typeface="+mn-lt"/>
                <a:cs typeface="+mn-lt"/>
              </a:rPr>
              <a:t>1 - </a:t>
            </a:r>
            <a:r>
              <a:rPr lang="en-GB" dirty="0">
                <a:ea typeface="+mn-lt"/>
                <a:cs typeface="+mn-lt"/>
              </a:rPr>
              <a:t>Produce a report on how practitioners from the health and social care and childcare sectors work together within legislative guidelines to promote outcome-focused care</a:t>
            </a:r>
          </a:p>
          <a:p>
            <a:r>
              <a:rPr lang="en-GB" b="1" dirty="0">
                <a:solidFill>
                  <a:schemeClr val="accent5"/>
                </a:solidFill>
                <a:highlight>
                  <a:srgbClr val="FFFF00"/>
                </a:highlight>
                <a:ea typeface="+mn-lt"/>
                <a:cs typeface="+mn-lt"/>
              </a:rPr>
              <a:t>2 - </a:t>
            </a:r>
            <a:r>
              <a:rPr lang="en-GB" dirty="0">
                <a:highlight>
                  <a:srgbClr val="FFFF00"/>
                </a:highlight>
                <a:ea typeface="+mn-lt"/>
                <a:cs typeface="+mn-lt"/>
              </a:rPr>
              <a:t>Provide information which would be of relevance to learners planning a future career in the health, social care, and/or childcare sectors. The work can be submitted as </a:t>
            </a:r>
            <a:r>
              <a:rPr lang="en-GB" b="1" dirty="0">
                <a:highlight>
                  <a:srgbClr val="FFFF00"/>
                </a:highlight>
                <a:ea typeface="+mn-lt"/>
                <a:cs typeface="+mn-lt"/>
              </a:rPr>
              <a:t>a presentation, a blog, or an infographic. </a:t>
            </a:r>
            <a:endParaRPr lang="en-GB" b="1" dirty="0">
              <a:highlight>
                <a:srgbClr val="FFFF00"/>
              </a:highlight>
              <a:cs typeface="Calibri"/>
            </a:endParaRPr>
          </a:p>
        </p:txBody>
      </p:sp>
    </p:spTree>
    <p:extLst>
      <p:ext uri="{BB962C8B-B14F-4D97-AF65-F5344CB8AC3E}">
        <p14:creationId xmlns:p14="http://schemas.microsoft.com/office/powerpoint/2010/main" val="1823311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Pain relief</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3369624"/>
          </a:xfrm>
        </p:spPr>
        <p:txBody>
          <a:bodyPr vert="horz" lIns="91440" tIns="45720" rIns="91440" bIns="45720" rtlCol="0" anchor="t">
            <a:noAutofit/>
          </a:bodyPr>
          <a:lstStyle/>
          <a:p>
            <a:pPr>
              <a:lnSpc>
                <a:spcPct val="100000"/>
              </a:lnSpc>
              <a:spcBef>
                <a:spcPts val="600"/>
              </a:spcBef>
              <a:spcAft>
                <a:spcPts val="1200"/>
              </a:spcAft>
            </a:pPr>
            <a:r>
              <a:rPr lang="en-GB" sz="2400" dirty="0">
                <a:ea typeface="+mn-lt"/>
                <a:cs typeface="+mn-lt"/>
              </a:rPr>
              <a:t>‘Pain relief’ refers to the provision of a number of ways to ensure individuals are free from pain. </a:t>
            </a:r>
            <a:endParaRPr lang="en-US" sz="2400" dirty="0">
              <a:ea typeface="+mn-lt"/>
              <a:cs typeface="+mn-lt"/>
            </a:endParaRPr>
          </a:p>
          <a:p>
            <a:pPr>
              <a:lnSpc>
                <a:spcPct val="100000"/>
              </a:lnSpc>
              <a:spcBef>
                <a:spcPts val="600"/>
              </a:spcBef>
              <a:spcAft>
                <a:spcPct val="0"/>
              </a:spcAft>
            </a:pPr>
            <a:r>
              <a:rPr lang="en-GB" sz="2400" dirty="0">
                <a:ea typeface="+mn-lt"/>
                <a:cs typeface="+mn-lt"/>
              </a:rPr>
              <a:t>Some individuals experience pain on a regular basis and sometimes continuously, usually as the result of a health condition such as arthritis or cancer. </a:t>
            </a:r>
            <a:endParaRPr lang="en-US" sz="2400" dirty="0">
              <a:ea typeface="+mn-lt"/>
              <a:cs typeface="+mn-lt"/>
            </a:endParaRPr>
          </a:p>
          <a:p>
            <a:endParaRPr lang="en-GB" b="1" dirty="0">
              <a:ea typeface="+mn-lt"/>
              <a:cs typeface="+mn-lt"/>
            </a:endParaRP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a:t>
            </a:r>
            <a:endParaRPr lang="en-US" sz="2400" dirty="0">
              <a:solidFill>
                <a:srgbClr val="92D050"/>
              </a:solidFill>
              <a:ea typeface="+mn-lt"/>
              <a:cs typeface="+mn-lt"/>
            </a:endParaRPr>
          </a:p>
          <a:p>
            <a:pPr marL="450850" indent="-450850">
              <a:lnSpc>
                <a:spcPct val="100000"/>
              </a:lnSpc>
              <a:spcBef>
                <a:spcPts val="600"/>
              </a:spcBef>
              <a:spcAft>
                <a:spcPct val="0"/>
              </a:spcAft>
              <a:buFont typeface="Wingdings" panose="05000000000000000000" pitchFamily="2" charset="2"/>
              <a:buChar char="v"/>
            </a:pPr>
            <a:r>
              <a:rPr lang="en-GB" sz="2400" dirty="0">
                <a:ea typeface="+mn-lt"/>
                <a:cs typeface="+mn-lt"/>
              </a:rPr>
              <a:t>Pain relief may be given by the use of prescribed </a:t>
            </a:r>
            <a:r>
              <a:rPr lang="en-GB" sz="2400" b="1" dirty="0">
                <a:solidFill>
                  <a:srgbClr val="92D050"/>
                </a:solidFill>
                <a:ea typeface="+mn-lt"/>
                <a:cs typeface="+mn-lt"/>
              </a:rPr>
              <a:t>pain-relieving medication</a:t>
            </a:r>
            <a:r>
              <a:rPr lang="en-GB" sz="2400" dirty="0">
                <a:ea typeface="+mn-lt"/>
                <a:cs typeface="+mn-lt"/>
              </a:rPr>
              <a:t> at the prescribed time</a:t>
            </a: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3083240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Pain relief</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3369624"/>
          </a:xfrm>
        </p:spPr>
        <p:txBody>
          <a:bodyPr vert="horz" lIns="91440" tIns="45720" rIns="91440" bIns="45720" rtlCol="0" anchor="t">
            <a:noAutofit/>
          </a:bodyPr>
          <a:lstStyle/>
          <a:p>
            <a:pPr>
              <a:lnSpc>
                <a:spcPct val="100000"/>
              </a:lnSpc>
              <a:spcBef>
                <a:spcPts val="600"/>
              </a:spcBef>
              <a:spcAft>
                <a:spcPct val="0"/>
              </a:spcAft>
            </a:pPr>
            <a:r>
              <a:rPr lang="en-GB" sz="2400" dirty="0">
                <a:ea typeface="+mn-lt"/>
                <a:cs typeface="+mn-lt"/>
              </a:rPr>
              <a:t>If this pain is not controlled it can have a negative effect on an individual’s quality of life.</a:t>
            </a: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a:lnSpc>
                <a:spcPct val="100000"/>
              </a:lnSpc>
              <a:spcBef>
                <a:spcPts val="600"/>
              </a:spcBef>
              <a:spcAft>
                <a:spcPts val="1200"/>
              </a:spcAft>
            </a:pPr>
            <a:r>
              <a:rPr lang="en-GB" sz="2400" b="1" dirty="0">
                <a:solidFill>
                  <a:srgbClr val="92D050"/>
                </a:solidFill>
                <a:ea typeface="+mn-lt"/>
                <a:cs typeface="+mn-lt"/>
              </a:rPr>
              <a:t>Example</a:t>
            </a:r>
            <a:endParaRPr lang="en-US" sz="2400" dirty="0">
              <a:solidFill>
                <a:srgbClr val="92D050"/>
              </a:solidFill>
              <a:ea typeface="+mn-lt"/>
              <a:cs typeface="+mn-lt"/>
            </a:endParaRPr>
          </a:p>
          <a:p>
            <a:pPr marL="450850" indent="-450850">
              <a:lnSpc>
                <a:spcPct val="100000"/>
              </a:lnSpc>
              <a:spcBef>
                <a:spcPts val="600"/>
              </a:spcBef>
              <a:spcAft>
                <a:spcPct val="0"/>
              </a:spcAft>
              <a:buFont typeface="Wingdings" panose="05000000000000000000" pitchFamily="2" charset="2"/>
              <a:buChar char="v"/>
            </a:pPr>
            <a:r>
              <a:rPr lang="en-GB" sz="2400" dirty="0">
                <a:ea typeface="+mn-lt"/>
                <a:cs typeface="+mn-lt"/>
              </a:rPr>
              <a:t>Other pain-relieving techniques include massage and </a:t>
            </a:r>
            <a:r>
              <a:rPr lang="en-GB" sz="2400" b="1" dirty="0">
                <a:solidFill>
                  <a:srgbClr val="92D050"/>
                </a:solidFill>
                <a:ea typeface="+mn-lt"/>
                <a:cs typeface="+mn-lt"/>
              </a:rPr>
              <a:t>TENS machines</a:t>
            </a:r>
            <a:endParaRPr lang="en-US" sz="2400" b="1" dirty="0">
              <a:solidFill>
                <a:srgbClr val="92D050"/>
              </a:solidFill>
              <a:ea typeface="+mn-lt"/>
              <a:cs typeface="+mn-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844624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TENS machines</a:t>
            </a:r>
            <a:endParaRPr lang="en-GB" sz="3600" dirty="0">
              <a:latin typeface="Calibri Light"/>
              <a:ea typeface="+mj-lt"/>
              <a:cs typeface="+mj-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13" name="Content Placeholder 2">
            <a:extLst>
              <a:ext uri="{FF2B5EF4-FFF2-40B4-BE49-F238E27FC236}">
                <a16:creationId xmlns:a16="http://schemas.microsoft.com/office/drawing/2014/main" id="{B58EF756-DF9E-4906-AE28-D720846ECB20}"/>
              </a:ext>
            </a:extLst>
          </p:cNvPr>
          <p:cNvSpPr txBox="1">
            <a:spLocks/>
          </p:cNvSpPr>
          <p:nvPr/>
        </p:nvSpPr>
        <p:spPr>
          <a:xfrm>
            <a:off x="522026" y="4781684"/>
            <a:ext cx="11104907" cy="1792169"/>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5600" indent="-355600">
              <a:lnSpc>
                <a:spcPct val="100000"/>
              </a:lnSpc>
              <a:spcBef>
                <a:spcPct val="0"/>
              </a:spcBef>
              <a:spcAft>
                <a:spcPct val="0"/>
              </a:spcAft>
            </a:pPr>
            <a:r>
              <a:rPr lang="en-GB" dirty="0">
                <a:solidFill>
                  <a:srgbClr val="222222"/>
                </a:solidFill>
                <a:ea typeface="+mn-lt"/>
                <a:cs typeface="+mn-lt"/>
              </a:rPr>
              <a:t>Transcutaneous electrical nerve stimulation </a:t>
            </a:r>
            <a:r>
              <a:rPr lang="en-GB" dirty="0">
                <a:solidFill>
                  <a:schemeClr val="accent1"/>
                </a:solidFill>
                <a:ea typeface="+mn-lt"/>
                <a:cs typeface="+mn-lt"/>
              </a:rPr>
              <a:t>(</a:t>
            </a:r>
            <a:r>
              <a:rPr lang="en-GB" b="1" dirty="0">
                <a:solidFill>
                  <a:schemeClr val="accent1"/>
                </a:solidFill>
                <a:ea typeface="+mn-lt"/>
                <a:cs typeface="+mn-lt"/>
              </a:rPr>
              <a:t>TENS</a:t>
            </a:r>
            <a:r>
              <a:rPr lang="en-GB" dirty="0">
                <a:solidFill>
                  <a:schemeClr val="accent1"/>
                </a:solidFill>
                <a:ea typeface="+mn-lt"/>
                <a:cs typeface="+mn-lt"/>
              </a:rPr>
              <a:t>) </a:t>
            </a:r>
            <a:r>
              <a:rPr lang="en-GB" dirty="0">
                <a:solidFill>
                  <a:srgbClr val="222222"/>
                </a:solidFill>
                <a:ea typeface="+mn-lt"/>
                <a:cs typeface="+mn-lt"/>
              </a:rPr>
              <a:t>is a method of pain relief involving the use of a mild electrical current. </a:t>
            </a:r>
            <a:endParaRPr lang="en-US" dirty="0">
              <a:ea typeface="+mn-lt"/>
              <a:cs typeface="+mn-lt"/>
            </a:endParaRPr>
          </a:p>
          <a:p>
            <a:pPr marL="355600" indent="-355600">
              <a:lnSpc>
                <a:spcPct val="100000"/>
              </a:lnSpc>
              <a:spcBef>
                <a:spcPct val="0"/>
              </a:spcBef>
              <a:spcAft>
                <a:spcPct val="0"/>
              </a:spcAft>
            </a:pPr>
            <a:endParaRPr lang="en-GB" dirty="0">
              <a:ea typeface="+mn-lt"/>
              <a:cs typeface="+mn-lt"/>
            </a:endParaRPr>
          </a:p>
          <a:p>
            <a:pPr marL="355600" indent="-355600">
              <a:lnSpc>
                <a:spcPct val="100000"/>
              </a:lnSpc>
              <a:spcBef>
                <a:spcPct val="0"/>
              </a:spcBef>
              <a:spcAft>
                <a:spcPct val="0"/>
              </a:spcAft>
            </a:pPr>
            <a:r>
              <a:rPr lang="en-GB" dirty="0">
                <a:solidFill>
                  <a:srgbClr val="222222"/>
                </a:solidFill>
                <a:ea typeface="+mn-lt"/>
                <a:cs typeface="+mn-lt"/>
              </a:rPr>
              <a:t>A </a:t>
            </a:r>
            <a:r>
              <a:rPr lang="en-GB" b="1" dirty="0">
                <a:solidFill>
                  <a:schemeClr val="accent1"/>
                </a:solidFill>
                <a:ea typeface="+mn-lt"/>
                <a:cs typeface="+mn-lt"/>
              </a:rPr>
              <a:t>TENS machine</a:t>
            </a:r>
            <a:r>
              <a:rPr lang="en-GB" dirty="0">
                <a:solidFill>
                  <a:srgbClr val="222222"/>
                </a:solidFill>
                <a:ea typeface="+mn-lt"/>
                <a:cs typeface="+mn-lt"/>
              </a:rPr>
              <a:t> is a small, battery-operated device that has leads connected to sticky pads called electrodes.</a:t>
            </a:r>
            <a:endParaRPr lang="en-GB" dirty="0">
              <a:ea typeface="+mn-lt"/>
              <a:cs typeface="+mn-lt"/>
            </a:endParaRPr>
          </a:p>
          <a:p>
            <a:endParaRPr lang="en-GB" dirty="0">
              <a:cs typeface="Calibri"/>
            </a:endParaRPr>
          </a:p>
        </p:txBody>
      </p:sp>
      <p:pic>
        <p:nvPicPr>
          <p:cNvPr id="14" name="Picture 4" descr="A picture containing table&#10;&#10;Description automatically generated">
            <a:extLst>
              <a:ext uri="{FF2B5EF4-FFF2-40B4-BE49-F238E27FC236}">
                <a16:creationId xmlns:a16="http://schemas.microsoft.com/office/drawing/2014/main" id="{4C113FD8-D716-4D3D-B554-A7CF43AA4041}"/>
              </a:ext>
            </a:extLst>
          </p:cNvPr>
          <p:cNvPicPr>
            <a:picLocks noChangeAspect="1"/>
          </p:cNvPicPr>
          <p:nvPr/>
        </p:nvPicPr>
        <p:blipFill>
          <a:blip r:embed="rId2"/>
          <a:stretch>
            <a:fillRect/>
          </a:stretch>
        </p:blipFill>
        <p:spPr>
          <a:xfrm>
            <a:off x="1646951" y="2352675"/>
            <a:ext cx="2152650" cy="2152650"/>
          </a:xfrm>
          <a:prstGeom prst="rect">
            <a:avLst/>
          </a:prstGeom>
        </p:spPr>
      </p:pic>
      <p:pic>
        <p:nvPicPr>
          <p:cNvPr id="15" name="Picture 5" descr="A close up of a device&#10;&#10;Description automatically generated">
            <a:extLst>
              <a:ext uri="{FF2B5EF4-FFF2-40B4-BE49-F238E27FC236}">
                <a16:creationId xmlns:a16="http://schemas.microsoft.com/office/drawing/2014/main" id="{09E97240-F0F6-4FBB-840F-D5F8F8DC0E86}"/>
              </a:ext>
            </a:extLst>
          </p:cNvPr>
          <p:cNvPicPr>
            <a:picLocks noChangeAspect="1"/>
          </p:cNvPicPr>
          <p:nvPr/>
        </p:nvPicPr>
        <p:blipFill>
          <a:blip r:embed="rId3"/>
          <a:stretch>
            <a:fillRect/>
          </a:stretch>
        </p:blipFill>
        <p:spPr>
          <a:xfrm>
            <a:off x="5321059" y="2327185"/>
            <a:ext cx="5388633" cy="2298226"/>
          </a:xfrm>
          <a:prstGeom prst="rect">
            <a:avLst/>
          </a:prstGeom>
        </p:spPr>
      </p:pic>
    </p:spTree>
    <p:extLst>
      <p:ext uri="{BB962C8B-B14F-4D97-AF65-F5344CB8AC3E}">
        <p14:creationId xmlns:p14="http://schemas.microsoft.com/office/powerpoint/2010/main" val="41804596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364218"/>
            <a:ext cx="11104907" cy="901695"/>
          </a:xfrm>
          <a:solidFill>
            <a:schemeClr val="accent5">
              <a:lumMod val="40000"/>
              <a:lumOff val="60000"/>
            </a:schemeClr>
          </a:solidFill>
        </p:spPr>
        <p:txBody>
          <a:bodyPr>
            <a:noAutofit/>
          </a:bodyPr>
          <a:lstStyle/>
          <a:p>
            <a:pPr algn="ctr"/>
            <a:r>
              <a:rPr lang="en-GB" sz="2800" dirty="0">
                <a:ea typeface="+mj-lt"/>
                <a:cs typeface="+mj-lt"/>
              </a:rPr>
              <a:t>Physical factors – importance of:</a:t>
            </a:r>
            <a:br>
              <a:rPr lang="en-GB" sz="2800" dirty="0">
                <a:ea typeface="+mj-lt"/>
                <a:cs typeface="+mj-lt"/>
              </a:rPr>
            </a:br>
            <a:r>
              <a:rPr lang="en-GB" sz="2800" dirty="0">
                <a:ea typeface="+mj-lt"/>
                <a:cs typeface="+mj-lt"/>
              </a:rPr>
              <a:t>exercise, diet, physical comfort and safety, hygiene, pain relief </a:t>
            </a:r>
            <a:endParaRPr lang="en-GB" sz="2800" dirty="0">
              <a:latin typeface="Calibri Light"/>
              <a:ea typeface="+mj-lt"/>
              <a:cs typeface="+mj-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8" name="Content Placeholder 2">
            <a:extLst>
              <a:ext uri="{FF2B5EF4-FFF2-40B4-BE49-F238E27FC236}">
                <a16:creationId xmlns:a16="http://schemas.microsoft.com/office/drawing/2014/main" id="{B9E785D2-4A02-4AA3-A86B-CD1B314FD0B8}"/>
              </a:ext>
            </a:extLst>
          </p:cNvPr>
          <p:cNvSpPr>
            <a:spLocks noGrp="1"/>
          </p:cNvSpPr>
          <p:nvPr>
            <p:ph idx="1"/>
          </p:nvPr>
        </p:nvSpPr>
        <p:spPr>
          <a:xfrm>
            <a:off x="522026" y="2288763"/>
            <a:ext cx="11104907" cy="4351338"/>
          </a:xfrm>
          <a:ln>
            <a:solidFill>
              <a:schemeClr val="accent5">
                <a:lumMod val="40000"/>
                <a:lumOff val="60000"/>
              </a:schemeClr>
            </a:solidFill>
          </a:ln>
        </p:spPr>
        <p:txBody>
          <a:bodyPr vert="horz" lIns="91440" tIns="45720" rIns="91440" bIns="45720" rtlCol="0" anchor="t">
            <a:noAutofit/>
          </a:bodyPr>
          <a:lstStyle/>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Nutritional needs</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Keep them fit</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Help their recovery</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Assist them</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Less chance of catching infection/illness</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Maintain comfort</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Meet their needs</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Make them happy and feel good</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They won’t get injured</a:t>
            </a:r>
            <a:endParaRPr lang="en-US" sz="2400" dirty="0">
              <a:solidFill>
                <a:srgbClr val="0070C0"/>
              </a:solidFill>
              <a:ea typeface="+mn-lt"/>
              <a:cs typeface="+mn-lt"/>
            </a:endParaRPr>
          </a:p>
          <a:p>
            <a:pPr marL="450850" lvl="1" indent="-450850">
              <a:lnSpc>
                <a:spcPct val="100000"/>
              </a:lnSpc>
              <a:spcBef>
                <a:spcPts val="550"/>
              </a:spcBef>
              <a:spcAft>
                <a:spcPct val="0"/>
              </a:spcAft>
              <a:buClr>
                <a:srgbClr val="0070C0"/>
              </a:buClr>
              <a:buFont typeface="Wingdings,Sans-Serif" panose="020B0604020202020204" pitchFamily="34" charset="0"/>
              <a:buChar char="v"/>
            </a:pPr>
            <a:r>
              <a:rPr lang="en-GB" sz="2400" dirty="0">
                <a:solidFill>
                  <a:srgbClr val="0070C0"/>
                </a:solidFill>
                <a:ea typeface="+mn-lt"/>
                <a:cs typeface="+mn-lt"/>
              </a:rPr>
              <a:t>Provide emotional security and approval</a:t>
            </a:r>
            <a:endParaRPr lang="en-US" sz="2400" dirty="0">
              <a:solidFill>
                <a:srgbClr val="0070C0"/>
              </a:solidFill>
              <a:ea typeface="+mn-lt"/>
              <a:cs typeface="+mn-lt"/>
            </a:endParaRPr>
          </a:p>
        </p:txBody>
      </p:sp>
    </p:spTree>
    <p:extLst>
      <p:ext uri="{BB962C8B-B14F-4D97-AF65-F5344CB8AC3E}">
        <p14:creationId xmlns:p14="http://schemas.microsoft.com/office/powerpoint/2010/main" val="23292783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7" y="1532519"/>
            <a:ext cx="11080166" cy="461665"/>
          </a:xfrm>
          <a:solidFill>
            <a:srgbClr val="B18DCC"/>
          </a:solidFill>
        </p:spPr>
        <p:txBody>
          <a:bodyPr/>
          <a:lstStyle/>
          <a:p>
            <a:pPr algn="ctr"/>
            <a:r>
              <a:rPr lang="en-GB" b="1" dirty="0">
                <a:cs typeface="Calibri Light"/>
              </a:rPr>
              <a:t>Intellectual needs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55917" y="2364014"/>
            <a:ext cx="5856758" cy="3769563"/>
          </a:xfrm>
          <a:ln>
            <a:solidFill>
              <a:srgbClr val="B18DCC"/>
            </a:solidFill>
          </a:ln>
        </p:spPr>
        <p:txBody>
          <a:bodyPr vert="horz" lIns="91440" tIns="45720" rIns="91440" bIns="45720" rtlCol="0" anchor="t">
            <a:normAutofit/>
          </a:bodyPr>
          <a:lstStyle/>
          <a:p>
            <a:pPr marL="342900" indent="-342900">
              <a:buFont typeface="Arial" panose="020B0604020202020204" pitchFamily="34" charset="0"/>
              <a:buChar char="•"/>
            </a:pPr>
            <a:r>
              <a:rPr lang="en-GB" sz="2400" dirty="0">
                <a:solidFill>
                  <a:srgbClr val="0070C0"/>
                </a:solidFill>
                <a:cs typeface="Calibri"/>
              </a:rPr>
              <a:t>Stimulation</a:t>
            </a:r>
          </a:p>
          <a:p>
            <a:pPr marL="342900" indent="-342900">
              <a:buFont typeface="Arial" panose="020B0604020202020204" pitchFamily="34" charset="0"/>
              <a:buChar char="•"/>
            </a:pPr>
            <a:r>
              <a:rPr lang="en-GB" sz="2400" dirty="0">
                <a:solidFill>
                  <a:srgbClr val="0070C0"/>
                </a:solidFill>
                <a:cs typeface="Calibri"/>
              </a:rPr>
              <a:t>Engaging in indoor and outdoor activities</a:t>
            </a:r>
          </a:p>
          <a:p>
            <a:pPr marL="660400" lvl="1" indent="-342900">
              <a:buClr>
                <a:srgbClr val="0070C0"/>
              </a:buClr>
              <a:buFont typeface="Courier New" panose="02070309020205020404" pitchFamily="49" charset="0"/>
              <a:buChar char="o"/>
            </a:pPr>
            <a:r>
              <a:rPr lang="en-GB" sz="2400" dirty="0">
                <a:solidFill>
                  <a:srgbClr val="0070C0"/>
                </a:solidFill>
                <a:cs typeface="Calibri"/>
              </a:rPr>
              <a:t>Play</a:t>
            </a:r>
          </a:p>
          <a:p>
            <a:pPr marL="660400" lvl="1" indent="-342900">
              <a:buClr>
                <a:srgbClr val="0070C0"/>
              </a:buClr>
              <a:buFont typeface="Courier New" panose="02070309020205020404" pitchFamily="49" charset="0"/>
              <a:buChar char="o"/>
            </a:pPr>
            <a:r>
              <a:rPr lang="en-GB" sz="2400" dirty="0">
                <a:solidFill>
                  <a:srgbClr val="0070C0"/>
                </a:solidFill>
                <a:cs typeface="Calibri"/>
              </a:rPr>
              <a:t>Educational and life-long learning </a:t>
            </a:r>
            <a:endParaRPr lang="en-GB" sz="2400" dirty="0">
              <a:solidFill>
                <a:srgbClr val="0070C0"/>
              </a:solidFill>
              <a:ea typeface="+mn-lt"/>
              <a:cs typeface="+mn-lt"/>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8" name="Content Placeholder 7" descr="A picture containing diagram&#10;&#10;Description automatically generated">
            <a:extLst>
              <a:ext uri="{FF2B5EF4-FFF2-40B4-BE49-F238E27FC236}">
                <a16:creationId xmlns:a16="http://schemas.microsoft.com/office/drawing/2014/main" id="{937D0F7B-D6A5-49F0-AC1D-60D503BDE03B}"/>
              </a:ext>
            </a:extLst>
          </p:cNvPr>
          <p:cNvPicPr>
            <a:picLocks noGrp="1" noChangeAspect="1"/>
          </p:cNvPicPr>
          <p:nvPr>
            <p:ph sz="half" idx="2"/>
          </p:nvPr>
        </p:nvPicPr>
        <p:blipFill>
          <a:blip r:embed="rId2"/>
          <a:stretch>
            <a:fillRect/>
          </a:stretch>
        </p:blipFill>
        <p:spPr>
          <a:xfrm>
            <a:off x="6609939" y="2352264"/>
            <a:ext cx="5026144" cy="3769563"/>
          </a:xfrm>
        </p:spPr>
      </p:pic>
    </p:spTree>
    <p:extLst>
      <p:ext uri="{BB962C8B-B14F-4D97-AF65-F5344CB8AC3E}">
        <p14:creationId xmlns:p14="http://schemas.microsoft.com/office/powerpoint/2010/main" val="19531815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7" y="1532519"/>
            <a:ext cx="11080166" cy="461665"/>
          </a:xfrm>
          <a:solidFill>
            <a:srgbClr val="B18DCC"/>
          </a:solidFill>
        </p:spPr>
        <p:txBody>
          <a:bodyPr/>
          <a:lstStyle/>
          <a:p>
            <a:pPr algn="ctr"/>
            <a:r>
              <a:rPr lang="en-GB" b="1" dirty="0">
                <a:cs typeface="Calibri Light"/>
              </a:rPr>
              <a:t>Intellectual factors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55917" y="2364014"/>
            <a:ext cx="5322369" cy="3769563"/>
          </a:xfrm>
          <a:ln>
            <a:solidFill>
              <a:srgbClr val="B18DCC"/>
            </a:solidFill>
          </a:ln>
        </p:spPr>
        <p:txBody>
          <a:bodyPr vert="horz" lIns="91440" tIns="45720" rIns="91440" bIns="45720" rtlCol="0" anchor="t">
            <a:normAutofit/>
          </a:bodyPr>
          <a:lstStyle/>
          <a:p>
            <a:pPr algn="ctr"/>
            <a:endParaRPr lang="en-GB" sz="2800" b="1" dirty="0">
              <a:solidFill>
                <a:schemeClr val="accent6">
                  <a:lumMod val="75000"/>
                </a:schemeClr>
              </a:solidFill>
              <a:ea typeface="+mn-lt"/>
              <a:cs typeface="+mn-lt"/>
            </a:endParaRPr>
          </a:p>
          <a:p>
            <a:pPr algn="ctr"/>
            <a:endParaRPr lang="en-GB" sz="2800" b="1" dirty="0">
              <a:solidFill>
                <a:schemeClr val="accent6">
                  <a:lumMod val="75000"/>
                </a:schemeClr>
              </a:solidFill>
              <a:ea typeface="+mn-lt"/>
              <a:cs typeface="+mn-lt"/>
            </a:endParaRPr>
          </a:p>
          <a:p>
            <a:pPr algn="ctr"/>
            <a:r>
              <a:rPr lang="en-GB" sz="3200" b="1" dirty="0">
                <a:solidFill>
                  <a:schemeClr val="bg1">
                    <a:lumMod val="85000"/>
                  </a:schemeClr>
                </a:solidFill>
                <a:ea typeface="+mn-lt"/>
                <a:cs typeface="+mn-lt"/>
              </a:rPr>
              <a:t>Stimulation</a:t>
            </a: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11" name="Content Placeholder 2">
            <a:extLst>
              <a:ext uri="{FF2B5EF4-FFF2-40B4-BE49-F238E27FC236}">
                <a16:creationId xmlns:a16="http://schemas.microsoft.com/office/drawing/2014/main" id="{6E0E2AE6-CCBD-4884-9935-FCDE0DDCEBF1}"/>
              </a:ext>
            </a:extLst>
          </p:cNvPr>
          <p:cNvSpPr txBox="1">
            <a:spLocks/>
          </p:cNvSpPr>
          <p:nvPr/>
        </p:nvSpPr>
        <p:spPr>
          <a:xfrm>
            <a:off x="6313714" y="2364014"/>
            <a:ext cx="5322369" cy="3769563"/>
          </a:xfrm>
          <a:prstGeom prst="rect">
            <a:avLst/>
          </a:prstGeom>
          <a:ln>
            <a:solidFill>
              <a:srgbClr val="B18DCC"/>
            </a:solid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GB" sz="2700" b="1" dirty="0">
              <a:solidFill>
                <a:schemeClr val="accent6">
                  <a:lumMod val="75000"/>
                </a:schemeClr>
              </a:solidFill>
              <a:ea typeface="+mn-lt"/>
              <a:cs typeface="+mn-lt"/>
            </a:endParaRPr>
          </a:p>
          <a:p>
            <a:pPr algn="ctr"/>
            <a:endParaRPr lang="en-GB" sz="2700" b="1" dirty="0">
              <a:solidFill>
                <a:schemeClr val="accent6">
                  <a:lumMod val="75000"/>
                </a:schemeClr>
              </a:solidFill>
              <a:ea typeface="+mn-lt"/>
              <a:cs typeface="+mn-lt"/>
            </a:endParaRPr>
          </a:p>
          <a:p>
            <a:pPr algn="ctr"/>
            <a:r>
              <a:rPr lang="en-GB" sz="3200" b="1" dirty="0">
                <a:solidFill>
                  <a:schemeClr val="bg1">
                    <a:lumMod val="85000"/>
                  </a:schemeClr>
                </a:solidFill>
                <a:ea typeface="+mn-lt"/>
                <a:cs typeface="+mn-lt"/>
              </a:rPr>
              <a:t>Engaging in activities</a:t>
            </a:r>
          </a:p>
        </p:txBody>
      </p:sp>
    </p:spTree>
    <p:extLst>
      <p:ext uri="{BB962C8B-B14F-4D97-AF65-F5344CB8AC3E}">
        <p14:creationId xmlns:p14="http://schemas.microsoft.com/office/powerpoint/2010/main" val="553199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7" y="1390019"/>
            <a:ext cx="11080166" cy="461665"/>
          </a:xfrm>
          <a:solidFill>
            <a:srgbClr val="B18DCC"/>
          </a:solidFill>
        </p:spPr>
        <p:txBody>
          <a:bodyPr/>
          <a:lstStyle/>
          <a:p>
            <a:pPr algn="ctr"/>
            <a:r>
              <a:rPr lang="en-GB" b="1" dirty="0">
                <a:cs typeface="Calibri Light"/>
              </a:rPr>
              <a:t>Intellectual factors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55918" y="2046765"/>
            <a:ext cx="5452996" cy="2314864"/>
          </a:xfrm>
          <a:ln>
            <a:solidFill>
              <a:srgbClr val="B18DCC"/>
            </a:solidFill>
          </a:ln>
        </p:spPr>
        <p:txBody>
          <a:bodyPr vert="horz" lIns="91440" tIns="45720" rIns="91440" bIns="45720" rtlCol="0" anchor="t">
            <a:normAutofit/>
          </a:bodyPr>
          <a:lstStyle/>
          <a:p>
            <a:pPr algn="ctr"/>
            <a:r>
              <a:rPr lang="en-GB" sz="2400" b="1" dirty="0">
                <a:solidFill>
                  <a:schemeClr val="bg1">
                    <a:lumMod val="85000"/>
                  </a:schemeClr>
                </a:solidFill>
                <a:ea typeface="+mn-lt"/>
                <a:cs typeface="+mn-lt"/>
              </a:rPr>
              <a:t>Stimulation</a:t>
            </a:r>
          </a:p>
          <a:p>
            <a:pPr marL="1520825" indent="-357188">
              <a:buFont typeface="Wingdings" panose="05000000000000000000" pitchFamily="2" charset="2"/>
              <a:buChar char="v"/>
            </a:pPr>
            <a:r>
              <a:rPr lang="en-GB" sz="2400" dirty="0"/>
              <a:t>Having interests</a:t>
            </a:r>
          </a:p>
          <a:p>
            <a:pPr marL="1520825" indent="-357188">
              <a:buFont typeface="Wingdings" panose="05000000000000000000" pitchFamily="2" charset="2"/>
              <a:buChar char="v"/>
            </a:pPr>
            <a:r>
              <a:rPr lang="en-GB" sz="2400" dirty="0"/>
              <a:t>Fun</a:t>
            </a:r>
          </a:p>
          <a:p>
            <a:pPr marL="1520825" indent="-357188">
              <a:buFont typeface="Wingdings" panose="05000000000000000000" pitchFamily="2" charset="2"/>
              <a:buChar char="v"/>
            </a:pPr>
            <a:r>
              <a:rPr lang="en-GB" sz="2400" dirty="0"/>
              <a:t>Excitement</a:t>
            </a:r>
          </a:p>
          <a:p>
            <a:pPr indent="1081088" algn="ctr"/>
            <a:endParaRPr lang="en-GB" sz="2400" b="1" dirty="0">
              <a:solidFill>
                <a:schemeClr val="bg1">
                  <a:lumMod val="85000"/>
                </a:schemeClr>
              </a:solidFill>
              <a:ea typeface="+mn-lt"/>
              <a:cs typeface="+mn-lt"/>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11" name="Content Placeholder 2">
            <a:extLst>
              <a:ext uri="{FF2B5EF4-FFF2-40B4-BE49-F238E27FC236}">
                <a16:creationId xmlns:a16="http://schemas.microsoft.com/office/drawing/2014/main" id="{6E0E2AE6-CCBD-4884-9935-FCDE0DDCEBF1}"/>
              </a:ext>
            </a:extLst>
          </p:cNvPr>
          <p:cNvSpPr txBox="1">
            <a:spLocks/>
          </p:cNvSpPr>
          <p:nvPr/>
        </p:nvSpPr>
        <p:spPr>
          <a:xfrm>
            <a:off x="6183088" y="2055259"/>
            <a:ext cx="5452995" cy="2314864"/>
          </a:xfrm>
          <a:prstGeom prst="rect">
            <a:avLst/>
          </a:prstGeom>
          <a:ln>
            <a:solidFill>
              <a:srgbClr val="B18DCC"/>
            </a:solidFill>
          </a:ln>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2400" b="1" dirty="0">
                <a:solidFill>
                  <a:schemeClr val="bg1">
                    <a:lumMod val="85000"/>
                  </a:schemeClr>
                </a:solidFill>
                <a:ea typeface="+mn-lt"/>
                <a:cs typeface="+mn-lt"/>
              </a:rPr>
              <a:t>Engaging in activities</a:t>
            </a:r>
          </a:p>
          <a:p>
            <a:pPr marL="1520825" indent="-357188">
              <a:buFont typeface="Wingdings" panose="05000000000000000000" pitchFamily="2" charset="2"/>
              <a:buChar char="v"/>
            </a:pPr>
            <a:r>
              <a:rPr lang="en-GB" sz="2400" dirty="0"/>
              <a:t>Something to do</a:t>
            </a:r>
          </a:p>
          <a:p>
            <a:pPr marL="1520825" indent="-357188">
              <a:buFont typeface="Wingdings" panose="05000000000000000000" pitchFamily="2" charset="2"/>
              <a:buChar char="v"/>
            </a:pPr>
            <a:r>
              <a:rPr lang="en-GB" sz="2400" dirty="0"/>
              <a:t>Occupied</a:t>
            </a:r>
          </a:p>
          <a:p>
            <a:pPr algn="ctr"/>
            <a:endParaRPr lang="en-GB" sz="2400" b="1" dirty="0">
              <a:solidFill>
                <a:schemeClr val="bg1">
                  <a:lumMod val="85000"/>
                </a:schemeClr>
              </a:solidFill>
              <a:ea typeface="+mn-lt"/>
              <a:cs typeface="+mn-lt"/>
            </a:endParaRPr>
          </a:p>
        </p:txBody>
      </p:sp>
      <p:sp>
        <p:nvSpPr>
          <p:cNvPr id="7" name="Rounded Rectangle 1">
            <a:extLst>
              <a:ext uri="{FF2B5EF4-FFF2-40B4-BE49-F238E27FC236}">
                <a16:creationId xmlns:a16="http://schemas.microsoft.com/office/drawing/2014/main" id="{BC91B023-8500-4EDA-9F04-76EBE1717962}"/>
              </a:ext>
            </a:extLst>
          </p:cNvPr>
          <p:cNvSpPr/>
          <p:nvPr/>
        </p:nvSpPr>
        <p:spPr>
          <a:xfrm>
            <a:off x="555917" y="4493894"/>
            <a:ext cx="11080165" cy="2160846"/>
          </a:xfrm>
          <a:prstGeom prst="roundRect">
            <a:avLst/>
          </a:prstGeom>
          <a:ln>
            <a:solidFill>
              <a:srgbClr val="B18D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GB" sz="2400" dirty="0">
                <a:solidFill>
                  <a:srgbClr val="0070C0"/>
                </a:solidFill>
              </a:rPr>
              <a:t>It is easy to assume that stimulation and engaging in activities are the same.</a:t>
            </a:r>
          </a:p>
          <a:p>
            <a:pPr algn="ctr"/>
            <a:endParaRPr lang="en-GB" sz="2400" dirty="0">
              <a:solidFill>
                <a:srgbClr val="0070C0"/>
              </a:solidFill>
            </a:endParaRPr>
          </a:p>
          <a:p>
            <a:pPr algn="ctr"/>
            <a:r>
              <a:rPr lang="en-GB" sz="2400" dirty="0">
                <a:solidFill>
                  <a:srgbClr val="0070C0"/>
                </a:solidFill>
              </a:rPr>
              <a:t>However, an activity that provides stimulation does not always engage the individual (e.g. if it only takes a small amount of time)</a:t>
            </a:r>
          </a:p>
        </p:txBody>
      </p:sp>
    </p:spTree>
    <p:extLst>
      <p:ext uri="{BB962C8B-B14F-4D97-AF65-F5344CB8AC3E}">
        <p14:creationId xmlns:p14="http://schemas.microsoft.com/office/powerpoint/2010/main" val="5583814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8" y="1716175"/>
            <a:ext cx="11080166" cy="461665"/>
          </a:xfrm>
          <a:solidFill>
            <a:srgbClr val="B18DCC"/>
          </a:solidFill>
        </p:spPr>
        <p:txBody>
          <a:bodyPr/>
          <a:lstStyle/>
          <a:p>
            <a:pPr algn="ctr"/>
            <a:r>
              <a:rPr lang="en-GB" b="1" dirty="0">
                <a:cs typeface="Calibri Light"/>
              </a:rPr>
              <a:t>Intellectual factors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55918" y="2901157"/>
            <a:ext cx="11080165" cy="2632114"/>
          </a:xfrm>
          <a:ln>
            <a:solidFill>
              <a:srgbClr val="B18DCC"/>
            </a:solidFill>
          </a:ln>
        </p:spPr>
        <p:txBody>
          <a:bodyPr vert="horz" lIns="91440" tIns="45720" rIns="91440" bIns="45720" rtlCol="0" anchor="t">
            <a:noAutofit/>
          </a:bodyPr>
          <a:lstStyle/>
          <a:p>
            <a:pPr algn="ctr"/>
            <a:r>
              <a:rPr lang="en-GB" sz="3200" b="1" dirty="0">
                <a:solidFill>
                  <a:schemeClr val="bg1">
                    <a:lumMod val="85000"/>
                  </a:schemeClr>
                </a:solidFill>
                <a:ea typeface="+mn-lt"/>
                <a:cs typeface="+mn-lt"/>
              </a:rPr>
              <a:t>Stimulation</a:t>
            </a:r>
          </a:p>
          <a:p>
            <a:pPr marL="82296"/>
            <a:r>
              <a:rPr lang="en-GB" sz="2400" dirty="0"/>
              <a:t>Means the presence of a stimulus to keep the mind active and alert, thus preventing boredom and often depression caused by having nothing interesting to do. </a:t>
            </a:r>
          </a:p>
          <a:p>
            <a:pPr marL="82296"/>
            <a:r>
              <a:rPr lang="en-GB" sz="2400" dirty="0"/>
              <a:t>Stimulation helps individuals find life interesting and feel motivated and challenged. </a:t>
            </a:r>
            <a:endParaRPr lang="en-GB" sz="2400" b="1" dirty="0">
              <a:solidFill>
                <a:schemeClr val="accent3">
                  <a:lumMod val="60000"/>
                  <a:lumOff val="40000"/>
                </a:schemeClr>
              </a:solidFill>
            </a:endParaRPr>
          </a:p>
          <a:p>
            <a:pPr indent="1081088" algn="ctr"/>
            <a:endParaRPr lang="en-GB" sz="2400" b="1" dirty="0">
              <a:solidFill>
                <a:schemeClr val="bg1">
                  <a:lumMod val="85000"/>
                </a:schemeClr>
              </a:solidFill>
              <a:ea typeface="+mn-lt"/>
              <a:cs typeface="+mn-lt"/>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671299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8" y="1716175"/>
            <a:ext cx="11080166" cy="461665"/>
          </a:xfrm>
          <a:solidFill>
            <a:srgbClr val="B18DCC"/>
          </a:solidFill>
        </p:spPr>
        <p:txBody>
          <a:bodyPr/>
          <a:lstStyle/>
          <a:p>
            <a:pPr algn="ctr"/>
            <a:r>
              <a:rPr lang="en-GB" b="1" dirty="0">
                <a:cs typeface="Calibri Light"/>
              </a:rPr>
              <a:t>Intellectual factors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55919" y="2711152"/>
            <a:ext cx="11080165" cy="3167134"/>
          </a:xfrm>
          <a:ln>
            <a:solidFill>
              <a:srgbClr val="B18DCC"/>
            </a:solidFill>
          </a:ln>
        </p:spPr>
        <p:txBody>
          <a:bodyPr vert="horz" lIns="91440" tIns="45720" rIns="91440" bIns="45720" rtlCol="0" anchor="t">
            <a:noAutofit/>
          </a:bodyPr>
          <a:lstStyle/>
          <a:p>
            <a:pPr algn="ctr"/>
            <a:r>
              <a:rPr lang="en-GB" sz="3200" b="1" dirty="0">
                <a:solidFill>
                  <a:schemeClr val="bg1">
                    <a:lumMod val="85000"/>
                  </a:schemeClr>
                </a:solidFill>
                <a:ea typeface="+mn-lt"/>
                <a:cs typeface="+mn-lt"/>
              </a:rPr>
              <a:t>Engaging in activities</a:t>
            </a:r>
          </a:p>
          <a:p>
            <a:pPr marL="82296">
              <a:lnSpc>
                <a:spcPct val="100000"/>
              </a:lnSpc>
              <a:spcAft>
                <a:spcPts val="1200"/>
              </a:spcAft>
            </a:pPr>
            <a:r>
              <a:rPr lang="en-GB" sz="2400" dirty="0"/>
              <a:t>This means having something to do, being occupied. </a:t>
            </a:r>
          </a:p>
          <a:p>
            <a:pPr marL="82296">
              <a:lnSpc>
                <a:spcPct val="100000"/>
              </a:lnSpc>
              <a:spcAft>
                <a:spcPts val="1200"/>
              </a:spcAft>
            </a:pPr>
            <a:r>
              <a:rPr lang="en-GB" sz="2400" dirty="0"/>
              <a:t>It could be voluntary work, paid work or a hobby such as knitting, sports, etc. </a:t>
            </a:r>
          </a:p>
          <a:p>
            <a:pPr marL="82296">
              <a:lnSpc>
                <a:spcPct val="100000"/>
              </a:lnSpc>
              <a:spcAft>
                <a:spcPts val="0"/>
              </a:spcAft>
            </a:pPr>
            <a:r>
              <a:rPr lang="en-GB" sz="2400" dirty="0"/>
              <a:t>Certain activities provide individuals with a sense of well-being and make them feel worthwhile; some activities also provide opportunities for social interaction or developing physical fitness.  </a:t>
            </a:r>
          </a:p>
          <a:p>
            <a:pPr indent="1081088" algn="ctr"/>
            <a:endParaRPr lang="en-GB" sz="2400" b="1" dirty="0">
              <a:solidFill>
                <a:schemeClr val="bg1">
                  <a:lumMod val="85000"/>
                </a:schemeClr>
              </a:solidFill>
              <a:ea typeface="+mn-lt"/>
              <a:cs typeface="+mn-lt"/>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61033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446416" y="1261304"/>
            <a:ext cx="11270573" cy="461665"/>
          </a:xfrm>
          <a:solidFill>
            <a:srgbClr val="B18DCC"/>
          </a:solidFill>
        </p:spPr>
        <p:txBody>
          <a:bodyPr/>
          <a:lstStyle/>
          <a:p>
            <a:pPr algn="ctr"/>
            <a:r>
              <a:rPr lang="en-GB" b="1" dirty="0">
                <a:cs typeface="Calibri Light"/>
              </a:rPr>
              <a:t>Intellectual factors</a:t>
            </a:r>
            <a:endParaRPr lang="en-US" b="1" dirty="0">
              <a:cs typeface="Calibri Light" panose="020F0302020204030204"/>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pSp>
        <p:nvGrpSpPr>
          <p:cNvPr id="7" name="Group 6">
            <a:extLst>
              <a:ext uri="{FF2B5EF4-FFF2-40B4-BE49-F238E27FC236}">
                <a16:creationId xmlns:a16="http://schemas.microsoft.com/office/drawing/2014/main" id="{BC348EFA-2C35-4E5E-8016-9FC3EF26796B}"/>
              </a:ext>
            </a:extLst>
          </p:cNvPr>
          <p:cNvGrpSpPr/>
          <p:nvPr/>
        </p:nvGrpSpPr>
        <p:grpSpPr>
          <a:xfrm>
            <a:off x="463135" y="1766309"/>
            <a:ext cx="11910951" cy="5002624"/>
            <a:chOff x="1703513" y="260648"/>
            <a:chExt cx="8699673" cy="5923820"/>
          </a:xfrm>
        </p:grpSpPr>
        <p:sp>
          <p:nvSpPr>
            <p:cNvPr id="8" name="Oval 7">
              <a:extLst>
                <a:ext uri="{FF2B5EF4-FFF2-40B4-BE49-F238E27FC236}">
                  <a16:creationId xmlns:a16="http://schemas.microsoft.com/office/drawing/2014/main" id="{8932EAD0-AD66-4D79-BC53-CDE9B871587A}"/>
                </a:ext>
              </a:extLst>
            </p:cNvPr>
            <p:cNvSpPr/>
            <p:nvPr/>
          </p:nvSpPr>
          <p:spPr>
            <a:xfrm>
              <a:off x="4871865" y="1962418"/>
              <a:ext cx="2808312" cy="15841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Stimulation</a:t>
              </a:r>
            </a:p>
          </p:txBody>
        </p:sp>
        <p:sp>
          <p:nvSpPr>
            <p:cNvPr id="9" name="Rectangle 8">
              <a:extLst>
                <a:ext uri="{FF2B5EF4-FFF2-40B4-BE49-F238E27FC236}">
                  <a16:creationId xmlns:a16="http://schemas.microsoft.com/office/drawing/2014/main" id="{54FC1F67-1A40-4497-AEC3-4C602518920C}"/>
                </a:ext>
              </a:extLst>
            </p:cNvPr>
            <p:cNvSpPr/>
            <p:nvPr/>
          </p:nvSpPr>
          <p:spPr>
            <a:xfrm>
              <a:off x="1703513" y="260648"/>
              <a:ext cx="8157105" cy="523220"/>
            </a:xfrm>
            <a:prstGeom prst="rect">
              <a:avLst/>
            </a:prstGeom>
          </p:spPr>
          <p:txBody>
            <a:bodyPr wrap="none">
              <a:spAutoFit/>
            </a:bodyPr>
            <a:lstStyle/>
            <a:p>
              <a:r>
                <a:rPr lang="en-GB" sz="2800" b="1" dirty="0"/>
                <a:t>Stimulation refers to the presence of a stimulus</a:t>
              </a:r>
            </a:p>
          </p:txBody>
        </p:sp>
        <p:sp>
          <p:nvSpPr>
            <p:cNvPr id="10" name="Rectangle 9">
              <a:extLst>
                <a:ext uri="{FF2B5EF4-FFF2-40B4-BE49-F238E27FC236}">
                  <a16:creationId xmlns:a16="http://schemas.microsoft.com/office/drawing/2014/main" id="{E47CB686-2C4A-47C3-82BC-EE6ECFC92C83}"/>
                </a:ext>
              </a:extLst>
            </p:cNvPr>
            <p:cNvSpPr/>
            <p:nvPr/>
          </p:nvSpPr>
          <p:spPr>
            <a:xfrm>
              <a:off x="4871865" y="1124744"/>
              <a:ext cx="4075865" cy="619567"/>
            </a:xfrm>
            <a:prstGeom prst="rect">
              <a:avLst/>
            </a:prstGeom>
          </p:spPr>
          <p:txBody>
            <a:bodyPr wrap="none">
              <a:spAutoFit/>
            </a:bodyPr>
            <a:lstStyle/>
            <a:p>
              <a:r>
                <a:rPr lang="en-GB" sz="2800" b="1" dirty="0"/>
                <a:t>Keeps the mind active and alert</a:t>
              </a:r>
            </a:p>
          </p:txBody>
        </p:sp>
        <p:sp>
          <p:nvSpPr>
            <p:cNvPr id="11" name="Rectangle 10">
              <a:extLst>
                <a:ext uri="{FF2B5EF4-FFF2-40B4-BE49-F238E27FC236}">
                  <a16:creationId xmlns:a16="http://schemas.microsoft.com/office/drawing/2014/main" id="{A415D911-17BE-4B3A-9958-094AD19DC86D}"/>
                </a:ext>
              </a:extLst>
            </p:cNvPr>
            <p:cNvSpPr/>
            <p:nvPr/>
          </p:nvSpPr>
          <p:spPr>
            <a:xfrm>
              <a:off x="1847529" y="1700808"/>
              <a:ext cx="3735125" cy="523220"/>
            </a:xfrm>
            <a:prstGeom prst="rect">
              <a:avLst/>
            </a:prstGeom>
          </p:spPr>
          <p:txBody>
            <a:bodyPr wrap="none">
              <a:spAutoFit/>
            </a:bodyPr>
            <a:lstStyle/>
            <a:p>
              <a:r>
                <a:rPr lang="en-GB" sz="2800" b="1" dirty="0"/>
                <a:t>Preventing boredom </a:t>
              </a:r>
            </a:p>
          </p:txBody>
        </p:sp>
        <p:sp>
          <p:nvSpPr>
            <p:cNvPr id="12" name="Rectangle 11">
              <a:extLst>
                <a:ext uri="{FF2B5EF4-FFF2-40B4-BE49-F238E27FC236}">
                  <a16:creationId xmlns:a16="http://schemas.microsoft.com/office/drawing/2014/main" id="{021D6B3C-FD62-44DA-82A5-200AF3D701BC}"/>
                </a:ext>
              </a:extLst>
            </p:cNvPr>
            <p:cNvSpPr/>
            <p:nvPr/>
          </p:nvSpPr>
          <p:spPr>
            <a:xfrm>
              <a:off x="8184232" y="1916832"/>
              <a:ext cx="2062616" cy="523220"/>
            </a:xfrm>
            <a:prstGeom prst="rect">
              <a:avLst/>
            </a:prstGeom>
          </p:spPr>
          <p:txBody>
            <a:bodyPr wrap="none">
              <a:spAutoFit/>
            </a:bodyPr>
            <a:lstStyle/>
            <a:p>
              <a:r>
                <a:rPr lang="en-GB" sz="2800" b="1" dirty="0"/>
                <a:t>Depression</a:t>
              </a:r>
            </a:p>
          </p:txBody>
        </p:sp>
        <p:sp>
          <p:nvSpPr>
            <p:cNvPr id="13" name="Rectangle 12">
              <a:extLst>
                <a:ext uri="{FF2B5EF4-FFF2-40B4-BE49-F238E27FC236}">
                  <a16:creationId xmlns:a16="http://schemas.microsoft.com/office/drawing/2014/main" id="{1E9D3A49-925D-4F24-B895-65FF8A0DC7C8}"/>
                </a:ext>
              </a:extLst>
            </p:cNvPr>
            <p:cNvSpPr/>
            <p:nvPr/>
          </p:nvSpPr>
          <p:spPr>
            <a:xfrm>
              <a:off x="1788098" y="4690393"/>
              <a:ext cx="7347011" cy="523220"/>
            </a:xfrm>
            <a:prstGeom prst="rect">
              <a:avLst/>
            </a:prstGeom>
          </p:spPr>
          <p:txBody>
            <a:bodyPr wrap="none">
              <a:spAutoFit/>
            </a:bodyPr>
            <a:lstStyle/>
            <a:p>
              <a:r>
                <a:rPr lang="en-GB" sz="2800" b="1" dirty="0"/>
                <a:t>Caused by having nothing interesting to do</a:t>
              </a:r>
            </a:p>
          </p:txBody>
        </p:sp>
        <p:sp>
          <p:nvSpPr>
            <p:cNvPr id="14" name="Rectangle 13">
              <a:extLst>
                <a:ext uri="{FF2B5EF4-FFF2-40B4-BE49-F238E27FC236}">
                  <a16:creationId xmlns:a16="http://schemas.microsoft.com/office/drawing/2014/main" id="{B44C8FB0-05CE-48F9-B6E8-F97FC196B7E8}"/>
                </a:ext>
              </a:extLst>
            </p:cNvPr>
            <p:cNvSpPr/>
            <p:nvPr/>
          </p:nvSpPr>
          <p:spPr>
            <a:xfrm>
              <a:off x="4799857" y="3933056"/>
              <a:ext cx="5603329" cy="523220"/>
            </a:xfrm>
            <a:prstGeom prst="rect">
              <a:avLst/>
            </a:prstGeom>
          </p:spPr>
          <p:txBody>
            <a:bodyPr wrap="none">
              <a:spAutoFit/>
            </a:bodyPr>
            <a:lstStyle/>
            <a:p>
              <a:r>
                <a:rPr lang="en-GB" sz="2800" b="1" dirty="0"/>
                <a:t>Helps people find life interesting</a:t>
              </a:r>
            </a:p>
          </p:txBody>
        </p:sp>
        <p:sp>
          <p:nvSpPr>
            <p:cNvPr id="15" name="Rectangle 14">
              <a:extLst>
                <a:ext uri="{FF2B5EF4-FFF2-40B4-BE49-F238E27FC236}">
                  <a16:creationId xmlns:a16="http://schemas.microsoft.com/office/drawing/2014/main" id="{D4AD8992-F60A-416F-855C-8DA8AC4FA5CA}"/>
                </a:ext>
              </a:extLst>
            </p:cNvPr>
            <p:cNvSpPr/>
            <p:nvPr/>
          </p:nvSpPr>
          <p:spPr>
            <a:xfrm>
              <a:off x="4943873" y="5661248"/>
              <a:ext cx="5306133" cy="523220"/>
            </a:xfrm>
            <a:prstGeom prst="rect">
              <a:avLst/>
            </a:prstGeom>
          </p:spPr>
          <p:txBody>
            <a:bodyPr wrap="none">
              <a:spAutoFit/>
            </a:bodyPr>
            <a:lstStyle/>
            <a:p>
              <a:r>
                <a:rPr lang="en-GB" sz="2800" b="1" dirty="0"/>
                <a:t>Feel motivated and challenged</a:t>
              </a:r>
            </a:p>
          </p:txBody>
        </p:sp>
      </p:grpSp>
    </p:spTree>
    <p:extLst>
      <p:ext uri="{BB962C8B-B14F-4D97-AF65-F5344CB8AC3E}">
        <p14:creationId xmlns:p14="http://schemas.microsoft.com/office/powerpoint/2010/main" val="201013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2">
            <a:extLst>
              <a:ext uri="{FF2B5EF4-FFF2-40B4-BE49-F238E27FC236}">
                <a16:creationId xmlns:a16="http://schemas.microsoft.com/office/drawing/2014/main" id="{0A204228-E1D5-4929-8E4E-EB6A508FB72C}"/>
              </a:ext>
            </a:extLst>
          </p:cNvPr>
          <p:cNvSpPr txBox="1">
            <a:spLocks/>
          </p:cNvSpPr>
          <p:nvPr/>
        </p:nvSpPr>
        <p:spPr>
          <a:xfrm>
            <a:off x="522025" y="1531918"/>
            <a:ext cx="11163293" cy="4975760"/>
          </a:xfrm>
          <a:prstGeom prst="rect">
            <a:avLst/>
          </a:prstGeom>
          <a:ln>
            <a:noFill/>
          </a:ln>
        </p:spPr>
        <p:txBody>
          <a:bodyPr vert="horz" lIns="91440" tIns="45720" rIns="91440" bIns="45720" rtlCol="0" anchor="t">
            <a:normAutofit fontScale="550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pPr>
            <a:r>
              <a:rPr lang="en-GB" sz="4000" b="1" dirty="0">
                <a:ea typeface="+mn-lt"/>
                <a:cs typeface="+mn-lt"/>
              </a:rPr>
              <a:t>Task 2</a:t>
            </a:r>
          </a:p>
          <a:p>
            <a:pPr algn="l">
              <a:lnSpc>
                <a:spcPct val="110000"/>
              </a:lnSpc>
            </a:pPr>
            <a:r>
              <a:rPr lang="en-GB" sz="4000" dirty="0">
                <a:ea typeface="+mn-lt"/>
                <a:cs typeface="+mn-lt"/>
              </a:rPr>
              <a:t>You are required to provide information which would be of relevance to individuals planning a future career in the health, social care and childcare sectors.</a:t>
            </a:r>
            <a:endParaRPr lang="en-US" sz="4000" dirty="0">
              <a:ea typeface="+mn-lt"/>
              <a:cs typeface="+mn-lt"/>
            </a:endParaRPr>
          </a:p>
          <a:p>
            <a:pPr algn="l">
              <a:lnSpc>
                <a:spcPct val="110000"/>
              </a:lnSpc>
            </a:pPr>
            <a:r>
              <a:rPr lang="en-GB" sz="4000" dirty="0">
                <a:ea typeface="+mn-lt"/>
                <a:cs typeface="+mn-lt"/>
              </a:rPr>
              <a:t>Your work can be presented in a variety of formats:</a:t>
            </a:r>
            <a:endParaRPr lang="en-US" sz="4000" dirty="0">
              <a:ea typeface="+mn-lt"/>
              <a:cs typeface="+mn-lt"/>
            </a:endParaRPr>
          </a:p>
          <a:p>
            <a:pPr algn="l">
              <a:lnSpc>
                <a:spcPct val="110000"/>
              </a:lnSpc>
              <a:tabLst>
                <a:tab pos="273050" algn="l"/>
              </a:tabLst>
            </a:pPr>
            <a:r>
              <a:rPr lang="en-GB" sz="4000" dirty="0">
                <a:ea typeface="+mn-lt"/>
                <a:cs typeface="+mn-lt"/>
              </a:rPr>
              <a:t>•	a presentation</a:t>
            </a:r>
            <a:endParaRPr lang="en-US" sz="4000" dirty="0">
              <a:ea typeface="+mn-lt"/>
              <a:cs typeface="+mn-lt"/>
            </a:endParaRPr>
          </a:p>
          <a:p>
            <a:pPr algn="l">
              <a:lnSpc>
                <a:spcPct val="110000"/>
              </a:lnSpc>
              <a:tabLst>
                <a:tab pos="273050" algn="l"/>
              </a:tabLst>
            </a:pPr>
            <a:r>
              <a:rPr lang="en-GB" sz="4000" dirty="0">
                <a:ea typeface="+mn-lt"/>
                <a:cs typeface="+mn-lt"/>
              </a:rPr>
              <a:t>•	a blog</a:t>
            </a:r>
            <a:endParaRPr lang="en-US" sz="4000" dirty="0">
              <a:ea typeface="+mn-lt"/>
              <a:cs typeface="+mn-lt"/>
            </a:endParaRPr>
          </a:p>
          <a:p>
            <a:pPr algn="l">
              <a:lnSpc>
                <a:spcPct val="110000"/>
              </a:lnSpc>
              <a:tabLst>
                <a:tab pos="273050" algn="l"/>
              </a:tabLst>
            </a:pPr>
            <a:r>
              <a:rPr lang="en-GB" sz="4000" dirty="0">
                <a:ea typeface="+mn-lt"/>
                <a:cs typeface="+mn-lt"/>
              </a:rPr>
              <a:t>•	an infographic</a:t>
            </a:r>
            <a:endParaRPr lang="en-US" sz="4000" dirty="0">
              <a:ea typeface="+mn-lt"/>
              <a:cs typeface="+mn-lt"/>
            </a:endParaRPr>
          </a:p>
          <a:p>
            <a:pPr algn="l">
              <a:lnSpc>
                <a:spcPct val="110000"/>
              </a:lnSpc>
            </a:pPr>
            <a:r>
              <a:rPr lang="en-GB" sz="4000" dirty="0">
                <a:ea typeface="+mn-lt"/>
                <a:cs typeface="+mn-lt"/>
              </a:rPr>
              <a:t>or a combination of these.</a:t>
            </a:r>
            <a:endParaRPr lang="en-US" sz="4000" dirty="0">
              <a:ea typeface="+mn-lt"/>
              <a:cs typeface="+mn-lt"/>
            </a:endParaRPr>
          </a:p>
          <a:p>
            <a:pPr algn="l">
              <a:lnSpc>
                <a:spcPct val="110000"/>
              </a:lnSpc>
            </a:pPr>
            <a:r>
              <a:rPr lang="en-GB" sz="4000" dirty="0">
                <a:ea typeface="+mn-lt"/>
                <a:cs typeface="+mn-lt"/>
              </a:rPr>
              <a:t>Your work must be related to an individual of your choice who has specific needs and must include the following:</a:t>
            </a:r>
            <a:endParaRPr lang="en-US" sz="4000" dirty="0">
              <a:cs typeface="Calibri"/>
            </a:endParaRPr>
          </a:p>
          <a:p>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32334613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403762" y="1236888"/>
            <a:ext cx="11364686" cy="412844"/>
          </a:xfrm>
          <a:solidFill>
            <a:srgbClr val="B18DCC"/>
          </a:solidFill>
        </p:spPr>
        <p:txBody>
          <a:bodyPr>
            <a:normAutofit fontScale="90000"/>
          </a:bodyPr>
          <a:lstStyle/>
          <a:p>
            <a:pPr algn="ctr"/>
            <a:r>
              <a:rPr lang="en-GB" b="1" dirty="0">
                <a:cs typeface="Calibri Light"/>
              </a:rPr>
              <a:t>Intellectual factors</a:t>
            </a:r>
            <a:endParaRPr lang="en-US" b="1" dirty="0">
              <a:cs typeface="Calibri Light" panose="020F0302020204030204"/>
            </a:endParaRP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pSp>
        <p:nvGrpSpPr>
          <p:cNvPr id="3" name="Group 2">
            <a:extLst>
              <a:ext uri="{FF2B5EF4-FFF2-40B4-BE49-F238E27FC236}">
                <a16:creationId xmlns:a16="http://schemas.microsoft.com/office/drawing/2014/main" id="{177A43E9-0883-4406-9C60-F4902F3AD7A2}"/>
              </a:ext>
            </a:extLst>
          </p:cNvPr>
          <p:cNvGrpSpPr/>
          <p:nvPr/>
        </p:nvGrpSpPr>
        <p:grpSpPr>
          <a:xfrm>
            <a:off x="403763" y="1695861"/>
            <a:ext cx="11856810" cy="5015858"/>
            <a:chOff x="403763" y="1695861"/>
            <a:chExt cx="11856810" cy="5015858"/>
          </a:xfrm>
        </p:grpSpPr>
        <p:sp>
          <p:nvSpPr>
            <p:cNvPr id="17" name="Oval 16">
              <a:extLst>
                <a:ext uri="{FF2B5EF4-FFF2-40B4-BE49-F238E27FC236}">
                  <a16:creationId xmlns:a16="http://schemas.microsoft.com/office/drawing/2014/main" id="{92989261-7B5D-4D64-8875-863C85E3C970}"/>
                </a:ext>
              </a:extLst>
            </p:cNvPr>
            <p:cNvSpPr/>
            <p:nvPr/>
          </p:nvSpPr>
          <p:spPr>
            <a:xfrm>
              <a:off x="4387688" y="3266971"/>
              <a:ext cx="3930929" cy="12499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Engaging in activities</a:t>
              </a:r>
            </a:p>
          </p:txBody>
        </p:sp>
        <p:sp>
          <p:nvSpPr>
            <p:cNvPr id="18" name="Rectangle 17">
              <a:extLst>
                <a:ext uri="{FF2B5EF4-FFF2-40B4-BE49-F238E27FC236}">
                  <a16:creationId xmlns:a16="http://schemas.microsoft.com/office/drawing/2014/main" id="{96C9F732-A59F-4E26-B465-F14B9F70DE71}"/>
                </a:ext>
              </a:extLst>
            </p:cNvPr>
            <p:cNvSpPr/>
            <p:nvPr/>
          </p:nvSpPr>
          <p:spPr>
            <a:xfrm>
              <a:off x="403763" y="1695861"/>
              <a:ext cx="4720584" cy="461665"/>
            </a:xfrm>
            <a:prstGeom prst="rect">
              <a:avLst/>
            </a:prstGeom>
          </p:spPr>
          <p:txBody>
            <a:bodyPr wrap="square">
              <a:spAutoFit/>
            </a:bodyPr>
            <a:lstStyle/>
            <a:p>
              <a:r>
                <a:rPr lang="en-GB" sz="2400" b="1" dirty="0"/>
                <a:t>Means having something to do</a:t>
              </a:r>
            </a:p>
          </p:txBody>
        </p:sp>
        <p:sp>
          <p:nvSpPr>
            <p:cNvPr id="19" name="Rectangle 18">
              <a:extLst>
                <a:ext uri="{FF2B5EF4-FFF2-40B4-BE49-F238E27FC236}">
                  <a16:creationId xmlns:a16="http://schemas.microsoft.com/office/drawing/2014/main" id="{3D564751-3253-4A8D-8032-33BAB5E4D101}"/>
                </a:ext>
              </a:extLst>
            </p:cNvPr>
            <p:cNvSpPr/>
            <p:nvPr/>
          </p:nvSpPr>
          <p:spPr>
            <a:xfrm>
              <a:off x="5448915" y="1796818"/>
              <a:ext cx="2721412" cy="461665"/>
            </a:xfrm>
            <a:prstGeom prst="rect">
              <a:avLst/>
            </a:prstGeom>
          </p:spPr>
          <p:txBody>
            <a:bodyPr wrap="square">
              <a:spAutoFit/>
            </a:bodyPr>
            <a:lstStyle/>
            <a:p>
              <a:pPr algn="ctr"/>
              <a:r>
                <a:rPr lang="en-GB" sz="2400" b="1" dirty="0"/>
                <a:t>Being occupied</a:t>
              </a:r>
            </a:p>
          </p:txBody>
        </p:sp>
        <p:sp>
          <p:nvSpPr>
            <p:cNvPr id="20" name="Rectangle 19">
              <a:extLst>
                <a:ext uri="{FF2B5EF4-FFF2-40B4-BE49-F238E27FC236}">
                  <a16:creationId xmlns:a16="http://schemas.microsoft.com/office/drawing/2014/main" id="{D0F0484B-0C0C-4CED-93FD-FC491B910BC2}"/>
                </a:ext>
              </a:extLst>
            </p:cNvPr>
            <p:cNvSpPr/>
            <p:nvPr/>
          </p:nvSpPr>
          <p:spPr>
            <a:xfrm>
              <a:off x="611693" y="4291853"/>
              <a:ext cx="4282994" cy="461665"/>
            </a:xfrm>
            <a:prstGeom prst="rect">
              <a:avLst/>
            </a:prstGeom>
          </p:spPr>
          <p:txBody>
            <a:bodyPr wrap="square">
              <a:spAutoFit/>
            </a:bodyPr>
            <a:lstStyle/>
            <a:p>
              <a:r>
                <a:rPr lang="en-GB" sz="2400" b="1" dirty="0"/>
                <a:t>Voluntary work or paid work </a:t>
              </a:r>
            </a:p>
          </p:txBody>
        </p:sp>
        <p:sp>
          <p:nvSpPr>
            <p:cNvPr id="21" name="Rectangle 20">
              <a:extLst>
                <a:ext uri="{FF2B5EF4-FFF2-40B4-BE49-F238E27FC236}">
                  <a16:creationId xmlns:a16="http://schemas.microsoft.com/office/drawing/2014/main" id="{29053631-4FF3-4C13-BA48-F5EAA23B3BEB}"/>
                </a:ext>
              </a:extLst>
            </p:cNvPr>
            <p:cNvSpPr/>
            <p:nvPr/>
          </p:nvSpPr>
          <p:spPr>
            <a:xfrm>
              <a:off x="8329644" y="3138966"/>
              <a:ext cx="3930929" cy="830997"/>
            </a:xfrm>
            <a:prstGeom prst="rect">
              <a:avLst/>
            </a:prstGeom>
          </p:spPr>
          <p:txBody>
            <a:bodyPr wrap="square">
              <a:spAutoFit/>
            </a:bodyPr>
            <a:lstStyle/>
            <a:p>
              <a:r>
                <a:rPr lang="en-GB" sz="2400" b="1" dirty="0"/>
                <a:t>Hobbies such as knitting, sports </a:t>
              </a:r>
            </a:p>
          </p:txBody>
        </p:sp>
        <p:sp>
          <p:nvSpPr>
            <p:cNvPr id="22" name="Rectangle 21">
              <a:extLst>
                <a:ext uri="{FF2B5EF4-FFF2-40B4-BE49-F238E27FC236}">
                  <a16:creationId xmlns:a16="http://schemas.microsoft.com/office/drawing/2014/main" id="{5BE49451-0433-44A4-9A3A-0CCFF1F7E57E}"/>
                </a:ext>
              </a:extLst>
            </p:cNvPr>
            <p:cNvSpPr/>
            <p:nvPr/>
          </p:nvSpPr>
          <p:spPr>
            <a:xfrm>
              <a:off x="611693" y="5296937"/>
              <a:ext cx="7135287" cy="461665"/>
            </a:xfrm>
            <a:prstGeom prst="rect">
              <a:avLst/>
            </a:prstGeom>
          </p:spPr>
          <p:txBody>
            <a:bodyPr wrap="none">
              <a:spAutoFit/>
            </a:bodyPr>
            <a:lstStyle/>
            <a:p>
              <a:r>
                <a:rPr lang="en-GB" sz="2400" b="1" dirty="0"/>
                <a:t>Provides individuals with a sense of well-being </a:t>
              </a:r>
            </a:p>
          </p:txBody>
        </p:sp>
        <p:sp>
          <p:nvSpPr>
            <p:cNvPr id="23" name="Rectangle 22">
              <a:extLst>
                <a:ext uri="{FF2B5EF4-FFF2-40B4-BE49-F238E27FC236}">
                  <a16:creationId xmlns:a16="http://schemas.microsoft.com/office/drawing/2014/main" id="{DB899E4E-28BE-4B0F-8B62-84BE2D4AF386}"/>
                </a:ext>
              </a:extLst>
            </p:cNvPr>
            <p:cNvSpPr/>
            <p:nvPr/>
          </p:nvSpPr>
          <p:spPr>
            <a:xfrm>
              <a:off x="5448916" y="4694510"/>
              <a:ext cx="4253087" cy="461665"/>
            </a:xfrm>
            <a:prstGeom prst="rect">
              <a:avLst/>
            </a:prstGeom>
          </p:spPr>
          <p:txBody>
            <a:bodyPr wrap="none">
              <a:spAutoFit/>
            </a:bodyPr>
            <a:lstStyle/>
            <a:p>
              <a:r>
                <a:rPr lang="en-GB" sz="2400" b="1" dirty="0"/>
                <a:t>Makes them feel worthwhile</a:t>
              </a:r>
            </a:p>
          </p:txBody>
        </p:sp>
        <p:sp>
          <p:nvSpPr>
            <p:cNvPr id="24" name="Rectangle 23">
              <a:extLst>
                <a:ext uri="{FF2B5EF4-FFF2-40B4-BE49-F238E27FC236}">
                  <a16:creationId xmlns:a16="http://schemas.microsoft.com/office/drawing/2014/main" id="{AADE49DA-3659-4ED9-A02F-5E2195384FF4}"/>
                </a:ext>
              </a:extLst>
            </p:cNvPr>
            <p:cNvSpPr/>
            <p:nvPr/>
          </p:nvSpPr>
          <p:spPr>
            <a:xfrm>
              <a:off x="6749175" y="5880722"/>
              <a:ext cx="5442825" cy="830997"/>
            </a:xfrm>
            <a:prstGeom prst="rect">
              <a:avLst/>
            </a:prstGeom>
          </p:spPr>
          <p:txBody>
            <a:bodyPr wrap="square">
              <a:spAutoFit/>
            </a:bodyPr>
            <a:lstStyle/>
            <a:p>
              <a:r>
                <a:rPr lang="en-GB" sz="2400" b="1" dirty="0"/>
                <a:t>Provides opportunities for social interaction </a:t>
              </a:r>
            </a:p>
          </p:txBody>
        </p:sp>
        <p:sp>
          <p:nvSpPr>
            <p:cNvPr id="25" name="Rectangle 24">
              <a:extLst>
                <a:ext uri="{FF2B5EF4-FFF2-40B4-BE49-F238E27FC236}">
                  <a16:creationId xmlns:a16="http://schemas.microsoft.com/office/drawing/2014/main" id="{9B76A7B3-1250-48FA-B5B7-75878A16C3B0}"/>
                </a:ext>
              </a:extLst>
            </p:cNvPr>
            <p:cNvSpPr/>
            <p:nvPr/>
          </p:nvSpPr>
          <p:spPr>
            <a:xfrm>
              <a:off x="8051472" y="1740001"/>
              <a:ext cx="4189254" cy="830997"/>
            </a:xfrm>
            <a:prstGeom prst="rect">
              <a:avLst/>
            </a:prstGeom>
          </p:spPr>
          <p:txBody>
            <a:bodyPr wrap="square">
              <a:spAutoFit/>
            </a:bodyPr>
            <a:lstStyle/>
            <a:p>
              <a:pPr algn="ctr"/>
              <a:r>
                <a:rPr lang="en-GB" sz="2400" b="1" dirty="0"/>
                <a:t>Developing physical fitness</a:t>
              </a:r>
            </a:p>
          </p:txBody>
        </p:sp>
        <p:sp>
          <p:nvSpPr>
            <p:cNvPr id="26" name="Rectangle 25">
              <a:extLst>
                <a:ext uri="{FF2B5EF4-FFF2-40B4-BE49-F238E27FC236}">
                  <a16:creationId xmlns:a16="http://schemas.microsoft.com/office/drawing/2014/main" id="{3267D597-E0BB-43E0-B099-73351E0E557D}"/>
                </a:ext>
              </a:extLst>
            </p:cNvPr>
            <p:cNvSpPr/>
            <p:nvPr/>
          </p:nvSpPr>
          <p:spPr>
            <a:xfrm>
              <a:off x="1417193" y="2654705"/>
              <a:ext cx="5791970" cy="461665"/>
            </a:xfrm>
            <a:prstGeom prst="rect">
              <a:avLst/>
            </a:prstGeom>
          </p:spPr>
          <p:txBody>
            <a:bodyPr wrap="none">
              <a:spAutoFit/>
            </a:bodyPr>
            <a:lstStyle/>
            <a:p>
              <a:r>
                <a:rPr lang="en-GB" sz="2400" b="1" dirty="0"/>
                <a:t>Motivates them to act in a certain way </a:t>
              </a:r>
            </a:p>
          </p:txBody>
        </p:sp>
        <p:sp>
          <p:nvSpPr>
            <p:cNvPr id="27" name="Rectangle 26">
              <a:extLst>
                <a:ext uri="{FF2B5EF4-FFF2-40B4-BE49-F238E27FC236}">
                  <a16:creationId xmlns:a16="http://schemas.microsoft.com/office/drawing/2014/main" id="{9728AA82-AA2E-44B7-811D-6E9D1EDD441B}"/>
                </a:ext>
              </a:extLst>
            </p:cNvPr>
            <p:cNvSpPr/>
            <p:nvPr/>
          </p:nvSpPr>
          <p:spPr>
            <a:xfrm>
              <a:off x="1276457" y="5988452"/>
              <a:ext cx="4720583" cy="461665"/>
            </a:xfrm>
            <a:prstGeom prst="rect">
              <a:avLst/>
            </a:prstGeom>
          </p:spPr>
          <p:txBody>
            <a:bodyPr wrap="square">
              <a:spAutoFit/>
            </a:bodyPr>
            <a:lstStyle/>
            <a:p>
              <a:r>
                <a:rPr lang="en-GB" sz="2400" b="1" dirty="0"/>
                <a:t>Brings other benefits to them</a:t>
              </a:r>
            </a:p>
          </p:txBody>
        </p:sp>
      </p:grpSp>
    </p:spTree>
    <p:extLst>
      <p:ext uri="{BB962C8B-B14F-4D97-AF65-F5344CB8AC3E}">
        <p14:creationId xmlns:p14="http://schemas.microsoft.com/office/powerpoint/2010/main" val="110414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55917" y="1532519"/>
            <a:ext cx="11080166" cy="461665"/>
          </a:xfrm>
          <a:solidFill>
            <a:srgbClr val="B18DCC"/>
          </a:solidFill>
        </p:spPr>
        <p:txBody>
          <a:bodyPr/>
          <a:lstStyle/>
          <a:p>
            <a:pPr algn="ctr"/>
            <a:r>
              <a:rPr lang="en-GB" b="1" dirty="0">
                <a:cs typeface="Calibri Light"/>
              </a:rPr>
              <a:t>Emotional needs</a:t>
            </a:r>
            <a:endParaRPr lang="en-US" b="1" dirty="0">
              <a:cs typeface="Calibri Light" panose="020F0302020204030204"/>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1577195" y="2548305"/>
            <a:ext cx="3719200" cy="2766126"/>
          </a:xfrm>
          <a:ln>
            <a:solidFill>
              <a:srgbClr val="B18DCC"/>
            </a:solidFill>
          </a:ln>
        </p:spPr>
        <p:txBody>
          <a:bodyPr vert="horz" lIns="91440" tIns="45720" rIns="91440" bIns="45720" rtlCol="0" anchor="t">
            <a:noAutofit/>
          </a:bodyPr>
          <a:lstStyle/>
          <a:p>
            <a:pPr marL="342900" indent="-342900">
              <a:spcBef>
                <a:spcPts val="2400"/>
              </a:spcBef>
              <a:buFont typeface="Arial" panose="020B0604020202020204" pitchFamily="34" charset="0"/>
              <a:buChar char="•"/>
            </a:pPr>
            <a:r>
              <a:rPr lang="en-GB" sz="2400" dirty="0">
                <a:ea typeface="+mn-lt"/>
                <a:cs typeface="+mn-lt"/>
              </a:rPr>
              <a:t>Privacy</a:t>
            </a:r>
          </a:p>
          <a:p>
            <a:pPr marL="342900" indent="-342900">
              <a:buFont typeface="Arial" panose="020B0604020202020204" pitchFamily="34" charset="0"/>
              <a:buChar char="•"/>
            </a:pPr>
            <a:r>
              <a:rPr lang="en-GB" sz="2400" dirty="0">
                <a:ea typeface="+mn-lt"/>
                <a:cs typeface="+mn-lt"/>
              </a:rPr>
              <a:t>Dignity</a:t>
            </a:r>
          </a:p>
          <a:p>
            <a:pPr marL="342900" indent="-342900">
              <a:buFont typeface="Arial" panose="020B0604020202020204" pitchFamily="34" charset="0"/>
              <a:buChar char="•"/>
            </a:pPr>
            <a:r>
              <a:rPr lang="en-GB" sz="2400" dirty="0">
                <a:ea typeface="+mn-lt"/>
                <a:cs typeface="+mn-lt"/>
              </a:rPr>
              <a:t>Approval</a:t>
            </a:r>
          </a:p>
          <a:p>
            <a:pPr marL="342900" indent="-342900">
              <a:buFont typeface="Arial" panose="020B0604020202020204" pitchFamily="34" charset="0"/>
              <a:buChar char="•"/>
            </a:pPr>
            <a:r>
              <a:rPr lang="en-GB" sz="2400" dirty="0">
                <a:ea typeface="+mn-lt"/>
                <a:cs typeface="+mn-lt"/>
              </a:rPr>
              <a:t>Psychological security</a:t>
            </a:r>
          </a:p>
          <a:p>
            <a:pPr marL="342900" indent="-342900">
              <a:buFont typeface="Arial" panose="020B0604020202020204" pitchFamily="34" charset="0"/>
              <a:buChar char="•"/>
            </a:pPr>
            <a:r>
              <a:rPr lang="en-GB" sz="2400" dirty="0">
                <a:ea typeface="+mn-lt"/>
                <a:cs typeface="+mn-lt"/>
              </a:rPr>
              <a:t>Autonomy</a:t>
            </a:r>
          </a:p>
        </p:txBody>
      </p:sp>
      <p:sp>
        <p:nvSpPr>
          <p:cNvPr id="6" name="Rectangle 5">
            <a:extLst>
              <a:ext uri="{FF2B5EF4-FFF2-40B4-BE49-F238E27FC236}">
                <a16:creationId xmlns:a16="http://schemas.microsoft.com/office/drawing/2014/main" id="{AA078146-D3A8-4325-9BA4-086923658FB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10" name="Picture 4" descr="Image result for emoji">
            <a:extLst>
              <a:ext uri="{FF2B5EF4-FFF2-40B4-BE49-F238E27FC236}">
                <a16:creationId xmlns:a16="http://schemas.microsoft.com/office/drawing/2014/main" id="{DA3A9494-2826-4493-A2CF-386EA2E3F0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089" y="2364014"/>
            <a:ext cx="4392612"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8222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43546" y="2087088"/>
            <a:ext cx="11104907" cy="2683824"/>
          </a:xfrm>
          <a:solidFill>
            <a:schemeClr val="accent5">
              <a:lumMod val="40000"/>
              <a:lumOff val="60000"/>
            </a:schemeClr>
          </a:solidFill>
        </p:spPr>
        <p:txBody>
          <a:bodyPr anchor="ctr" anchorCtr="0">
            <a:noAutofit/>
          </a:bodyPr>
          <a:lstStyle/>
          <a:p>
            <a:pPr algn="ctr"/>
            <a:r>
              <a:rPr lang="en-GB" sz="4400" b="1" dirty="0">
                <a:latin typeface="Calibri Light"/>
                <a:cs typeface="Calibri"/>
              </a:rPr>
              <a:t>Privacy</a:t>
            </a:r>
            <a:endParaRPr lang="en-GB" sz="4400" dirty="0">
              <a:latin typeface="Calibri Light"/>
              <a:ea typeface="+mj-lt"/>
              <a:cs typeface="+mj-lt"/>
            </a:endParaRP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3616085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Privacy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985163" y="2621750"/>
            <a:ext cx="6045029" cy="2336471"/>
          </a:xfrm>
        </p:spPr>
        <p:txBody>
          <a:bodyPr vert="horz" lIns="91440" tIns="45720" rIns="91440" bIns="45720" rtlCol="0" anchor="t">
            <a:noAutofit/>
          </a:bodyPr>
          <a:lstStyle/>
          <a:p>
            <a:pPr marL="82550">
              <a:defRPr/>
            </a:pPr>
            <a:r>
              <a:rPr lang="en-GB" altLang="en-US" sz="2400" dirty="0"/>
              <a:t>All individuals have a </a:t>
            </a:r>
            <a:r>
              <a:rPr lang="en-GB" altLang="en-US" sz="2400" b="1" dirty="0">
                <a:solidFill>
                  <a:srgbClr val="92D050"/>
                </a:solidFill>
              </a:rPr>
              <a:t>right to privacy</a:t>
            </a:r>
            <a:r>
              <a:rPr lang="en-GB" altLang="en-US" sz="2400" b="1" dirty="0">
                <a:solidFill>
                  <a:srgbClr val="0070C0"/>
                </a:solidFill>
              </a:rPr>
              <a:t>.</a:t>
            </a:r>
            <a:r>
              <a:rPr lang="en-GB" altLang="en-US" sz="2400" b="1" dirty="0">
                <a:solidFill>
                  <a:schemeClr val="accent3"/>
                </a:solidFill>
              </a:rPr>
              <a:t> </a:t>
            </a:r>
          </a:p>
          <a:p>
            <a:pPr marL="82550">
              <a:defRPr/>
            </a:pPr>
            <a:r>
              <a:rPr lang="en-GB" altLang="en-US" sz="2400" dirty="0"/>
              <a:t>This means they should be allowed </a:t>
            </a:r>
            <a:r>
              <a:rPr lang="en-GB" altLang="en-US" sz="2400" b="1" dirty="0">
                <a:solidFill>
                  <a:srgbClr val="92D050"/>
                </a:solidFill>
              </a:rPr>
              <a:t>opportunities</a:t>
            </a:r>
            <a:r>
              <a:rPr lang="en-GB" altLang="en-US" sz="2400" dirty="0"/>
              <a:t> to be </a:t>
            </a:r>
            <a:r>
              <a:rPr lang="en-GB" altLang="en-US" sz="2400" b="1" dirty="0">
                <a:solidFill>
                  <a:srgbClr val="92D050"/>
                </a:solidFill>
              </a:rPr>
              <a:t>unobserved</a:t>
            </a:r>
            <a:r>
              <a:rPr lang="en-GB" altLang="en-US" sz="2400" b="1" dirty="0">
                <a:solidFill>
                  <a:schemeClr val="accent3"/>
                </a:solidFill>
              </a:rPr>
              <a:t> </a:t>
            </a:r>
            <a:r>
              <a:rPr lang="en-GB" altLang="en-US" sz="2400" dirty="0"/>
              <a:t>or </a:t>
            </a:r>
            <a:r>
              <a:rPr lang="en-GB" altLang="en-US" sz="2400" b="1" dirty="0">
                <a:solidFill>
                  <a:srgbClr val="92D050"/>
                </a:solidFill>
              </a:rPr>
              <a:t>undisturbed</a:t>
            </a:r>
            <a:r>
              <a:rPr lang="en-GB" altLang="en-US" sz="2400" dirty="0"/>
              <a:t> as they wish.</a:t>
            </a:r>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8" name="Picture 5" descr="Image result for right to privacy">
            <a:extLst>
              <a:ext uri="{FF2B5EF4-FFF2-40B4-BE49-F238E27FC236}">
                <a16:creationId xmlns:a16="http://schemas.microsoft.com/office/drawing/2014/main" id="{E2E10C6F-8FD3-4CEA-811F-91B9D37FB5F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404266" y="2621750"/>
            <a:ext cx="3687763" cy="2065338"/>
          </a:xfrm>
          <a:noFill/>
        </p:spPr>
      </p:pic>
    </p:spTree>
    <p:extLst>
      <p:ext uri="{BB962C8B-B14F-4D97-AF65-F5344CB8AC3E}">
        <p14:creationId xmlns:p14="http://schemas.microsoft.com/office/powerpoint/2010/main" val="33694159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43546" y="1513598"/>
            <a:ext cx="11104907" cy="627121"/>
          </a:xfrm>
          <a:solidFill>
            <a:schemeClr val="accent5">
              <a:lumMod val="40000"/>
              <a:lumOff val="60000"/>
            </a:schemeClr>
          </a:solidFill>
        </p:spPr>
        <p:txBody>
          <a:bodyPr>
            <a:noAutofit/>
          </a:bodyPr>
          <a:lstStyle/>
          <a:p>
            <a:pPr algn="ctr"/>
            <a:r>
              <a:rPr lang="en-GB" sz="3600" b="1" dirty="0">
                <a:latin typeface="Calibri Light"/>
                <a:cs typeface="Calibri"/>
              </a:rPr>
              <a:t>Privacy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609850"/>
            <a:ext cx="7909455" cy="3498981"/>
          </a:xfrm>
        </p:spPr>
        <p:txBody>
          <a:bodyPr vert="horz" lIns="91440" tIns="45720" rIns="91440" bIns="45720" rtlCol="0" anchor="t">
            <a:noAutofit/>
          </a:bodyPr>
          <a:lstStyle/>
          <a:p>
            <a:pPr marL="82550">
              <a:defRPr/>
            </a:pPr>
            <a:r>
              <a:rPr lang="en-GB" altLang="en-US" sz="2400" dirty="0"/>
              <a:t>This could be at times when they may be embarrassed:</a:t>
            </a:r>
          </a:p>
          <a:p>
            <a:pPr marL="450850" indent="-450850">
              <a:buFont typeface="Wingdings" panose="05000000000000000000" pitchFamily="2" charset="2"/>
              <a:buChar char="v"/>
              <a:defRPr/>
            </a:pPr>
            <a:r>
              <a:rPr lang="en-GB" altLang="en-US" sz="2400" dirty="0"/>
              <a:t>Dressing/undressing</a:t>
            </a:r>
          </a:p>
          <a:p>
            <a:pPr marL="450850" indent="-450850">
              <a:buFont typeface="Wingdings" panose="05000000000000000000" pitchFamily="2" charset="2"/>
              <a:buChar char="v"/>
              <a:defRPr/>
            </a:pPr>
            <a:r>
              <a:rPr lang="en-GB" altLang="en-US" sz="2400" dirty="0"/>
              <a:t>Receiving treatment of a personal nature</a:t>
            </a:r>
          </a:p>
          <a:p>
            <a:pPr marL="450850" indent="-450850">
              <a:buFont typeface="Wingdings" panose="05000000000000000000" pitchFamily="2" charset="2"/>
              <a:buChar char="v"/>
              <a:defRPr/>
            </a:pPr>
            <a:r>
              <a:rPr lang="en-GB" altLang="en-US" sz="2400" dirty="0"/>
              <a:t>Bathing</a:t>
            </a:r>
          </a:p>
          <a:p>
            <a:pPr marL="450850" indent="-450850">
              <a:buFont typeface="Wingdings" panose="05000000000000000000" pitchFamily="2" charset="2"/>
              <a:buChar char="v"/>
              <a:defRPr/>
            </a:pPr>
            <a:r>
              <a:rPr lang="en-GB" altLang="en-US" sz="2400" dirty="0"/>
              <a:t>If they wish to speak to someone confidentially</a:t>
            </a:r>
          </a:p>
          <a:p>
            <a:pPr marL="450850" indent="-450850">
              <a:buFont typeface="Wingdings" panose="05000000000000000000" pitchFamily="2" charset="2"/>
              <a:buChar char="v"/>
              <a:defRPr/>
            </a:pPr>
            <a:r>
              <a:rPr lang="en-GB" altLang="en-US" sz="2400" dirty="0"/>
              <a:t>If they just want some time to themselves away from others</a:t>
            </a:r>
            <a:endParaRPr lang="en-GB" altLang="en-US" sz="1400" dirty="0"/>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9" name="Picture 2" descr="Image result for hospital privacy curtains">
            <a:extLst>
              <a:ext uri="{FF2B5EF4-FFF2-40B4-BE49-F238E27FC236}">
                <a16:creationId xmlns:a16="http://schemas.microsoft.com/office/drawing/2014/main" id="{4FE2AD12-B8C2-4AF9-ACAF-AD7D6635D38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8786813" y="2609850"/>
            <a:ext cx="2790825" cy="1638300"/>
          </a:xfrm>
          <a:noFill/>
        </p:spPr>
      </p:pic>
      <p:graphicFrame>
        <p:nvGraphicFramePr>
          <p:cNvPr id="4" name="Table 5">
            <a:extLst>
              <a:ext uri="{FF2B5EF4-FFF2-40B4-BE49-F238E27FC236}">
                <a16:creationId xmlns:a16="http://schemas.microsoft.com/office/drawing/2014/main" id="{6A8839F5-AE8D-4517-A698-9A078D56EE1C}"/>
              </a:ext>
            </a:extLst>
          </p:cNvPr>
          <p:cNvGraphicFramePr>
            <a:graphicFrameLocks noGrp="1"/>
          </p:cNvGraphicFramePr>
          <p:nvPr>
            <p:extLst>
              <p:ext uri="{D42A27DB-BD31-4B8C-83A1-F6EECF244321}">
                <p14:modId xmlns:p14="http://schemas.microsoft.com/office/powerpoint/2010/main" val="3078056432"/>
              </p:ext>
            </p:extLst>
          </p:nvPr>
        </p:nvGraphicFramePr>
        <p:xfrm>
          <a:off x="8973581" y="4449052"/>
          <a:ext cx="2417288" cy="2068830"/>
        </p:xfrm>
        <a:graphic>
          <a:graphicData uri="http://schemas.openxmlformats.org/drawingml/2006/table">
            <a:tbl>
              <a:tblPr firstRow="1" bandRow="1">
                <a:tableStyleId>{5C22544A-7EE6-4342-B048-85BDC9FD1C3A}</a:tableStyleId>
              </a:tblPr>
              <a:tblGrid>
                <a:gridCol w="2417288">
                  <a:extLst>
                    <a:ext uri="{9D8B030D-6E8A-4147-A177-3AD203B41FA5}">
                      <a16:colId xmlns:a16="http://schemas.microsoft.com/office/drawing/2014/main" val="3302390197"/>
                    </a:ext>
                  </a:extLst>
                </a:gridCol>
              </a:tblGrid>
              <a:tr h="819150">
                <a:tc>
                  <a:txBody>
                    <a:bodyPr/>
                    <a:lstStyle/>
                    <a:p>
                      <a:pPr algn="ctr"/>
                      <a:r>
                        <a:rPr lang="en-GB" sz="3600" dirty="0"/>
                        <a:t>PLEASE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5336591"/>
                  </a:ext>
                </a:extLst>
              </a:tr>
              <a:tr h="819150">
                <a:tc>
                  <a:txBody>
                    <a:bodyPr/>
                    <a:lstStyle/>
                    <a:p>
                      <a:pPr algn="ctr"/>
                      <a:r>
                        <a:rPr lang="en-GB" sz="2400" b="1" dirty="0"/>
                        <a:t>KEEP THIS</a:t>
                      </a:r>
                    </a:p>
                    <a:p>
                      <a:pPr algn="ctr"/>
                      <a:r>
                        <a:rPr lang="en-GB" sz="2400" b="1" dirty="0"/>
                        <a:t>DOOR </a:t>
                      </a:r>
                      <a:r>
                        <a:rPr lang="en-GB" sz="2800" b="1" dirty="0"/>
                        <a:t>CLOSED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3237052"/>
                  </a:ext>
                </a:extLst>
              </a:tr>
            </a:tbl>
          </a:graphicData>
        </a:graphic>
      </p:graphicFrame>
    </p:spTree>
    <p:extLst>
      <p:ext uri="{BB962C8B-B14F-4D97-AF65-F5344CB8AC3E}">
        <p14:creationId xmlns:p14="http://schemas.microsoft.com/office/powerpoint/2010/main" val="2308034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0E43C-3BF7-47DF-A6F2-8E76FCA6DA45}"/>
              </a:ext>
            </a:extLst>
          </p:cNvPr>
          <p:cNvSpPr>
            <a:spLocks noGrp="1"/>
          </p:cNvSpPr>
          <p:nvPr>
            <p:ph type="title"/>
          </p:nvPr>
        </p:nvSpPr>
        <p:spPr>
          <a:xfrm>
            <a:off x="522026" y="1543792"/>
            <a:ext cx="11104907" cy="627121"/>
          </a:xfrm>
          <a:solidFill>
            <a:schemeClr val="accent5">
              <a:lumMod val="40000"/>
              <a:lumOff val="60000"/>
            </a:schemeClr>
          </a:solidFill>
        </p:spPr>
        <p:txBody>
          <a:bodyPr>
            <a:noAutofit/>
          </a:bodyPr>
          <a:lstStyle/>
          <a:p>
            <a:pPr algn="ctr"/>
            <a:r>
              <a:rPr lang="en-GB" sz="3600" b="1" dirty="0">
                <a:latin typeface="Calibri Light"/>
                <a:cs typeface="Calibri"/>
              </a:rPr>
              <a:t>Privacy</a:t>
            </a:r>
            <a:endParaRPr lang="en-GB" sz="3600" dirty="0">
              <a:latin typeface="Calibri Light"/>
              <a:ea typeface="+mj-lt"/>
              <a:cs typeface="+mj-lt"/>
            </a:endParaRPr>
          </a:p>
        </p:txBody>
      </p:sp>
      <p:sp>
        <p:nvSpPr>
          <p:cNvPr id="3" name="Content Placeholder 2">
            <a:extLst>
              <a:ext uri="{FF2B5EF4-FFF2-40B4-BE49-F238E27FC236}">
                <a16:creationId xmlns:a16="http://schemas.microsoft.com/office/drawing/2014/main" id="{7E9A539D-EBDC-4465-A8D1-E3DCABCBBCE9}"/>
              </a:ext>
            </a:extLst>
          </p:cNvPr>
          <p:cNvSpPr>
            <a:spLocks noGrp="1"/>
          </p:cNvSpPr>
          <p:nvPr>
            <p:ph sz="half" idx="1"/>
          </p:nvPr>
        </p:nvSpPr>
        <p:spPr>
          <a:xfrm>
            <a:off x="522026" y="2591789"/>
            <a:ext cx="5392388" cy="3369624"/>
          </a:xfrm>
        </p:spPr>
        <p:txBody>
          <a:bodyPr vert="horz" lIns="91440" tIns="45720" rIns="91440" bIns="45720" rtlCol="0" anchor="t">
            <a:noAutofit/>
          </a:bodyPr>
          <a:lstStyle/>
          <a:p>
            <a:pPr>
              <a:lnSpc>
                <a:spcPct val="100000"/>
              </a:lnSpc>
            </a:pPr>
            <a:r>
              <a:rPr lang="en-GB" altLang="en-US" sz="2400" b="1" dirty="0">
                <a:solidFill>
                  <a:srgbClr val="92D050"/>
                </a:solidFill>
              </a:rPr>
              <a:t>Hospital</a:t>
            </a:r>
            <a:r>
              <a:rPr lang="en-GB" altLang="en-US" sz="2400" dirty="0"/>
              <a:t> – curtains drawn around the bed if the individual is receiving treatment.</a:t>
            </a:r>
          </a:p>
        </p:txBody>
      </p:sp>
      <p:sp>
        <p:nvSpPr>
          <p:cNvPr id="4" name="Content Placeholder 3">
            <a:extLst>
              <a:ext uri="{FF2B5EF4-FFF2-40B4-BE49-F238E27FC236}">
                <a16:creationId xmlns:a16="http://schemas.microsoft.com/office/drawing/2014/main" id="{AE5F3E9E-5FAC-4D9E-BC24-44B67A9D8C61}"/>
              </a:ext>
            </a:extLst>
          </p:cNvPr>
          <p:cNvSpPr>
            <a:spLocks noGrp="1"/>
          </p:cNvSpPr>
          <p:nvPr>
            <p:ph sz="half" idx="2"/>
          </p:nvPr>
        </p:nvSpPr>
        <p:spPr>
          <a:xfrm>
            <a:off x="6234545" y="2591787"/>
            <a:ext cx="5392388" cy="3369625"/>
          </a:xfrm>
        </p:spPr>
        <p:txBody>
          <a:bodyPr vert="horz" lIns="91440" tIns="45720" rIns="91440" bIns="45720" rtlCol="0" anchor="t">
            <a:noAutofit/>
          </a:bodyPr>
          <a:lstStyle/>
          <a:p>
            <a:pPr>
              <a:lnSpc>
                <a:spcPct val="100000"/>
              </a:lnSpc>
            </a:pPr>
            <a:r>
              <a:rPr lang="en-GB" altLang="en-US" sz="2400" b="1" dirty="0">
                <a:solidFill>
                  <a:srgbClr val="92D050"/>
                </a:solidFill>
              </a:rPr>
              <a:t>Residential care </a:t>
            </a:r>
            <a:r>
              <a:rPr lang="en-GB" altLang="en-US" sz="2400" dirty="0"/>
              <a:t>– individuals allowed to go to their rooms if they wish, doors are closed and carers knock before entering.</a:t>
            </a:r>
            <a:endParaRPr lang="en-GB" altLang="en-US" sz="1400" dirty="0"/>
          </a:p>
        </p:txBody>
      </p:sp>
      <p:sp>
        <p:nvSpPr>
          <p:cNvPr id="5" name="Rectangle 4">
            <a:extLst>
              <a:ext uri="{FF2B5EF4-FFF2-40B4-BE49-F238E27FC236}">
                <a16:creationId xmlns:a16="http://schemas.microsoft.com/office/drawing/2014/main" id="{2708C6E1-574A-42CD-8CAF-38870A6FEE7B}"/>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3380095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extLst>
              <p:ext uri="{D42A27DB-BD31-4B8C-83A1-F6EECF244321}">
                <p14:modId xmlns:p14="http://schemas.microsoft.com/office/powerpoint/2010/main" val="3083172731"/>
              </p:ext>
            </p:extLst>
          </p:nvPr>
        </p:nvGraphicFramePr>
        <p:xfrm>
          <a:off x="522027" y="1352715"/>
          <a:ext cx="11210796" cy="5303520"/>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868466">
                  <a:extLst>
                    <a:ext uri="{9D8B030D-6E8A-4147-A177-3AD203B41FA5}">
                      <a16:colId xmlns:a16="http://schemas.microsoft.com/office/drawing/2014/main" val="900077285"/>
                    </a:ext>
                  </a:extLst>
                </a:gridCol>
                <a:gridCol w="186846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rPr>
                        <a:t>(e)  </a:t>
                      </a:r>
                      <a:r>
                        <a:rPr lang="en-GB" sz="1800" b="0" i="0" u="none" strike="noStrike" noProof="0" dirty="0">
                          <a:solidFill>
                            <a:schemeClr val="accent2">
                              <a:lumMod val="75000"/>
                            </a:schemeClr>
                          </a:solidFill>
                          <a:latin typeface="+mn-lt"/>
                        </a:rPr>
                        <a:t>An explanation of the sustainability of health and social care, and childcare provision in Wales. </a:t>
                      </a:r>
                      <a:endParaRPr lang="en-GB" sz="1800" dirty="0">
                        <a:solidFill>
                          <a:schemeClr val="accent2">
                            <a:lumMod val="75000"/>
                          </a:schemeClr>
                        </a:solidFill>
                        <a:latin typeface="+mn-lt"/>
                      </a:endParaRPr>
                    </a:p>
                  </a:txBody>
                  <a:tcPr>
                    <a:solidFill>
                      <a:schemeClr val="accent5">
                        <a:lumMod val="60000"/>
                        <a:lumOff val="40000"/>
                      </a:schemeClr>
                    </a:solidFill>
                  </a:tcPr>
                </a:tc>
                <a:tc>
                  <a:txBody>
                    <a:bodyPr/>
                    <a:lstStyle/>
                    <a:p>
                      <a:pPr lvl="0">
                        <a:buNone/>
                      </a:pPr>
                      <a:r>
                        <a:rPr lang="en-GB" sz="1800" b="1" i="0" u="none" strike="noStrike" noProof="0" dirty="0">
                          <a:solidFill>
                            <a:schemeClr val="accent2">
                              <a:lumMod val="75000"/>
                            </a:schemeClr>
                          </a:solidFill>
                          <a:latin typeface="Calibri"/>
                        </a:rPr>
                        <a:t>(f)  </a:t>
                      </a:r>
                      <a:r>
                        <a:rPr lang="en-GB" sz="1800" b="0" i="0" u="none" strike="noStrike" noProof="0" dirty="0">
                          <a:solidFill>
                            <a:schemeClr val="accent2">
                              <a:lumMod val="75000"/>
                            </a:schemeClr>
                          </a:solidFill>
                        </a:rPr>
                        <a:t>An explanation of how rights-based approaches are embedded in the specified legislation/policy, an assessment of how legislation and policies interrelate with each other, and the impact on the rights of both the provider and the individual.</a:t>
                      </a:r>
                      <a:endParaRPr lang="en-GB" sz="1800" b="0"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8" name="Picture 3" descr="Icon&#10;&#10;Description automatically generated">
            <a:extLst>
              <a:ext uri="{FF2B5EF4-FFF2-40B4-BE49-F238E27FC236}">
                <a16:creationId xmlns:a16="http://schemas.microsoft.com/office/drawing/2014/main" id="{D4FB8352-107F-47F4-8ED8-928A85BDCA15}"/>
              </a:ext>
            </a:extLst>
          </p:cNvPr>
          <p:cNvPicPr>
            <a:picLocks noChangeAspect="1"/>
          </p:cNvPicPr>
          <p:nvPr/>
        </p:nvPicPr>
        <p:blipFill>
          <a:blip r:embed="rId3"/>
          <a:stretch>
            <a:fillRect/>
          </a:stretch>
        </p:blipFill>
        <p:spPr>
          <a:xfrm>
            <a:off x="10156800" y="2576944"/>
            <a:ext cx="1301983" cy="1290371"/>
          </a:xfrm>
          <a:prstGeom prst="rect">
            <a:avLst/>
          </a:prstGeom>
        </p:spPr>
      </p:pic>
      <p:sp>
        <p:nvSpPr>
          <p:cNvPr id="9" name="Arrow: Left 8">
            <a:extLst>
              <a:ext uri="{FF2B5EF4-FFF2-40B4-BE49-F238E27FC236}">
                <a16:creationId xmlns:a16="http://schemas.microsoft.com/office/drawing/2014/main" id="{585BC56D-72A9-4597-8CB6-1130BFCE808B}"/>
              </a:ext>
            </a:extLst>
          </p:cNvPr>
          <p:cNvSpPr/>
          <p:nvPr/>
        </p:nvSpPr>
        <p:spPr>
          <a:xfrm>
            <a:off x="2471226" y="2196935"/>
            <a:ext cx="2611413" cy="1875649"/>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06077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7166288-8F1B-440C-A982-ACF187BD22F2}"/>
              </a:ext>
            </a:extLst>
          </p:cNvPr>
          <p:cNvGraphicFramePr>
            <a:graphicFrameLocks noGrp="1"/>
          </p:cNvGraphicFramePr>
          <p:nvPr>
            <p:extLst>
              <p:ext uri="{D42A27DB-BD31-4B8C-83A1-F6EECF244321}">
                <p14:modId xmlns:p14="http://schemas.microsoft.com/office/powerpoint/2010/main" val="1610761422"/>
              </p:ext>
            </p:extLst>
          </p:nvPr>
        </p:nvGraphicFramePr>
        <p:xfrm>
          <a:off x="292061" y="1560670"/>
          <a:ext cx="11607878" cy="4646364"/>
        </p:xfrm>
        <a:graphic>
          <a:graphicData uri="http://schemas.openxmlformats.org/drawingml/2006/table">
            <a:tbl>
              <a:tblPr firstRow="1" bandRow="1">
                <a:tableStyleId>{5C22544A-7EE6-4342-B048-85BDC9FD1C3A}</a:tableStyleId>
              </a:tblPr>
              <a:tblGrid>
                <a:gridCol w="363773">
                  <a:extLst>
                    <a:ext uri="{9D8B030D-6E8A-4147-A177-3AD203B41FA5}">
                      <a16:colId xmlns:a16="http://schemas.microsoft.com/office/drawing/2014/main" val="1762580757"/>
                    </a:ext>
                  </a:extLst>
                </a:gridCol>
                <a:gridCol w="10435719">
                  <a:extLst>
                    <a:ext uri="{9D8B030D-6E8A-4147-A177-3AD203B41FA5}">
                      <a16:colId xmlns:a16="http://schemas.microsoft.com/office/drawing/2014/main" val="2656406199"/>
                    </a:ext>
                  </a:extLst>
                </a:gridCol>
                <a:gridCol w="808386">
                  <a:extLst>
                    <a:ext uri="{9D8B030D-6E8A-4147-A177-3AD203B41FA5}">
                      <a16:colId xmlns:a16="http://schemas.microsoft.com/office/drawing/2014/main" val="3986003131"/>
                    </a:ext>
                  </a:extLst>
                </a:gridCol>
              </a:tblGrid>
              <a:tr h="714444">
                <a:tc gridSpan="3">
                  <a:txBody>
                    <a:bodyPr/>
                    <a:lstStyle/>
                    <a:p>
                      <a:pPr marL="355600" lvl="0" indent="-355600" rtl="0">
                        <a:buNone/>
                        <a:tabLst>
                          <a:tab pos="11304588" algn="r"/>
                        </a:tabLst>
                      </a:pPr>
                      <a:r>
                        <a:rPr lang="en-GB" sz="1800" dirty="0">
                          <a:effectLst/>
                        </a:rPr>
                        <a:t>(a)	An explanation of how two of the individual’s specific needs could be identified and assessed to identify and achieve personal outcomes	6 marks </a:t>
                      </a:r>
                    </a:p>
                  </a:txBody>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3084032691"/>
                  </a:ext>
                </a:extLst>
              </a:tr>
              <a:tr h="123701">
                <a:tc gridSpan="3">
                  <a:txBody>
                    <a:bodyPr/>
                    <a:lstStyle/>
                    <a:p>
                      <a:pPr lvl="0" rtl="0">
                        <a:buNone/>
                        <a:tabLst>
                          <a:tab pos="11210925" algn="r"/>
                        </a:tabLst>
                      </a:pPr>
                      <a:r>
                        <a:rPr lang="en-GB" sz="1800" dirty="0">
                          <a:effectLst/>
                        </a:rPr>
                        <a:t>AO2 - Apply knowledge and understanding of health and social care and childcare	6 marks </a:t>
                      </a:r>
                    </a:p>
                  </a:txBody>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1415894702"/>
                  </a:ext>
                </a:extLst>
              </a:tr>
              <a:tr h="375458">
                <a:tc>
                  <a:txBody>
                    <a:bodyPr/>
                    <a:lstStyle/>
                    <a:p>
                      <a:pPr lvl="0">
                        <a:buNone/>
                      </a:pPr>
                      <a:r>
                        <a:rPr lang="en-GB" sz="1800">
                          <a:effectLst/>
                        </a:rPr>
                        <a:t>3</a:t>
                      </a:r>
                    </a:p>
                  </a:txBody>
                  <a:tcPr/>
                </a:tc>
                <a:tc>
                  <a:txBody>
                    <a:bodyPr/>
                    <a:lstStyle/>
                    <a:p>
                      <a:pPr rtl="0" fontAlgn="base"/>
                      <a:r>
                        <a:rPr lang="en-GB" sz="1800" dirty="0">
                          <a:effectLst/>
                        </a:rPr>
                        <a:t>A very good explanation which shows: </a:t>
                      </a:r>
                    </a:p>
                    <a:p>
                      <a:pPr marL="177800" indent="-177800" rtl="0" fontAlgn="base"/>
                      <a:r>
                        <a:rPr lang="en-GB" sz="1800" dirty="0">
                          <a:effectLst/>
                        </a:rPr>
                        <a:t>•	thorough knowledge and understanding of how two of the individual’s specific needs could be identified </a:t>
                      </a:r>
                    </a:p>
                    <a:p>
                      <a:pPr marL="177800" indent="-177800" rtl="0" fontAlgn="base"/>
                      <a:r>
                        <a:rPr lang="en-GB" sz="1800" dirty="0">
                          <a:effectLst/>
                        </a:rPr>
                        <a:t>•	confident grasp of how those needs could be assessed to identify and achieve personal outcomes. </a:t>
                      </a:r>
                    </a:p>
                  </a:txBody>
                  <a:tcPr/>
                </a:tc>
                <a:tc>
                  <a:txBody>
                    <a:bodyPr/>
                    <a:lstStyle/>
                    <a:p>
                      <a:pPr rtl="0" fontAlgn="base"/>
                      <a:r>
                        <a:rPr lang="en-GB" sz="1800">
                          <a:effectLst/>
                        </a:rPr>
                        <a:t>5-6 marks </a:t>
                      </a:r>
                    </a:p>
                  </a:txBody>
                  <a:tcPr/>
                </a:tc>
                <a:extLst>
                  <a:ext uri="{0D108BD9-81ED-4DB2-BD59-A6C34878D82A}">
                    <a16:rowId xmlns:a16="http://schemas.microsoft.com/office/drawing/2014/main" val="283471108"/>
                  </a:ext>
                </a:extLst>
              </a:tr>
              <a:tr h="0">
                <a:tc>
                  <a:txBody>
                    <a:bodyPr/>
                    <a:lstStyle/>
                    <a:p>
                      <a:pPr lvl="0">
                        <a:buNone/>
                      </a:pPr>
                      <a:r>
                        <a:rPr lang="en-GB" sz="1800">
                          <a:effectLst/>
                        </a:rPr>
                        <a:t>2</a:t>
                      </a:r>
                    </a:p>
                  </a:txBody>
                  <a:tcPr/>
                </a:tc>
                <a:tc>
                  <a:txBody>
                    <a:bodyPr/>
                    <a:lstStyle/>
                    <a:p>
                      <a:pPr rtl="0" fontAlgn="base"/>
                      <a:r>
                        <a:rPr lang="en-GB" sz="1800" dirty="0">
                          <a:effectLst/>
                        </a:rPr>
                        <a:t>A good explanation which shows: </a:t>
                      </a:r>
                    </a:p>
                    <a:p>
                      <a:pPr marL="177800" indent="-177800" rtl="0" fontAlgn="base"/>
                      <a:r>
                        <a:rPr lang="en-GB" sz="1800" dirty="0">
                          <a:effectLst/>
                        </a:rPr>
                        <a:t>•	generally secure knowledge and understanding of how two of the individual’s specific needs could be identified </a:t>
                      </a:r>
                    </a:p>
                    <a:p>
                      <a:pPr marL="177800" indent="-177800" rtl="0" fontAlgn="base"/>
                      <a:r>
                        <a:rPr lang="en-GB" sz="1800" dirty="0">
                          <a:effectLst/>
                        </a:rPr>
                        <a:t>•	a generally confident grasp of how those needs could be assessed to identify and achieve personal outcomes. </a:t>
                      </a:r>
                    </a:p>
                  </a:txBody>
                  <a:tcPr/>
                </a:tc>
                <a:tc>
                  <a:txBody>
                    <a:bodyPr/>
                    <a:lstStyle/>
                    <a:p>
                      <a:pPr rtl="0" fontAlgn="base"/>
                      <a:r>
                        <a:rPr lang="en-GB" sz="1800" dirty="0">
                          <a:effectLst/>
                        </a:rPr>
                        <a:t>3-4 marks </a:t>
                      </a:r>
                    </a:p>
                  </a:txBody>
                  <a:tcPr/>
                </a:tc>
                <a:extLst>
                  <a:ext uri="{0D108BD9-81ED-4DB2-BD59-A6C34878D82A}">
                    <a16:rowId xmlns:a16="http://schemas.microsoft.com/office/drawing/2014/main" val="452845149"/>
                  </a:ext>
                </a:extLst>
              </a:tr>
              <a:tr h="0">
                <a:tc>
                  <a:txBody>
                    <a:bodyPr/>
                    <a:lstStyle/>
                    <a:p>
                      <a:pPr lvl="0">
                        <a:buNone/>
                      </a:pPr>
                      <a:r>
                        <a:rPr lang="en-GB" sz="1800">
                          <a:effectLst/>
                        </a:rPr>
                        <a:t>1</a:t>
                      </a:r>
                    </a:p>
                  </a:txBody>
                  <a:tcPr/>
                </a:tc>
                <a:tc>
                  <a:txBody>
                    <a:bodyPr/>
                    <a:lstStyle/>
                    <a:p>
                      <a:pPr rtl="0" fontAlgn="base"/>
                      <a:r>
                        <a:rPr lang="en-GB" sz="1800" dirty="0">
                          <a:effectLst/>
                        </a:rPr>
                        <a:t>A basic explanation which shows: </a:t>
                      </a:r>
                    </a:p>
                    <a:p>
                      <a:pPr marL="177800" indent="-177800" rtl="0" fontAlgn="base"/>
                      <a:r>
                        <a:rPr lang="en-GB" sz="1800" dirty="0">
                          <a:effectLst/>
                        </a:rPr>
                        <a:t>•	some knowledge and understanding of how the individual’s specific need(s) could be identified </a:t>
                      </a:r>
                    </a:p>
                    <a:p>
                      <a:pPr marL="177800" indent="-177800" rtl="0" fontAlgn="base"/>
                      <a:r>
                        <a:rPr lang="en-GB" sz="1800" dirty="0">
                          <a:effectLst/>
                        </a:rPr>
                        <a:t>•	some grasp of how those needs could be assessed </a:t>
                      </a:r>
                    </a:p>
                  </a:txBody>
                  <a:tcPr/>
                </a:tc>
                <a:tc>
                  <a:txBody>
                    <a:bodyPr/>
                    <a:lstStyle/>
                    <a:p>
                      <a:pPr rtl="0" fontAlgn="base"/>
                      <a:r>
                        <a:rPr lang="en-GB" sz="1800" dirty="0">
                          <a:effectLst/>
                        </a:rPr>
                        <a:t>1-2 marks </a:t>
                      </a:r>
                    </a:p>
                  </a:txBody>
                  <a:tcPr/>
                </a:tc>
                <a:extLst>
                  <a:ext uri="{0D108BD9-81ED-4DB2-BD59-A6C34878D82A}">
                    <a16:rowId xmlns:a16="http://schemas.microsoft.com/office/drawing/2014/main" val="2867827056"/>
                  </a:ext>
                </a:extLst>
              </a:tr>
            </a:tbl>
          </a:graphicData>
        </a:graphic>
      </p:graphicFrame>
      <p:sp>
        <p:nvSpPr>
          <p:cNvPr id="4" name="Rectangle 3">
            <a:extLst>
              <a:ext uri="{FF2B5EF4-FFF2-40B4-BE49-F238E27FC236}">
                <a16:creationId xmlns:a16="http://schemas.microsoft.com/office/drawing/2014/main" id="{6748640B-3534-41B3-96E4-6457F500837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269334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701913" y="1377538"/>
            <a:ext cx="10852778" cy="1626263"/>
          </a:xfrm>
          <a:solidFill>
            <a:srgbClr val="B18DCC"/>
          </a:solidFill>
        </p:spPr>
        <p:txBody>
          <a:bodyPr>
            <a:noAutofit/>
          </a:bodyPr>
          <a:lstStyle/>
          <a:p>
            <a:pPr algn="ctr"/>
            <a:r>
              <a:rPr lang="en-GB" sz="2800" b="1" dirty="0">
                <a:latin typeface="Calibri"/>
                <a:cs typeface="Calibri Light" panose="020F0302020204030204"/>
              </a:rPr>
              <a:t>Task 2</a:t>
            </a:r>
            <a:br>
              <a:rPr lang="en-GB" sz="2800" b="1" dirty="0">
                <a:latin typeface="Calibri"/>
                <a:cs typeface="Calibri Light" panose="020F0302020204030204"/>
              </a:rPr>
            </a:br>
            <a:r>
              <a:rPr lang="en-GB" sz="2800" b="1" dirty="0">
                <a:latin typeface="Calibri"/>
                <a:cs typeface="Calibri"/>
              </a:rPr>
              <a:t>You are required to provide information which would be of relevance to individuals planning a future career in the health, social care, and childcare sectors.</a:t>
            </a:r>
            <a:endParaRPr lang="en-GB" sz="2800" dirty="0">
              <a:ea typeface="+mj-lt"/>
              <a:cs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2025000979"/>
              </p:ext>
            </p:extLst>
          </p:nvPr>
        </p:nvGraphicFramePr>
        <p:xfrm>
          <a:off x="701913" y="3181926"/>
          <a:ext cx="4914269" cy="3555754"/>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3555754">
                <a:tc>
                  <a:txBody>
                    <a:bodyPr/>
                    <a:lstStyle/>
                    <a:p>
                      <a:pPr marL="808038" indent="-808038"/>
                      <a:r>
                        <a:rPr lang="en-GB" sz="3200" b="1" i="0" kern="1200" dirty="0">
                          <a:solidFill>
                            <a:schemeClr val="lt1"/>
                          </a:solidFill>
                          <a:effectLst/>
                          <a:latin typeface="+mn-lt"/>
                          <a:ea typeface="+mn-ea"/>
                          <a:cs typeface="+mn-cs"/>
                        </a:rPr>
                        <a:t>(a)  </a:t>
                      </a:r>
                      <a:r>
                        <a:rPr lang="en-GB" sz="3200" b="0" i="0" u="none" strike="noStrike" kern="1200" noProof="0" dirty="0">
                          <a:effectLst/>
                        </a:rPr>
                        <a:t>An explanation of how two of the individual’s specific needs could be identified and assessed to identify and achieve personal outcomes</a:t>
                      </a:r>
                      <a:endParaRPr lang="en-GB" sz="3200" b="1" i="0" kern="1200" dirty="0">
                        <a:solidFill>
                          <a:schemeClr val="lt1"/>
                        </a:solidFill>
                        <a:effectLst/>
                        <a:latin typeface="+mn-lt"/>
                        <a:ea typeface="+mn-ea"/>
                        <a:cs typeface="+mn-cs"/>
                      </a:endParaRPr>
                    </a:p>
                  </a:txBody>
                  <a:tcPr>
                    <a:solidFill>
                      <a:schemeClr val="accent4">
                        <a:lumMod val="60000"/>
                        <a:lumOff val="40000"/>
                      </a:schemeClr>
                    </a:solidFill>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4A877ECA-49E6-4814-B87C-EB8E8AD9786B}"/>
              </a:ext>
            </a:extLst>
          </p:cNvPr>
          <p:cNvSpPr txBox="1"/>
          <p:nvPr/>
        </p:nvSpPr>
        <p:spPr>
          <a:xfrm>
            <a:off x="6113255" y="3086926"/>
            <a:ext cx="5934973" cy="954107"/>
          </a:xfrm>
          <a:prstGeom prst="rect">
            <a:avLst/>
          </a:prstGeom>
          <a:noFill/>
          <a:ln>
            <a:solidFill>
              <a:schemeClr val="accent5">
                <a:lumMod val="40000"/>
                <a:lumOff val="6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dirty="0">
                <a:solidFill>
                  <a:srgbClr val="00B0F0"/>
                </a:solidFill>
                <a:latin typeface="Calibri Light"/>
              </a:rPr>
              <a:t>Identifying and assessing the needs of individuals throughout their lifespan</a:t>
            </a:r>
            <a:r>
              <a:rPr lang="en-GB" sz="2800" b="1" dirty="0">
                <a:solidFill>
                  <a:srgbClr val="00B0F0"/>
                </a:solidFill>
                <a:latin typeface="Calibri Light"/>
                <a:cs typeface="Calibri Light"/>
              </a:rPr>
              <a:t> </a:t>
            </a:r>
            <a:endParaRPr lang="en-GB" sz="2800" dirty="0">
              <a:cs typeface="Calibri"/>
            </a:endParaRPr>
          </a:p>
        </p:txBody>
      </p:sp>
      <p:pic>
        <p:nvPicPr>
          <p:cNvPr id="3" name="Picture 3" descr="A close up of a toy&#10;&#10;Description automatically generated">
            <a:extLst>
              <a:ext uri="{FF2B5EF4-FFF2-40B4-BE49-F238E27FC236}">
                <a16:creationId xmlns:a16="http://schemas.microsoft.com/office/drawing/2014/main" id="{B9578BB4-7BB0-49C3-BF2A-E8D0ACD65064}"/>
              </a:ext>
            </a:extLst>
          </p:cNvPr>
          <p:cNvPicPr>
            <a:picLocks noChangeAspect="1"/>
          </p:cNvPicPr>
          <p:nvPr/>
        </p:nvPicPr>
        <p:blipFill>
          <a:blip r:embed="rId2"/>
          <a:stretch>
            <a:fillRect/>
          </a:stretch>
        </p:blipFill>
        <p:spPr>
          <a:xfrm>
            <a:off x="7133961" y="4236726"/>
            <a:ext cx="4550079" cy="2561899"/>
          </a:xfrm>
          <a:prstGeom prst="rect">
            <a:avLst/>
          </a:prstGeom>
        </p:spPr>
      </p:pic>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947202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669611" y="1258788"/>
            <a:ext cx="10852778" cy="461665"/>
          </a:xfrm>
          <a:solidFill>
            <a:srgbClr val="B18DCC"/>
          </a:solidFill>
        </p:spPr>
        <p:txBody>
          <a:bodyPr>
            <a:noAutofit/>
          </a:bodyPr>
          <a:lstStyle/>
          <a:p>
            <a:pPr algn="ctr"/>
            <a:r>
              <a:rPr lang="en-GB" sz="2800" b="1" dirty="0">
                <a:latin typeface="Calibri"/>
                <a:cs typeface="Calibri Light" panose="020F0302020204030204"/>
              </a:rPr>
              <a:t>Task – information to add to the presentation</a:t>
            </a:r>
            <a:endParaRPr lang="en-GB" sz="2800" dirty="0">
              <a:ea typeface="+mj-lt"/>
              <a:cs typeface="+mj-lt"/>
            </a:endParaRPr>
          </a:p>
        </p:txBody>
      </p:sp>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8" name="Content Placeholder 2">
            <a:extLst>
              <a:ext uri="{FF2B5EF4-FFF2-40B4-BE49-F238E27FC236}">
                <a16:creationId xmlns:a16="http://schemas.microsoft.com/office/drawing/2014/main" id="{697994DB-6596-494A-9E46-48A3193C57C2}"/>
              </a:ext>
            </a:extLst>
          </p:cNvPr>
          <p:cNvSpPr>
            <a:spLocks noGrp="1"/>
          </p:cNvSpPr>
          <p:nvPr>
            <p:ph sz="half" idx="1"/>
          </p:nvPr>
        </p:nvSpPr>
        <p:spPr>
          <a:xfrm>
            <a:off x="522026" y="1764173"/>
            <a:ext cx="7850078" cy="4840168"/>
          </a:xfrm>
          <a:ln>
            <a:solidFill>
              <a:srgbClr val="B18DCC"/>
            </a:solidFill>
          </a:ln>
        </p:spPr>
        <p:txBody>
          <a:bodyPr vert="horz" lIns="91440" tIns="45720" rIns="91440" bIns="45720" rtlCol="0" anchor="t">
            <a:normAutofit lnSpcReduction="10000"/>
          </a:bodyPr>
          <a:lstStyle/>
          <a:p>
            <a:pPr marL="0" indent="0">
              <a:buNone/>
            </a:pPr>
            <a:r>
              <a:rPr lang="en-GB" sz="2200" b="1" dirty="0">
                <a:cs typeface="Calibri"/>
              </a:rPr>
              <a:t>Task</a:t>
            </a:r>
          </a:p>
          <a:p>
            <a:pPr marL="0" indent="0">
              <a:buNone/>
            </a:pPr>
            <a:r>
              <a:rPr lang="en-GB" sz="2200" b="1" dirty="0">
                <a:ea typeface="+mn-lt"/>
                <a:cs typeface="+mn-lt"/>
              </a:rPr>
              <a:t>You need to now add the following information to your presentation:</a:t>
            </a:r>
          </a:p>
          <a:p>
            <a:pPr marL="457200" indent="-457200">
              <a:buFont typeface="Wingdings" panose="020B0604020202020204" pitchFamily="34" charset="0"/>
              <a:buChar char="ü"/>
            </a:pPr>
            <a:r>
              <a:rPr lang="en-US" sz="2200" dirty="0">
                <a:solidFill>
                  <a:srgbClr val="7030A0"/>
                </a:solidFill>
                <a:ea typeface="+mn-lt"/>
                <a:cs typeface="+mn-lt"/>
              </a:rPr>
              <a:t>AS Level Health and Social Care, and Childcare </a:t>
            </a:r>
            <a:endParaRPr lang="en-GB" sz="2200" dirty="0">
              <a:solidFill>
                <a:srgbClr val="7030A0"/>
              </a:solidFill>
              <a:ea typeface="+mn-lt"/>
              <a:cs typeface="+mn-lt"/>
            </a:endParaRPr>
          </a:p>
          <a:p>
            <a:pPr marL="457200" indent="-457200">
              <a:buFont typeface="Wingdings" panose="020B0604020202020204" pitchFamily="34" charset="0"/>
              <a:buChar char="ü"/>
            </a:pPr>
            <a:r>
              <a:rPr lang="en-US" sz="2200" dirty="0">
                <a:solidFill>
                  <a:srgbClr val="7030A0"/>
                </a:solidFill>
                <a:ea typeface="+mn-lt"/>
                <a:cs typeface="+mn-lt"/>
              </a:rPr>
              <a:t>Unit 2: Supporting Health, well-</a:t>
            </a:r>
            <a:r>
              <a:rPr lang="en-US" sz="2200" dirty="0">
                <a:solidFill>
                  <a:srgbClr val="7030A0"/>
                </a:solidFill>
                <a:cs typeface="Calibri"/>
              </a:rPr>
              <a:t>being and resilience in Wales</a:t>
            </a:r>
          </a:p>
          <a:p>
            <a:pPr marL="457200" indent="-457200">
              <a:buFont typeface="Wingdings" panose="020B0604020202020204" pitchFamily="34" charset="0"/>
              <a:buChar char="ü"/>
            </a:pPr>
            <a:r>
              <a:rPr lang="en-GB" sz="2200" dirty="0">
                <a:solidFill>
                  <a:srgbClr val="7030A0"/>
                </a:solidFill>
                <a:cs typeface="Calibri"/>
              </a:rPr>
              <a:t>Task 2 - You are required to provide information which would be of relevance to individuals planning a future career in the health, social care, and childcare sectors.</a:t>
            </a:r>
          </a:p>
          <a:p>
            <a:pPr marL="457200" indent="-457200">
              <a:buFont typeface="Wingdings" panose="020B0604020202020204" pitchFamily="34" charset="0"/>
              <a:buChar char="ü"/>
            </a:pPr>
            <a:r>
              <a:rPr lang="en-GB" sz="2200" dirty="0">
                <a:solidFill>
                  <a:srgbClr val="7030A0"/>
                </a:solidFill>
                <a:cs typeface="Calibri"/>
              </a:rPr>
              <a:t>Section (a) - An</a:t>
            </a:r>
            <a:r>
              <a:rPr lang="en-GB" sz="2200" dirty="0">
                <a:solidFill>
                  <a:srgbClr val="7030A0"/>
                </a:solidFill>
                <a:ea typeface="+mn-lt"/>
                <a:cs typeface="+mn-lt"/>
              </a:rPr>
              <a:t> explanation of how two of the individual’s specific needs could be identified and assessed to identify and achieve personal outcomes</a:t>
            </a:r>
          </a:p>
          <a:p>
            <a:pPr marL="457200" indent="-457200">
              <a:buFont typeface="Wingdings" panose="020B0604020202020204" pitchFamily="34" charset="0"/>
              <a:buChar char="ü"/>
            </a:pPr>
            <a:endParaRPr lang="en-GB" b="1" dirty="0">
              <a:solidFill>
                <a:srgbClr val="000000"/>
              </a:solidFill>
              <a:cs typeface="Calibri"/>
            </a:endParaRPr>
          </a:p>
          <a:p>
            <a:pPr marL="457200" indent="-457200">
              <a:buFont typeface="Wingdings" panose="020B0604020202020204" pitchFamily="34" charset="0"/>
              <a:buChar char="ü"/>
            </a:pPr>
            <a:endParaRPr lang="en-US" b="1" dirty="0">
              <a:solidFill>
                <a:srgbClr val="7030A0"/>
              </a:solidFill>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dirty="0">
              <a:cs typeface="Calibri"/>
            </a:endParaRPr>
          </a:p>
          <a:p>
            <a:pPr marL="0" indent="0">
              <a:buNone/>
            </a:pPr>
            <a:endParaRPr lang="en-GB" b="1" dirty="0">
              <a:cs typeface="Calibri"/>
            </a:endParaRPr>
          </a:p>
          <a:p>
            <a:endParaRPr lang="en-GB" dirty="0">
              <a:cs typeface="Calibri"/>
            </a:endParaRPr>
          </a:p>
        </p:txBody>
      </p:sp>
      <p:pic>
        <p:nvPicPr>
          <p:cNvPr id="9" name="Picture 8" descr="Shape&#10;&#10;Description automatically generated">
            <a:extLst>
              <a:ext uri="{FF2B5EF4-FFF2-40B4-BE49-F238E27FC236}">
                <a16:creationId xmlns:a16="http://schemas.microsoft.com/office/drawing/2014/main" id="{1F372BC1-2BF4-495A-A4B9-7A0EC0510B87}"/>
              </a:ext>
            </a:extLst>
          </p:cNvPr>
          <p:cNvPicPr>
            <a:picLocks noChangeAspect="1"/>
          </p:cNvPicPr>
          <p:nvPr/>
        </p:nvPicPr>
        <p:blipFill>
          <a:blip r:embed="rId2"/>
          <a:stretch>
            <a:fillRect/>
          </a:stretch>
        </p:blipFill>
        <p:spPr>
          <a:xfrm>
            <a:off x="8631806" y="2212888"/>
            <a:ext cx="3038168" cy="1681816"/>
          </a:xfrm>
          <a:prstGeom prst="rect">
            <a:avLst/>
          </a:prstGeom>
        </p:spPr>
      </p:pic>
      <p:pic>
        <p:nvPicPr>
          <p:cNvPr id="10" name="Picture 4" descr="Icon&#10;&#10;Description automatically generated">
            <a:extLst>
              <a:ext uri="{FF2B5EF4-FFF2-40B4-BE49-F238E27FC236}">
                <a16:creationId xmlns:a16="http://schemas.microsoft.com/office/drawing/2014/main" id="{06D38456-8EE6-4C89-ABA7-1B515C44B95C}"/>
              </a:ext>
            </a:extLst>
          </p:cNvPr>
          <p:cNvPicPr>
            <a:picLocks noChangeAspect="1"/>
          </p:cNvPicPr>
          <p:nvPr/>
        </p:nvPicPr>
        <p:blipFill rotWithShape="1">
          <a:blip r:embed="rId3"/>
          <a:srcRect b="10390"/>
          <a:stretch/>
        </p:blipFill>
        <p:spPr>
          <a:xfrm>
            <a:off x="9269480" y="4057080"/>
            <a:ext cx="2057400" cy="1988746"/>
          </a:xfrm>
          <a:prstGeom prst="rect">
            <a:avLst/>
          </a:prstGeom>
        </p:spPr>
      </p:pic>
    </p:spTree>
    <p:extLst>
      <p:ext uri="{BB962C8B-B14F-4D97-AF65-F5344CB8AC3E}">
        <p14:creationId xmlns:p14="http://schemas.microsoft.com/office/powerpoint/2010/main" val="2400919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264286579"/>
              </p:ext>
            </p:extLst>
          </p:nvPr>
        </p:nvGraphicFramePr>
        <p:xfrm>
          <a:off x="5673533" y="1852550"/>
          <a:ext cx="4914269" cy="1188720"/>
        </p:xfrm>
        <a:graphic>
          <a:graphicData uri="http://schemas.openxmlformats.org/drawingml/2006/table">
            <a:tbl>
              <a:tblPr firstRow="1" bandRow="1">
                <a:tableStyleId>{5C22544A-7EE6-4342-B048-85BDC9FD1C3A}</a:tableStyleId>
              </a:tblPr>
              <a:tblGrid>
                <a:gridCol w="4914269">
                  <a:extLst>
                    <a:ext uri="{9D8B030D-6E8A-4147-A177-3AD203B41FA5}">
                      <a16:colId xmlns:a16="http://schemas.microsoft.com/office/drawing/2014/main" val="20000"/>
                    </a:ext>
                  </a:extLst>
                </a:gridCol>
              </a:tblGrid>
              <a:tr h="700644">
                <a:tc>
                  <a:txBody>
                    <a:bodyPr/>
                    <a:lstStyle/>
                    <a:p>
                      <a:pPr algn="ctr"/>
                      <a:r>
                        <a:rPr lang="en-GB" sz="3600" b="0" i="0" u="none" strike="noStrike" kern="1200" noProof="0" dirty="0">
                          <a:effectLst/>
                        </a:rPr>
                        <a:t>Identifying the individual</a:t>
                      </a: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1404705"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7" name="Picture 4" descr="Icon&#10;&#10;Description automatically generated">
            <a:extLst>
              <a:ext uri="{FF2B5EF4-FFF2-40B4-BE49-F238E27FC236}">
                <a16:creationId xmlns:a16="http://schemas.microsoft.com/office/drawing/2014/main" id="{CF6237FB-E405-40B9-A6D8-7FFB150630FE}"/>
              </a:ext>
            </a:extLst>
          </p:cNvPr>
          <p:cNvPicPr>
            <a:picLocks noChangeAspect="1"/>
          </p:cNvPicPr>
          <p:nvPr/>
        </p:nvPicPr>
        <p:blipFill rotWithShape="1">
          <a:blip r:embed="rId3"/>
          <a:srcRect b="10390"/>
          <a:stretch/>
        </p:blipFill>
        <p:spPr>
          <a:xfrm>
            <a:off x="7101967" y="3429000"/>
            <a:ext cx="2057400" cy="1988746"/>
          </a:xfrm>
          <a:prstGeom prst="rect">
            <a:avLst/>
          </a:prstGeom>
        </p:spPr>
      </p:pic>
    </p:spTree>
    <p:extLst>
      <p:ext uri="{BB962C8B-B14F-4D97-AF65-F5344CB8AC3E}">
        <p14:creationId xmlns:p14="http://schemas.microsoft.com/office/powerpoint/2010/main" val="127315192"/>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72BB87D-6A59-4486-89FE-0FBBDF7D364A}"/>
</file>

<file path=docProps/app.xml><?xml version="1.0" encoding="utf-8"?>
<Properties xmlns="http://schemas.openxmlformats.org/officeDocument/2006/extended-properties" xmlns:vt="http://schemas.openxmlformats.org/officeDocument/2006/docPropsVTypes">
  <Template/>
  <TotalTime>1708</TotalTime>
  <Words>2752</Words>
  <Application>Microsoft Office PowerPoint</Application>
  <PresentationFormat>Widescreen</PresentationFormat>
  <Paragraphs>358</Paragraphs>
  <Slides>45</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Calibri Light</vt:lpstr>
      <vt:lpstr>Courier New</vt:lpstr>
      <vt:lpstr>Wingdings</vt:lpstr>
      <vt:lpstr>Wingdings,Sans-Serif</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Task 2 You are required to provide information which would be of relevance to individuals planning a future career in the health, social care, and childcare sectors.</vt:lpstr>
      <vt:lpstr>Task – information to add to the presentation</vt:lpstr>
      <vt:lpstr>PowerPoint Presentation</vt:lpstr>
      <vt:lpstr>Identifying the individual's specific needs</vt:lpstr>
      <vt:lpstr>PowerPoint Presentation</vt:lpstr>
      <vt:lpstr>Task – information to add to the presentation</vt:lpstr>
      <vt:lpstr>Identifying the individual's specific needs</vt:lpstr>
      <vt:lpstr>Identifying the indvidual’s specific needs</vt:lpstr>
      <vt:lpstr>PowerPoint Presentation</vt:lpstr>
      <vt:lpstr>Task – information to add to the presentation</vt:lpstr>
      <vt:lpstr>Identifying the individual's specific needs</vt:lpstr>
      <vt:lpstr>Task 2 You are required to provide information which would be of relevance to individuals planning a future career in the health, social care, and childcare sectors.</vt:lpstr>
      <vt:lpstr>PowerPoint Presentation</vt:lpstr>
      <vt:lpstr>Physical needs</vt:lpstr>
      <vt:lpstr>Exercise/Play</vt:lpstr>
      <vt:lpstr>Exercise/Play</vt:lpstr>
      <vt:lpstr>Diet</vt:lpstr>
      <vt:lpstr>Physical comfort</vt:lpstr>
      <vt:lpstr>Physical comfort</vt:lpstr>
      <vt:lpstr>Physical safety</vt:lpstr>
      <vt:lpstr>Physical safety</vt:lpstr>
      <vt:lpstr>Hygiene</vt:lpstr>
      <vt:lpstr>Hygiene</vt:lpstr>
      <vt:lpstr>Pain relief</vt:lpstr>
      <vt:lpstr>Pain relief</vt:lpstr>
      <vt:lpstr>TENS machines</vt:lpstr>
      <vt:lpstr>Physical factors – importance of: exercise, diet, physical comfort and safety, hygiene, pain relief </vt:lpstr>
      <vt:lpstr>Intellectual needs</vt:lpstr>
      <vt:lpstr>Intellectual factors</vt:lpstr>
      <vt:lpstr>Intellectual factors</vt:lpstr>
      <vt:lpstr>Intellectual factors</vt:lpstr>
      <vt:lpstr>Intellectual factors</vt:lpstr>
      <vt:lpstr>Intellectual factors</vt:lpstr>
      <vt:lpstr>Intellectual factors</vt:lpstr>
      <vt:lpstr>Emotional needs</vt:lpstr>
      <vt:lpstr>Privacy</vt:lpstr>
      <vt:lpstr>Privacy</vt:lpstr>
      <vt:lpstr>Privacy</vt:lpstr>
      <vt:lpstr>Privacy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62</cp:revision>
  <dcterms:created xsi:type="dcterms:W3CDTF">2019-02-21T11:49:42Z</dcterms:created>
  <dcterms:modified xsi:type="dcterms:W3CDTF">2021-06-02T14:39:21Z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