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7"/>
  </p:notesMasterIdLst>
  <p:sldIdLst>
    <p:sldId id="446" r:id="rId5"/>
    <p:sldId id="458" r:id="rId6"/>
    <p:sldId id="459" r:id="rId7"/>
    <p:sldId id="460" r:id="rId8"/>
    <p:sldId id="461" r:id="rId9"/>
    <p:sldId id="462" r:id="rId10"/>
    <p:sldId id="463" r:id="rId11"/>
    <p:sldId id="464" r:id="rId12"/>
    <p:sldId id="465" r:id="rId13"/>
    <p:sldId id="466" r:id="rId14"/>
    <p:sldId id="367" r:id="rId15"/>
    <p:sldId id="467" r:id="rId16"/>
    <p:sldId id="470" r:id="rId17"/>
    <p:sldId id="369" r:id="rId18"/>
    <p:sldId id="424" r:id="rId19"/>
    <p:sldId id="425" r:id="rId20"/>
    <p:sldId id="471" r:id="rId21"/>
    <p:sldId id="472" r:id="rId22"/>
    <p:sldId id="370" r:id="rId23"/>
    <p:sldId id="473" r:id="rId24"/>
    <p:sldId id="474" r:id="rId25"/>
    <p:sldId id="346"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84EB"/>
    <a:srgbClr val="DB44E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478A7B9-20F9-4E6D-85D6-8AA4AB3E9E89}" v="12" dt="2021-10-26T13:23:57.25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9" d="100"/>
          <a:sy n="59" d="100"/>
        </p:scale>
        <p:origin x="868" y="6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hiannon Salisbury (Staff)" userId="S::rhiannon.salisbury@alun.flintshire.sch.uk::306dbb6a-c74f-4a89-a36f-19e805afaa5e" providerId="AD" clId="Web-{C039C827-FD3F-E437-D689-F67DE82F7C36}"/>
    <pc:docChg chg="addSld delSld sldOrd">
      <pc:chgData name="Rhiannon Salisbury (Staff)" userId="S::rhiannon.salisbury@alun.flintshire.sch.uk::306dbb6a-c74f-4a89-a36f-19e805afaa5e" providerId="AD" clId="Web-{C039C827-FD3F-E437-D689-F67DE82F7C36}" dt="2021-09-04T12:24:04.296" v="47"/>
      <pc:docMkLst>
        <pc:docMk/>
      </pc:docMkLst>
      <pc:sldChg chg="ord">
        <pc:chgData name="Rhiannon Salisbury (Staff)" userId="S::rhiannon.salisbury@alun.flintshire.sch.uk::306dbb6a-c74f-4a89-a36f-19e805afaa5e" providerId="AD" clId="Web-{C039C827-FD3F-E437-D689-F67DE82F7C36}" dt="2021-09-04T12:20:32.596" v="8"/>
        <pc:sldMkLst>
          <pc:docMk/>
          <pc:sldMk cId="2024423467" sldId="343"/>
        </pc:sldMkLst>
      </pc:sldChg>
      <pc:sldChg chg="ord">
        <pc:chgData name="Rhiannon Salisbury (Staff)" userId="S::rhiannon.salisbury@alun.flintshire.sch.uk::306dbb6a-c74f-4a89-a36f-19e805afaa5e" providerId="AD" clId="Web-{C039C827-FD3F-E437-D689-F67DE82F7C36}" dt="2021-09-04T12:20:21.221" v="5"/>
        <pc:sldMkLst>
          <pc:docMk/>
          <pc:sldMk cId="1880618924" sldId="364"/>
        </pc:sldMkLst>
      </pc:sldChg>
      <pc:sldChg chg="ord">
        <pc:chgData name="Rhiannon Salisbury (Staff)" userId="S::rhiannon.salisbury@alun.flintshire.sch.uk::306dbb6a-c74f-4a89-a36f-19e805afaa5e" providerId="AD" clId="Web-{C039C827-FD3F-E437-D689-F67DE82F7C36}" dt="2021-09-04T12:21:09.645" v="16"/>
        <pc:sldMkLst>
          <pc:docMk/>
          <pc:sldMk cId="2694127671" sldId="367"/>
        </pc:sldMkLst>
      </pc:sldChg>
      <pc:sldChg chg="ord">
        <pc:chgData name="Rhiannon Salisbury (Staff)" userId="S::rhiannon.salisbury@alun.flintshire.sch.uk::306dbb6a-c74f-4a89-a36f-19e805afaa5e" providerId="AD" clId="Web-{C039C827-FD3F-E437-D689-F67DE82F7C36}" dt="2021-09-04T12:21:02.098" v="14"/>
        <pc:sldMkLst>
          <pc:docMk/>
          <pc:sldMk cId="4175742861" sldId="368"/>
        </pc:sldMkLst>
      </pc:sldChg>
      <pc:sldChg chg="ord">
        <pc:chgData name="Rhiannon Salisbury (Staff)" userId="S::rhiannon.salisbury@alun.flintshire.sch.uk::306dbb6a-c74f-4a89-a36f-19e805afaa5e" providerId="AD" clId="Web-{C039C827-FD3F-E437-D689-F67DE82F7C36}" dt="2021-09-04T12:21:16.427" v="18"/>
        <pc:sldMkLst>
          <pc:docMk/>
          <pc:sldMk cId="4061041031" sldId="369"/>
        </pc:sldMkLst>
      </pc:sldChg>
      <pc:sldChg chg="ord">
        <pc:chgData name="Rhiannon Salisbury (Staff)" userId="S::rhiannon.salisbury@alun.flintshire.sch.uk::306dbb6a-c74f-4a89-a36f-19e805afaa5e" providerId="AD" clId="Web-{C039C827-FD3F-E437-D689-F67DE82F7C36}" dt="2021-09-04T12:21:43.725" v="23"/>
        <pc:sldMkLst>
          <pc:docMk/>
          <pc:sldMk cId="1572291384" sldId="370"/>
        </pc:sldMkLst>
      </pc:sldChg>
      <pc:sldChg chg="ord">
        <pc:chgData name="Rhiannon Salisbury (Staff)" userId="S::rhiannon.salisbury@alun.flintshire.sch.uk::306dbb6a-c74f-4a89-a36f-19e805afaa5e" providerId="AD" clId="Web-{C039C827-FD3F-E437-D689-F67DE82F7C36}" dt="2021-09-04T12:20:48.832" v="12"/>
        <pc:sldMkLst>
          <pc:docMk/>
          <pc:sldMk cId="363088988" sldId="398"/>
        </pc:sldMkLst>
      </pc:sldChg>
      <pc:sldChg chg="ord">
        <pc:chgData name="Rhiannon Salisbury (Staff)" userId="S::rhiannon.salisbury@alun.flintshire.sch.uk::306dbb6a-c74f-4a89-a36f-19e805afaa5e" providerId="AD" clId="Web-{C039C827-FD3F-E437-D689-F67DE82F7C36}" dt="2021-09-04T12:20:40.347" v="10"/>
        <pc:sldMkLst>
          <pc:docMk/>
          <pc:sldMk cId="1697201941" sldId="399"/>
        </pc:sldMkLst>
      </pc:sldChg>
      <pc:sldChg chg="del">
        <pc:chgData name="Rhiannon Salisbury (Staff)" userId="S::rhiannon.salisbury@alun.flintshire.sch.uk::306dbb6a-c74f-4a89-a36f-19e805afaa5e" providerId="AD" clId="Web-{C039C827-FD3F-E437-D689-F67DE82F7C36}" dt="2021-09-04T12:21:49.585" v="24"/>
        <pc:sldMkLst>
          <pc:docMk/>
          <pc:sldMk cId="883194118" sldId="415"/>
        </pc:sldMkLst>
      </pc:sldChg>
      <pc:sldChg chg="del ord">
        <pc:chgData name="Rhiannon Salisbury (Staff)" userId="S::rhiannon.salisbury@alun.flintshire.sch.uk::306dbb6a-c74f-4a89-a36f-19e805afaa5e" providerId="AD" clId="Web-{C039C827-FD3F-E437-D689-F67DE82F7C36}" dt="2021-09-04T12:24:04.296" v="47"/>
        <pc:sldMkLst>
          <pc:docMk/>
          <pc:sldMk cId="3807758079" sldId="416"/>
        </pc:sldMkLst>
      </pc:sldChg>
      <pc:sldChg chg="ord">
        <pc:chgData name="Rhiannon Salisbury (Staff)" userId="S::rhiannon.salisbury@alun.flintshire.sch.uk::306dbb6a-c74f-4a89-a36f-19e805afaa5e" providerId="AD" clId="Web-{C039C827-FD3F-E437-D689-F67DE82F7C36}" dt="2021-09-04T12:21:26.365" v="21"/>
        <pc:sldMkLst>
          <pc:docMk/>
          <pc:sldMk cId="3503622909" sldId="424"/>
        </pc:sldMkLst>
      </pc:sldChg>
      <pc:sldChg chg="ord">
        <pc:chgData name="Rhiannon Salisbury (Staff)" userId="S::rhiannon.salisbury@alun.flintshire.sch.uk::306dbb6a-c74f-4a89-a36f-19e805afaa5e" providerId="AD" clId="Web-{C039C827-FD3F-E437-D689-F67DE82F7C36}" dt="2021-09-04T12:21:37.147" v="22"/>
        <pc:sldMkLst>
          <pc:docMk/>
          <pc:sldMk cId="3266832180" sldId="425"/>
        </pc:sldMkLst>
      </pc:sldChg>
      <pc:sldChg chg="add ord">
        <pc:chgData name="Rhiannon Salisbury (Staff)" userId="S::rhiannon.salisbury@alun.flintshire.sch.uk::306dbb6a-c74f-4a89-a36f-19e805afaa5e" providerId="AD" clId="Web-{C039C827-FD3F-E437-D689-F67DE82F7C36}" dt="2021-09-04T12:20:03.235" v="1"/>
        <pc:sldMkLst>
          <pc:docMk/>
          <pc:sldMk cId="1814997568" sldId="426"/>
        </pc:sldMkLst>
      </pc:sldChg>
      <pc:sldChg chg="add ord replId">
        <pc:chgData name="Rhiannon Salisbury (Staff)" userId="S::rhiannon.salisbury@alun.flintshire.sch.uk::306dbb6a-c74f-4a89-a36f-19e805afaa5e" providerId="AD" clId="Web-{C039C827-FD3F-E437-D689-F67DE82F7C36}" dt="2021-09-04T12:20:24.580" v="6"/>
        <pc:sldMkLst>
          <pc:docMk/>
          <pc:sldMk cId="3309926613" sldId="427"/>
        </pc:sldMkLst>
      </pc:sldChg>
      <pc:sldChg chg="add replId">
        <pc:chgData name="Rhiannon Salisbury (Staff)" userId="S::rhiannon.salisbury@alun.flintshire.sch.uk::306dbb6a-c74f-4a89-a36f-19e805afaa5e" providerId="AD" clId="Web-{C039C827-FD3F-E437-D689-F67DE82F7C36}" dt="2021-09-04T12:20:16.423" v="4"/>
        <pc:sldMkLst>
          <pc:docMk/>
          <pc:sldMk cId="1712476745" sldId="428"/>
        </pc:sldMkLst>
      </pc:sldChg>
      <pc:sldChg chg="add replId">
        <pc:chgData name="Rhiannon Salisbury (Staff)" userId="S::rhiannon.salisbury@alun.flintshire.sch.uk::306dbb6a-c74f-4a89-a36f-19e805afaa5e" providerId="AD" clId="Web-{C039C827-FD3F-E437-D689-F67DE82F7C36}" dt="2021-09-04T12:20:31.018" v="7"/>
        <pc:sldMkLst>
          <pc:docMk/>
          <pc:sldMk cId="1954187772" sldId="429"/>
        </pc:sldMkLst>
      </pc:sldChg>
      <pc:sldChg chg="add replId">
        <pc:chgData name="Rhiannon Salisbury (Staff)" userId="S::rhiannon.salisbury@alun.flintshire.sch.uk::306dbb6a-c74f-4a89-a36f-19e805afaa5e" providerId="AD" clId="Web-{C039C827-FD3F-E437-D689-F67DE82F7C36}" dt="2021-09-04T12:20:38.222" v="9"/>
        <pc:sldMkLst>
          <pc:docMk/>
          <pc:sldMk cId="3020305131" sldId="430"/>
        </pc:sldMkLst>
      </pc:sldChg>
      <pc:sldChg chg="add replId">
        <pc:chgData name="Rhiannon Salisbury (Staff)" userId="S::rhiannon.salisbury@alun.flintshire.sch.uk::306dbb6a-c74f-4a89-a36f-19e805afaa5e" providerId="AD" clId="Web-{C039C827-FD3F-E437-D689-F67DE82F7C36}" dt="2021-09-04T12:20:46.972" v="11"/>
        <pc:sldMkLst>
          <pc:docMk/>
          <pc:sldMk cId="3726992564" sldId="431"/>
        </pc:sldMkLst>
      </pc:sldChg>
      <pc:sldChg chg="add replId">
        <pc:chgData name="Rhiannon Salisbury (Staff)" userId="S::rhiannon.salisbury@alun.flintshire.sch.uk::306dbb6a-c74f-4a89-a36f-19e805afaa5e" providerId="AD" clId="Web-{C039C827-FD3F-E437-D689-F67DE82F7C36}" dt="2021-09-04T12:21:00.051" v="13"/>
        <pc:sldMkLst>
          <pc:docMk/>
          <pc:sldMk cId="1782935742" sldId="432"/>
        </pc:sldMkLst>
      </pc:sldChg>
      <pc:sldChg chg="add replId">
        <pc:chgData name="Rhiannon Salisbury (Staff)" userId="S::rhiannon.salisbury@alun.flintshire.sch.uk::306dbb6a-c74f-4a89-a36f-19e805afaa5e" providerId="AD" clId="Web-{C039C827-FD3F-E437-D689-F67DE82F7C36}" dt="2021-09-04T12:21:07.567" v="15"/>
        <pc:sldMkLst>
          <pc:docMk/>
          <pc:sldMk cId="2025890755" sldId="433"/>
        </pc:sldMkLst>
      </pc:sldChg>
      <pc:sldChg chg="add replId">
        <pc:chgData name="Rhiannon Salisbury (Staff)" userId="S::rhiannon.salisbury@alun.flintshire.sch.uk::306dbb6a-c74f-4a89-a36f-19e805afaa5e" providerId="AD" clId="Web-{C039C827-FD3F-E437-D689-F67DE82F7C36}" dt="2021-09-04T12:21:14.302" v="17"/>
        <pc:sldMkLst>
          <pc:docMk/>
          <pc:sldMk cId="3494913823" sldId="434"/>
        </pc:sldMkLst>
      </pc:sldChg>
      <pc:sldChg chg="add replId">
        <pc:chgData name="Rhiannon Salisbury (Staff)" userId="S::rhiannon.salisbury@alun.flintshire.sch.uk::306dbb6a-c74f-4a89-a36f-19e805afaa5e" providerId="AD" clId="Web-{C039C827-FD3F-E437-D689-F67DE82F7C36}" dt="2021-09-04T12:21:21.865" v="19"/>
        <pc:sldMkLst>
          <pc:docMk/>
          <pc:sldMk cId="4218594737" sldId="435"/>
        </pc:sldMkLst>
      </pc:sldChg>
      <pc:sldChg chg="add replId">
        <pc:chgData name="Rhiannon Salisbury (Staff)" userId="S::rhiannon.salisbury@alun.flintshire.sch.uk::306dbb6a-c74f-4a89-a36f-19e805afaa5e" providerId="AD" clId="Web-{C039C827-FD3F-E437-D689-F67DE82F7C36}" dt="2021-09-04T12:21:55.132" v="25"/>
        <pc:sldMkLst>
          <pc:docMk/>
          <pc:sldMk cId="2916084073" sldId="436"/>
        </pc:sldMkLst>
      </pc:sldChg>
      <pc:sldChg chg="add replId">
        <pc:chgData name="Rhiannon Salisbury (Staff)" userId="S::rhiannon.salisbury@alun.flintshire.sch.uk::306dbb6a-c74f-4a89-a36f-19e805afaa5e" providerId="AD" clId="Web-{C039C827-FD3F-E437-D689-F67DE82F7C36}" dt="2021-09-04T12:22:07.570" v="28"/>
        <pc:sldMkLst>
          <pc:docMk/>
          <pc:sldMk cId="2193316088" sldId="437"/>
        </pc:sldMkLst>
      </pc:sldChg>
      <pc:sldChg chg="add replId">
        <pc:chgData name="Rhiannon Salisbury (Staff)" userId="S::rhiannon.salisbury@alun.flintshire.sch.uk::306dbb6a-c74f-4a89-a36f-19e805afaa5e" providerId="AD" clId="Web-{C039C827-FD3F-E437-D689-F67DE82F7C36}" dt="2021-09-04T12:22:20.868" v="31"/>
        <pc:sldMkLst>
          <pc:docMk/>
          <pc:sldMk cId="2555153308" sldId="438"/>
        </pc:sldMkLst>
      </pc:sldChg>
      <pc:sldChg chg="add replId">
        <pc:chgData name="Rhiannon Salisbury (Staff)" userId="S::rhiannon.salisbury@alun.flintshire.sch.uk::306dbb6a-c74f-4a89-a36f-19e805afaa5e" providerId="AD" clId="Web-{C039C827-FD3F-E437-D689-F67DE82F7C36}" dt="2021-09-04T12:22:39.807" v="33"/>
        <pc:sldMkLst>
          <pc:docMk/>
          <pc:sldMk cId="3908362977" sldId="439"/>
        </pc:sldMkLst>
      </pc:sldChg>
      <pc:sldChg chg="add replId">
        <pc:chgData name="Rhiannon Salisbury (Staff)" userId="S::rhiannon.salisbury@alun.flintshire.sch.uk::306dbb6a-c74f-4a89-a36f-19e805afaa5e" providerId="AD" clId="Web-{C039C827-FD3F-E437-D689-F67DE82F7C36}" dt="2021-09-04T12:22:51.589" v="35"/>
        <pc:sldMkLst>
          <pc:docMk/>
          <pc:sldMk cId="3244207411" sldId="440"/>
        </pc:sldMkLst>
      </pc:sldChg>
      <pc:sldChg chg="add replId">
        <pc:chgData name="Rhiannon Salisbury (Staff)" userId="S::rhiannon.salisbury@alun.flintshire.sch.uk::306dbb6a-c74f-4a89-a36f-19e805afaa5e" providerId="AD" clId="Web-{C039C827-FD3F-E437-D689-F67DE82F7C36}" dt="2021-09-04T12:23:02.246" v="37"/>
        <pc:sldMkLst>
          <pc:docMk/>
          <pc:sldMk cId="727296824" sldId="441"/>
        </pc:sldMkLst>
      </pc:sldChg>
      <pc:sldChg chg="add replId">
        <pc:chgData name="Rhiannon Salisbury (Staff)" userId="S::rhiannon.salisbury@alun.flintshire.sch.uk::306dbb6a-c74f-4a89-a36f-19e805afaa5e" providerId="AD" clId="Web-{C039C827-FD3F-E437-D689-F67DE82F7C36}" dt="2021-09-04T12:23:12.527" v="39"/>
        <pc:sldMkLst>
          <pc:docMk/>
          <pc:sldMk cId="2882921134" sldId="442"/>
        </pc:sldMkLst>
      </pc:sldChg>
      <pc:sldChg chg="add replId">
        <pc:chgData name="Rhiannon Salisbury (Staff)" userId="S::rhiannon.salisbury@alun.flintshire.sch.uk::306dbb6a-c74f-4a89-a36f-19e805afaa5e" providerId="AD" clId="Web-{C039C827-FD3F-E437-D689-F67DE82F7C36}" dt="2021-09-04T12:23:24.794" v="41"/>
        <pc:sldMkLst>
          <pc:docMk/>
          <pc:sldMk cId="2358390344" sldId="443"/>
        </pc:sldMkLst>
      </pc:sldChg>
      <pc:sldChg chg="add replId">
        <pc:chgData name="Rhiannon Salisbury (Staff)" userId="S::rhiannon.salisbury@alun.flintshire.sch.uk::306dbb6a-c74f-4a89-a36f-19e805afaa5e" providerId="AD" clId="Web-{C039C827-FD3F-E437-D689-F67DE82F7C36}" dt="2021-09-04T12:23:40.123" v="43"/>
        <pc:sldMkLst>
          <pc:docMk/>
          <pc:sldMk cId="3990876616" sldId="444"/>
        </pc:sldMkLst>
      </pc:sldChg>
      <pc:sldChg chg="add replId">
        <pc:chgData name="Rhiannon Salisbury (Staff)" userId="S::rhiannon.salisbury@alun.flintshire.sch.uk::306dbb6a-c74f-4a89-a36f-19e805afaa5e" providerId="AD" clId="Web-{C039C827-FD3F-E437-D689-F67DE82F7C36}" dt="2021-09-04T12:23:50.373" v="45"/>
        <pc:sldMkLst>
          <pc:docMk/>
          <pc:sldMk cId="444897257" sldId="445"/>
        </pc:sldMkLst>
      </pc:sldChg>
    </pc:docChg>
  </pc:docChgLst>
  <pc:docChgLst>
    <pc:chgData name="Wyman, Hilary" userId="f3bca22b-3a42-4d89-8a24-ce254d13f28a" providerId="ADAL" clId="{C478A7B9-20F9-4E6D-85D6-8AA4AB3E9E89}"/>
    <pc:docChg chg="undo redo custSel addSld delSld modSld">
      <pc:chgData name="Wyman, Hilary" userId="f3bca22b-3a42-4d89-8a24-ce254d13f28a" providerId="ADAL" clId="{C478A7B9-20F9-4E6D-85D6-8AA4AB3E9E89}" dt="2021-10-26T16:05:59.221" v="216" actId="255"/>
      <pc:docMkLst>
        <pc:docMk/>
      </pc:docMkLst>
      <pc:sldChg chg="del">
        <pc:chgData name="Wyman, Hilary" userId="f3bca22b-3a42-4d89-8a24-ce254d13f28a" providerId="ADAL" clId="{C478A7B9-20F9-4E6D-85D6-8AA4AB3E9E89}" dt="2021-10-26T13:03:10.838" v="2" actId="47"/>
        <pc:sldMkLst>
          <pc:docMk/>
          <pc:sldMk cId="2242577526" sldId="257"/>
        </pc:sldMkLst>
      </pc:sldChg>
      <pc:sldChg chg="del">
        <pc:chgData name="Wyman, Hilary" userId="f3bca22b-3a42-4d89-8a24-ce254d13f28a" providerId="ADAL" clId="{C478A7B9-20F9-4E6D-85D6-8AA4AB3E9E89}" dt="2021-10-26T13:03:10.838" v="2" actId="47"/>
        <pc:sldMkLst>
          <pc:docMk/>
          <pc:sldMk cId="3010577296" sldId="292"/>
        </pc:sldMkLst>
      </pc:sldChg>
      <pc:sldChg chg="del">
        <pc:chgData name="Wyman, Hilary" userId="f3bca22b-3a42-4d89-8a24-ce254d13f28a" providerId="ADAL" clId="{C478A7B9-20F9-4E6D-85D6-8AA4AB3E9E89}" dt="2021-10-26T13:03:10.838" v="2" actId="47"/>
        <pc:sldMkLst>
          <pc:docMk/>
          <pc:sldMk cId="530223546" sldId="294"/>
        </pc:sldMkLst>
      </pc:sldChg>
      <pc:sldChg chg="del">
        <pc:chgData name="Wyman, Hilary" userId="f3bca22b-3a42-4d89-8a24-ce254d13f28a" providerId="ADAL" clId="{C478A7B9-20F9-4E6D-85D6-8AA4AB3E9E89}" dt="2021-10-26T13:03:10.838" v="2" actId="47"/>
        <pc:sldMkLst>
          <pc:docMk/>
          <pc:sldMk cId="2528010839" sldId="295"/>
        </pc:sldMkLst>
      </pc:sldChg>
      <pc:sldChg chg="del">
        <pc:chgData name="Wyman, Hilary" userId="f3bca22b-3a42-4d89-8a24-ce254d13f28a" providerId="ADAL" clId="{C478A7B9-20F9-4E6D-85D6-8AA4AB3E9E89}" dt="2021-10-26T13:03:10.838" v="2" actId="47"/>
        <pc:sldMkLst>
          <pc:docMk/>
          <pc:sldMk cId="1527613269" sldId="304"/>
        </pc:sldMkLst>
      </pc:sldChg>
      <pc:sldChg chg="del">
        <pc:chgData name="Wyman, Hilary" userId="f3bca22b-3a42-4d89-8a24-ce254d13f28a" providerId="ADAL" clId="{C478A7B9-20F9-4E6D-85D6-8AA4AB3E9E89}" dt="2021-10-26T13:03:10.838" v="2" actId="47"/>
        <pc:sldMkLst>
          <pc:docMk/>
          <pc:sldMk cId="3212139358" sldId="337"/>
        </pc:sldMkLst>
      </pc:sldChg>
      <pc:sldChg chg="del">
        <pc:chgData name="Wyman, Hilary" userId="f3bca22b-3a42-4d89-8a24-ce254d13f28a" providerId="ADAL" clId="{C478A7B9-20F9-4E6D-85D6-8AA4AB3E9E89}" dt="2021-10-26T13:03:10.838" v="2" actId="47"/>
        <pc:sldMkLst>
          <pc:docMk/>
          <pc:sldMk cId="593575806" sldId="338"/>
        </pc:sldMkLst>
      </pc:sldChg>
      <pc:sldChg chg="addSp modSp mod">
        <pc:chgData name="Wyman, Hilary" userId="f3bca22b-3a42-4d89-8a24-ce254d13f28a" providerId="ADAL" clId="{C478A7B9-20F9-4E6D-85D6-8AA4AB3E9E89}" dt="2021-10-26T16:05:36.471" v="215" actId="207"/>
        <pc:sldMkLst>
          <pc:docMk/>
          <pc:sldMk cId="2459584830" sldId="346"/>
        </pc:sldMkLst>
        <pc:spChg chg="mod">
          <ac:chgData name="Wyman, Hilary" userId="f3bca22b-3a42-4d89-8a24-ce254d13f28a" providerId="ADAL" clId="{C478A7B9-20F9-4E6D-85D6-8AA4AB3E9E89}" dt="2021-10-26T16:05:36.471" v="215" actId="207"/>
          <ac:spMkLst>
            <pc:docMk/>
            <pc:sldMk cId="2459584830" sldId="346"/>
            <ac:spMk id="2" creationId="{EBF94A1D-4A8F-47A8-81FB-F739019A68CA}"/>
          </ac:spMkLst>
        </pc:spChg>
        <pc:spChg chg="mod">
          <ac:chgData name="Wyman, Hilary" userId="f3bca22b-3a42-4d89-8a24-ce254d13f28a" providerId="ADAL" clId="{C478A7B9-20F9-4E6D-85D6-8AA4AB3E9E89}" dt="2021-10-26T13:30:03.531" v="181" actId="20577"/>
          <ac:spMkLst>
            <pc:docMk/>
            <pc:sldMk cId="2459584830" sldId="346"/>
            <ac:spMk id="3" creationId="{73356C4D-39A4-41F4-81D7-A443625A2271}"/>
          </ac:spMkLst>
        </pc:spChg>
        <pc:picChg chg="add mod">
          <ac:chgData name="Wyman, Hilary" userId="f3bca22b-3a42-4d89-8a24-ce254d13f28a" providerId="ADAL" clId="{C478A7B9-20F9-4E6D-85D6-8AA4AB3E9E89}" dt="2021-10-26T13:23:57.252" v="149"/>
          <ac:picMkLst>
            <pc:docMk/>
            <pc:sldMk cId="2459584830" sldId="346"/>
            <ac:picMk id="4" creationId="{28D4964D-5F32-4F05-807A-7BFDF4075ABA}"/>
          </ac:picMkLst>
        </pc:picChg>
      </pc:sldChg>
      <pc:sldChg chg="del">
        <pc:chgData name="Wyman, Hilary" userId="f3bca22b-3a42-4d89-8a24-ce254d13f28a" providerId="ADAL" clId="{C478A7B9-20F9-4E6D-85D6-8AA4AB3E9E89}" dt="2021-10-26T13:03:10.838" v="2" actId="47"/>
        <pc:sldMkLst>
          <pc:docMk/>
          <pc:sldMk cId="4143963962" sldId="348"/>
        </pc:sldMkLst>
      </pc:sldChg>
      <pc:sldChg chg="del">
        <pc:chgData name="Wyman, Hilary" userId="f3bca22b-3a42-4d89-8a24-ce254d13f28a" providerId="ADAL" clId="{C478A7B9-20F9-4E6D-85D6-8AA4AB3E9E89}" dt="2021-10-26T13:03:10.838" v="2" actId="47"/>
        <pc:sldMkLst>
          <pc:docMk/>
          <pc:sldMk cId="886482572" sldId="349"/>
        </pc:sldMkLst>
      </pc:sldChg>
      <pc:sldChg chg="del">
        <pc:chgData name="Wyman, Hilary" userId="f3bca22b-3a42-4d89-8a24-ce254d13f28a" providerId="ADAL" clId="{C478A7B9-20F9-4E6D-85D6-8AA4AB3E9E89}" dt="2021-10-26T13:03:10.838" v="2" actId="47"/>
        <pc:sldMkLst>
          <pc:docMk/>
          <pc:sldMk cId="2349023345" sldId="350"/>
        </pc:sldMkLst>
      </pc:sldChg>
      <pc:sldChg chg="addSp modSp mod">
        <pc:chgData name="Wyman, Hilary" userId="f3bca22b-3a42-4d89-8a24-ce254d13f28a" providerId="ADAL" clId="{C478A7B9-20F9-4E6D-85D6-8AA4AB3E9E89}" dt="2021-10-26T13:20:45.821" v="121" actId="207"/>
        <pc:sldMkLst>
          <pc:docMk/>
          <pc:sldMk cId="2694127671" sldId="367"/>
        </pc:sldMkLst>
        <pc:spChg chg="mod">
          <ac:chgData name="Wyman, Hilary" userId="f3bca22b-3a42-4d89-8a24-ce254d13f28a" providerId="ADAL" clId="{C478A7B9-20F9-4E6D-85D6-8AA4AB3E9E89}" dt="2021-10-26T13:20:45.821" v="121" actId="207"/>
          <ac:spMkLst>
            <pc:docMk/>
            <pc:sldMk cId="2694127671" sldId="367"/>
            <ac:spMk id="2" creationId="{EBF94A1D-4A8F-47A8-81FB-F739019A68CA}"/>
          </ac:spMkLst>
        </pc:spChg>
        <pc:spChg chg="mod">
          <ac:chgData name="Wyman, Hilary" userId="f3bca22b-3a42-4d89-8a24-ce254d13f28a" providerId="ADAL" clId="{C478A7B9-20F9-4E6D-85D6-8AA4AB3E9E89}" dt="2021-10-26T13:11:34.878" v="61" actId="113"/>
          <ac:spMkLst>
            <pc:docMk/>
            <pc:sldMk cId="2694127671" sldId="367"/>
            <ac:spMk id="3" creationId="{73356C4D-39A4-41F4-81D7-A443625A2271}"/>
          </ac:spMkLst>
        </pc:spChg>
        <pc:picChg chg="add mod">
          <ac:chgData name="Wyman, Hilary" userId="f3bca22b-3a42-4d89-8a24-ce254d13f28a" providerId="ADAL" clId="{C478A7B9-20F9-4E6D-85D6-8AA4AB3E9E89}" dt="2021-10-26T13:03:28.728" v="10"/>
          <ac:picMkLst>
            <pc:docMk/>
            <pc:sldMk cId="2694127671" sldId="367"/>
            <ac:picMk id="4" creationId="{D17210C8-B571-4DC5-9346-5E14ED65F19D}"/>
          </ac:picMkLst>
        </pc:picChg>
      </pc:sldChg>
      <pc:sldChg chg="addSp modSp mod">
        <pc:chgData name="Wyman, Hilary" userId="f3bca22b-3a42-4d89-8a24-ce254d13f28a" providerId="ADAL" clId="{C478A7B9-20F9-4E6D-85D6-8AA4AB3E9E89}" dt="2021-10-26T13:17:25.174" v="120" actId="207"/>
        <pc:sldMkLst>
          <pc:docMk/>
          <pc:sldMk cId="4061041031" sldId="369"/>
        </pc:sldMkLst>
        <pc:spChg chg="mod">
          <ac:chgData name="Wyman, Hilary" userId="f3bca22b-3a42-4d89-8a24-ce254d13f28a" providerId="ADAL" clId="{C478A7B9-20F9-4E6D-85D6-8AA4AB3E9E89}" dt="2021-10-26T13:17:25.174" v="120" actId="207"/>
          <ac:spMkLst>
            <pc:docMk/>
            <pc:sldMk cId="4061041031" sldId="369"/>
            <ac:spMk id="2" creationId="{EBF94A1D-4A8F-47A8-81FB-F739019A68CA}"/>
          </ac:spMkLst>
        </pc:spChg>
        <pc:spChg chg="mod">
          <ac:chgData name="Wyman, Hilary" userId="f3bca22b-3a42-4d89-8a24-ce254d13f28a" providerId="ADAL" clId="{C478A7B9-20F9-4E6D-85D6-8AA4AB3E9E89}" dt="2021-10-26T13:13:28.474" v="82" actId="20577"/>
          <ac:spMkLst>
            <pc:docMk/>
            <pc:sldMk cId="4061041031" sldId="369"/>
            <ac:spMk id="3" creationId="{73356C4D-39A4-41F4-81D7-A443625A2271}"/>
          </ac:spMkLst>
        </pc:spChg>
        <pc:picChg chg="add mod">
          <ac:chgData name="Wyman, Hilary" userId="f3bca22b-3a42-4d89-8a24-ce254d13f28a" providerId="ADAL" clId="{C478A7B9-20F9-4E6D-85D6-8AA4AB3E9E89}" dt="2021-10-26T13:11:50.710" v="62"/>
          <ac:picMkLst>
            <pc:docMk/>
            <pc:sldMk cId="4061041031" sldId="369"/>
            <ac:picMk id="4" creationId="{D1364A44-C938-4318-AAAF-35D59D4E0058}"/>
          </ac:picMkLst>
        </pc:picChg>
      </pc:sldChg>
      <pc:sldChg chg="addSp delSp modSp mod">
        <pc:chgData name="Wyman, Hilary" userId="f3bca22b-3a42-4d89-8a24-ce254d13f28a" providerId="ADAL" clId="{C478A7B9-20F9-4E6D-85D6-8AA4AB3E9E89}" dt="2021-10-26T16:05:29.395" v="214" actId="207"/>
        <pc:sldMkLst>
          <pc:docMk/>
          <pc:sldMk cId="1572291384" sldId="370"/>
        </pc:sldMkLst>
        <pc:spChg chg="mod">
          <ac:chgData name="Wyman, Hilary" userId="f3bca22b-3a42-4d89-8a24-ce254d13f28a" providerId="ADAL" clId="{C478A7B9-20F9-4E6D-85D6-8AA4AB3E9E89}" dt="2021-10-26T16:05:29.395" v="214" actId="207"/>
          <ac:spMkLst>
            <pc:docMk/>
            <pc:sldMk cId="1572291384" sldId="370"/>
            <ac:spMk id="2" creationId="{EBF94A1D-4A8F-47A8-81FB-F739019A68CA}"/>
          </ac:spMkLst>
        </pc:spChg>
        <pc:spChg chg="mod">
          <ac:chgData name="Wyman, Hilary" userId="f3bca22b-3a42-4d89-8a24-ce254d13f28a" providerId="ADAL" clId="{C478A7B9-20F9-4E6D-85D6-8AA4AB3E9E89}" dt="2021-10-26T13:23:23.408" v="146" actId="14100"/>
          <ac:spMkLst>
            <pc:docMk/>
            <pc:sldMk cId="1572291384" sldId="370"/>
            <ac:spMk id="3" creationId="{73356C4D-39A4-41F4-81D7-A443625A2271}"/>
          </ac:spMkLst>
        </pc:spChg>
        <pc:picChg chg="mod">
          <ac:chgData name="Wyman, Hilary" userId="f3bca22b-3a42-4d89-8a24-ce254d13f28a" providerId="ADAL" clId="{C478A7B9-20F9-4E6D-85D6-8AA4AB3E9E89}" dt="2021-10-26T13:22:16.487" v="134" actId="1076"/>
          <ac:picMkLst>
            <pc:docMk/>
            <pc:sldMk cId="1572291384" sldId="370"/>
            <ac:picMk id="4" creationId="{A9CC171E-E693-4A34-BC0B-AC59020FE485}"/>
          </ac:picMkLst>
        </pc:picChg>
        <pc:picChg chg="add mod">
          <ac:chgData name="Wyman, Hilary" userId="f3bca22b-3a42-4d89-8a24-ce254d13f28a" providerId="ADAL" clId="{C478A7B9-20F9-4E6D-85D6-8AA4AB3E9E89}" dt="2021-10-26T13:21:38.956" v="126"/>
          <ac:picMkLst>
            <pc:docMk/>
            <pc:sldMk cId="1572291384" sldId="370"/>
            <ac:picMk id="5" creationId="{5E5324A7-74D3-489A-A53D-F9F729639EEF}"/>
          </ac:picMkLst>
        </pc:picChg>
        <pc:picChg chg="add del mod">
          <ac:chgData name="Wyman, Hilary" userId="f3bca22b-3a42-4d89-8a24-ce254d13f28a" providerId="ADAL" clId="{C478A7B9-20F9-4E6D-85D6-8AA4AB3E9E89}" dt="2021-10-26T13:23:17.002" v="144"/>
          <ac:picMkLst>
            <pc:docMk/>
            <pc:sldMk cId="1572291384" sldId="370"/>
            <ac:picMk id="6" creationId="{6DB1DAFD-79A6-436A-A45D-87617F40A709}"/>
          </ac:picMkLst>
        </pc:picChg>
      </pc:sldChg>
      <pc:sldChg chg="addSp delSp modSp mod">
        <pc:chgData name="Wyman, Hilary" userId="f3bca22b-3a42-4d89-8a24-ce254d13f28a" providerId="ADAL" clId="{C478A7B9-20F9-4E6D-85D6-8AA4AB3E9E89}" dt="2021-10-26T13:21:04.887" v="122" actId="207"/>
        <pc:sldMkLst>
          <pc:docMk/>
          <pc:sldMk cId="3503622909" sldId="424"/>
        </pc:sldMkLst>
        <pc:spChg chg="del">
          <ac:chgData name="Wyman, Hilary" userId="f3bca22b-3a42-4d89-8a24-ce254d13f28a" providerId="ADAL" clId="{C478A7B9-20F9-4E6D-85D6-8AA4AB3E9E89}" dt="2021-10-26T13:13:58.534" v="85" actId="478"/>
          <ac:spMkLst>
            <pc:docMk/>
            <pc:sldMk cId="3503622909" sldId="424"/>
            <ac:spMk id="2" creationId="{EBF94A1D-4A8F-47A8-81FB-F739019A68CA}"/>
          </ac:spMkLst>
        </pc:spChg>
        <pc:spChg chg="mod">
          <ac:chgData name="Wyman, Hilary" userId="f3bca22b-3a42-4d89-8a24-ce254d13f28a" providerId="ADAL" clId="{C478A7B9-20F9-4E6D-85D6-8AA4AB3E9E89}" dt="2021-10-26T13:15:38.818" v="107" actId="1076"/>
          <ac:spMkLst>
            <pc:docMk/>
            <pc:sldMk cId="3503622909" sldId="424"/>
            <ac:spMk id="3" creationId="{73356C4D-39A4-41F4-81D7-A443625A2271}"/>
          </ac:spMkLst>
        </pc:spChg>
        <pc:spChg chg="add mod">
          <ac:chgData name="Wyman, Hilary" userId="f3bca22b-3a42-4d89-8a24-ce254d13f28a" providerId="ADAL" clId="{C478A7B9-20F9-4E6D-85D6-8AA4AB3E9E89}" dt="2021-10-26T13:21:04.887" v="122" actId="207"/>
          <ac:spMkLst>
            <pc:docMk/>
            <pc:sldMk cId="3503622909" sldId="424"/>
            <ac:spMk id="4" creationId="{FAFE4C36-9731-4D69-B5A6-C3F16162E793}"/>
          </ac:spMkLst>
        </pc:spChg>
        <pc:spChg chg="add del mod">
          <ac:chgData name="Wyman, Hilary" userId="f3bca22b-3a42-4d89-8a24-ce254d13f28a" providerId="ADAL" clId="{C478A7B9-20F9-4E6D-85D6-8AA4AB3E9E89}" dt="2021-10-26T13:14:00.961" v="86" actId="478"/>
          <ac:spMkLst>
            <pc:docMk/>
            <pc:sldMk cId="3503622909" sldId="424"/>
            <ac:spMk id="7" creationId="{E683E742-B19C-48E4-949C-9F59837D3741}"/>
          </ac:spMkLst>
        </pc:spChg>
        <pc:picChg chg="add mod">
          <ac:chgData name="Wyman, Hilary" userId="f3bca22b-3a42-4d89-8a24-ce254d13f28a" providerId="ADAL" clId="{C478A7B9-20F9-4E6D-85D6-8AA4AB3E9E89}" dt="2021-10-26T13:13:52.896" v="83"/>
          <ac:picMkLst>
            <pc:docMk/>
            <pc:sldMk cId="3503622909" sldId="424"/>
            <ac:picMk id="5" creationId="{91D1B7A6-F76C-4CEA-8A16-8C48734B16C4}"/>
          </ac:picMkLst>
        </pc:picChg>
      </pc:sldChg>
      <pc:sldChg chg="addSp modSp mod">
        <pc:chgData name="Wyman, Hilary" userId="f3bca22b-3a42-4d89-8a24-ce254d13f28a" providerId="ADAL" clId="{C478A7B9-20F9-4E6D-85D6-8AA4AB3E9E89}" dt="2021-10-26T16:05:59.221" v="216" actId="255"/>
        <pc:sldMkLst>
          <pc:docMk/>
          <pc:sldMk cId="3266832180" sldId="425"/>
        </pc:sldMkLst>
        <pc:spChg chg="mod">
          <ac:chgData name="Wyman, Hilary" userId="f3bca22b-3a42-4d89-8a24-ce254d13f28a" providerId="ADAL" clId="{C478A7B9-20F9-4E6D-85D6-8AA4AB3E9E89}" dt="2021-10-26T16:05:59.221" v="216" actId="255"/>
          <ac:spMkLst>
            <pc:docMk/>
            <pc:sldMk cId="3266832180" sldId="425"/>
            <ac:spMk id="2" creationId="{EBF94A1D-4A8F-47A8-81FB-F739019A68CA}"/>
          </ac:spMkLst>
        </pc:spChg>
        <pc:picChg chg="add mod">
          <ac:chgData name="Wyman, Hilary" userId="f3bca22b-3a42-4d89-8a24-ce254d13f28a" providerId="ADAL" clId="{C478A7B9-20F9-4E6D-85D6-8AA4AB3E9E89}" dt="2021-10-26T13:15:54.958" v="109"/>
          <ac:picMkLst>
            <pc:docMk/>
            <pc:sldMk cId="3266832180" sldId="425"/>
            <ac:picMk id="4" creationId="{E2D52864-D200-4370-9F5F-98C29C6CD6CC}"/>
          </ac:picMkLst>
        </pc:picChg>
        <pc:picChg chg="mod">
          <ac:chgData name="Wyman, Hilary" userId="f3bca22b-3a42-4d89-8a24-ce254d13f28a" providerId="ADAL" clId="{C478A7B9-20F9-4E6D-85D6-8AA4AB3E9E89}" dt="2021-10-26T13:16:42.286" v="117" actId="14100"/>
          <ac:picMkLst>
            <pc:docMk/>
            <pc:sldMk cId="3266832180" sldId="425"/>
            <ac:picMk id="6" creationId="{269A8A6A-C32E-48CD-ACA7-947A848033B8}"/>
          </ac:picMkLst>
        </pc:picChg>
      </pc:sldChg>
      <pc:sldChg chg="del">
        <pc:chgData name="Wyman, Hilary" userId="f3bca22b-3a42-4d89-8a24-ce254d13f28a" providerId="ADAL" clId="{C478A7B9-20F9-4E6D-85D6-8AA4AB3E9E89}" dt="2021-10-26T13:11:15.694" v="60" actId="47"/>
        <pc:sldMkLst>
          <pc:docMk/>
          <pc:sldMk cId="2025890755" sldId="433"/>
        </pc:sldMkLst>
      </pc:sldChg>
      <pc:sldChg chg="del">
        <pc:chgData name="Wyman, Hilary" userId="f3bca22b-3a42-4d89-8a24-ce254d13f28a" providerId="ADAL" clId="{C478A7B9-20F9-4E6D-85D6-8AA4AB3E9E89}" dt="2021-10-26T13:21:30.050" v="125" actId="47"/>
        <pc:sldMkLst>
          <pc:docMk/>
          <pc:sldMk cId="3494913823" sldId="434"/>
        </pc:sldMkLst>
      </pc:sldChg>
      <pc:sldChg chg="del">
        <pc:chgData name="Wyman, Hilary" userId="f3bca22b-3a42-4d89-8a24-ce254d13f28a" providerId="ADAL" clId="{C478A7B9-20F9-4E6D-85D6-8AA4AB3E9E89}" dt="2021-10-26T13:23:43.924" v="148" actId="47"/>
        <pc:sldMkLst>
          <pc:docMk/>
          <pc:sldMk cId="4218594737" sldId="435"/>
        </pc:sldMkLst>
      </pc:sldChg>
      <pc:sldChg chg="del">
        <pc:chgData name="Wyman, Hilary" userId="f3bca22b-3a42-4d89-8a24-ce254d13f28a" providerId="ADAL" clId="{C478A7B9-20F9-4E6D-85D6-8AA4AB3E9E89}" dt="2021-10-26T13:23:43.924" v="148" actId="47"/>
        <pc:sldMkLst>
          <pc:docMk/>
          <pc:sldMk cId="2916084073" sldId="436"/>
        </pc:sldMkLst>
      </pc:sldChg>
      <pc:sldChg chg="del">
        <pc:chgData name="Wyman, Hilary" userId="f3bca22b-3a42-4d89-8a24-ce254d13f28a" providerId="ADAL" clId="{C478A7B9-20F9-4E6D-85D6-8AA4AB3E9E89}" dt="2021-10-26T13:21:30.050" v="125" actId="47"/>
        <pc:sldMkLst>
          <pc:docMk/>
          <pc:sldMk cId="2193316088" sldId="437"/>
        </pc:sldMkLst>
      </pc:sldChg>
      <pc:sldChg chg="del">
        <pc:chgData name="Wyman, Hilary" userId="f3bca22b-3a42-4d89-8a24-ce254d13f28a" providerId="ADAL" clId="{C478A7B9-20F9-4E6D-85D6-8AA4AB3E9E89}" dt="2021-10-26T13:11:15.694" v="60" actId="47"/>
        <pc:sldMkLst>
          <pc:docMk/>
          <pc:sldMk cId="2555153308" sldId="438"/>
        </pc:sldMkLst>
      </pc:sldChg>
      <pc:sldChg chg="modSp add mod">
        <pc:chgData name="Wyman, Hilary" userId="f3bca22b-3a42-4d89-8a24-ce254d13f28a" providerId="ADAL" clId="{C478A7B9-20F9-4E6D-85D6-8AA4AB3E9E89}" dt="2021-10-26T13:02:49.588" v="1" actId="20577"/>
        <pc:sldMkLst>
          <pc:docMk/>
          <pc:sldMk cId="1859242509" sldId="446"/>
        </pc:sldMkLst>
        <pc:spChg chg="mod">
          <ac:chgData name="Wyman, Hilary" userId="f3bca22b-3a42-4d89-8a24-ce254d13f28a" providerId="ADAL" clId="{C478A7B9-20F9-4E6D-85D6-8AA4AB3E9E89}" dt="2021-10-26T13:02:49.588" v="1" actId="20577"/>
          <ac:spMkLst>
            <pc:docMk/>
            <pc:sldMk cId="1859242509" sldId="446"/>
            <ac:spMk id="4" creationId="{CDD34750-652D-FC49-85CC-0D442747B51C}"/>
          </ac:spMkLst>
        </pc:spChg>
      </pc:sldChg>
      <pc:sldChg chg="add">
        <pc:chgData name="Wyman, Hilary" userId="f3bca22b-3a42-4d89-8a24-ce254d13f28a" providerId="ADAL" clId="{C478A7B9-20F9-4E6D-85D6-8AA4AB3E9E89}" dt="2021-10-26T13:02:43.322" v="0"/>
        <pc:sldMkLst>
          <pc:docMk/>
          <pc:sldMk cId="1066962807" sldId="458"/>
        </pc:sldMkLst>
      </pc:sldChg>
      <pc:sldChg chg="modSp add mod">
        <pc:chgData name="Wyman, Hilary" userId="f3bca22b-3a42-4d89-8a24-ce254d13f28a" providerId="ADAL" clId="{C478A7B9-20F9-4E6D-85D6-8AA4AB3E9E89}" dt="2021-10-26T16:04:04.487" v="185" actId="20577"/>
        <pc:sldMkLst>
          <pc:docMk/>
          <pc:sldMk cId="413963397" sldId="459"/>
        </pc:sldMkLst>
        <pc:graphicFrameChg chg="modGraphic">
          <ac:chgData name="Wyman, Hilary" userId="f3bca22b-3a42-4d89-8a24-ce254d13f28a" providerId="ADAL" clId="{C478A7B9-20F9-4E6D-85D6-8AA4AB3E9E89}" dt="2021-10-26T16:04:04.487" v="185" actId="20577"/>
          <ac:graphicFrameMkLst>
            <pc:docMk/>
            <pc:sldMk cId="413963397" sldId="459"/>
            <ac:graphicFrameMk id="6" creationId="{00000000-0000-0000-0000-000000000000}"/>
          </ac:graphicFrameMkLst>
        </pc:graphicFrameChg>
      </pc:sldChg>
      <pc:sldChg chg="modSp add mod">
        <pc:chgData name="Wyman, Hilary" userId="f3bca22b-3a42-4d89-8a24-ce254d13f28a" providerId="ADAL" clId="{C478A7B9-20F9-4E6D-85D6-8AA4AB3E9E89}" dt="2021-10-26T16:04:10.893" v="188" actId="20577"/>
        <pc:sldMkLst>
          <pc:docMk/>
          <pc:sldMk cId="917601382" sldId="460"/>
        </pc:sldMkLst>
        <pc:graphicFrameChg chg="modGraphic">
          <ac:chgData name="Wyman, Hilary" userId="f3bca22b-3a42-4d89-8a24-ce254d13f28a" providerId="ADAL" clId="{C478A7B9-20F9-4E6D-85D6-8AA4AB3E9E89}" dt="2021-10-26T16:04:10.893" v="188" actId="20577"/>
          <ac:graphicFrameMkLst>
            <pc:docMk/>
            <pc:sldMk cId="917601382" sldId="460"/>
            <ac:graphicFrameMk id="12" creationId="{2177F886-B284-4DAB-B3B7-7C7770B3F63F}"/>
          </ac:graphicFrameMkLst>
        </pc:graphicFrameChg>
      </pc:sldChg>
      <pc:sldChg chg="modSp add mod">
        <pc:chgData name="Wyman, Hilary" userId="f3bca22b-3a42-4d89-8a24-ce254d13f28a" providerId="ADAL" clId="{C478A7B9-20F9-4E6D-85D6-8AA4AB3E9E89}" dt="2021-10-26T16:04:19.081" v="192" actId="20577"/>
        <pc:sldMkLst>
          <pc:docMk/>
          <pc:sldMk cId="3299739172" sldId="461"/>
        </pc:sldMkLst>
        <pc:graphicFrameChg chg="modGraphic">
          <ac:chgData name="Wyman, Hilary" userId="f3bca22b-3a42-4d89-8a24-ce254d13f28a" providerId="ADAL" clId="{C478A7B9-20F9-4E6D-85D6-8AA4AB3E9E89}" dt="2021-10-26T16:04:19.081" v="192" actId="20577"/>
          <ac:graphicFrameMkLst>
            <pc:docMk/>
            <pc:sldMk cId="3299739172" sldId="461"/>
            <ac:graphicFrameMk id="3" creationId="{43863BC8-3C79-42D4-97D5-3DB4D6AAA6BE}"/>
          </ac:graphicFrameMkLst>
        </pc:graphicFrameChg>
      </pc:sldChg>
      <pc:sldChg chg="modSp add mod">
        <pc:chgData name="Wyman, Hilary" userId="f3bca22b-3a42-4d89-8a24-ce254d13f28a" providerId="ADAL" clId="{C478A7B9-20F9-4E6D-85D6-8AA4AB3E9E89}" dt="2021-10-26T16:04:48.533" v="204" actId="20577"/>
        <pc:sldMkLst>
          <pc:docMk/>
          <pc:sldMk cId="1702838462" sldId="462"/>
        </pc:sldMkLst>
        <pc:graphicFrameChg chg="modGraphic">
          <ac:chgData name="Wyman, Hilary" userId="f3bca22b-3a42-4d89-8a24-ce254d13f28a" providerId="ADAL" clId="{C478A7B9-20F9-4E6D-85D6-8AA4AB3E9E89}" dt="2021-10-26T16:04:48.533" v="204" actId="20577"/>
          <ac:graphicFrameMkLst>
            <pc:docMk/>
            <pc:sldMk cId="1702838462" sldId="462"/>
            <ac:graphicFrameMk id="4" creationId="{ED15F1B8-722A-475D-9F41-9256960E0203}"/>
          </ac:graphicFrameMkLst>
        </pc:graphicFrameChg>
      </pc:sldChg>
      <pc:sldChg chg="add">
        <pc:chgData name="Wyman, Hilary" userId="f3bca22b-3a42-4d89-8a24-ce254d13f28a" providerId="ADAL" clId="{C478A7B9-20F9-4E6D-85D6-8AA4AB3E9E89}" dt="2021-10-26T13:02:43.322" v="0"/>
        <pc:sldMkLst>
          <pc:docMk/>
          <pc:sldMk cId="3358704602" sldId="463"/>
        </pc:sldMkLst>
      </pc:sldChg>
      <pc:sldChg chg="modSp add mod">
        <pc:chgData name="Wyman, Hilary" userId="f3bca22b-3a42-4d89-8a24-ce254d13f28a" providerId="ADAL" clId="{C478A7B9-20F9-4E6D-85D6-8AA4AB3E9E89}" dt="2021-10-26T16:04:59.112" v="206" actId="20577"/>
        <pc:sldMkLst>
          <pc:docMk/>
          <pc:sldMk cId="2511817077" sldId="464"/>
        </pc:sldMkLst>
        <pc:spChg chg="mod">
          <ac:chgData name="Wyman, Hilary" userId="f3bca22b-3a42-4d89-8a24-ce254d13f28a" providerId="ADAL" clId="{C478A7B9-20F9-4E6D-85D6-8AA4AB3E9E89}" dt="2021-10-26T16:04:54.815" v="205" actId="20577"/>
          <ac:spMkLst>
            <pc:docMk/>
            <pc:sldMk cId="2511817077" sldId="464"/>
            <ac:spMk id="2" creationId="{2CD2AF48-C521-4688-A46C-5145B2716851}"/>
          </ac:spMkLst>
        </pc:spChg>
        <pc:spChg chg="mod">
          <ac:chgData name="Wyman, Hilary" userId="f3bca22b-3a42-4d89-8a24-ce254d13f28a" providerId="ADAL" clId="{C478A7B9-20F9-4E6D-85D6-8AA4AB3E9E89}" dt="2021-10-26T16:04:59.112" v="206" actId="20577"/>
          <ac:spMkLst>
            <pc:docMk/>
            <pc:sldMk cId="2511817077" sldId="464"/>
            <ac:spMk id="5" creationId="{7BF20965-0C4F-4631-A762-5071922C8746}"/>
          </ac:spMkLst>
        </pc:spChg>
      </pc:sldChg>
      <pc:sldChg chg="modSp add mod">
        <pc:chgData name="Wyman, Hilary" userId="f3bca22b-3a42-4d89-8a24-ce254d13f28a" providerId="ADAL" clId="{C478A7B9-20F9-4E6D-85D6-8AA4AB3E9E89}" dt="2021-10-26T16:05:05.316" v="207" actId="20577"/>
        <pc:sldMkLst>
          <pc:docMk/>
          <pc:sldMk cId="1441987980" sldId="465"/>
        </pc:sldMkLst>
        <pc:spChg chg="mod">
          <ac:chgData name="Wyman, Hilary" userId="f3bca22b-3a42-4d89-8a24-ce254d13f28a" providerId="ADAL" clId="{C478A7B9-20F9-4E6D-85D6-8AA4AB3E9E89}" dt="2021-10-26T16:05:05.316" v="207" actId="20577"/>
          <ac:spMkLst>
            <pc:docMk/>
            <pc:sldMk cId="1441987980" sldId="465"/>
            <ac:spMk id="2" creationId="{2CD2AF48-C521-4688-A46C-5145B2716851}"/>
          </ac:spMkLst>
        </pc:spChg>
      </pc:sldChg>
      <pc:sldChg chg="modSp add mod">
        <pc:chgData name="Wyman, Hilary" userId="f3bca22b-3a42-4d89-8a24-ce254d13f28a" providerId="ADAL" clId="{C478A7B9-20F9-4E6D-85D6-8AA4AB3E9E89}" dt="2021-10-26T13:03:24.213" v="9" actId="14100"/>
        <pc:sldMkLst>
          <pc:docMk/>
          <pc:sldMk cId="1470437437" sldId="466"/>
        </pc:sldMkLst>
        <pc:picChg chg="mod">
          <ac:chgData name="Wyman, Hilary" userId="f3bca22b-3a42-4d89-8a24-ce254d13f28a" providerId="ADAL" clId="{C478A7B9-20F9-4E6D-85D6-8AA4AB3E9E89}" dt="2021-10-26T13:03:24.213" v="9" actId="14100"/>
          <ac:picMkLst>
            <pc:docMk/>
            <pc:sldMk cId="1470437437" sldId="466"/>
            <ac:picMk id="13" creationId="{6BB8A338-DACB-47B1-9DB8-E3D300C69615}"/>
          </ac:picMkLst>
        </pc:picChg>
      </pc:sldChg>
      <pc:sldChg chg="add">
        <pc:chgData name="Wyman, Hilary" userId="f3bca22b-3a42-4d89-8a24-ce254d13f28a" providerId="ADAL" clId="{C478A7B9-20F9-4E6D-85D6-8AA4AB3E9E89}" dt="2021-10-26T13:21:25.738" v="124"/>
        <pc:sldMkLst>
          <pc:docMk/>
          <pc:sldMk cId="875667819" sldId="471"/>
        </pc:sldMkLst>
      </pc:sldChg>
      <pc:sldChg chg="add">
        <pc:chgData name="Wyman, Hilary" userId="f3bca22b-3a42-4d89-8a24-ce254d13f28a" providerId="ADAL" clId="{C478A7B9-20F9-4E6D-85D6-8AA4AB3E9E89}" dt="2021-10-26T13:21:25.738" v="124"/>
        <pc:sldMkLst>
          <pc:docMk/>
          <pc:sldMk cId="2631800555" sldId="472"/>
        </pc:sldMkLst>
      </pc:sldChg>
      <pc:sldChg chg="add">
        <pc:chgData name="Wyman, Hilary" userId="f3bca22b-3a42-4d89-8a24-ce254d13f28a" providerId="ADAL" clId="{C478A7B9-20F9-4E6D-85D6-8AA4AB3E9E89}" dt="2021-10-26T13:23:36.143" v="147"/>
        <pc:sldMkLst>
          <pc:docMk/>
          <pc:sldMk cId="2506610732" sldId="473"/>
        </pc:sldMkLst>
      </pc:sldChg>
      <pc:sldChg chg="add">
        <pc:chgData name="Wyman, Hilary" userId="f3bca22b-3a42-4d89-8a24-ce254d13f28a" providerId="ADAL" clId="{C478A7B9-20F9-4E6D-85D6-8AA4AB3E9E89}" dt="2021-10-26T13:23:36.143" v="147"/>
        <pc:sldMkLst>
          <pc:docMk/>
          <pc:sldMk cId="768690978" sldId="474"/>
        </pc:sldMkLst>
      </pc:sldChg>
    </pc:docChg>
  </pc:docChgLst>
  <pc:docChgLst>
    <pc:chgData name="Rhiannon Salisbury (Staff)" userId="S::rhiannon.salisbury@alun.flintshire.sch.uk::306dbb6a-c74f-4a89-a36f-19e805afaa5e" providerId="AD" clId="Web-{F0DD6E88-F3CE-3A22-CFB1-5F313C5FEC5C}"/>
    <pc:docChg chg="addSld delSld">
      <pc:chgData name="Rhiannon Salisbury (Staff)" userId="S::rhiannon.salisbury@alun.flintshire.sch.uk::306dbb6a-c74f-4a89-a36f-19e805afaa5e" providerId="AD" clId="Web-{F0DD6E88-F3CE-3A22-CFB1-5F313C5FEC5C}" dt="2021-09-04T12:05:00.322" v="52"/>
      <pc:docMkLst>
        <pc:docMk/>
      </pc:docMkLst>
      <pc:sldChg chg="del">
        <pc:chgData name="Rhiannon Salisbury (Staff)" userId="S::rhiannon.salisbury@alun.flintshire.sch.uk::306dbb6a-c74f-4a89-a36f-19e805afaa5e" providerId="AD" clId="Web-{F0DD6E88-F3CE-3A22-CFB1-5F313C5FEC5C}" dt="2021-09-04T12:04:45.540" v="35"/>
        <pc:sldMkLst>
          <pc:docMk/>
          <pc:sldMk cId="2884581338" sldId="347"/>
        </pc:sldMkLst>
      </pc:sldChg>
      <pc:sldChg chg="del">
        <pc:chgData name="Rhiannon Salisbury (Staff)" userId="S::rhiannon.salisbury@alun.flintshire.sch.uk::306dbb6a-c74f-4a89-a36f-19e805afaa5e" providerId="AD" clId="Web-{F0DD6E88-F3CE-3A22-CFB1-5F313C5FEC5C}" dt="2021-09-04T12:04:10.790" v="4"/>
        <pc:sldMkLst>
          <pc:docMk/>
          <pc:sldMk cId="1048990997" sldId="352"/>
        </pc:sldMkLst>
      </pc:sldChg>
      <pc:sldChg chg="del">
        <pc:chgData name="Rhiannon Salisbury (Staff)" userId="S::rhiannon.salisbury@alun.flintshire.sch.uk::306dbb6a-c74f-4a89-a36f-19e805afaa5e" providerId="AD" clId="Web-{F0DD6E88-F3CE-3A22-CFB1-5F313C5FEC5C}" dt="2021-09-04T12:04:12.259" v="6"/>
        <pc:sldMkLst>
          <pc:docMk/>
          <pc:sldMk cId="3691094163" sldId="353"/>
        </pc:sldMkLst>
      </pc:sldChg>
      <pc:sldChg chg="del">
        <pc:chgData name="Rhiannon Salisbury (Staff)" userId="S::rhiannon.salisbury@alun.flintshire.sch.uk::306dbb6a-c74f-4a89-a36f-19e805afaa5e" providerId="AD" clId="Web-{F0DD6E88-F3CE-3A22-CFB1-5F313C5FEC5C}" dt="2021-09-04T12:04:14.243" v="9"/>
        <pc:sldMkLst>
          <pc:docMk/>
          <pc:sldMk cId="246412611" sldId="354"/>
        </pc:sldMkLst>
      </pc:sldChg>
      <pc:sldChg chg="del">
        <pc:chgData name="Rhiannon Salisbury (Staff)" userId="S::rhiannon.salisbury@alun.flintshire.sch.uk::306dbb6a-c74f-4a89-a36f-19e805afaa5e" providerId="AD" clId="Web-{F0DD6E88-F3CE-3A22-CFB1-5F313C5FEC5C}" dt="2021-09-04T12:04:14.993" v="10"/>
        <pc:sldMkLst>
          <pc:docMk/>
          <pc:sldMk cId="2302630625" sldId="355"/>
        </pc:sldMkLst>
      </pc:sldChg>
      <pc:sldChg chg="del">
        <pc:chgData name="Rhiannon Salisbury (Staff)" userId="S::rhiannon.salisbury@alun.flintshire.sch.uk::306dbb6a-c74f-4a89-a36f-19e805afaa5e" providerId="AD" clId="Web-{F0DD6E88-F3CE-3A22-CFB1-5F313C5FEC5C}" dt="2021-09-04T12:04:16.493" v="12"/>
        <pc:sldMkLst>
          <pc:docMk/>
          <pc:sldMk cId="3388548877" sldId="356"/>
        </pc:sldMkLst>
      </pc:sldChg>
      <pc:sldChg chg="del">
        <pc:chgData name="Rhiannon Salisbury (Staff)" userId="S::rhiannon.salisbury@alun.flintshire.sch.uk::306dbb6a-c74f-4a89-a36f-19e805afaa5e" providerId="AD" clId="Web-{F0DD6E88-F3CE-3A22-CFB1-5F313C5FEC5C}" dt="2021-09-04T12:04:18.196" v="15"/>
        <pc:sldMkLst>
          <pc:docMk/>
          <pc:sldMk cId="3658113052" sldId="357"/>
        </pc:sldMkLst>
      </pc:sldChg>
      <pc:sldChg chg="del">
        <pc:chgData name="Rhiannon Salisbury (Staff)" userId="S::rhiannon.salisbury@alun.flintshire.sch.uk::306dbb6a-c74f-4a89-a36f-19e805afaa5e" providerId="AD" clId="Web-{F0DD6E88-F3CE-3A22-CFB1-5F313C5FEC5C}" dt="2021-09-04T12:04:18.852" v="16"/>
        <pc:sldMkLst>
          <pc:docMk/>
          <pc:sldMk cId="3710113814" sldId="358"/>
        </pc:sldMkLst>
      </pc:sldChg>
      <pc:sldChg chg="del">
        <pc:chgData name="Rhiannon Salisbury (Staff)" userId="S::rhiannon.salisbury@alun.flintshire.sch.uk::306dbb6a-c74f-4a89-a36f-19e805afaa5e" providerId="AD" clId="Web-{F0DD6E88-F3CE-3A22-CFB1-5F313C5FEC5C}" dt="2021-09-04T12:04:11.712" v="5"/>
        <pc:sldMkLst>
          <pc:docMk/>
          <pc:sldMk cId="4218148231" sldId="360"/>
        </pc:sldMkLst>
      </pc:sldChg>
      <pc:sldChg chg="del">
        <pc:chgData name="Rhiannon Salisbury (Staff)" userId="S::rhiannon.salisbury@alun.flintshire.sch.uk::306dbb6a-c74f-4a89-a36f-19e805afaa5e" providerId="AD" clId="Web-{F0DD6E88-F3CE-3A22-CFB1-5F313C5FEC5C}" dt="2021-09-04T12:04:29.790" v="29"/>
        <pc:sldMkLst>
          <pc:docMk/>
          <pc:sldMk cId="1100724162" sldId="363"/>
        </pc:sldMkLst>
      </pc:sldChg>
      <pc:sldChg chg="del">
        <pc:chgData name="Rhiannon Salisbury (Staff)" userId="S::rhiannon.salisbury@alun.flintshire.sch.uk::306dbb6a-c74f-4a89-a36f-19e805afaa5e" providerId="AD" clId="Web-{F0DD6E88-F3CE-3A22-CFB1-5F313C5FEC5C}" dt="2021-09-04T12:04:13.196" v="7"/>
        <pc:sldMkLst>
          <pc:docMk/>
          <pc:sldMk cId="1845007995" sldId="373"/>
        </pc:sldMkLst>
      </pc:sldChg>
      <pc:sldChg chg="del">
        <pc:chgData name="Rhiannon Salisbury (Staff)" userId="S::rhiannon.salisbury@alun.flintshire.sch.uk::306dbb6a-c74f-4a89-a36f-19e805afaa5e" providerId="AD" clId="Web-{F0DD6E88-F3CE-3A22-CFB1-5F313C5FEC5C}" dt="2021-09-04T12:04:13.727" v="8"/>
        <pc:sldMkLst>
          <pc:docMk/>
          <pc:sldMk cId="1088733252" sldId="374"/>
        </pc:sldMkLst>
      </pc:sldChg>
      <pc:sldChg chg="del">
        <pc:chgData name="Rhiannon Salisbury (Staff)" userId="S::rhiannon.salisbury@alun.flintshire.sch.uk::306dbb6a-c74f-4a89-a36f-19e805afaa5e" providerId="AD" clId="Web-{F0DD6E88-F3CE-3A22-CFB1-5F313C5FEC5C}" dt="2021-09-04T12:04:17.024" v="13"/>
        <pc:sldMkLst>
          <pc:docMk/>
          <pc:sldMk cId="3590858950" sldId="375"/>
        </pc:sldMkLst>
      </pc:sldChg>
      <pc:sldChg chg="del">
        <pc:chgData name="Rhiannon Salisbury (Staff)" userId="S::rhiannon.salisbury@alun.flintshire.sch.uk::306dbb6a-c74f-4a89-a36f-19e805afaa5e" providerId="AD" clId="Web-{F0DD6E88-F3CE-3A22-CFB1-5F313C5FEC5C}" dt="2021-09-04T12:04:17.774" v="14"/>
        <pc:sldMkLst>
          <pc:docMk/>
          <pc:sldMk cId="211120669" sldId="376"/>
        </pc:sldMkLst>
      </pc:sldChg>
      <pc:sldChg chg="del">
        <pc:chgData name="Rhiannon Salisbury (Staff)" userId="S::rhiannon.salisbury@alun.flintshire.sch.uk::306dbb6a-c74f-4a89-a36f-19e805afaa5e" providerId="AD" clId="Web-{F0DD6E88-F3CE-3A22-CFB1-5F313C5FEC5C}" dt="2021-09-04T12:04:15.727" v="11"/>
        <pc:sldMkLst>
          <pc:docMk/>
          <pc:sldMk cId="4094689253" sldId="377"/>
        </pc:sldMkLst>
      </pc:sldChg>
      <pc:sldChg chg="del">
        <pc:chgData name="Rhiannon Salisbury (Staff)" userId="S::rhiannon.salisbury@alun.flintshire.sch.uk::306dbb6a-c74f-4a89-a36f-19e805afaa5e" providerId="AD" clId="Web-{F0DD6E88-F3CE-3A22-CFB1-5F313C5FEC5C}" dt="2021-09-04T12:03:56.477" v="0"/>
        <pc:sldMkLst>
          <pc:docMk/>
          <pc:sldMk cId="3902413265" sldId="379"/>
        </pc:sldMkLst>
      </pc:sldChg>
      <pc:sldChg chg="add del">
        <pc:chgData name="Rhiannon Salisbury (Staff)" userId="S::rhiannon.salisbury@alun.flintshire.sch.uk::306dbb6a-c74f-4a89-a36f-19e805afaa5e" providerId="AD" clId="Web-{F0DD6E88-F3CE-3A22-CFB1-5F313C5FEC5C}" dt="2021-09-04T12:04:09.493" v="3"/>
        <pc:sldMkLst>
          <pc:docMk/>
          <pc:sldMk cId="3331254289" sldId="380"/>
        </pc:sldMkLst>
      </pc:sldChg>
      <pc:sldChg chg="del">
        <pc:chgData name="Rhiannon Salisbury (Staff)" userId="S::rhiannon.salisbury@alun.flintshire.sch.uk::306dbb6a-c74f-4a89-a36f-19e805afaa5e" providerId="AD" clId="Web-{F0DD6E88-F3CE-3A22-CFB1-5F313C5FEC5C}" dt="2021-09-04T12:04:44.009" v="33"/>
        <pc:sldMkLst>
          <pc:docMk/>
          <pc:sldMk cId="3682114704" sldId="382"/>
        </pc:sldMkLst>
      </pc:sldChg>
      <pc:sldChg chg="del">
        <pc:chgData name="Rhiannon Salisbury (Staff)" userId="S::rhiannon.salisbury@alun.flintshire.sch.uk::306dbb6a-c74f-4a89-a36f-19e805afaa5e" providerId="AD" clId="Web-{F0DD6E88-F3CE-3A22-CFB1-5F313C5FEC5C}" dt="2021-09-04T12:04:19.462" v="17"/>
        <pc:sldMkLst>
          <pc:docMk/>
          <pc:sldMk cId="439821875" sldId="383"/>
        </pc:sldMkLst>
      </pc:sldChg>
      <pc:sldChg chg="del">
        <pc:chgData name="Rhiannon Salisbury (Staff)" userId="S::rhiannon.salisbury@alun.flintshire.sch.uk::306dbb6a-c74f-4a89-a36f-19e805afaa5e" providerId="AD" clId="Web-{F0DD6E88-F3CE-3A22-CFB1-5F313C5FEC5C}" dt="2021-09-04T12:04:32.665" v="31"/>
        <pc:sldMkLst>
          <pc:docMk/>
          <pc:sldMk cId="1977493630" sldId="384"/>
        </pc:sldMkLst>
      </pc:sldChg>
      <pc:sldChg chg="del">
        <pc:chgData name="Rhiannon Salisbury (Staff)" userId="S::rhiannon.salisbury@alun.flintshire.sch.uk::306dbb6a-c74f-4a89-a36f-19e805afaa5e" providerId="AD" clId="Web-{F0DD6E88-F3CE-3A22-CFB1-5F313C5FEC5C}" dt="2021-09-04T12:04:33.478" v="32"/>
        <pc:sldMkLst>
          <pc:docMk/>
          <pc:sldMk cId="3649273118" sldId="386"/>
        </pc:sldMkLst>
      </pc:sldChg>
      <pc:sldChg chg="del">
        <pc:chgData name="Rhiannon Salisbury (Staff)" userId="S::rhiannon.salisbury@alun.flintshire.sch.uk::306dbb6a-c74f-4a89-a36f-19e805afaa5e" providerId="AD" clId="Web-{F0DD6E88-F3CE-3A22-CFB1-5F313C5FEC5C}" dt="2021-09-04T12:04:22.946" v="21"/>
        <pc:sldMkLst>
          <pc:docMk/>
          <pc:sldMk cId="3531020230" sldId="387"/>
        </pc:sldMkLst>
      </pc:sldChg>
      <pc:sldChg chg="del">
        <pc:chgData name="Rhiannon Salisbury (Staff)" userId="S::rhiannon.salisbury@alun.flintshire.sch.uk::306dbb6a-c74f-4a89-a36f-19e805afaa5e" providerId="AD" clId="Web-{F0DD6E88-F3CE-3A22-CFB1-5F313C5FEC5C}" dt="2021-09-04T12:04:21.571" v="20"/>
        <pc:sldMkLst>
          <pc:docMk/>
          <pc:sldMk cId="2985660450" sldId="388"/>
        </pc:sldMkLst>
      </pc:sldChg>
      <pc:sldChg chg="del">
        <pc:chgData name="Rhiannon Salisbury (Staff)" userId="S::rhiannon.salisbury@alun.flintshire.sch.uk::306dbb6a-c74f-4a89-a36f-19e805afaa5e" providerId="AD" clId="Web-{F0DD6E88-F3CE-3A22-CFB1-5F313C5FEC5C}" dt="2021-09-04T12:04:28.040" v="27"/>
        <pc:sldMkLst>
          <pc:docMk/>
          <pc:sldMk cId="1769217603" sldId="389"/>
        </pc:sldMkLst>
      </pc:sldChg>
      <pc:sldChg chg="del">
        <pc:chgData name="Rhiannon Salisbury (Staff)" userId="S::rhiannon.salisbury@alun.flintshire.sch.uk::306dbb6a-c74f-4a89-a36f-19e805afaa5e" providerId="AD" clId="Web-{F0DD6E88-F3CE-3A22-CFB1-5F313C5FEC5C}" dt="2021-09-04T12:04:20.728" v="19"/>
        <pc:sldMkLst>
          <pc:docMk/>
          <pc:sldMk cId="1044620217" sldId="390"/>
        </pc:sldMkLst>
      </pc:sldChg>
      <pc:sldChg chg="del">
        <pc:chgData name="Rhiannon Salisbury (Staff)" userId="S::rhiannon.salisbury@alun.flintshire.sch.uk::306dbb6a-c74f-4a89-a36f-19e805afaa5e" providerId="AD" clId="Web-{F0DD6E88-F3CE-3A22-CFB1-5F313C5FEC5C}" dt="2021-09-04T12:04:20.102" v="18"/>
        <pc:sldMkLst>
          <pc:docMk/>
          <pc:sldMk cId="29721434" sldId="391"/>
        </pc:sldMkLst>
      </pc:sldChg>
      <pc:sldChg chg="del">
        <pc:chgData name="Rhiannon Salisbury (Staff)" userId="S::rhiannon.salisbury@alun.flintshire.sch.uk::306dbb6a-c74f-4a89-a36f-19e805afaa5e" providerId="AD" clId="Web-{F0DD6E88-F3CE-3A22-CFB1-5F313C5FEC5C}" dt="2021-09-04T12:04:27.353" v="26"/>
        <pc:sldMkLst>
          <pc:docMk/>
          <pc:sldMk cId="2784738718" sldId="392"/>
        </pc:sldMkLst>
      </pc:sldChg>
      <pc:sldChg chg="del">
        <pc:chgData name="Rhiannon Salisbury (Staff)" userId="S::rhiannon.salisbury@alun.flintshire.sch.uk::306dbb6a-c74f-4a89-a36f-19e805afaa5e" providerId="AD" clId="Web-{F0DD6E88-F3CE-3A22-CFB1-5F313C5FEC5C}" dt="2021-09-04T12:04:23.790" v="22"/>
        <pc:sldMkLst>
          <pc:docMk/>
          <pc:sldMk cId="1280221405" sldId="393"/>
        </pc:sldMkLst>
      </pc:sldChg>
      <pc:sldChg chg="del">
        <pc:chgData name="Rhiannon Salisbury (Staff)" userId="S::rhiannon.salisbury@alun.flintshire.sch.uk::306dbb6a-c74f-4a89-a36f-19e805afaa5e" providerId="AD" clId="Web-{F0DD6E88-F3CE-3A22-CFB1-5F313C5FEC5C}" dt="2021-09-04T12:04:26.665" v="25"/>
        <pc:sldMkLst>
          <pc:docMk/>
          <pc:sldMk cId="687395075" sldId="394"/>
        </pc:sldMkLst>
      </pc:sldChg>
      <pc:sldChg chg="del">
        <pc:chgData name="Rhiannon Salisbury (Staff)" userId="S::rhiannon.salisbury@alun.flintshire.sch.uk::306dbb6a-c74f-4a89-a36f-19e805afaa5e" providerId="AD" clId="Web-{F0DD6E88-F3CE-3A22-CFB1-5F313C5FEC5C}" dt="2021-09-04T12:04:26.009" v="24"/>
        <pc:sldMkLst>
          <pc:docMk/>
          <pc:sldMk cId="3041507545" sldId="395"/>
        </pc:sldMkLst>
      </pc:sldChg>
      <pc:sldChg chg="del">
        <pc:chgData name="Rhiannon Salisbury (Staff)" userId="S::rhiannon.salisbury@alun.flintshire.sch.uk::306dbb6a-c74f-4a89-a36f-19e805afaa5e" providerId="AD" clId="Web-{F0DD6E88-F3CE-3A22-CFB1-5F313C5FEC5C}" dt="2021-09-04T12:04:25.353" v="23"/>
        <pc:sldMkLst>
          <pc:docMk/>
          <pc:sldMk cId="642089699" sldId="396"/>
        </pc:sldMkLst>
      </pc:sldChg>
      <pc:sldChg chg="del">
        <pc:chgData name="Rhiannon Salisbury (Staff)" userId="S::rhiannon.salisbury@alun.flintshire.sch.uk::306dbb6a-c74f-4a89-a36f-19e805afaa5e" providerId="AD" clId="Web-{F0DD6E88-F3CE-3A22-CFB1-5F313C5FEC5C}" dt="2021-09-04T12:04:28.743" v="28"/>
        <pc:sldMkLst>
          <pc:docMk/>
          <pc:sldMk cId="2558458803" sldId="397"/>
        </pc:sldMkLst>
      </pc:sldChg>
      <pc:sldChg chg="del">
        <pc:chgData name="Rhiannon Salisbury (Staff)" userId="S::rhiannon.salisbury@alun.flintshire.sch.uk::306dbb6a-c74f-4a89-a36f-19e805afaa5e" providerId="AD" clId="Web-{F0DD6E88-F3CE-3A22-CFB1-5F313C5FEC5C}" dt="2021-09-04T12:04:55.744" v="46"/>
        <pc:sldMkLst>
          <pc:docMk/>
          <pc:sldMk cId="1152614491" sldId="400"/>
        </pc:sldMkLst>
      </pc:sldChg>
      <pc:sldChg chg="del">
        <pc:chgData name="Rhiannon Salisbury (Staff)" userId="S::rhiannon.salisbury@alun.flintshire.sch.uk::306dbb6a-c74f-4a89-a36f-19e805afaa5e" providerId="AD" clId="Web-{F0DD6E88-F3CE-3A22-CFB1-5F313C5FEC5C}" dt="2021-09-04T12:04:55.275" v="45"/>
        <pc:sldMkLst>
          <pc:docMk/>
          <pc:sldMk cId="2746377796" sldId="401"/>
        </pc:sldMkLst>
      </pc:sldChg>
      <pc:sldChg chg="del">
        <pc:chgData name="Rhiannon Salisbury (Staff)" userId="S::rhiannon.salisbury@alun.flintshire.sch.uk::306dbb6a-c74f-4a89-a36f-19e805afaa5e" providerId="AD" clId="Web-{F0DD6E88-F3CE-3A22-CFB1-5F313C5FEC5C}" dt="2021-09-04T12:04:53.728" v="43"/>
        <pc:sldMkLst>
          <pc:docMk/>
          <pc:sldMk cId="1366604654" sldId="402"/>
        </pc:sldMkLst>
      </pc:sldChg>
      <pc:sldChg chg="del">
        <pc:chgData name="Rhiannon Salisbury (Staff)" userId="S::rhiannon.salisbury@alun.flintshire.sch.uk::306dbb6a-c74f-4a89-a36f-19e805afaa5e" providerId="AD" clId="Web-{F0DD6E88-F3CE-3A22-CFB1-5F313C5FEC5C}" dt="2021-09-04T12:04:52.587" v="42"/>
        <pc:sldMkLst>
          <pc:docMk/>
          <pc:sldMk cId="155234984" sldId="403"/>
        </pc:sldMkLst>
      </pc:sldChg>
      <pc:sldChg chg="del">
        <pc:chgData name="Rhiannon Salisbury (Staff)" userId="S::rhiannon.salisbury@alun.flintshire.sch.uk::306dbb6a-c74f-4a89-a36f-19e805afaa5e" providerId="AD" clId="Web-{F0DD6E88-F3CE-3A22-CFB1-5F313C5FEC5C}" dt="2021-09-04T12:04:51.166" v="40"/>
        <pc:sldMkLst>
          <pc:docMk/>
          <pc:sldMk cId="3829766630" sldId="404"/>
        </pc:sldMkLst>
      </pc:sldChg>
      <pc:sldChg chg="del">
        <pc:chgData name="Rhiannon Salisbury (Staff)" userId="S::rhiannon.salisbury@alun.flintshire.sch.uk::306dbb6a-c74f-4a89-a36f-19e805afaa5e" providerId="AD" clId="Web-{F0DD6E88-F3CE-3A22-CFB1-5F313C5FEC5C}" dt="2021-09-04T12:04:51.900" v="41"/>
        <pc:sldMkLst>
          <pc:docMk/>
          <pc:sldMk cId="2895321600" sldId="405"/>
        </pc:sldMkLst>
      </pc:sldChg>
      <pc:sldChg chg="del">
        <pc:chgData name="Rhiannon Salisbury (Staff)" userId="S::rhiannon.salisbury@alun.flintshire.sch.uk::306dbb6a-c74f-4a89-a36f-19e805afaa5e" providerId="AD" clId="Web-{F0DD6E88-F3CE-3A22-CFB1-5F313C5FEC5C}" dt="2021-09-04T12:04:49.916" v="39"/>
        <pc:sldMkLst>
          <pc:docMk/>
          <pc:sldMk cId="990576592" sldId="406"/>
        </pc:sldMkLst>
      </pc:sldChg>
      <pc:sldChg chg="del">
        <pc:chgData name="Rhiannon Salisbury (Staff)" userId="S::rhiannon.salisbury@alun.flintshire.sch.uk::306dbb6a-c74f-4a89-a36f-19e805afaa5e" providerId="AD" clId="Web-{F0DD6E88-F3CE-3A22-CFB1-5F313C5FEC5C}" dt="2021-09-04T12:04:48.494" v="38"/>
        <pc:sldMkLst>
          <pc:docMk/>
          <pc:sldMk cId="3506934734" sldId="407"/>
        </pc:sldMkLst>
      </pc:sldChg>
      <pc:sldChg chg="del">
        <pc:chgData name="Rhiannon Salisbury (Staff)" userId="S::rhiannon.salisbury@alun.flintshire.sch.uk::306dbb6a-c74f-4a89-a36f-19e805afaa5e" providerId="AD" clId="Web-{F0DD6E88-F3CE-3A22-CFB1-5F313C5FEC5C}" dt="2021-09-04T12:04:47.759" v="37"/>
        <pc:sldMkLst>
          <pc:docMk/>
          <pc:sldMk cId="2890592613" sldId="408"/>
        </pc:sldMkLst>
      </pc:sldChg>
      <pc:sldChg chg="del">
        <pc:chgData name="Rhiannon Salisbury (Staff)" userId="S::rhiannon.salisbury@alun.flintshire.sch.uk::306dbb6a-c74f-4a89-a36f-19e805afaa5e" providerId="AD" clId="Web-{F0DD6E88-F3CE-3A22-CFB1-5F313C5FEC5C}" dt="2021-09-04T12:04:46.947" v="36"/>
        <pc:sldMkLst>
          <pc:docMk/>
          <pc:sldMk cId="2449296812" sldId="409"/>
        </pc:sldMkLst>
      </pc:sldChg>
      <pc:sldChg chg="del">
        <pc:chgData name="Rhiannon Salisbury (Staff)" userId="S::rhiannon.salisbury@alun.flintshire.sch.uk::306dbb6a-c74f-4a89-a36f-19e805afaa5e" providerId="AD" clId="Web-{F0DD6E88-F3CE-3A22-CFB1-5F313C5FEC5C}" dt="2021-09-04T12:04:58.603" v="50"/>
        <pc:sldMkLst>
          <pc:docMk/>
          <pc:sldMk cId="3936414200" sldId="417"/>
        </pc:sldMkLst>
      </pc:sldChg>
      <pc:sldChg chg="del">
        <pc:chgData name="Rhiannon Salisbury (Staff)" userId="S::rhiannon.salisbury@alun.flintshire.sch.uk::306dbb6a-c74f-4a89-a36f-19e805afaa5e" providerId="AD" clId="Web-{F0DD6E88-F3CE-3A22-CFB1-5F313C5FEC5C}" dt="2021-09-04T12:04:57.978" v="49"/>
        <pc:sldMkLst>
          <pc:docMk/>
          <pc:sldMk cId="3166408093" sldId="418"/>
        </pc:sldMkLst>
      </pc:sldChg>
      <pc:sldChg chg="del">
        <pc:chgData name="Rhiannon Salisbury (Staff)" userId="S::rhiannon.salisbury@alun.flintshire.sch.uk::306dbb6a-c74f-4a89-a36f-19e805afaa5e" providerId="AD" clId="Web-{F0DD6E88-F3CE-3A22-CFB1-5F313C5FEC5C}" dt="2021-09-04T12:04:56.400" v="47"/>
        <pc:sldMkLst>
          <pc:docMk/>
          <pc:sldMk cId="465801651" sldId="419"/>
        </pc:sldMkLst>
      </pc:sldChg>
      <pc:sldChg chg="del">
        <pc:chgData name="Rhiannon Salisbury (Staff)" userId="S::rhiannon.salisbury@alun.flintshire.sch.uk::306dbb6a-c74f-4a89-a36f-19e805afaa5e" providerId="AD" clId="Web-{F0DD6E88-F3CE-3A22-CFB1-5F313C5FEC5C}" dt="2021-09-04T12:04:57.056" v="48"/>
        <pc:sldMkLst>
          <pc:docMk/>
          <pc:sldMk cId="3550863035" sldId="420"/>
        </pc:sldMkLst>
      </pc:sldChg>
      <pc:sldChg chg="del">
        <pc:chgData name="Rhiannon Salisbury (Staff)" userId="S::rhiannon.salisbury@alun.flintshire.sch.uk::306dbb6a-c74f-4a89-a36f-19e805afaa5e" providerId="AD" clId="Web-{F0DD6E88-F3CE-3A22-CFB1-5F313C5FEC5C}" dt="2021-09-04T12:04:54.556" v="44"/>
        <pc:sldMkLst>
          <pc:docMk/>
          <pc:sldMk cId="3079143055" sldId="421"/>
        </pc:sldMkLst>
      </pc:sldChg>
      <pc:sldChg chg="del">
        <pc:chgData name="Rhiannon Salisbury (Staff)" userId="S::rhiannon.salisbury@alun.flintshire.sch.uk::306dbb6a-c74f-4a89-a36f-19e805afaa5e" providerId="AD" clId="Web-{F0DD6E88-F3CE-3A22-CFB1-5F313C5FEC5C}" dt="2021-09-04T12:04:45.025" v="34"/>
        <pc:sldMkLst>
          <pc:docMk/>
          <pc:sldMk cId="573957041" sldId="422"/>
        </pc:sldMkLst>
      </pc:sldChg>
      <pc:sldChg chg="del">
        <pc:chgData name="Rhiannon Salisbury (Staff)" userId="S::rhiannon.salisbury@alun.flintshire.sch.uk::306dbb6a-c74f-4a89-a36f-19e805afaa5e" providerId="AD" clId="Web-{F0DD6E88-F3CE-3A22-CFB1-5F313C5FEC5C}" dt="2021-09-04T12:04:30.775" v="30"/>
        <pc:sldMkLst>
          <pc:docMk/>
          <pc:sldMk cId="883640694" sldId="423"/>
        </pc:sldMkLst>
      </pc:sldChg>
      <pc:sldChg chg="del">
        <pc:chgData name="Rhiannon Salisbury (Staff)" userId="S::rhiannon.salisbury@alun.flintshire.sch.uk::306dbb6a-c74f-4a89-a36f-19e805afaa5e" providerId="AD" clId="Web-{F0DD6E88-F3CE-3A22-CFB1-5F313C5FEC5C}" dt="2021-09-04T12:04:59.244" v="51"/>
        <pc:sldMkLst>
          <pc:docMk/>
          <pc:sldMk cId="1341940644" sldId="426"/>
        </pc:sldMkLst>
      </pc:sldChg>
      <pc:sldChg chg="del">
        <pc:chgData name="Rhiannon Salisbury (Staff)" userId="S::rhiannon.salisbury@alun.flintshire.sch.uk::306dbb6a-c74f-4a89-a36f-19e805afaa5e" providerId="AD" clId="Web-{F0DD6E88-F3CE-3A22-CFB1-5F313C5FEC5C}" dt="2021-09-04T12:05:00.322" v="52"/>
        <pc:sldMkLst>
          <pc:docMk/>
          <pc:sldMk cId="3629180301" sldId="42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B4E7F7-10A5-9C49-B0D8-1AB2ECEB803F}" type="datetimeFigureOut">
              <a:rPr lang="en-US" smtClean="0"/>
              <a:t>10/26/2021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2DAE36-7858-FC43-8097-4996FD7094C5}" type="slidenum">
              <a:rPr lang="en-US" smtClean="0"/>
              <a:t>‹#›</a:t>
            </a:fld>
            <a:endParaRPr lang="en-US"/>
          </a:p>
        </p:txBody>
      </p:sp>
    </p:spTree>
    <p:extLst>
      <p:ext uri="{BB962C8B-B14F-4D97-AF65-F5344CB8AC3E}">
        <p14:creationId xmlns:p14="http://schemas.microsoft.com/office/powerpoint/2010/main" val="18070191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E7D6-D6CD-484E-8EDC-C7047F99205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E54C0C1-E392-9544-9704-7E98D9E2EF5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CE5EE09-A37A-A349-BBF5-208755C562A1}"/>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D919A6E6-5C36-2C45-AD06-F1002E968D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3FDD74-5674-ED48-A92F-F9EF9178D9D0}"/>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1413295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22975D-CE7B-6143-8E58-C2C1940BF30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2DD341B-D73E-4946-BB85-7735E087EB6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D93A45A-F161-2D45-81EC-CD078884FBC2}"/>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18338294-AF45-6C4C-A014-CA7EB3E39E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A8FC89-DDD0-9B49-B6E2-F1160BC91966}"/>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2114106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6E39EE5-3048-3B4B-A225-EE3E8F7A837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1EB45CC-12EB-C542-B469-D1990A1EBA08}"/>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2F4473-8E30-324D-B911-23E125F32B6B}"/>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02A8FC97-3C1D-4E48-96F9-3DE5DB0103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3B57B6-FE54-AE48-A40D-40B5551D9F90}"/>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287565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899B6F-827E-624D-B0C2-C980F493756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0948B2E-7046-AC41-8D67-6E72E752768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009FF93-F077-5243-AF93-7263CEECAE36}"/>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F74F96D2-0702-8B47-9446-0A4567B72C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AAF693-3F9F-264F-BC93-B9E6BF6F7B96}"/>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6589773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4AF61D-2038-1744-B0A4-116EAED2C52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71DF3B0-51B2-8A42-9409-4C341ED3ECB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0B75ACF-992D-D241-8AFA-9E39F3A32461}"/>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0D4F3F34-BF81-DD4D-8851-B6B40BFC621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F4A106-7E9B-BB4C-AF8F-98EA6F998352}"/>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4054042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917C4A-EE38-104C-B284-51BECEC67AA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495A72-6D4B-5D4D-A230-3DBC9A38F2BC}"/>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F869F38-9D56-DD49-852C-BF91CB5F3CD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4E78A46-AFD6-F04D-94ED-47CC58D3D62C}"/>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6" name="Footer Placeholder 5">
            <a:extLst>
              <a:ext uri="{FF2B5EF4-FFF2-40B4-BE49-F238E27FC236}">
                <a16:creationId xmlns:a16="http://schemas.microsoft.com/office/drawing/2014/main" id="{4D820E58-6015-6643-8489-6A0D43BF9AC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6CEC03E-3E6A-7E47-9670-4961C59E9158}"/>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3710089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DCDDF6-B321-D949-867C-B26814D98B7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773C89F-1764-4A48-B6BC-B141A9BC31B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91769379-9076-D343-9A2A-61105CF9A95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ADA577C-65CF-0A4A-AC16-0160FAFAB58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BFDB6078-366E-1944-A4F1-5E471213DC85}"/>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6BF571A-9177-5F43-BCD1-6DFC1DAB96FC}"/>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8" name="Footer Placeholder 7">
            <a:extLst>
              <a:ext uri="{FF2B5EF4-FFF2-40B4-BE49-F238E27FC236}">
                <a16:creationId xmlns:a16="http://schemas.microsoft.com/office/drawing/2014/main" id="{1EFA1D5A-DDC0-604E-B503-AFA142E48B7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FEAEA89-D054-3843-AF07-B999D1E168CB}"/>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9928163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12172-4D0C-9C49-A7EF-D3493DCB598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ED3F768-2AC1-224E-B435-BB8DDCDFB95C}"/>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4" name="Footer Placeholder 3">
            <a:extLst>
              <a:ext uri="{FF2B5EF4-FFF2-40B4-BE49-F238E27FC236}">
                <a16:creationId xmlns:a16="http://schemas.microsoft.com/office/drawing/2014/main" id="{495FE34D-550D-574D-B98D-26ED654ABBE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4660757-2823-4C4C-B095-31722D208F9E}"/>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13879968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A378D94-AE9D-F744-9F04-7515EFE02659}"/>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3" name="Footer Placeholder 2">
            <a:extLst>
              <a:ext uri="{FF2B5EF4-FFF2-40B4-BE49-F238E27FC236}">
                <a16:creationId xmlns:a16="http://schemas.microsoft.com/office/drawing/2014/main" id="{C68D928A-D0A8-EB49-9A19-706F545705A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F7AD9FC-4671-234A-97BE-095AFA6C1F31}"/>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8375959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D25745-D98D-644A-8B42-97F1667DD50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64EB26D-335D-B847-945F-6AA3BEA1A14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27919A6-8A4D-CF42-9075-DC35EDB6A79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BB675A9-0FBC-F44D-8144-A66AF64705A2}"/>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6" name="Footer Placeholder 5">
            <a:extLst>
              <a:ext uri="{FF2B5EF4-FFF2-40B4-BE49-F238E27FC236}">
                <a16:creationId xmlns:a16="http://schemas.microsoft.com/office/drawing/2014/main" id="{325E2D68-A31B-BA4D-9617-B9F0B007089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3C4A58B-9FF7-A948-A0AE-BBBEA86C50CC}"/>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463027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E395A-1C5B-944F-87A2-D8A53CB59CE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03CE062-CC9F-0046-9DF1-B22B40AFB64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9029071-C80B-EE42-86A2-A42B1CF93B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9A07B94-8FE7-B54F-BF07-014BB6101CFE}"/>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6" name="Footer Placeholder 5">
            <a:extLst>
              <a:ext uri="{FF2B5EF4-FFF2-40B4-BE49-F238E27FC236}">
                <a16:creationId xmlns:a16="http://schemas.microsoft.com/office/drawing/2014/main" id="{C6F8E31B-582F-7649-A3A2-0C9CA4759E5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FE4E7F-D4C8-9541-B1F6-12A27AD63A47}"/>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798996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3772C36-5B53-CE49-8F44-018AF44E851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09C4754-8DE3-3749-A870-F32EC02A588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071DF27-E60B-A243-A151-1922129CE36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3882F363-BB5B-C240-8F81-9AB5A307DB3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CDA2D5D-CC85-1249-9AB3-30F2442BD43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C0D4F5-0D5C-F448-9219-64E66EE3E65F}" type="slidenum">
              <a:rPr lang="en-US" smtClean="0"/>
              <a:t>‹#›</a:t>
            </a:fld>
            <a:endParaRPr lang="en-US"/>
          </a:p>
        </p:txBody>
      </p:sp>
    </p:spTree>
    <p:extLst>
      <p:ext uri="{BB962C8B-B14F-4D97-AF65-F5344CB8AC3E}">
        <p14:creationId xmlns:p14="http://schemas.microsoft.com/office/powerpoint/2010/main" val="19863124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HSCandCC@wjec.co.uk" TargetMode="External"/><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DD34750-652D-FC49-85CC-0D442747B51C}"/>
              </a:ext>
            </a:extLst>
          </p:cNvPr>
          <p:cNvSpPr>
            <a:spLocks noGrp="1"/>
          </p:cNvSpPr>
          <p:nvPr>
            <p:ph type="ctrTitle"/>
          </p:nvPr>
        </p:nvSpPr>
        <p:spPr>
          <a:xfrm>
            <a:off x="1502597" y="3139637"/>
            <a:ext cx="9186807" cy="3132264"/>
          </a:xfrm>
          <a:noFill/>
        </p:spPr>
        <p:txBody>
          <a:bodyPr anchor="t" anchorCtr="0">
            <a:noAutofit/>
          </a:bodyPr>
          <a:lstStyle/>
          <a:p>
            <a:r>
              <a:rPr lang="en-GB" sz="3200" dirty="0">
                <a:solidFill>
                  <a:srgbClr val="002060"/>
                </a:solidFill>
                <a:latin typeface="+mn-lt"/>
                <a:ea typeface="+mj-lt"/>
                <a:cs typeface="+mj-lt"/>
              </a:rPr>
              <a:t>GCE Health and Social Care, and Childcare</a:t>
            </a:r>
            <a:br>
              <a:rPr lang="en-GB" sz="3200" b="1" dirty="0">
                <a:solidFill>
                  <a:srgbClr val="002060"/>
                </a:solidFill>
                <a:latin typeface="+mn-lt"/>
                <a:ea typeface="+mj-lt"/>
                <a:cs typeface="+mj-lt"/>
              </a:rPr>
            </a:br>
            <a:br>
              <a:rPr lang="en-GB" sz="3200" b="1" dirty="0">
                <a:solidFill>
                  <a:srgbClr val="002060"/>
                </a:solidFill>
                <a:latin typeface="+mn-lt"/>
                <a:ea typeface="+mj-lt"/>
                <a:cs typeface="+mj-lt"/>
              </a:rPr>
            </a:br>
            <a:r>
              <a:rPr lang="en-GB" sz="3200" b="1" dirty="0">
                <a:solidFill>
                  <a:srgbClr val="002060"/>
                </a:solidFill>
                <a:latin typeface="+mn-lt"/>
                <a:ea typeface="+mj-lt"/>
                <a:cs typeface="+mj-lt"/>
              </a:rPr>
              <a:t>Unit 2</a:t>
            </a:r>
            <a:br>
              <a:rPr lang="en-GB" sz="3200" b="1" dirty="0">
                <a:solidFill>
                  <a:srgbClr val="002060"/>
                </a:solidFill>
                <a:latin typeface="+mn-lt"/>
                <a:ea typeface="+mj-lt"/>
                <a:cs typeface="+mj-lt"/>
              </a:rPr>
            </a:br>
            <a:r>
              <a:rPr lang="en-GB" sz="3200" b="1" dirty="0">
                <a:solidFill>
                  <a:srgbClr val="002060"/>
                </a:solidFill>
                <a:latin typeface="+mn-lt"/>
                <a:ea typeface="+mj-lt"/>
                <a:cs typeface="+mj-lt"/>
              </a:rPr>
              <a:t>Supporting health, well-being and resilience in Wales</a:t>
            </a:r>
            <a:br>
              <a:rPr lang="en-GB" sz="3200" b="1" dirty="0">
                <a:solidFill>
                  <a:srgbClr val="002060"/>
                </a:solidFill>
                <a:latin typeface="+mn-lt"/>
                <a:ea typeface="+mj-lt"/>
                <a:cs typeface="+mj-lt"/>
              </a:rPr>
            </a:br>
            <a:br>
              <a:rPr lang="en-GB" sz="3200" b="1" dirty="0">
                <a:solidFill>
                  <a:srgbClr val="002060"/>
                </a:solidFill>
                <a:latin typeface="+mn-lt"/>
                <a:ea typeface="+mj-lt"/>
                <a:cs typeface="+mj-lt"/>
              </a:rPr>
            </a:br>
            <a:r>
              <a:rPr lang="en-GB" sz="3200" b="1" dirty="0">
                <a:solidFill>
                  <a:srgbClr val="00B0F0"/>
                </a:solidFill>
                <a:latin typeface="+mn-lt"/>
                <a:ea typeface="+mj-lt"/>
                <a:cs typeface="+mj-lt"/>
              </a:rPr>
              <a:t>Task 1, part (b) – current regulations (3)</a:t>
            </a:r>
            <a:endParaRPr lang="en-US" sz="3200" dirty="0">
              <a:solidFill>
                <a:srgbClr val="00B0F0"/>
              </a:solidFill>
              <a:latin typeface="+mn-lt"/>
              <a:ea typeface="+mj-lt"/>
              <a:cs typeface="+mj-lt"/>
            </a:endParaRPr>
          </a:p>
        </p:txBody>
      </p:sp>
      <p:pic>
        <p:nvPicPr>
          <p:cNvPr id="6" name="Picture 5">
            <a:extLst>
              <a:ext uri="{FF2B5EF4-FFF2-40B4-BE49-F238E27FC236}">
                <a16:creationId xmlns:a16="http://schemas.microsoft.com/office/drawing/2014/main" id="{37FB048D-6B60-444B-8A65-DD672A8BF29F}"/>
              </a:ext>
            </a:extLst>
          </p:cNvPr>
          <p:cNvPicPr/>
          <p:nvPr/>
        </p:nvPicPr>
        <p:blipFill>
          <a:blip r:embed="rId2">
            <a:extLst>
              <a:ext uri="{28A0092B-C50C-407E-A947-70E740481C1C}">
                <a14:useLocalDpi xmlns:a14="http://schemas.microsoft.com/office/drawing/2010/main" val="0"/>
              </a:ext>
            </a:extLst>
          </a:blip>
          <a:stretch>
            <a:fillRect/>
          </a:stretch>
        </p:blipFill>
        <p:spPr>
          <a:xfrm>
            <a:off x="9732133" y="117212"/>
            <a:ext cx="2289493" cy="979714"/>
          </a:xfrm>
          <a:prstGeom prst="rect">
            <a:avLst/>
          </a:prstGeom>
        </p:spPr>
      </p:pic>
      <p:sp>
        <p:nvSpPr>
          <p:cNvPr id="7" name="Text Box 2">
            <a:extLst>
              <a:ext uri="{FF2B5EF4-FFF2-40B4-BE49-F238E27FC236}">
                <a16:creationId xmlns:a16="http://schemas.microsoft.com/office/drawing/2014/main" id="{C813EB3A-513C-492B-AA25-3DA6586120AE}"/>
              </a:ext>
            </a:extLst>
          </p:cNvPr>
          <p:cNvSpPr txBox="1">
            <a:spLocks noChangeArrowheads="1"/>
          </p:cNvSpPr>
          <p:nvPr/>
        </p:nvSpPr>
        <p:spPr bwMode="auto">
          <a:xfrm>
            <a:off x="506185" y="1582214"/>
            <a:ext cx="11179629" cy="979715"/>
          </a:xfrm>
          <a:prstGeom prst="rect">
            <a:avLst/>
          </a:prstGeom>
          <a:noFill/>
          <a:ln w="28575">
            <a:solidFill>
              <a:schemeClr val="accent1"/>
            </a:solidFill>
            <a:miter lim="800000"/>
            <a:headEnd/>
            <a:tailEnd/>
          </a:ln>
        </p:spPr>
        <p:txBody>
          <a:bodyPr rot="0" vert="horz" wrap="square" lIns="91440" tIns="45720" rIns="91440" bIns="45720" anchor="t" anchorCtr="0">
            <a:no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GB" sz="1800" b="0" i="0" u="none" strike="noStrike" kern="1200" cap="none" spc="0" normalizeH="0" baseline="0" noProof="0" dirty="0">
                <a:ln>
                  <a:noFill/>
                </a:ln>
                <a:solidFill>
                  <a:srgbClr val="4472C4"/>
                </a:solidFill>
                <a:effectLst/>
                <a:uLnTx/>
                <a:uFillTx/>
                <a:latin typeface="Arial" panose="020B0604020202020204" pitchFamily="34" charset="0"/>
                <a:ea typeface="Calibri" panose="020F0502020204030204" pitchFamily="34" charset="0"/>
                <a:cs typeface="Times New Roman" panose="02020603050405020304" pitchFamily="18" charset="0"/>
              </a:rPr>
              <a:t>These materials are designed by teachers to support the delivery of GCE Health and Social Care, and Childcare.  They are supported, but not produced, by WJEC.  If you would like to share your resources, please contact </a:t>
            </a:r>
            <a:r>
              <a:rPr kumimoji="0" lang="en-GB" sz="1800" b="0" i="0" u="sng" strike="noStrike" kern="1200" cap="none" spc="0" normalizeH="0" baseline="0" noProof="0" dirty="0">
                <a:ln>
                  <a:noFill/>
                </a:ln>
                <a:solidFill>
                  <a:srgbClr val="0000FF"/>
                </a:solidFill>
                <a:effectLst/>
                <a:uLnTx/>
                <a:uFillTx/>
                <a:latin typeface="Arial" panose="020B0604020202020204" pitchFamily="34" charset="0"/>
                <a:ea typeface="Calibri" panose="020F0502020204030204" pitchFamily="34" charset="0"/>
                <a:cs typeface="Times New Roman" panose="02020603050405020304" pitchFamily="18" charset="0"/>
                <a:hlinkClick r:id="rId3"/>
              </a:rPr>
              <a:t>HSCandCC@wjec.co.uk</a:t>
            </a:r>
            <a:r>
              <a:rPr kumimoji="0" lang="en-GB" sz="18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Times New Roman" panose="02020603050405020304" pitchFamily="18" charset="0"/>
              </a:rPr>
              <a:t>.</a:t>
            </a:r>
            <a:endParaRPr kumimoji="0" lang="en-GB"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592425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4D834D36-D981-4EDD-B062-077BAB9C71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314"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1" name="Picture 20">
            <a:extLst>
              <a:ext uri="{FF2B5EF4-FFF2-40B4-BE49-F238E27FC236}">
                <a16:creationId xmlns:a16="http://schemas.microsoft.com/office/drawing/2014/main" id="{6CFD523C-CC0D-41EB-B7F7-C615B5715FE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DBAA343D-5DD0-437E-982F-01D667EE0E39}"/>
              </a:ext>
            </a:extLst>
          </p:cNvPr>
          <p:cNvSpPr>
            <a:spLocks noGrp="1"/>
          </p:cNvSpPr>
          <p:nvPr>
            <p:ph type="title"/>
          </p:nvPr>
        </p:nvSpPr>
        <p:spPr>
          <a:xfrm>
            <a:off x="4973784" y="4463551"/>
            <a:ext cx="6432472" cy="1864229"/>
          </a:xfrm>
          <a:solidFill>
            <a:srgbClr val="F584EB"/>
          </a:solidFill>
        </p:spPr>
        <p:txBody>
          <a:bodyPr vert="horz" lIns="91440" tIns="45720" rIns="91440" bIns="45720" rtlCol="0" anchor="t">
            <a:noAutofit/>
          </a:bodyPr>
          <a:lstStyle/>
          <a:p>
            <a:pPr algn="ctr"/>
            <a:r>
              <a:rPr lang="en-US" b="1" dirty="0">
                <a:solidFill>
                  <a:srgbClr val="000000"/>
                </a:solidFill>
              </a:rPr>
              <a:t>Person/child-centred care within outcome-focused provision</a:t>
            </a:r>
            <a:endParaRPr lang="en-US" dirty="0">
              <a:solidFill>
                <a:srgbClr val="000000"/>
              </a:solidFill>
              <a:cs typeface="Calibri Light"/>
            </a:endParaRPr>
          </a:p>
        </p:txBody>
      </p:sp>
      <p:sp>
        <p:nvSpPr>
          <p:cNvPr id="23" name="Freeform 68">
            <a:extLst>
              <a:ext uri="{FF2B5EF4-FFF2-40B4-BE49-F238E27FC236}">
                <a16:creationId xmlns:a16="http://schemas.microsoft.com/office/drawing/2014/main" id="{251BB4E6-C169-431D-9D53-2BBEBFFD156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79782" y="2"/>
            <a:ext cx="3614335" cy="2178813"/>
          </a:xfrm>
          <a:custGeom>
            <a:avLst/>
            <a:gdLst>
              <a:gd name="connsiteX0" fmla="*/ 38628 w 3614335"/>
              <a:gd name="connsiteY0" fmla="*/ 0 h 2178813"/>
              <a:gd name="connsiteX1" fmla="*/ 3575707 w 3614335"/>
              <a:gd name="connsiteY1" fmla="*/ 0 h 2178813"/>
              <a:gd name="connsiteX2" fmla="*/ 3577619 w 3614335"/>
              <a:gd name="connsiteY2" fmla="*/ 7439 h 2178813"/>
              <a:gd name="connsiteX3" fmla="*/ 3614335 w 3614335"/>
              <a:gd name="connsiteY3" fmla="*/ 371646 h 2178813"/>
              <a:gd name="connsiteX4" fmla="*/ 1807167 w 3614335"/>
              <a:gd name="connsiteY4" fmla="*/ 2178813 h 2178813"/>
              <a:gd name="connsiteX5" fmla="*/ 0 w 3614335"/>
              <a:gd name="connsiteY5" fmla="*/ 371646 h 2178813"/>
              <a:gd name="connsiteX6" fmla="*/ 36715 w 3614335"/>
              <a:gd name="connsiteY6" fmla="*/ 7439 h 2178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4335" h="2178813">
                <a:moveTo>
                  <a:pt x="38628" y="0"/>
                </a:moveTo>
                <a:lnTo>
                  <a:pt x="3575707" y="0"/>
                </a:lnTo>
                <a:lnTo>
                  <a:pt x="3577619" y="7439"/>
                </a:lnTo>
                <a:cubicBezTo>
                  <a:pt x="3601692" y="125081"/>
                  <a:pt x="3614335" y="246887"/>
                  <a:pt x="3614335" y="371646"/>
                </a:cubicBezTo>
                <a:cubicBezTo>
                  <a:pt x="3614335" y="1369717"/>
                  <a:pt x="2805239" y="2178813"/>
                  <a:pt x="1807167" y="2178813"/>
                </a:cubicBezTo>
                <a:cubicBezTo>
                  <a:pt x="809097" y="2178813"/>
                  <a:pt x="0" y="1369717"/>
                  <a:pt x="0" y="371646"/>
                </a:cubicBezTo>
                <a:cubicBezTo>
                  <a:pt x="0" y="246887"/>
                  <a:pt x="12642" y="125081"/>
                  <a:pt x="36715" y="7439"/>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9" name="Picture 9" descr="Text&#10;&#10;Description automatically generated">
            <a:extLst>
              <a:ext uri="{FF2B5EF4-FFF2-40B4-BE49-F238E27FC236}">
                <a16:creationId xmlns:a16="http://schemas.microsoft.com/office/drawing/2014/main" id="{60B35511-EF0B-417B-AF0B-B93747DD46AB}"/>
              </a:ext>
            </a:extLst>
          </p:cNvPr>
          <p:cNvPicPr>
            <a:picLocks noChangeAspect="1"/>
          </p:cNvPicPr>
          <p:nvPr/>
        </p:nvPicPr>
        <p:blipFill>
          <a:blip r:embed="rId3"/>
          <a:stretch>
            <a:fillRect/>
          </a:stretch>
        </p:blipFill>
        <p:spPr>
          <a:xfrm>
            <a:off x="2122108" y="291035"/>
            <a:ext cx="2329681" cy="1198334"/>
          </a:xfrm>
          <a:prstGeom prst="rect">
            <a:avLst/>
          </a:prstGeom>
        </p:spPr>
      </p:pic>
      <p:sp>
        <p:nvSpPr>
          <p:cNvPr id="25" name="Freeform 72">
            <a:extLst>
              <a:ext uri="{FF2B5EF4-FFF2-40B4-BE49-F238E27FC236}">
                <a16:creationId xmlns:a16="http://schemas.microsoft.com/office/drawing/2014/main" id="{5AFEC34A-0251-411C-A0C7-E1FB917E90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2433009"/>
            <a:ext cx="3762321" cy="4434467"/>
          </a:xfrm>
          <a:custGeom>
            <a:avLst/>
            <a:gdLst>
              <a:gd name="connsiteX0" fmla="*/ 871484 w 3762321"/>
              <a:gd name="connsiteY0" fmla="*/ 0 h 4434467"/>
              <a:gd name="connsiteX1" fmla="*/ 3762321 w 3762321"/>
              <a:gd name="connsiteY1" fmla="*/ 2890836 h 4434467"/>
              <a:gd name="connsiteX2" fmla="*/ 3413413 w 3762321"/>
              <a:gd name="connsiteY2" fmla="*/ 4268781 h 4434467"/>
              <a:gd name="connsiteX3" fmla="*/ 3312756 w 3762321"/>
              <a:gd name="connsiteY3" fmla="*/ 4434467 h 4434467"/>
              <a:gd name="connsiteX4" fmla="*/ 0 w 3762321"/>
              <a:gd name="connsiteY4" fmla="*/ 4434467 h 4434467"/>
              <a:gd name="connsiteX5" fmla="*/ 0 w 3762321"/>
              <a:gd name="connsiteY5" fmla="*/ 134299 h 4434467"/>
              <a:gd name="connsiteX6" fmla="*/ 11838 w 3762321"/>
              <a:gd name="connsiteY6" fmla="*/ 129967 h 4434467"/>
              <a:gd name="connsiteX7" fmla="*/ 871484 w 3762321"/>
              <a:gd name="connsiteY7" fmla="*/ 0 h 4434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62321" h="4434467">
                <a:moveTo>
                  <a:pt x="871484" y="0"/>
                </a:moveTo>
                <a:cubicBezTo>
                  <a:pt x="2468049" y="0"/>
                  <a:pt x="3762321" y="1294271"/>
                  <a:pt x="3762321" y="2890836"/>
                </a:cubicBezTo>
                <a:cubicBezTo>
                  <a:pt x="3762321" y="3389763"/>
                  <a:pt x="3635928" y="3859169"/>
                  <a:pt x="3413413" y="4268781"/>
                </a:cubicBezTo>
                <a:lnTo>
                  <a:pt x="3312756" y="4434467"/>
                </a:lnTo>
                <a:lnTo>
                  <a:pt x="0" y="4434467"/>
                </a:lnTo>
                <a:lnTo>
                  <a:pt x="0" y="134299"/>
                </a:lnTo>
                <a:lnTo>
                  <a:pt x="11838" y="129967"/>
                </a:lnTo>
                <a:cubicBezTo>
                  <a:pt x="283400" y="45502"/>
                  <a:pt x="572129" y="0"/>
                  <a:pt x="871484"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Oval 26">
            <a:extLst>
              <a:ext uri="{FF2B5EF4-FFF2-40B4-BE49-F238E27FC236}">
                <a16:creationId xmlns:a16="http://schemas.microsoft.com/office/drawing/2014/main" id="{89E9B1A9-F407-4A46-B721-26946A1A2C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21460" y="460823"/>
            <a:ext cx="3245896" cy="3245896"/>
          </a:xfrm>
          <a:prstGeom prst="ellipse">
            <a:avLst/>
          </a:pr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8" name="Picture 8" descr="Text, whiteboard&#10;&#10;Description automatically generated">
            <a:extLst>
              <a:ext uri="{FF2B5EF4-FFF2-40B4-BE49-F238E27FC236}">
                <a16:creationId xmlns:a16="http://schemas.microsoft.com/office/drawing/2014/main" id="{4BDEE162-7474-4F61-9247-EAA92046544E}"/>
              </a:ext>
            </a:extLst>
          </p:cNvPr>
          <p:cNvPicPr>
            <a:picLocks noChangeAspect="1"/>
          </p:cNvPicPr>
          <p:nvPr/>
        </p:nvPicPr>
        <p:blipFill>
          <a:blip r:embed="rId4"/>
          <a:stretch>
            <a:fillRect/>
          </a:stretch>
        </p:blipFill>
        <p:spPr>
          <a:xfrm>
            <a:off x="5725050" y="1461377"/>
            <a:ext cx="2254110" cy="1262301"/>
          </a:xfrm>
          <a:prstGeom prst="rect">
            <a:avLst/>
          </a:prstGeom>
        </p:spPr>
      </p:pic>
      <p:sp>
        <p:nvSpPr>
          <p:cNvPr id="29" name="Freeform 64">
            <a:extLst>
              <a:ext uri="{FF2B5EF4-FFF2-40B4-BE49-F238E27FC236}">
                <a16:creationId xmlns:a16="http://schemas.microsoft.com/office/drawing/2014/main" id="{B81747D3-9737-4919-8850-65DBC9048B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098288" y="1"/>
            <a:ext cx="3093713" cy="3406036"/>
          </a:xfrm>
          <a:custGeom>
            <a:avLst/>
            <a:gdLst>
              <a:gd name="connsiteX0" fmla="*/ 404583 w 3093713"/>
              <a:gd name="connsiteY0" fmla="*/ 0 h 3406036"/>
              <a:gd name="connsiteX1" fmla="*/ 3093713 w 3093713"/>
              <a:gd name="connsiteY1" fmla="*/ 0 h 3406036"/>
              <a:gd name="connsiteX2" fmla="*/ 3093713 w 3093713"/>
              <a:gd name="connsiteY2" fmla="*/ 3187362 h 3406036"/>
              <a:gd name="connsiteX3" fmla="*/ 2990991 w 3093713"/>
              <a:gd name="connsiteY3" fmla="*/ 3236846 h 3406036"/>
              <a:gd name="connsiteX4" fmla="*/ 2152961 w 3093713"/>
              <a:gd name="connsiteY4" fmla="*/ 3406036 h 3406036"/>
              <a:gd name="connsiteX5" fmla="*/ 0 w 3093713"/>
              <a:gd name="connsiteY5" fmla="*/ 1253075 h 3406036"/>
              <a:gd name="connsiteX6" fmla="*/ 367692 w 3093713"/>
              <a:gd name="connsiteY6" fmla="*/ 49334 h 3406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3713" h="3406036">
                <a:moveTo>
                  <a:pt x="404583" y="0"/>
                </a:moveTo>
                <a:lnTo>
                  <a:pt x="3093713" y="0"/>
                </a:lnTo>
                <a:lnTo>
                  <a:pt x="3093713" y="3187362"/>
                </a:lnTo>
                <a:lnTo>
                  <a:pt x="2990991" y="3236846"/>
                </a:lnTo>
                <a:cubicBezTo>
                  <a:pt x="2733414" y="3345792"/>
                  <a:pt x="2450223" y="3406036"/>
                  <a:pt x="2152961" y="3406036"/>
                </a:cubicBezTo>
                <a:cubicBezTo>
                  <a:pt x="963913" y="3406036"/>
                  <a:pt x="0" y="2442123"/>
                  <a:pt x="0" y="1253075"/>
                </a:cubicBezTo>
                <a:cubicBezTo>
                  <a:pt x="0" y="807182"/>
                  <a:pt x="135550" y="392949"/>
                  <a:pt x="367692" y="49334"/>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 name="Picture 10" descr="A picture containing logo&#10;&#10;Description automatically generated">
            <a:extLst>
              <a:ext uri="{FF2B5EF4-FFF2-40B4-BE49-F238E27FC236}">
                <a16:creationId xmlns:a16="http://schemas.microsoft.com/office/drawing/2014/main" id="{1B2CC499-DC8F-45A8-AEDB-7B18B95A5B7A}"/>
              </a:ext>
            </a:extLst>
          </p:cNvPr>
          <p:cNvPicPr>
            <a:picLocks noChangeAspect="1"/>
          </p:cNvPicPr>
          <p:nvPr/>
        </p:nvPicPr>
        <p:blipFill>
          <a:blip r:embed="rId5"/>
          <a:stretch>
            <a:fillRect/>
          </a:stretch>
        </p:blipFill>
        <p:spPr>
          <a:xfrm>
            <a:off x="9886704" y="1636756"/>
            <a:ext cx="2268558" cy="1286531"/>
          </a:xfrm>
          <a:prstGeom prst="rect">
            <a:avLst/>
          </a:prstGeom>
        </p:spPr>
      </p:pic>
      <p:pic>
        <p:nvPicPr>
          <p:cNvPr id="3" name="Picture 7" descr="Map&#10;&#10;Description automatically generated">
            <a:extLst>
              <a:ext uri="{FF2B5EF4-FFF2-40B4-BE49-F238E27FC236}">
                <a16:creationId xmlns:a16="http://schemas.microsoft.com/office/drawing/2014/main" id="{14E45D8A-AD6A-45A5-B063-653DA338ED94}"/>
              </a:ext>
            </a:extLst>
          </p:cNvPr>
          <p:cNvPicPr>
            <a:picLocks noChangeAspect="1"/>
          </p:cNvPicPr>
          <p:nvPr/>
        </p:nvPicPr>
        <p:blipFill>
          <a:blip r:embed="rId6"/>
          <a:stretch>
            <a:fillRect/>
          </a:stretch>
        </p:blipFill>
        <p:spPr>
          <a:xfrm>
            <a:off x="272495" y="4065311"/>
            <a:ext cx="2639607" cy="1892548"/>
          </a:xfrm>
          <a:prstGeom prst="rect">
            <a:avLst/>
          </a:prstGeom>
        </p:spPr>
      </p:pic>
      <p:pic>
        <p:nvPicPr>
          <p:cNvPr id="13" name="Picture 12">
            <a:extLst>
              <a:ext uri="{FF2B5EF4-FFF2-40B4-BE49-F238E27FC236}">
                <a16:creationId xmlns:a16="http://schemas.microsoft.com/office/drawing/2014/main" id="{6BB8A338-DACB-47B1-9DB8-E3D300C69615}"/>
              </a:ext>
            </a:extLst>
          </p:cNvPr>
          <p:cNvPicPr/>
          <p:nvPr/>
        </p:nvPicPr>
        <p:blipFill>
          <a:blip r:embed="rId7">
            <a:extLst>
              <a:ext uri="{28A0092B-C50C-407E-A947-70E740481C1C}">
                <a14:useLocalDpi xmlns:a14="http://schemas.microsoft.com/office/drawing/2010/main" val="0"/>
              </a:ext>
            </a:extLst>
          </a:blip>
          <a:stretch>
            <a:fillRect/>
          </a:stretch>
        </p:blipFill>
        <p:spPr>
          <a:xfrm>
            <a:off x="10167257" y="74381"/>
            <a:ext cx="1955347" cy="838200"/>
          </a:xfrm>
          <a:prstGeom prst="rect">
            <a:avLst/>
          </a:prstGeom>
        </p:spPr>
      </p:pic>
    </p:spTree>
    <p:extLst>
      <p:ext uri="{BB962C8B-B14F-4D97-AF65-F5344CB8AC3E}">
        <p14:creationId xmlns:p14="http://schemas.microsoft.com/office/powerpoint/2010/main" val="14704374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94A1D-4A8F-47A8-81FB-F739019A68CA}"/>
              </a:ext>
            </a:extLst>
          </p:cNvPr>
          <p:cNvSpPr>
            <a:spLocks noGrp="1"/>
          </p:cNvSpPr>
          <p:nvPr>
            <p:ph type="title"/>
          </p:nvPr>
        </p:nvSpPr>
        <p:spPr>
          <a:xfrm>
            <a:off x="838200" y="1040713"/>
            <a:ext cx="10515600" cy="838200"/>
          </a:xfrm>
          <a:solidFill>
            <a:srgbClr val="F584EB"/>
          </a:solidFill>
        </p:spPr>
        <p:txBody>
          <a:bodyPr/>
          <a:lstStyle/>
          <a:p>
            <a:pPr algn="ctr"/>
            <a:r>
              <a:rPr lang="en-GB" dirty="0">
                <a:latin typeface="Calibri"/>
                <a:ea typeface="+mj-lt"/>
                <a:cs typeface="Calibri"/>
              </a:rPr>
              <a:t>Codes of practice/conduct</a:t>
            </a:r>
            <a:endParaRPr lang="en-US" dirty="0"/>
          </a:p>
        </p:txBody>
      </p:sp>
      <p:sp>
        <p:nvSpPr>
          <p:cNvPr id="3" name="Content Placeholder 2">
            <a:extLst>
              <a:ext uri="{FF2B5EF4-FFF2-40B4-BE49-F238E27FC236}">
                <a16:creationId xmlns:a16="http://schemas.microsoft.com/office/drawing/2014/main" id="{73356C4D-39A4-41F4-81D7-A443625A2271}"/>
              </a:ext>
            </a:extLst>
          </p:cNvPr>
          <p:cNvSpPr>
            <a:spLocks noGrp="1"/>
          </p:cNvSpPr>
          <p:nvPr>
            <p:ph idx="1"/>
          </p:nvPr>
        </p:nvSpPr>
        <p:spPr>
          <a:xfrm>
            <a:off x="838200" y="2239283"/>
            <a:ext cx="10515600" cy="4351338"/>
          </a:xfrm>
        </p:spPr>
        <p:txBody>
          <a:bodyPr vert="horz" lIns="91440" tIns="45720" rIns="91440" bIns="45720" rtlCol="0" anchor="t">
            <a:normAutofit lnSpcReduction="10000"/>
          </a:bodyPr>
          <a:lstStyle/>
          <a:p>
            <a:pPr marL="358775" indent="-358775">
              <a:lnSpc>
                <a:spcPct val="100000"/>
              </a:lnSpc>
              <a:spcBef>
                <a:spcPts val="0"/>
              </a:spcBef>
            </a:pPr>
            <a:r>
              <a:rPr lang="en-GB" b="1" dirty="0">
                <a:ea typeface="+mn-lt"/>
                <a:cs typeface="+mn-lt"/>
              </a:rPr>
              <a:t>Code of Professional Practice for Social Care</a:t>
            </a:r>
            <a:r>
              <a:rPr lang="en-GB" dirty="0">
                <a:ea typeface="+mn-lt"/>
                <a:cs typeface="+mn-lt"/>
              </a:rPr>
              <a:t>:  the Code is a </a:t>
            </a:r>
            <a:r>
              <a:rPr lang="en-GB" b="1" dirty="0">
                <a:ea typeface="+mn-lt"/>
                <a:cs typeface="+mn-lt"/>
              </a:rPr>
              <a:t>list of statements that describe the standards of professional conduct and practice required of those employed in the social care profession in Wales</a:t>
            </a:r>
            <a:r>
              <a:rPr lang="en-GB" dirty="0">
                <a:ea typeface="+mn-lt"/>
                <a:cs typeface="+mn-lt"/>
              </a:rPr>
              <a:t>.  The Code plays a key part in raising awareness of the standards of conduct and practice that are expected of the profession.</a:t>
            </a:r>
          </a:p>
          <a:p>
            <a:pPr marL="0" indent="0">
              <a:lnSpc>
                <a:spcPct val="100000"/>
              </a:lnSpc>
              <a:spcBef>
                <a:spcPts val="0"/>
              </a:spcBef>
              <a:buNone/>
            </a:pPr>
            <a:endParaRPr lang="en-GB" b="1" dirty="0">
              <a:ea typeface="+mn-lt"/>
              <a:cs typeface="+mn-lt"/>
            </a:endParaRPr>
          </a:p>
          <a:p>
            <a:pPr marL="358775" indent="-358775">
              <a:lnSpc>
                <a:spcPct val="100000"/>
              </a:lnSpc>
              <a:spcBef>
                <a:spcPts val="0"/>
              </a:spcBef>
            </a:pPr>
            <a:r>
              <a:rPr lang="en-GB" b="1" dirty="0">
                <a:ea typeface="+mn-lt"/>
                <a:cs typeface="+mn-lt"/>
              </a:rPr>
              <a:t>Code of Conduct</a:t>
            </a:r>
            <a:r>
              <a:rPr lang="en-GB" dirty="0">
                <a:ea typeface="+mn-lt"/>
                <a:cs typeface="+mn-lt"/>
              </a:rPr>
              <a:t>: be sure of the standards your </a:t>
            </a:r>
            <a:r>
              <a:rPr lang="en-GB" b="1" dirty="0">
                <a:ea typeface="+mn-lt"/>
                <a:cs typeface="+mn-lt"/>
              </a:rPr>
              <a:t>worker</a:t>
            </a:r>
            <a:r>
              <a:rPr lang="en-GB" dirty="0">
                <a:ea typeface="+mn-lt"/>
                <a:cs typeface="+mn-lt"/>
              </a:rPr>
              <a:t> is expected to meet; check that your worker can fulfil the </a:t>
            </a:r>
            <a:r>
              <a:rPr lang="en-GB" b="1" dirty="0">
                <a:ea typeface="+mn-lt"/>
                <a:cs typeface="+mn-lt"/>
              </a:rPr>
              <a:t>requirements</a:t>
            </a:r>
            <a:r>
              <a:rPr lang="en-GB" dirty="0">
                <a:ea typeface="+mn-lt"/>
                <a:cs typeface="+mn-lt"/>
              </a:rPr>
              <a:t> of their role, behave correctly and do the right thing at all times; identify areas for </a:t>
            </a:r>
            <a:r>
              <a:rPr lang="en-GB" b="1" dirty="0">
                <a:ea typeface="+mn-lt"/>
                <a:cs typeface="+mn-lt"/>
              </a:rPr>
              <a:t>continuing professional development</a:t>
            </a:r>
            <a:r>
              <a:rPr lang="en-GB" dirty="0">
                <a:ea typeface="+mn-lt"/>
                <a:cs typeface="+mn-lt"/>
              </a:rPr>
              <a:t>.</a:t>
            </a:r>
          </a:p>
          <a:p>
            <a:endParaRPr lang="en-GB" b="1" dirty="0">
              <a:ea typeface="+mn-lt"/>
              <a:cs typeface="+mn-lt"/>
            </a:endParaRPr>
          </a:p>
          <a:p>
            <a:endParaRPr lang="en-GB" dirty="0">
              <a:ea typeface="+mn-lt"/>
              <a:cs typeface="+mn-lt"/>
            </a:endParaRPr>
          </a:p>
          <a:p>
            <a:endParaRPr lang="en-GB" b="1" dirty="0">
              <a:cs typeface="Calibri"/>
            </a:endParaRPr>
          </a:p>
        </p:txBody>
      </p:sp>
      <p:pic>
        <p:nvPicPr>
          <p:cNvPr id="4" name="Picture 3">
            <a:extLst>
              <a:ext uri="{FF2B5EF4-FFF2-40B4-BE49-F238E27FC236}">
                <a16:creationId xmlns:a16="http://schemas.microsoft.com/office/drawing/2014/main" id="{D17210C8-B571-4DC5-9346-5E14ED65F19D}"/>
              </a:ext>
            </a:extLst>
          </p:cNvPr>
          <p:cNvPicPr/>
          <p:nvPr/>
        </p:nvPicPr>
        <p:blipFill>
          <a:blip r:embed="rId2">
            <a:extLst>
              <a:ext uri="{28A0092B-C50C-407E-A947-70E740481C1C}">
                <a14:useLocalDpi xmlns:a14="http://schemas.microsoft.com/office/drawing/2010/main" val="0"/>
              </a:ext>
            </a:extLst>
          </a:blip>
          <a:stretch>
            <a:fillRect/>
          </a:stretch>
        </p:blipFill>
        <p:spPr>
          <a:xfrm>
            <a:off x="10167257" y="74381"/>
            <a:ext cx="1955347" cy="838200"/>
          </a:xfrm>
          <a:prstGeom prst="rect">
            <a:avLst/>
          </a:prstGeom>
        </p:spPr>
      </p:pic>
    </p:spTree>
    <p:extLst>
      <p:ext uri="{BB962C8B-B14F-4D97-AF65-F5344CB8AC3E}">
        <p14:creationId xmlns:p14="http://schemas.microsoft.com/office/powerpoint/2010/main" val="26941276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811A0-792D-41B0-A53A-D28AD8BE5913}"/>
              </a:ext>
            </a:extLst>
          </p:cNvPr>
          <p:cNvSpPr>
            <a:spLocks noGrp="1"/>
          </p:cNvSpPr>
          <p:nvPr>
            <p:ph type="title"/>
          </p:nvPr>
        </p:nvSpPr>
        <p:spPr>
          <a:xfrm>
            <a:off x="838200" y="1088574"/>
            <a:ext cx="10515600" cy="710974"/>
          </a:xfrm>
          <a:solidFill>
            <a:srgbClr val="F584EB"/>
          </a:solidFill>
        </p:spPr>
        <p:txBody>
          <a:bodyPr/>
          <a:lstStyle/>
          <a:p>
            <a:pPr algn="ctr"/>
            <a:r>
              <a:rPr lang="en-GB" dirty="0">
                <a:latin typeface="Calibri"/>
                <a:ea typeface="+mj-lt"/>
                <a:cs typeface="Calibri"/>
              </a:rPr>
              <a:t>Linking to NEA Task 1</a:t>
            </a:r>
          </a:p>
        </p:txBody>
      </p:sp>
      <p:sp>
        <p:nvSpPr>
          <p:cNvPr id="4" name="Content Placeholder 3">
            <a:extLst>
              <a:ext uri="{FF2B5EF4-FFF2-40B4-BE49-F238E27FC236}">
                <a16:creationId xmlns:a16="http://schemas.microsoft.com/office/drawing/2014/main" id="{017D5237-E05F-4B3C-99F3-A2587E7F1ECC}"/>
              </a:ext>
            </a:extLst>
          </p:cNvPr>
          <p:cNvSpPr>
            <a:spLocks noGrp="1"/>
          </p:cNvSpPr>
          <p:nvPr>
            <p:ph sz="half" idx="2"/>
          </p:nvPr>
        </p:nvSpPr>
        <p:spPr>
          <a:xfrm>
            <a:off x="4746171" y="1934485"/>
            <a:ext cx="6607629" cy="4662261"/>
          </a:xfrm>
          <a:ln>
            <a:solidFill>
              <a:srgbClr val="F584EB"/>
            </a:solidFill>
          </a:ln>
        </p:spPr>
        <p:txBody>
          <a:bodyPr vert="horz" lIns="91440" tIns="45720" rIns="91440" bIns="45720" rtlCol="0" anchor="t">
            <a:noAutofit/>
          </a:bodyPr>
          <a:lstStyle/>
          <a:p>
            <a:pPr marL="0" indent="0">
              <a:buNone/>
            </a:pPr>
            <a:r>
              <a:rPr lang="en-GB" sz="2400" b="1" dirty="0">
                <a:solidFill>
                  <a:srgbClr val="DB44E3"/>
                </a:solidFill>
                <a:ea typeface="+mn-lt"/>
                <a:cs typeface="+mn-lt"/>
              </a:rPr>
              <a:t>You must be able to link each piece of legislation, regulation and initiative:</a:t>
            </a:r>
          </a:p>
          <a:p>
            <a:pPr marL="457200" indent="-457200">
              <a:buFont typeface="Wingdings" panose="020B0604020202020204" pitchFamily="34" charset="0"/>
              <a:buChar char="ü"/>
            </a:pPr>
            <a:r>
              <a:rPr lang="en-GB" sz="2400" dirty="0">
                <a:ea typeface="+mn-lt"/>
                <a:cs typeface="+mn-lt"/>
              </a:rPr>
              <a:t>Able to identify the purpose of it</a:t>
            </a:r>
          </a:p>
          <a:p>
            <a:pPr marL="457200" indent="-457200">
              <a:buFont typeface="Wingdings" panose="020B0604020202020204" pitchFamily="34" charset="0"/>
              <a:buChar char="ü"/>
            </a:pPr>
            <a:r>
              <a:rPr lang="en-GB" sz="2400" dirty="0">
                <a:ea typeface="+mn-lt"/>
                <a:cs typeface="+mn-lt"/>
              </a:rPr>
              <a:t>The main features of it</a:t>
            </a:r>
          </a:p>
          <a:p>
            <a:pPr marL="457200" indent="-457200">
              <a:buFont typeface="Wingdings" panose="020B0604020202020204" pitchFamily="34" charset="0"/>
              <a:buChar char="ü"/>
            </a:pPr>
            <a:r>
              <a:rPr lang="en-GB" sz="2400" dirty="0">
                <a:ea typeface="+mn-lt"/>
                <a:cs typeface="+mn-lt"/>
              </a:rPr>
              <a:t>How it supports sustainable, high-quality person/child-centred health and social care and childcare services in Wales</a:t>
            </a:r>
          </a:p>
          <a:p>
            <a:pPr marL="457200" indent="-457200">
              <a:buFont typeface="Wingdings" panose="020B0604020202020204" pitchFamily="34" charset="0"/>
              <a:buChar char="ü"/>
            </a:pPr>
            <a:r>
              <a:rPr lang="en-GB" sz="2400" dirty="0">
                <a:ea typeface="+mn-lt"/>
                <a:cs typeface="+mn-lt"/>
              </a:rPr>
              <a:t>The impact of the current legislation, initiatives and/or regulation in relation to: </a:t>
            </a:r>
          </a:p>
          <a:p>
            <a:pPr marL="914400" lvl="1" indent="-457200">
              <a:buFont typeface="Wingdings" panose="020B0604020202020204" pitchFamily="34" charset="0"/>
              <a:buChar char="ü"/>
            </a:pPr>
            <a:r>
              <a:rPr lang="en-GB" dirty="0">
                <a:ea typeface="+mn-lt"/>
                <a:cs typeface="+mn-lt"/>
              </a:rPr>
              <a:t>sustainable care services </a:t>
            </a:r>
          </a:p>
          <a:p>
            <a:pPr marL="914400" lvl="1" indent="-457200">
              <a:buFont typeface="Wingdings" panose="020B0604020202020204" pitchFamily="34" charset="0"/>
              <a:buChar char="ü"/>
            </a:pPr>
            <a:r>
              <a:rPr lang="en-GB" dirty="0">
                <a:ea typeface="+mn-lt"/>
                <a:cs typeface="+mn-lt"/>
              </a:rPr>
              <a:t>high-quality health and social care, and childcare services in Wales.</a:t>
            </a:r>
            <a:endParaRPr lang="en-GB" sz="2400" dirty="0">
              <a:ea typeface="+mn-lt"/>
              <a:cs typeface="+mn-lt"/>
            </a:endParaRPr>
          </a:p>
          <a:p>
            <a:pPr marL="0" indent="0">
              <a:buNone/>
            </a:pPr>
            <a:endParaRPr lang="en-GB" dirty="0">
              <a:cs typeface="Calibri"/>
            </a:endParaRPr>
          </a:p>
        </p:txBody>
      </p:sp>
      <p:sp>
        <p:nvSpPr>
          <p:cNvPr id="6" name="Content Placeholder 5">
            <a:extLst>
              <a:ext uri="{FF2B5EF4-FFF2-40B4-BE49-F238E27FC236}">
                <a16:creationId xmlns:a16="http://schemas.microsoft.com/office/drawing/2014/main" id="{9A781D59-C58F-43C7-A107-27B835B529C4}"/>
              </a:ext>
            </a:extLst>
          </p:cNvPr>
          <p:cNvSpPr>
            <a:spLocks noGrp="1"/>
          </p:cNvSpPr>
          <p:nvPr>
            <p:ph sz="half" idx="1"/>
          </p:nvPr>
        </p:nvSpPr>
        <p:spPr>
          <a:xfrm>
            <a:off x="838200" y="1934485"/>
            <a:ext cx="3816350" cy="4855241"/>
          </a:xfrm>
        </p:spPr>
        <p:txBody>
          <a:bodyPr vert="horz" lIns="91440" tIns="45720" rIns="91440" bIns="45720" rtlCol="0" anchor="t">
            <a:noAutofit/>
          </a:bodyPr>
          <a:lstStyle/>
          <a:p>
            <a:pPr marL="0" indent="0">
              <a:buNone/>
            </a:pPr>
            <a:r>
              <a:rPr lang="en-GB" sz="2400" b="1" dirty="0">
                <a:solidFill>
                  <a:srgbClr val="DB44E3"/>
                </a:solidFill>
                <a:latin typeface="Calibri"/>
                <a:ea typeface="+mn-lt"/>
                <a:cs typeface="Calibri Light"/>
              </a:rPr>
              <a:t>Part (b)</a:t>
            </a:r>
          </a:p>
          <a:p>
            <a:pPr marL="0" indent="0">
              <a:buNone/>
            </a:pPr>
            <a:r>
              <a:rPr lang="en-GB" sz="2400" dirty="0">
                <a:latin typeface="Calibri"/>
                <a:ea typeface="+mn-lt"/>
                <a:cs typeface="Calibri Light"/>
              </a:rPr>
              <a:t>Discusses how current legislation, initiatives and regulation support, and have an impact on, the provision of sustainable, high-quality health and social care and childcare services in Wales</a:t>
            </a:r>
            <a:endParaRPr lang="en-GB" sz="2400" dirty="0">
              <a:latin typeface="Calibri"/>
              <a:ea typeface="+mn-lt"/>
              <a:cs typeface="+mn-lt"/>
            </a:endParaRPr>
          </a:p>
          <a:p>
            <a:endParaRPr lang="en-GB" dirty="0">
              <a:cs typeface="Calibri" panose="020F0502020204030204"/>
            </a:endParaRPr>
          </a:p>
        </p:txBody>
      </p:sp>
      <p:pic>
        <p:nvPicPr>
          <p:cNvPr id="5" name="Picture 4">
            <a:extLst>
              <a:ext uri="{FF2B5EF4-FFF2-40B4-BE49-F238E27FC236}">
                <a16:creationId xmlns:a16="http://schemas.microsoft.com/office/drawing/2014/main" id="{642246C7-65FE-4715-8F5E-FFD2D58E3773}"/>
              </a:ext>
            </a:extLst>
          </p:cNvPr>
          <p:cNvPicPr/>
          <p:nvPr/>
        </p:nvPicPr>
        <p:blipFill>
          <a:blip r:embed="rId2">
            <a:extLst>
              <a:ext uri="{28A0092B-C50C-407E-A947-70E740481C1C}">
                <a14:useLocalDpi xmlns:a14="http://schemas.microsoft.com/office/drawing/2010/main" val="0"/>
              </a:ext>
            </a:extLst>
          </a:blip>
          <a:stretch>
            <a:fillRect/>
          </a:stretch>
        </p:blipFill>
        <p:spPr>
          <a:xfrm>
            <a:off x="10134599" y="74381"/>
            <a:ext cx="1988005" cy="838200"/>
          </a:xfrm>
          <a:prstGeom prst="rect">
            <a:avLst/>
          </a:prstGeom>
        </p:spPr>
      </p:pic>
    </p:spTree>
    <p:extLst>
      <p:ext uri="{BB962C8B-B14F-4D97-AF65-F5344CB8AC3E}">
        <p14:creationId xmlns:p14="http://schemas.microsoft.com/office/powerpoint/2010/main" val="16396713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ACC2CB-FB1E-459B-B0FA-A2F16031C1A6}"/>
              </a:ext>
            </a:extLst>
          </p:cNvPr>
          <p:cNvSpPr>
            <a:spLocks noGrp="1"/>
          </p:cNvSpPr>
          <p:nvPr>
            <p:ph type="title"/>
          </p:nvPr>
        </p:nvSpPr>
        <p:spPr>
          <a:xfrm>
            <a:off x="462643" y="1337126"/>
            <a:ext cx="11266714" cy="928688"/>
          </a:xfrm>
          <a:solidFill>
            <a:srgbClr val="F584EB"/>
          </a:solidFill>
        </p:spPr>
        <p:txBody>
          <a:bodyPr/>
          <a:lstStyle/>
          <a:p>
            <a:pPr algn="ctr"/>
            <a:r>
              <a:rPr lang="en-GB" dirty="0">
                <a:latin typeface="+mn-lt"/>
                <a:cs typeface="Calibri Light"/>
              </a:rPr>
              <a:t>Regulations Table</a:t>
            </a:r>
          </a:p>
        </p:txBody>
      </p:sp>
      <p:graphicFrame>
        <p:nvGraphicFramePr>
          <p:cNvPr id="3" name="Table 3">
            <a:extLst>
              <a:ext uri="{FF2B5EF4-FFF2-40B4-BE49-F238E27FC236}">
                <a16:creationId xmlns:a16="http://schemas.microsoft.com/office/drawing/2014/main" id="{F584AFF6-2867-449C-B5CD-0D9835609947}"/>
              </a:ext>
            </a:extLst>
          </p:cNvPr>
          <p:cNvGraphicFramePr>
            <a:graphicFrameLocks noGrp="1"/>
          </p:cNvGraphicFramePr>
          <p:nvPr/>
        </p:nvGraphicFramePr>
        <p:xfrm>
          <a:off x="462643" y="2592385"/>
          <a:ext cx="11266715" cy="3650808"/>
        </p:xfrm>
        <a:graphic>
          <a:graphicData uri="http://schemas.openxmlformats.org/drawingml/2006/table">
            <a:tbl>
              <a:tblPr firstRow="1" bandRow="1">
                <a:tableStyleId>{5940675A-B579-460E-94D1-54222C63F5DA}</a:tableStyleId>
              </a:tblPr>
              <a:tblGrid>
                <a:gridCol w="2253343">
                  <a:extLst>
                    <a:ext uri="{9D8B030D-6E8A-4147-A177-3AD203B41FA5}">
                      <a16:colId xmlns:a16="http://schemas.microsoft.com/office/drawing/2014/main" val="1882471056"/>
                    </a:ext>
                  </a:extLst>
                </a:gridCol>
                <a:gridCol w="2253343">
                  <a:extLst>
                    <a:ext uri="{9D8B030D-6E8A-4147-A177-3AD203B41FA5}">
                      <a16:colId xmlns:a16="http://schemas.microsoft.com/office/drawing/2014/main" val="469328306"/>
                    </a:ext>
                  </a:extLst>
                </a:gridCol>
                <a:gridCol w="2253343">
                  <a:extLst>
                    <a:ext uri="{9D8B030D-6E8A-4147-A177-3AD203B41FA5}">
                      <a16:colId xmlns:a16="http://schemas.microsoft.com/office/drawing/2014/main" val="3100827003"/>
                    </a:ext>
                  </a:extLst>
                </a:gridCol>
                <a:gridCol w="2253343">
                  <a:extLst>
                    <a:ext uri="{9D8B030D-6E8A-4147-A177-3AD203B41FA5}">
                      <a16:colId xmlns:a16="http://schemas.microsoft.com/office/drawing/2014/main" val="1674098279"/>
                    </a:ext>
                  </a:extLst>
                </a:gridCol>
                <a:gridCol w="2253343">
                  <a:extLst>
                    <a:ext uri="{9D8B030D-6E8A-4147-A177-3AD203B41FA5}">
                      <a16:colId xmlns:a16="http://schemas.microsoft.com/office/drawing/2014/main" val="428850998"/>
                    </a:ext>
                  </a:extLst>
                </a:gridCol>
              </a:tblGrid>
              <a:tr h="705330">
                <a:tc>
                  <a:txBody>
                    <a:bodyPr/>
                    <a:lstStyle/>
                    <a:p>
                      <a:r>
                        <a:rPr lang="en-GB" sz="1200" b="1" dirty="0"/>
                        <a:t>Regulatory body</a:t>
                      </a:r>
                    </a:p>
                  </a:txBody>
                  <a:tcPr anchor="b"/>
                </a:tc>
                <a:tc>
                  <a:txBody>
                    <a:bodyPr/>
                    <a:lstStyle/>
                    <a:p>
                      <a:pPr lvl="0" algn="l">
                        <a:lnSpc>
                          <a:spcPct val="100000"/>
                        </a:lnSpc>
                        <a:spcBef>
                          <a:spcPts val="0"/>
                        </a:spcBef>
                        <a:spcAft>
                          <a:spcPts val="0"/>
                        </a:spcAft>
                        <a:buNone/>
                      </a:pPr>
                      <a:r>
                        <a:rPr lang="en-GB" sz="1200" b="1" u="none" strike="noStrike" noProof="0" dirty="0"/>
                        <a:t>The purpose/aim of the regulatory body</a:t>
                      </a:r>
                    </a:p>
                  </a:txBody>
                  <a:tcPr anchor="b"/>
                </a:tc>
                <a:tc>
                  <a:txBody>
                    <a:bodyPr/>
                    <a:lstStyle/>
                    <a:p>
                      <a:pPr lvl="0" algn="l">
                        <a:lnSpc>
                          <a:spcPct val="100000"/>
                        </a:lnSpc>
                        <a:spcBef>
                          <a:spcPts val="0"/>
                        </a:spcBef>
                        <a:spcAft>
                          <a:spcPts val="0"/>
                        </a:spcAft>
                        <a:buNone/>
                      </a:pPr>
                      <a:r>
                        <a:rPr lang="en-GB" sz="1200" b="1" u="none" strike="noStrike" noProof="0" dirty="0"/>
                        <a:t>The standards that are set in regulations</a:t>
                      </a:r>
                    </a:p>
                  </a:txBody>
                  <a:tcPr anchor="b"/>
                </a:tc>
                <a:tc>
                  <a:txBody>
                    <a:bodyPr/>
                    <a:lstStyle/>
                    <a:p>
                      <a:pPr lvl="0" algn="l">
                        <a:lnSpc>
                          <a:spcPct val="100000"/>
                        </a:lnSpc>
                        <a:spcBef>
                          <a:spcPts val="0"/>
                        </a:spcBef>
                        <a:spcAft>
                          <a:spcPts val="0"/>
                        </a:spcAft>
                        <a:buNone/>
                      </a:pPr>
                      <a:r>
                        <a:rPr lang="en-GB" sz="1200" b="1" u="none" strike="noStrike" noProof="0" dirty="0"/>
                        <a:t>How it supports sustainable, high-quality person/child-centred health and social care and childcare services in Wales</a:t>
                      </a:r>
                    </a:p>
                  </a:txBody>
                  <a:tcPr anchor="b"/>
                </a:tc>
                <a:tc>
                  <a:txBody>
                    <a:bodyPr/>
                    <a:lstStyle/>
                    <a:p>
                      <a:pPr lvl="0" algn="l">
                        <a:lnSpc>
                          <a:spcPct val="100000"/>
                        </a:lnSpc>
                        <a:spcBef>
                          <a:spcPts val="0"/>
                        </a:spcBef>
                        <a:spcAft>
                          <a:spcPts val="0"/>
                        </a:spcAft>
                        <a:buNone/>
                      </a:pPr>
                      <a:r>
                        <a:rPr lang="en-GB" sz="1200" b="1" u="none" strike="noStrike" noProof="0" dirty="0"/>
                        <a:t>The impact of the regulatory body</a:t>
                      </a:r>
                    </a:p>
                  </a:txBody>
                  <a:tcPr anchor="b"/>
                </a:tc>
                <a:extLst>
                  <a:ext uri="{0D108BD9-81ED-4DB2-BD59-A6C34878D82A}">
                    <a16:rowId xmlns:a16="http://schemas.microsoft.com/office/drawing/2014/main" val="601467475"/>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3630348956"/>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2283502272"/>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837088961"/>
                  </a:ext>
                </a:extLst>
              </a:tr>
              <a:tr h="661242">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extLst>
                  <a:ext uri="{0D108BD9-81ED-4DB2-BD59-A6C34878D82A}">
                    <a16:rowId xmlns:a16="http://schemas.microsoft.com/office/drawing/2014/main" val="3044533939"/>
                  </a:ext>
                </a:extLst>
              </a:tr>
            </a:tbl>
          </a:graphicData>
        </a:graphic>
      </p:graphicFrame>
      <p:pic>
        <p:nvPicPr>
          <p:cNvPr id="4" name="Picture 3">
            <a:extLst>
              <a:ext uri="{FF2B5EF4-FFF2-40B4-BE49-F238E27FC236}">
                <a16:creationId xmlns:a16="http://schemas.microsoft.com/office/drawing/2014/main" id="{899F36E7-0E03-467C-982A-DEAB537D3F41}"/>
              </a:ext>
            </a:extLst>
          </p:cNvPr>
          <p:cNvPicPr/>
          <p:nvPr/>
        </p:nvPicPr>
        <p:blipFill>
          <a:blip r:embed="rId2">
            <a:extLst>
              <a:ext uri="{28A0092B-C50C-407E-A947-70E740481C1C}">
                <a14:useLocalDpi xmlns:a14="http://schemas.microsoft.com/office/drawing/2010/main" val="0"/>
              </a:ext>
            </a:extLst>
          </a:blip>
          <a:stretch>
            <a:fillRect/>
          </a:stretch>
        </p:blipFill>
        <p:spPr>
          <a:xfrm>
            <a:off x="10101943" y="74381"/>
            <a:ext cx="2009775" cy="838200"/>
          </a:xfrm>
          <a:prstGeom prst="rect">
            <a:avLst/>
          </a:prstGeom>
        </p:spPr>
      </p:pic>
    </p:spTree>
    <p:extLst>
      <p:ext uri="{BB962C8B-B14F-4D97-AF65-F5344CB8AC3E}">
        <p14:creationId xmlns:p14="http://schemas.microsoft.com/office/powerpoint/2010/main" val="440009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94A1D-4A8F-47A8-81FB-F739019A68CA}"/>
              </a:ext>
            </a:extLst>
          </p:cNvPr>
          <p:cNvSpPr>
            <a:spLocks noGrp="1"/>
          </p:cNvSpPr>
          <p:nvPr>
            <p:ph type="title"/>
          </p:nvPr>
        </p:nvSpPr>
        <p:spPr>
          <a:xfrm>
            <a:off x="838200" y="1164771"/>
            <a:ext cx="10515600" cy="1182118"/>
          </a:xfrm>
          <a:solidFill>
            <a:srgbClr val="F584EB"/>
          </a:solidFill>
        </p:spPr>
        <p:txBody>
          <a:bodyPr>
            <a:normAutofit fontScale="90000"/>
          </a:bodyPr>
          <a:lstStyle/>
          <a:p>
            <a:pPr algn="ctr"/>
            <a:r>
              <a:rPr lang="en-GB" dirty="0">
                <a:latin typeface="Calibri"/>
                <a:ea typeface="+mj-lt"/>
                <a:cs typeface="Calibri"/>
              </a:rPr>
              <a:t>Quality assurance methods, complaints procedures, registration</a:t>
            </a:r>
            <a:endParaRPr lang="en-GB" dirty="0">
              <a:ea typeface="+mj-lt"/>
              <a:cs typeface="+mj-lt"/>
            </a:endParaRPr>
          </a:p>
        </p:txBody>
      </p:sp>
      <p:sp>
        <p:nvSpPr>
          <p:cNvPr id="3" name="Content Placeholder 2">
            <a:extLst>
              <a:ext uri="{FF2B5EF4-FFF2-40B4-BE49-F238E27FC236}">
                <a16:creationId xmlns:a16="http://schemas.microsoft.com/office/drawing/2014/main" id="{73356C4D-39A4-41F4-81D7-A443625A2271}"/>
              </a:ext>
            </a:extLst>
          </p:cNvPr>
          <p:cNvSpPr>
            <a:spLocks noGrp="1"/>
          </p:cNvSpPr>
          <p:nvPr>
            <p:ph idx="1"/>
          </p:nvPr>
        </p:nvSpPr>
        <p:spPr>
          <a:xfrm>
            <a:off x="838200" y="2599079"/>
            <a:ext cx="10515600" cy="3911146"/>
          </a:xfrm>
        </p:spPr>
        <p:txBody>
          <a:bodyPr vert="horz" lIns="91440" tIns="45720" rIns="91440" bIns="45720" rtlCol="0" anchor="t">
            <a:noAutofit/>
          </a:bodyPr>
          <a:lstStyle/>
          <a:p>
            <a:pPr marL="0" indent="0">
              <a:lnSpc>
                <a:spcPct val="100000"/>
              </a:lnSpc>
              <a:spcBef>
                <a:spcPts val="0"/>
              </a:spcBef>
              <a:buNone/>
            </a:pPr>
            <a:r>
              <a:rPr lang="en-GB" dirty="0">
                <a:ea typeface="+mn-lt"/>
                <a:cs typeface="+mn-lt"/>
              </a:rPr>
              <a:t>The purpose of quality assurance:</a:t>
            </a:r>
          </a:p>
          <a:p>
            <a:pPr marL="0" indent="0">
              <a:lnSpc>
                <a:spcPct val="100000"/>
              </a:lnSpc>
              <a:spcBef>
                <a:spcPts val="0"/>
              </a:spcBef>
              <a:buNone/>
            </a:pPr>
            <a:endParaRPr lang="en-GB" b="1" dirty="0">
              <a:ea typeface="+mn-lt"/>
              <a:cs typeface="+mn-lt"/>
            </a:endParaRPr>
          </a:p>
          <a:p>
            <a:pPr marL="0" indent="0">
              <a:lnSpc>
                <a:spcPct val="100000"/>
              </a:lnSpc>
              <a:spcBef>
                <a:spcPts val="0"/>
              </a:spcBef>
              <a:buNone/>
            </a:pPr>
            <a:r>
              <a:rPr lang="en-GB" dirty="0">
                <a:ea typeface="+mn-lt"/>
                <a:cs typeface="+mn-lt"/>
              </a:rPr>
              <a:t>Organisations must be accountable for the level of service they offer. Quality assurance procedures are used to help services measure performance against a range of standards.  This gives a good idea as to how well the service is running and identifies areas of improvement and areas of strength.  It is a way of trying to ensure all service users receive good quality care and to increase the confidence of service users whilst receiving care.</a:t>
            </a:r>
            <a:endParaRPr lang="en-GB" b="1" dirty="0">
              <a:ea typeface="+mn-lt"/>
              <a:cs typeface="+mn-lt"/>
            </a:endParaRPr>
          </a:p>
          <a:p>
            <a:endParaRPr lang="en-GB" b="1" dirty="0">
              <a:ea typeface="+mn-lt"/>
              <a:cs typeface="+mn-lt"/>
            </a:endParaRPr>
          </a:p>
          <a:p>
            <a:endParaRPr lang="en-GB" dirty="0">
              <a:ea typeface="+mn-lt"/>
              <a:cs typeface="+mn-lt"/>
            </a:endParaRPr>
          </a:p>
          <a:p>
            <a:endParaRPr lang="en-GB" b="1" dirty="0">
              <a:cs typeface="Calibri"/>
            </a:endParaRPr>
          </a:p>
        </p:txBody>
      </p:sp>
      <p:pic>
        <p:nvPicPr>
          <p:cNvPr id="4" name="Picture 3">
            <a:extLst>
              <a:ext uri="{FF2B5EF4-FFF2-40B4-BE49-F238E27FC236}">
                <a16:creationId xmlns:a16="http://schemas.microsoft.com/office/drawing/2014/main" id="{D1364A44-C938-4318-AAAF-35D59D4E0058}"/>
              </a:ext>
            </a:extLst>
          </p:cNvPr>
          <p:cNvPicPr/>
          <p:nvPr/>
        </p:nvPicPr>
        <p:blipFill>
          <a:blip r:embed="rId2">
            <a:extLst>
              <a:ext uri="{28A0092B-C50C-407E-A947-70E740481C1C}">
                <a14:useLocalDpi xmlns:a14="http://schemas.microsoft.com/office/drawing/2010/main" val="0"/>
              </a:ext>
            </a:extLst>
          </a:blip>
          <a:stretch>
            <a:fillRect/>
          </a:stretch>
        </p:blipFill>
        <p:spPr>
          <a:xfrm>
            <a:off x="10101943" y="74381"/>
            <a:ext cx="2009775" cy="838200"/>
          </a:xfrm>
          <a:prstGeom prst="rect">
            <a:avLst/>
          </a:prstGeom>
        </p:spPr>
      </p:pic>
    </p:spTree>
    <p:extLst>
      <p:ext uri="{BB962C8B-B14F-4D97-AF65-F5344CB8AC3E}">
        <p14:creationId xmlns:p14="http://schemas.microsoft.com/office/powerpoint/2010/main" val="40610410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3356C4D-39A4-41F4-81D7-A443625A2271}"/>
              </a:ext>
            </a:extLst>
          </p:cNvPr>
          <p:cNvSpPr>
            <a:spLocks noGrp="1"/>
          </p:cNvSpPr>
          <p:nvPr>
            <p:ph idx="1"/>
          </p:nvPr>
        </p:nvSpPr>
        <p:spPr>
          <a:xfrm>
            <a:off x="838200" y="3161909"/>
            <a:ext cx="10515600" cy="2698405"/>
          </a:xfrm>
        </p:spPr>
        <p:txBody>
          <a:bodyPr vert="horz" lIns="91440" tIns="45720" rIns="91440" bIns="45720" rtlCol="0" anchor="t">
            <a:noAutofit/>
          </a:bodyPr>
          <a:lstStyle/>
          <a:p>
            <a:pPr marL="0" indent="0">
              <a:lnSpc>
                <a:spcPct val="100000"/>
              </a:lnSpc>
              <a:spcBef>
                <a:spcPts val="0"/>
              </a:spcBef>
              <a:buNone/>
            </a:pPr>
            <a:r>
              <a:rPr lang="en-GB" b="1" dirty="0">
                <a:ea typeface="+mn-lt"/>
                <a:cs typeface="+mn-lt"/>
              </a:rPr>
              <a:t>Methods of quality assurance</a:t>
            </a:r>
          </a:p>
          <a:p>
            <a:pPr marL="0" indent="0">
              <a:lnSpc>
                <a:spcPct val="100000"/>
              </a:lnSpc>
              <a:spcBef>
                <a:spcPts val="0"/>
              </a:spcBef>
              <a:buNone/>
            </a:pPr>
            <a:endParaRPr lang="en-GB" b="1" dirty="0">
              <a:cs typeface="Calibri"/>
            </a:endParaRPr>
          </a:p>
          <a:p>
            <a:pPr marL="0" indent="0">
              <a:lnSpc>
                <a:spcPct val="100000"/>
              </a:lnSpc>
              <a:spcBef>
                <a:spcPts val="0"/>
              </a:spcBef>
              <a:buNone/>
            </a:pPr>
            <a:r>
              <a:rPr lang="en-GB" dirty="0">
                <a:ea typeface="+mn-lt"/>
                <a:cs typeface="+mn-lt"/>
              </a:rPr>
              <a:t>Quality assurance is carried out in a range of ways and is assessed internally or externally by regulatory bodies.  It is an ongoing process.</a:t>
            </a:r>
          </a:p>
          <a:p>
            <a:pPr marL="0" indent="0">
              <a:lnSpc>
                <a:spcPct val="100000"/>
              </a:lnSpc>
              <a:spcBef>
                <a:spcPts val="0"/>
              </a:spcBef>
              <a:buNone/>
            </a:pPr>
            <a:endParaRPr lang="en-GB" dirty="0">
              <a:ea typeface="+mn-lt"/>
              <a:cs typeface="+mn-lt"/>
            </a:endParaRPr>
          </a:p>
          <a:p>
            <a:pPr marL="0" indent="0">
              <a:lnSpc>
                <a:spcPct val="100000"/>
              </a:lnSpc>
              <a:spcBef>
                <a:spcPts val="0"/>
              </a:spcBef>
              <a:buNone/>
            </a:pPr>
            <a:r>
              <a:rPr lang="en-GB" dirty="0">
                <a:ea typeface="+mn-lt"/>
                <a:cs typeface="+mn-lt"/>
              </a:rPr>
              <a:t>Methods can include:</a:t>
            </a:r>
            <a:endParaRPr lang="en-GB" b="1" dirty="0">
              <a:ea typeface="+mn-lt"/>
              <a:cs typeface="+mn-lt"/>
            </a:endParaRPr>
          </a:p>
          <a:p>
            <a:endParaRPr lang="en-GB" b="1" dirty="0">
              <a:ea typeface="+mn-lt"/>
              <a:cs typeface="+mn-lt"/>
            </a:endParaRPr>
          </a:p>
          <a:p>
            <a:endParaRPr lang="en-GB" dirty="0">
              <a:ea typeface="+mn-lt"/>
              <a:cs typeface="+mn-lt"/>
            </a:endParaRPr>
          </a:p>
          <a:p>
            <a:endParaRPr lang="en-GB" b="1" dirty="0">
              <a:cs typeface="Calibri"/>
            </a:endParaRPr>
          </a:p>
        </p:txBody>
      </p:sp>
      <p:sp>
        <p:nvSpPr>
          <p:cNvPr id="4" name="Title 1">
            <a:extLst>
              <a:ext uri="{FF2B5EF4-FFF2-40B4-BE49-F238E27FC236}">
                <a16:creationId xmlns:a16="http://schemas.microsoft.com/office/drawing/2014/main" id="{FAFE4C36-9731-4D69-B5A6-C3F16162E793}"/>
              </a:ext>
            </a:extLst>
          </p:cNvPr>
          <p:cNvSpPr txBox="1">
            <a:spLocks/>
          </p:cNvSpPr>
          <p:nvPr/>
        </p:nvSpPr>
        <p:spPr>
          <a:xfrm>
            <a:off x="838200" y="1413528"/>
            <a:ext cx="10515600" cy="1182118"/>
          </a:xfrm>
          <a:prstGeom prst="rect">
            <a:avLst/>
          </a:prstGeom>
          <a:solidFill>
            <a:srgbClr val="F584EB"/>
          </a:solidFill>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latin typeface="Calibri"/>
                <a:ea typeface="+mj-lt"/>
                <a:cs typeface="Calibri"/>
              </a:rPr>
              <a:t>Quality assurance methods, complaints procedures, registration</a:t>
            </a:r>
            <a:endParaRPr lang="en-GB" dirty="0">
              <a:ea typeface="+mj-lt"/>
              <a:cs typeface="+mj-lt"/>
            </a:endParaRPr>
          </a:p>
        </p:txBody>
      </p:sp>
      <p:pic>
        <p:nvPicPr>
          <p:cNvPr id="5" name="Picture 4">
            <a:extLst>
              <a:ext uri="{FF2B5EF4-FFF2-40B4-BE49-F238E27FC236}">
                <a16:creationId xmlns:a16="http://schemas.microsoft.com/office/drawing/2014/main" id="{91D1B7A6-F76C-4CEA-8A16-8C48734B16C4}"/>
              </a:ext>
            </a:extLst>
          </p:cNvPr>
          <p:cNvPicPr/>
          <p:nvPr/>
        </p:nvPicPr>
        <p:blipFill>
          <a:blip r:embed="rId2">
            <a:extLst>
              <a:ext uri="{28A0092B-C50C-407E-A947-70E740481C1C}">
                <a14:useLocalDpi xmlns:a14="http://schemas.microsoft.com/office/drawing/2010/main" val="0"/>
              </a:ext>
            </a:extLst>
          </a:blip>
          <a:stretch>
            <a:fillRect/>
          </a:stretch>
        </p:blipFill>
        <p:spPr>
          <a:xfrm>
            <a:off x="10101943" y="74381"/>
            <a:ext cx="2009775" cy="838200"/>
          </a:xfrm>
          <a:prstGeom prst="rect">
            <a:avLst/>
          </a:prstGeom>
        </p:spPr>
      </p:pic>
    </p:spTree>
    <p:extLst>
      <p:ext uri="{BB962C8B-B14F-4D97-AF65-F5344CB8AC3E}">
        <p14:creationId xmlns:p14="http://schemas.microsoft.com/office/powerpoint/2010/main" val="35036229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94A1D-4A8F-47A8-81FB-F739019A68CA}"/>
              </a:ext>
            </a:extLst>
          </p:cNvPr>
          <p:cNvSpPr>
            <a:spLocks noGrp="1"/>
          </p:cNvSpPr>
          <p:nvPr>
            <p:ph type="title"/>
          </p:nvPr>
        </p:nvSpPr>
        <p:spPr>
          <a:xfrm>
            <a:off x="838200" y="1007381"/>
            <a:ext cx="10515600" cy="1325563"/>
          </a:xfrm>
          <a:solidFill>
            <a:srgbClr val="F584EB"/>
          </a:solidFill>
        </p:spPr>
        <p:txBody>
          <a:bodyPr>
            <a:normAutofit/>
          </a:bodyPr>
          <a:lstStyle/>
          <a:p>
            <a:pPr algn="ctr"/>
            <a:r>
              <a:rPr lang="en-GB" sz="4000" dirty="0">
                <a:latin typeface="Calibri"/>
                <a:ea typeface="+mj-lt"/>
                <a:cs typeface="Calibri"/>
              </a:rPr>
              <a:t>Quality assurance methods, complaints procedures, registration</a:t>
            </a:r>
            <a:endParaRPr lang="en-GB" sz="4000" dirty="0">
              <a:ea typeface="+mj-lt"/>
              <a:cs typeface="+mj-lt"/>
            </a:endParaRPr>
          </a:p>
        </p:txBody>
      </p:sp>
      <p:pic>
        <p:nvPicPr>
          <p:cNvPr id="6" name="Picture 6" descr="Graphical user interface, application, Word&#10;&#10;Description automatically generated">
            <a:extLst>
              <a:ext uri="{FF2B5EF4-FFF2-40B4-BE49-F238E27FC236}">
                <a16:creationId xmlns:a16="http://schemas.microsoft.com/office/drawing/2014/main" id="{269A8A6A-C32E-48CD-ACA7-947A848033B8}"/>
              </a:ext>
            </a:extLst>
          </p:cNvPr>
          <p:cNvPicPr>
            <a:picLocks noGrp="1" noChangeAspect="1"/>
          </p:cNvPicPr>
          <p:nvPr>
            <p:ph idx="1"/>
          </p:nvPr>
        </p:nvPicPr>
        <p:blipFill rotWithShape="1">
          <a:blip r:embed="rId2"/>
          <a:srcRect l="16826" t="31835" r="58003" b="29588"/>
          <a:stretch/>
        </p:blipFill>
        <p:spPr>
          <a:xfrm>
            <a:off x="1778353" y="2398260"/>
            <a:ext cx="8279296" cy="4385359"/>
          </a:xfrm>
        </p:spPr>
      </p:pic>
      <p:pic>
        <p:nvPicPr>
          <p:cNvPr id="4" name="Picture 3">
            <a:extLst>
              <a:ext uri="{FF2B5EF4-FFF2-40B4-BE49-F238E27FC236}">
                <a16:creationId xmlns:a16="http://schemas.microsoft.com/office/drawing/2014/main" id="{E2D52864-D200-4370-9F5F-98C29C6CD6CC}"/>
              </a:ext>
            </a:extLst>
          </p:cNvPr>
          <p:cNvPicPr/>
          <p:nvPr/>
        </p:nvPicPr>
        <p:blipFill>
          <a:blip r:embed="rId3">
            <a:extLst>
              <a:ext uri="{28A0092B-C50C-407E-A947-70E740481C1C}">
                <a14:useLocalDpi xmlns:a14="http://schemas.microsoft.com/office/drawing/2010/main" val="0"/>
              </a:ext>
            </a:extLst>
          </a:blip>
          <a:stretch>
            <a:fillRect/>
          </a:stretch>
        </p:blipFill>
        <p:spPr>
          <a:xfrm>
            <a:off x="10101943" y="74381"/>
            <a:ext cx="2009775" cy="838200"/>
          </a:xfrm>
          <a:prstGeom prst="rect">
            <a:avLst/>
          </a:prstGeom>
        </p:spPr>
      </p:pic>
    </p:spTree>
    <p:extLst>
      <p:ext uri="{BB962C8B-B14F-4D97-AF65-F5344CB8AC3E}">
        <p14:creationId xmlns:p14="http://schemas.microsoft.com/office/powerpoint/2010/main" val="32668321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811A0-792D-41B0-A53A-D28AD8BE5913}"/>
              </a:ext>
            </a:extLst>
          </p:cNvPr>
          <p:cNvSpPr>
            <a:spLocks noGrp="1"/>
          </p:cNvSpPr>
          <p:nvPr>
            <p:ph type="title"/>
          </p:nvPr>
        </p:nvSpPr>
        <p:spPr>
          <a:xfrm>
            <a:off x="838200" y="1088574"/>
            <a:ext cx="10515600" cy="710974"/>
          </a:xfrm>
          <a:solidFill>
            <a:srgbClr val="F584EB"/>
          </a:solidFill>
        </p:spPr>
        <p:txBody>
          <a:bodyPr/>
          <a:lstStyle/>
          <a:p>
            <a:pPr algn="ctr"/>
            <a:r>
              <a:rPr lang="en-GB" dirty="0">
                <a:latin typeface="Calibri"/>
                <a:ea typeface="+mj-lt"/>
                <a:cs typeface="Calibri"/>
              </a:rPr>
              <a:t>Linking to NEA Task 1</a:t>
            </a:r>
          </a:p>
        </p:txBody>
      </p:sp>
      <p:sp>
        <p:nvSpPr>
          <p:cNvPr id="4" name="Content Placeholder 3">
            <a:extLst>
              <a:ext uri="{FF2B5EF4-FFF2-40B4-BE49-F238E27FC236}">
                <a16:creationId xmlns:a16="http://schemas.microsoft.com/office/drawing/2014/main" id="{017D5237-E05F-4B3C-99F3-A2587E7F1ECC}"/>
              </a:ext>
            </a:extLst>
          </p:cNvPr>
          <p:cNvSpPr>
            <a:spLocks noGrp="1"/>
          </p:cNvSpPr>
          <p:nvPr>
            <p:ph sz="half" idx="2"/>
          </p:nvPr>
        </p:nvSpPr>
        <p:spPr>
          <a:xfrm>
            <a:off x="4746171" y="1934485"/>
            <a:ext cx="6607629" cy="4662261"/>
          </a:xfrm>
          <a:ln>
            <a:solidFill>
              <a:srgbClr val="F584EB"/>
            </a:solidFill>
          </a:ln>
        </p:spPr>
        <p:txBody>
          <a:bodyPr vert="horz" lIns="91440" tIns="45720" rIns="91440" bIns="45720" rtlCol="0" anchor="t">
            <a:noAutofit/>
          </a:bodyPr>
          <a:lstStyle/>
          <a:p>
            <a:pPr marL="0" indent="0">
              <a:buNone/>
            </a:pPr>
            <a:r>
              <a:rPr lang="en-GB" sz="2400" b="1" dirty="0">
                <a:solidFill>
                  <a:srgbClr val="DB44E3"/>
                </a:solidFill>
                <a:ea typeface="+mn-lt"/>
                <a:cs typeface="+mn-lt"/>
              </a:rPr>
              <a:t>You must be able to link each piece of legislation, regulation and initiative:</a:t>
            </a:r>
          </a:p>
          <a:p>
            <a:pPr marL="457200" indent="-457200">
              <a:buFont typeface="Wingdings" panose="020B0604020202020204" pitchFamily="34" charset="0"/>
              <a:buChar char="ü"/>
            </a:pPr>
            <a:r>
              <a:rPr lang="en-GB" sz="2400" dirty="0">
                <a:ea typeface="+mn-lt"/>
                <a:cs typeface="+mn-lt"/>
              </a:rPr>
              <a:t>Able to identify the purpose of it</a:t>
            </a:r>
          </a:p>
          <a:p>
            <a:pPr marL="457200" indent="-457200">
              <a:buFont typeface="Wingdings" panose="020B0604020202020204" pitchFamily="34" charset="0"/>
              <a:buChar char="ü"/>
            </a:pPr>
            <a:r>
              <a:rPr lang="en-GB" sz="2400" dirty="0">
                <a:ea typeface="+mn-lt"/>
                <a:cs typeface="+mn-lt"/>
              </a:rPr>
              <a:t>The main features of it</a:t>
            </a:r>
          </a:p>
          <a:p>
            <a:pPr marL="457200" indent="-457200">
              <a:buFont typeface="Wingdings" panose="020B0604020202020204" pitchFamily="34" charset="0"/>
              <a:buChar char="ü"/>
            </a:pPr>
            <a:r>
              <a:rPr lang="en-GB" sz="2400" dirty="0">
                <a:ea typeface="+mn-lt"/>
                <a:cs typeface="+mn-lt"/>
              </a:rPr>
              <a:t>How it supports sustainable, high-quality person/child-centred health and social care and childcare services in Wales</a:t>
            </a:r>
          </a:p>
          <a:p>
            <a:pPr marL="457200" indent="-457200">
              <a:buFont typeface="Wingdings" panose="020B0604020202020204" pitchFamily="34" charset="0"/>
              <a:buChar char="ü"/>
            </a:pPr>
            <a:r>
              <a:rPr lang="en-GB" sz="2400" dirty="0">
                <a:ea typeface="+mn-lt"/>
                <a:cs typeface="+mn-lt"/>
              </a:rPr>
              <a:t>The impact of the current legislation, initiatives and/or regulation in relation to: </a:t>
            </a:r>
          </a:p>
          <a:p>
            <a:pPr marL="914400" lvl="1" indent="-457200">
              <a:buFont typeface="Wingdings" panose="020B0604020202020204" pitchFamily="34" charset="0"/>
              <a:buChar char="ü"/>
            </a:pPr>
            <a:r>
              <a:rPr lang="en-GB" dirty="0">
                <a:ea typeface="+mn-lt"/>
                <a:cs typeface="+mn-lt"/>
              </a:rPr>
              <a:t>sustainable care services </a:t>
            </a:r>
          </a:p>
          <a:p>
            <a:pPr marL="914400" lvl="1" indent="-457200">
              <a:buFont typeface="Wingdings" panose="020B0604020202020204" pitchFamily="34" charset="0"/>
              <a:buChar char="ü"/>
            </a:pPr>
            <a:r>
              <a:rPr lang="en-GB" dirty="0">
                <a:ea typeface="+mn-lt"/>
                <a:cs typeface="+mn-lt"/>
              </a:rPr>
              <a:t>high-quality health and social care, and childcare services in Wales.</a:t>
            </a:r>
            <a:endParaRPr lang="en-GB" sz="2400" dirty="0">
              <a:ea typeface="+mn-lt"/>
              <a:cs typeface="+mn-lt"/>
            </a:endParaRPr>
          </a:p>
          <a:p>
            <a:pPr marL="0" indent="0">
              <a:buNone/>
            </a:pPr>
            <a:endParaRPr lang="en-GB" dirty="0">
              <a:cs typeface="Calibri"/>
            </a:endParaRPr>
          </a:p>
        </p:txBody>
      </p:sp>
      <p:sp>
        <p:nvSpPr>
          <p:cNvPr id="6" name="Content Placeholder 5">
            <a:extLst>
              <a:ext uri="{FF2B5EF4-FFF2-40B4-BE49-F238E27FC236}">
                <a16:creationId xmlns:a16="http://schemas.microsoft.com/office/drawing/2014/main" id="{9A781D59-C58F-43C7-A107-27B835B529C4}"/>
              </a:ext>
            </a:extLst>
          </p:cNvPr>
          <p:cNvSpPr>
            <a:spLocks noGrp="1"/>
          </p:cNvSpPr>
          <p:nvPr>
            <p:ph sz="half" idx="1"/>
          </p:nvPr>
        </p:nvSpPr>
        <p:spPr>
          <a:xfrm>
            <a:off x="838200" y="1934485"/>
            <a:ext cx="3816350" cy="4855241"/>
          </a:xfrm>
        </p:spPr>
        <p:txBody>
          <a:bodyPr vert="horz" lIns="91440" tIns="45720" rIns="91440" bIns="45720" rtlCol="0" anchor="t">
            <a:noAutofit/>
          </a:bodyPr>
          <a:lstStyle/>
          <a:p>
            <a:pPr marL="0" indent="0">
              <a:buNone/>
            </a:pPr>
            <a:r>
              <a:rPr lang="en-GB" sz="2400" b="1" dirty="0">
                <a:solidFill>
                  <a:srgbClr val="DB44E3"/>
                </a:solidFill>
                <a:latin typeface="Calibri"/>
                <a:ea typeface="+mn-lt"/>
                <a:cs typeface="Calibri Light"/>
              </a:rPr>
              <a:t>Part (b)</a:t>
            </a:r>
          </a:p>
          <a:p>
            <a:pPr marL="0" indent="0">
              <a:buNone/>
            </a:pPr>
            <a:r>
              <a:rPr lang="en-GB" sz="2400" dirty="0">
                <a:latin typeface="Calibri"/>
                <a:ea typeface="+mn-lt"/>
                <a:cs typeface="Calibri Light"/>
              </a:rPr>
              <a:t>Discusses how current legislation, initiatives and regulation support, and have an impact on, the provision of sustainable, high-quality health and social care and childcare services in Wales</a:t>
            </a:r>
            <a:endParaRPr lang="en-GB" sz="2400" dirty="0">
              <a:latin typeface="Calibri"/>
              <a:ea typeface="+mn-lt"/>
              <a:cs typeface="+mn-lt"/>
            </a:endParaRPr>
          </a:p>
          <a:p>
            <a:endParaRPr lang="en-GB" dirty="0">
              <a:cs typeface="Calibri" panose="020F0502020204030204"/>
            </a:endParaRPr>
          </a:p>
        </p:txBody>
      </p:sp>
      <p:pic>
        <p:nvPicPr>
          <p:cNvPr id="5" name="Picture 4">
            <a:extLst>
              <a:ext uri="{FF2B5EF4-FFF2-40B4-BE49-F238E27FC236}">
                <a16:creationId xmlns:a16="http://schemas.microsoft.com/office/drawing/2014/main" id="{642246C7-65FE-4715-8F5E-FFD2D58E3773}"/>
              </a:ext>
            </a:extLst>
          </p:cNvPr>
          <p:cNvPicPr/>
          <p:nvPr/>
        </p:nvPicPr>
        <p:blipFill>
          <a:blip r:embed="rId2">
            <a:extLst>
              <a:ext uri="{28A0092B-C50C-407E-A947-70E740481C1C}">
                <a14:useLocalDpi xmlns:a14="http://schemas.microsoft.com/office/drawing/2010/main" val="0"/>
              </a:ext>
            </a:extLst>
          </a:blip>
          <a:stretch>
            <a:fillRect/>
          </a:stretch>
        </p:blipFill>
        <p:spPr>
          <a:xfrm>
            <a:off x="10134599" y="74381"/>
            <a:ext cx="1988005" cy="838200"/>
          </a:xfrm>
          <a:prstGeom prst="rect">
            <a:avLst/>
          </a:prstGeom>
        </p:spPr>
      </p:pic>
    </p:spTree>
    <p:extLst>
      <p:ext uri="{BB962C8B-B14F-4D97-AF65-F5344CB8AC3E}">
        <p14:creationId xmlns:p14="http://schemas.microsoft.com/office/powerpoint/2010/main" val="8756678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ACC2CB-FB1E-459B-B0FA-A2F16031C1A6}"/>
              </a:ext>
            </a:extLst>
          </p:cNvPr>
          <p:cNvSpPr>
            <a:spLocks noGrp="1"/>
          </p:cNvSpPr>
          <p:nvPr>
            <p:ph type="title"/>
          </p:nvPr>
        </p:nvSpPr>
        <p:spPr>
          <a:xfrm>
            <a:off x="462643" y="1337126"/>
            <a:ext cx="11266714" cy="928688"/>
          </a:xfrm>
          <a:solidFill>
            <a:srgbClr val="F584EB"/>
          </a:solidFill>
        </p:spPr>
        <p:txBody>
          <a:bodyPr/>
          <a:lstStyle/>
          <a:p>
            <a:pPr algn="ctr"/>
            <a:r>
              <a:rPr lang="en-GB" dirty="0">
                <a:latin typeface="+mn-lt"/>
                <a:cs typeface="Calibri Light"/>
              </a:rPr>
              <a:t>Regulations Table</a:t>
            </a:r>
          </a:p>
        </p:txBody>
      </p:sp>
      <p:graphicFrame>
        <p:nvGraphicFramePr>
          <p:cNvPr id="3" name="Table 3">
            <a:extLst>
              <a:ext uri="{FF2B5EF4-FFF2-40B4-BE49-F238E27FC236}">
                <a16:creationId xmlns:a16="http://schemas.microsoft.com/office/drawing/2014/main" id="{F584AFF6-2867-449C-B5CD-0D9835609947}"/>
              </a:ext>
            </a:extLst>
          </p:cNvPr>
          <p:cNvGraphicFramePr>
            <a:graphicFrameLocks noGrp="1"/>
          </p:cNvGraphicFramePr>
          <p:nvPr/>
        </p:nvGraphicFramePr>
        <p:xfrm>
          <a:off x="462643" y="2592385"/>
          <a:ext cx="11266715" cy="3650808"/>
        </p:xfrm>
        <a:graphic>
          <a:graphicData uri="http://schemas.openxmlformats.org/drawingml/2006/table">
            <a:tbl>
              <a:tblPr firstRow="1" bandRow="1">
                <a:tableStyleId>{5940675A-B579-460E-94D1-54222C63F5DA}</a:tableStyleId>
              </a:tblPr>
              <a:tblGrid>
                <a:gridCol w="2253343">
                  <a:extLst>
                    <a:ext uri="{9D8B030D-6E8A-4147-A177-3AD203B41FA5}">
                      <a16:colId xmlns:a16="http://schemas.microsoft.com/office/drawing/2014/main" val="1882471056"/>
                    </a:ext>
                  </a:extLst>
                </a:gridCol>
                <a:gridCol w="2253343">
                  <a:extLst>
                    <a:ext uri="{9D8B030D-6E8A-4147-A177-3AD203B41FA5}">
                      <a16:colId xmlns:a16="http://schemas.microsoft.com/office/drawing/2014/main" val="469328306"/>
                    </a:ext>
                  </a:extLst>
                </a:gridCol>
                <a:gridCol w="2253343">
                  <a:extLst>
                    <a:ext uri="{9D8B030D-6E8A-4147-A177-3AD203B41FA5}">
                      <a16:colId xmlns:a16="http://schemas.microsoft.com/office/drawing/2014/main" val="3100827003"/>
                    </a:ext>
                  </a:extLst>
                </a:gridCol>
                <a:gridCol w="2253343">
                  <a:extLst>
                    <a:ext uri="{9D8B030D-6E8A-4147-A177-3AD203B41FA5}">
                      <a16:colId xmlns:a16="http://schemas.microsoft.com/office/drawing/2014/main" val="1674098279"/>
                    </a:ext>
                  </a:extLst>
                </a:gridCol>
                <a:gridCol w="2253343">
                  <a:extLst>
                    <a:ext uri="{9D8B030D-6E8A-4147-A177-3AD203B41FA5}">
                      <a16:colId xmlns:a16="http://schemas.microsoft.com/office/drawing/2014/main" val="428850998"/>
                    </a:ext>
                  </a:extLst>
                </a:gridCol>
              </a:tblGrid>
              <a:tr h="705330">
                <a:tc>
                  <a:txBody>
                    <a:bodyPr/>
                    <a:lstStyle/>
                    <a:p>
                      <a:r>
                        <a:rPr lang="en-GB" sz="1200" b="1" dirty="0"/>
                        <a:t>Regulatory body</a:t>
                      </a:r>
                    </a:p>
                  </a:txBody>
                  <a:tcPr anchor="b"/>
                </a:tc>
                <a:tc>
                  <a:txBody>
                    <a:bodyPr/>
                    <a:lstStyle/>
                    <a:p>
                      <a:pPr lvl="0" algn="l">
                        <a:lnSpc>
                          <a:spcPct val="100000"/>
                        </a:lnSpc>
                        <a:spcBef>
                          <a:spcPts val="0"/>
                        </a:spcBef>
                        <a:spcAft>
                          <a:spcPts val="0"/>
                        </a:spcAft>
                        <a:buNone/>
                      </a:pPr>
                      <a:r>
                        <a:rPr lang="en-GB" sz="1200" b="1" u="none" strike="noStrike" noProof="0" dirty="0"/>
                        <a:t>The purpose/aim of the regulatory body</a:t>
                      </a:r>
                    </a:p>
                  </a:txBody>
                  <a:tcPr anchor="b"/>
                </a:tc>
                <a:tc>
                  <a:txBody>
                    <a:bodyPr/>
                    <a:lstStyle/>
                    <a:p>
                      <a:pPr lvl="0" algn="l">
                        <a:lnSpc>
                          <a:spcPct val="100000"/>
                        </a:lnSpc>
                        <a:spcBef>
                          <a:spcPts val="0"/>
                        </a:spcBef>
                        <a:spcAft>
                          <a:spcPts val="0"/>
                        </a:spcAft>
                        <a:buNone/>
                      </a:pPr>
                      <a:r>
                        <a:rPr lang="en-GB" sz="1200" b="1" u="none" strike="noStrike" noProof="0" dirty="0"/>
                        <a:t>The standards that are set in regulations</a:t>
                      </a:r>
                    </a:p>
                  </a:txBody>
                  <a:tcPr anchor="b"/>
                </a:tc>
                <a:tc>
                  <a:txBody>
                    <a:bodyPr/>
                    <a:lstStyle/>
                    <a:p>
                      <a:pPr lvl="0" algn="l">
                        <a:lnSpc>
                          <a:spcPct val="100000"/>
                        </a:lnSpc>
                        <a:spcBef>
                          <a:spcPts val="0"/>
                        </a:spcBef>
                        <a:spcAft>
                          <a:spcPts val="0"/>
                        </a:spcAft>
                        <a:buNone/>
                      </a:pPr>
                      <a:r>
                        <a:rPr lang="en-GB" sz="1200" b="1" u="none" strike="noStrike" noProof="0" dirty="0"/>
                        <a:t>How it supports sustainable, high-quality person/child-centred health and social care and childcare services in Wales</a:t>
                      </a:r>
                    </a:p>
                  </a:txBody>
                  <a:tcPr anchor="b"/>
                </a:tc>
                <a:tc>
                  <a:txBody>
                    <a:bodyPr/>
                    <a:lstStyle/>
                    <a:p>
                      <a:pPr lvl="0" algn="l">
                        <a:lnSpc>
                          <a:spcPct val="100000"/>
                        </a:lnSpc>
                        <a:spcBef>
                          <a:spcPts val="0"/>
                        </a:spcBef>
                        <a:spcAft>
                          <a:spcPts val="0"/>
                        </a:spcAft>
                        <a:buNone/>
                      </a:pPr>
                      <a:r>
                        <a:rPr lang="en-GB" sz="1200" b="1" u="none" strike="noStrike" noProof="0" dirty="0"/>
                        <a:t>The impact of the regulatory body</a:t>
                      </a:r>
                    </a:p>
                  </a:txBody>
                  <a:tcPr anchor="b"/>
                </a:tc>
                <a:extLst>
                  <a:ext uri="{0D108BD9-81ED-4DB2-BD59-A6C34878D82A}">
                    <a16:rowId xmlns:a16="http://schemas.microsoft.com/office/drawing/2014/main" val="601467475"/>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3630348956"/>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2283502272"/>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837088961"/>
                  </a:ext>
                </a:extLst>
              </a:tr>
              <a:tr h="661242">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extLst>
                  <a:ext uri="{0D108BD9-81ED-4DB2-BD59-A6C34878D82A}">
                    <a16:rowId xmlns:a16="http://schemas.microsoft.com/office/drawing/2014/main" val="3044533939"/>
                  </a:ext>
                </a:extLst>
              </a:tr>
            </a:tbl>
          </a:graphicData>
        </a:graphic>
      </p:graphicFrame>
      <p:pic>
        <p:nvPicPr>
          <p:cNvPr id="4" name="Picture 3">
            <a:extLst>
              <a:ext uri="{FF2B5EF4-FFF2-40B4-BE49-F238E27FC236}">
                <a16:creationId xmlns:a16="http://schemas.microsoft.com/office/drawing/2014/main" id="{899F36E7-0E03-467C-982A-DEAB537D3F41}"/>
              </a:ext>
            </a:extLst>
          </p:cNvPr>
          <p:cNvPicPr/>
          <p:nvPr/>
        </p:nvPicPr>
        <p:blipFill>
          <a:blip r:embed="rId2">
            <a:extLst>
              <a:ext uri="{28A0092B-C50C-407E-A947-70E740481C1C}">
                <a14:useLocalDpi xmlns:a14="http://schemas.microsoft.com/office/drawing/2010/main" val="0"/>
              </a:ext>
            </a:extLst>
          </a:blip>
          <a:stretch>
            <a:fillRect/>
          </a:stretch>
        </p:blipFill>
        <p:spPr>
          <a:xfrm>
            <a:off x="10101943" y="74381"/>
            <a:ext cx="2009775" cy="838200"/>
          </a:xfrm>
          <a:prstGeom prst="rect">
            <a:avLst/>
          </a:prstGeom>
        </p:spPr>
      </p:pic>
    </p:spTree>
    <p:extLst>
      <p:ext uri="{BB962C8B-B14F-4D97-AF65-F5344CB8AC3E}">
        <p14:creationId xmlns:p14="http://schemas.microsoft.com/office/powerpoint/2010/main" val="26318005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94A1D-4A8F-47A8-81FB-F739019A68CA}"/>
              </a:ext>
            </a:extLst>
          </p:cNvPr>
          <p:cNvSpPr>
            <a:spLocks noGrp="1"/>
          </p:cNvSpPr>
          <p:nvPr>
            <p:ph type="title"/>
          </p:nvPr>
        </p:nvSpPr>
        <p:spPr>
          <a:xfrm>
            <a:off x="835958" y="1271588"/>
            <a:ext cx="10515600" cy="838200"/>
          </a:xfrm>
          <a:solidFill>
            <a:srgbClr val="F584EB"/>
          </a:solidFill>
        </p:spPr>
        <p:txBody>
          <a:bodyPr/>
          <a:lstStyle/>
          <a:p>
            <a:pPr algn="ctr"/>
            <a:r>
              <a:rPr lang="en-GB" b="1" dirty="0">
                <a:ea typeface="+mj-lt"/>
                <a:cs typeface="+mj-lt"/>
              </a:rPr>
              <a:t> </a:t>
            </a:r>
            <a:r>
              <a:rPr lang="en-GB" dirty="0">
                <a:latin typeface="Calibri"/>
                <a:ea typeface="+mj-lt"/>
                <a:cs typeface="Calibri"/>
              </a:rPr>
              <a:t>Organisational policies</a:t>
            </a:r>
            <a:endParaRPr lang="en-GB" b="1" dirty="0">
              <a:ea typeface="+mj-lt"/>
              <a:cs typeface="+mj-lt"/>
            </a:endParaRPr>
          </a:p>
        </p:txBody>
      </p:sp>
      <p:sp>
        <p:nvSpPr>
          <p:cNvPr id="3" name="Content Placeholder 2">
            <a:extLst>
              <a:ext uri="{FF2B5EF4-FFF2-40B4-BE49-F238E27FC236}">
                <a16:creationId xmlns:a16="http://schemas.microsoft.com/office/drawing/2014/main" id="{73356C4D-39A4-41F4-81D7-A443625A2271}"/>
              </a:ext>
            </a:extLst>
          </p:cNvPr>
          <p:cNvSpPr>
            <a:spLocks noGrp="1"/>
          </p:cNvSpPr>
          <p:nvPr>
            <p:ph idx="1"/>
          </p:nvPr>
        </p:nvSpPr>
        <p:spPr>
          <a:xfrm>
            <a:off x="835958" y="2468795"/>
            <a:ext cx="5036568" cy="3900261"/>
          </a:xfrm>
        </p:spPr>
        <p:txBody>
          <a:bodyPr vert="horz" lIns="91440" tIns="45720" rIns="91440" bIns="45720" rtlCol="0" anchor="t">
            <a:normAutofit/>
          </a:bodyPr>
          <a:lstStyle/>
          <a:p>
            <a:pPr marL="0" indent="0">
              <a:buNone/>
            </a:pPr>
            <a:r>
              <a:rPr lang="en-GB" dirty="0">
                <a:ea typeface="+mn-lt"/>
                <a:cs typeface="+mn-lt"/>
              </a:rPr>
              <a:t>Organisational policies are guidelines that outline and guide actions within a business or agency.  The exact types of policies will vary, depending on the nature of the organisation and can include policies such as directions, laws, principles, rules or regulations.</a:t>
            </a:r>
            <a:endParaRPr lang="en-GB" b="1" dirty="0">
              <a:ea typeface="+mn-lt"/>
              <a:cs typeface="+mn-lt"/>
            </a:endParaRPr>
          </a:p>
          <a:p>
            <a:endParaRPr lang="en-GB" b="1" dirty="0">
              <a:ea typeface="+mn-lt"/>
              <a:cs typeface="+mn-lt"/>
            </a:endParaRPr>
          </a:p>
          <a:p>
            <a:endParaRPr lang="en-GB" dirty="0">
              <a:ea typeface="+mn-lt"/>
              <a:cs typeface="+mn-lt"/>
            </a:endParaRPr>
          </a:p>
          <a:p>
            <a:endParaRPr lang="en-GB" b="1" dirty="0">
              <a:ea typeface="+mn-lt"/>
              <a:cs typeface="+mn-lt"/>
            </a:endParaRPr>
          </a:p>
        </p:txBody>
      </p:sp>
      <p:pic>
        <p:nvPicPr>
          <p:cNvPr id="4" name="Picture 4" descr="Graphical user interface&#10;&#10;Description automatically generated">
            <a:extLst>
              <a:ext uri="{FF2B5EF4-FFF2-40B4-BE49-F238E27FC236}">
                <a16:creationId xmlns:a16="http://schemas.microsoft.com/office/drawing/2014/main" id="{A9CC171E-E693-4A34-BC0B-AC59020FE485}"/>
              </a:ext>
            </a:extLst>
          </p:cNvPr>
          <p:cNvPicPr>
            <a:picLocks noChangeAspect="1"/>
          </p:cNvPicPr>
          <p:nvPr/>
        </p:nvPicPr>
        <p:blipFill>
          <a:blip r:embed="rId2"/>
          <a:stretch>
            <a:fillRect/>
          </a:stretch>
        </p:blipFill>
        <p:spPr>
          <a:xfrm>
            <a:off x="6185552" y="2468795"/>
            <a:ext cx="5036568" cy="3684198"/>
          </a:xfrm>
          <a:prstGeom prst="rect">
            <a:avLst/>
          </a:prstGeom>
        </p:spPr>
      </p:pic>
      <p:pic>
        <p:nvPicPr>
          <p:cNvPr id="5" name="Picture 4">
            <a:extLst>
              <a:ext uri="{FF2B5EF4-FFF2-40B4-BE49-F238E27FC236}">
                <a16:creationId xmlns:a16="http://schemas.microsoft.com/office/drawing/2014/main" id="{5E5324A7-74D3-489A-A53D-F9F729639EEF}"/>
              </a:ext>
            </a:extLst>
          </p:cNvPr>
          <p:cNvPicPr/>
          <p:nvPr/>
        </p:nvPicPr>
        <p:blipFill>
          <a:blip r:embed="rId3">
            <a:extLst>
              <a:ext uri="{28A0092B-C50C-407E-A947-70E740481C1C}">
                <a14:useLocalDpi xmlns:a14="http://schemas.microsoft.com/office/drawing/2010/main" val="0"/>
              </a:ext>
            </a:extLst>
          </a:blip>
          <a:stretch>
            <a:fillRect/>
          </a:stretch>
        </p:blipFill>
        <p:spPr>
          <a:xfrm>
            <a:off x="10101943" y="74381"/>
            <a:ext cx="2009775" cy="838200"/>
          </a:xfrm>
          <a:prstGeom prst="rect">
            <a:avLst/>
          </a:prstGeom>
        </p:spPr>
      </p:pic>
    </p:spTree>
    <p:extLst>
      <p:ext uri="{BB962C8B-B14F-4D97-AF65-F5344CB8AC3E}">
        <p14:creationId xmlns:p14="http://schemas.microsoft.com/office/powerpoint/2010/main" val="15722913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DD34750-652D-FC49-85CC-0D442747B51C}"/>
              </a:ext>
            </a:extLst>
          </p:cNvPr>
          <p:cNvSpPr>
            <a:spLocks noGrp="1"/>
          </p:cNvSpPr>
          <p:nvPr>
            <p:ph type="ctrTitle"/>
          </p:nvPr>
        </p:nvSpPr>
        <p:spPr>
          <a:xfrm>
            <a:off x="878680" y="1753960"/>
            <a:ext cx="10434638" cy="1564823"/>
          </a:xfrm>
          <a:solidFill>
            <a:srgbClr val="DB44E3"/>
          </a:solidFill>
        </p:spPr>
        <p:txBody>
          <a:bodyPr>
            <a:normAutofit fontScale="90000"/>
          </a:bodyPr>
          <a:lstStyle/>
          <a:p>
            <a:r>
              <a:rPr lang="en-GB" sz="5400" b="1" dirty="0">
                <a:ea typeface="+mj-lt"/>
                <a:cs typeface="+mj-lt"/>
              </a:rPr>
              <a:t>Unit 2:  Supporting health, well-being and resilience in Wales</a:t>
            </a:r>
            <a:endParaRPr lang="en-US" sz="5400" dirty="0">
              <a:ea typeface="+mj-lt"/>
              <a:cs typeface="+mj-lt"/>
            </a:endParaRPr>
          </a:p>
        </p:txBody>
      </p:sp>
      <p:sp>
        <p:nvSpPr>
          <p:cNvPr id="2" name="Rectangle 1">
            <a:extLst>
              <a:ext uri="{FF2B5EF4-FFF2-40B4-BE49-F238E27FC236}">
                <a16:creationId xmlns:a16="http://schemas.microsoft.com/office/drawing/2014/main" id="{3FE9E8E6-6128-4A3D-BF82-8F4150A31ABF}"/>
              </a:ext>
            </a:extLst>
          </p:cNvPr>
          <p:cNvSpPr/>
          <p:nvPr/>
        </p:nvSpPr>
        <p:spPr>
          <a:xfrm>
            <a:off x="2300377" y="3933541"/>
            <a:ext cx="7591243" cy="2271367"/>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lt"/>
                <a:cs typeface="Calibri" panose="020F0502020204030204"/>
              </a:rPr>
              <a:t>Task 1 </a:t>
            </a:r>
            <a:endParaRPr kumimoji="0" lang="en-GB" sz="2400" b="0" i="0" u="none" strike="noStrike" kern="1200" cap="none" spc="0" normalizeH="0" baseline="0" noProof="0" dirty="0">
              <a:ln>
                <a:noFill/>
              </a:ln>
              <a:solidFill>
                <a:prstClr val="black"/>
              </a:solidFill>
              <a:effectLst/>
              <a:uLnTx/>
              <a:uFillTx/>
              <a:latin typeface="Calibri" panose="020F0502020204030204"/>
              <a:ea typeface="+mn-lt"/>
              <a:cs typeface="Calibri" panose="020F0502020204030204"/>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lt"/>
                <a:cs typeface="Calibri" panose="020F0502020204030204"/>
              </a:rPr>
              <a:t>Produce a report on how practitioners from the health and social care and childcare sectors work together within legislative guidelines to promote outcome-focused care</a:t>
            </a:r>
            <a:endParaRPr kumimoji="0" lang="en-GB" sz="2400" b="0" i="0" u="none" strike="noStrike" kern="1200" cap="none" spc="0" normalizeH="0" baseline="0" noProof="0" dirty="0">
              <a:ln>
                <a:noFill/>
              </a:ln>
              <a:solidFill>
                <a:prstClr val="black"/>
              </a:solidFill>
              <a:effectLst/>
              <a:uLnTx/>
              <a:uFillTx/>
              <a:latin typeface="Calibri" panose="020F0502020204030204"/>
              <a:ea typeface="+mn-lt"/>
              <a:cs typeface="Calibri" panose="020F0502020204030204"/>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1" i="0" u="none" strike="noStrike" kern="1200" cap="none" spc="0" normalizeH="0" baseline="0" noProof="0" dirty="0">
              <a:ln>
                <a:noFill/>
              </a:ln>
              <a:solidFill>
                <a:prstClr val="black"/>
              </a:solidFill>
              <a:effectLst/>
              <a:uLnTx/>
              <a:uFillTx/>
              <a:latin typeface="Calibri" panose="020F0502020204030204"/>
              <a:ea typeface="+mn-lt"/>
              <a:cs typeface="Calibri" panose="020F0502020204030204"/>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lt"/>
                <a:cs typeface="Calibri" panose="020F0502020204030204"/>
              </a:rPr>
              <a:t>10 hours - NEA</a:t>
            </a:r>
          </a:p>
        </p:txBody>
      </p:sp>
      <p:pic>
        <p:nvPicPr>
          <p:cNvPr id="6" name="Picture 5">
            <a:extLst>
              <a:ext uri="{FF2B5EF4-FFF2-40B4-BE49-F238E27FC236}">
                <a16:creationId xmlns:a16="http://schemas.microsoft.com/office/drawing/2014/main" id="{37FB048D-6B60-444B-8A65-DD672A8BF29F}"/>
              </a:ext>
            </a:extLst>
          </p:cNvPr>
          <p:cNvPicPr/>
          <p:nvPr/>
        </p:nvPicPr>
        <p:blipFill>
          <a:blip r:embed="rId2">
            <a:extLst>
              <a:ext uri="{28A0092B-C50C-407E-A947-70E740481C1C}">
                <a14:useLocalDpi xmlns:a14="http://schemas.microsoft.com/office/drawing/2010/main" val="0"/>
              </a:ext>
            </a:extLst>
          </a:blip>
          <a:stretch>
            <a:fillRect/>
          </a:stretch>
        </p:blipFill>
        <p:spPr>
          <a:xfrm>
            <a:off x="9700235" y="159488"/>
            <a:ext cx="2289493" cy="979714"/>
          </a:xfrm>
          <a:prstGeom prst="rect">
            <a:avLst/>
          </a:prstGeom>
        </p:spPr>
      </p:pic>
    </p:spTree>
    <p:extLst>
      <p:ext uri="{BB962C8B-B14F-4D97-AF65-F5344CB8AC3E}">
        <p14:creationId xmlns:p14="http://schemas.microsoft.com/office/powerpoint/2010/main" val="10669628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811A0-792D-41B0-A53A-D28AD8BE5913}"/>
              </a:ext>
            </a:extLst>
          </p:cNvPr>
          <p:cNvSpPr>
            <a:spLocks noGrp="1"/>
          </p:cNvSpPr>
          <p:nvPr>
            <p:ph type="title"/>
          </p:nvPr>
        </p:nvSpPr>
        <p:spPr>
          <a:xfrm>
            <a:off x="838200" y="1088574"/>
            <a:ext cx="10515600" cy="710974"/>
          </a:xfrm>
          <a:solidFill>
            <a:srgbClr val="F584EB"/>
          </a:solidFill>
        </p:spPr>
        <p:txBody>
          <a:bodyPr/>
          <a:lstStyle/>
          <a:p>
            <a:pPr algn="ctr"/>
            <a:r>
              <a:rPr lang="en-GB" dirty="0">
                <a:latin typeface="Calibri"/>
                <a:ea typeface="+mj-lt"/>
                <a:cs typeface="Calibri"/>
              </a:rPr>
              <a:t>Linking to NEA Task 1</a:t>
            </a:r>
          </a:p>
        </p:txBody>
      </p:sp>
      <p:sp>
        <p:nvSpPr>
          <p:cNvPr id="4" name="Content Placeholder 3">
            <a:extLst>
              <a:ext uri="{FF2B5EF4-FFF2-40B4-BE49-F238E27FC236}">
                <a16:creationId xmlns:a16="http://schemas.microsoft.com/office/drawing/2014/main" id="{017D5237-E05F-4B3C-99F3-A2587E7F1ECC}"/>
              </a:ext>
            </a:extLst>
          </p:cNvPr>
          <p:cNvSpPr>
            <a:spLocks noGrp="1"/>
          </p:cNvSpPr>
          <p:nvPr>
            <p:ph sz="half" idx="2"/>
          </p:nvPr>
        </p:nvSpPr>
        <p:spPr>
          <a:xfrm>
            <a:off x="4746171" y="1934485"/>
            <a:ext cx="6607629" cy="4662261"/>
          </a:xfrm>
          <a:ln>
            <a:solidFill>
              <a:srgbClr val="F584EB"/>
            </a:solidFill>
          </a:ln>
        </p:spPr>
        <p:txBody>
          <a:bodyPr vert="horz" lIns="91440" tIns="45720" rIns="91440" bIns="45720" rtlCol="0" anchor="t">
            <a:noAutofit/>
          </a:bodyPr>
          <a:lstStyle/>
          <a:p>
            <a:pPr marL="0" indent="0">
              <a:buNone/>
            </a:pPr>
            <a:r>
              <a:rPr lang="en-GB" sz="2400" b="1" dirty="0">
                <a:solidFill>
                  <a:srgbClr val="DB44E3"/>
                </a:solidFill>
                <a:ea typeface="+mn-lt"/>
                <a:cs typeface="+mn-lt"/>
              </a:rPr>
              <a:t>You must be able to link each piece of legislation, regulation and initiative:</a:t>
            </a:r>
          </a:p>
          <a:p>
            <a:pPr marL="457200" indent="-457200">
              <a:buFont typeface="Wingdings" panose="020B0604020202020204" pitchFamily="34" charset="0"/>
              <a:buChar char="ü"/>
            </a:pPr>
            <a:r>
              <a:rPr lang="en-GB" sz="2400" dirty="0">
                <a:ea typeface="+mn-lt"/>
                <a:cs typeface="+mn-lt"/>
              </a:rPr>
              <a:t>Able to identify the purpose of it</a:t>
            </a:r>
          </a:p>
          <a:p>
            <a:pPr marL="457200" indent="-457200">
              <a:buFont typeface="Wingdings" panose="020B0604020202020204" pitchFamily="34" charset="0"/>
              <a:buChar char="ü"/>
            </a:pPr>
            <a:r>
              <a:rPr lang="en-GB" sz="2400" dirty="0">
                <a:ea typeface="+mn-lt"/>
                <a:cs typeface="+mn-lt"/>
              </a:rPr>
              <a:t>The main features of it</a:t>
            </a:r>
          </a:p>
          <a:p>
            <a:pPr marL="457200" indent="-457200">
              <a:buFont typeface="Wingdings" panose="020B0604020202020204" pitchFamily="34" charset="0"/>
              <a:buChar char="ü"/>
            </a:pPr>
            <a:r>
              <a:rPr lang="en-GB" sz="2400" dirty="0">
                <a:ea typeface="+mn-lt"/>
                <a:cs typeface="+mn-lt"/>
              </a:rPr>
              <a:t>How it supports sustainable, high-quality person/child-centred health and social care and childcare services in Wales</a:t>
            </a:r>
          </a:p>
          <a:p>
            <a:pPr marL="457200" indent="-457200">
              <a:buFont typeface="Wingdings" panose="020B0604020202020204" pitchFamily="34" charset="0"/>
              <a:buChar char="ü"/>
            </a:pPr>
            <a:r>
              <a:rPr lang="en-GB" sz="2400" dirty="0">
                <a:ea typeface="+mn-lt"/>
                <a:cs typeface="+mn-lt"/>
              </a:rPr>
              <a:t>The impact of the current legislation, initiatives and/or regulation in relation to: </a:t>
            </a:r>
          </a:p>
          <a:p>
            <a:pPr marL="914400" lvl="1" indent="-457200">
              <a:buFont typeface="Wingdings" panose="020B0604020202020204" pitchFamily="34" charset="0"/>
              <a:buChar char="ü"/>
            </a:pPr>
            <a:r>
              <a:rPr lang="en-GB" dirty="0">
                <a:ea typeface="+mn-lt"/>
                <a:cs typeface="+mn-lt"/>
              </a:rPr>
              <a:t>sustainable care services </a:t>
            </a:r>
          </a:p>
          <a:p>
            <a:pPr marL="914400" lvl="1" indent="-457200">
              <a:buFont typeface="Wingdings" panose="020B0604020202020204" pitchFamily="34" charset="0"/>
              <a:buChar char="ü"/>
            </a:pPr>
            <a:r>
              <a:rPr lang="en-GB" dirty="0">
                <a:ea typeface="+mn-lt"/>
                <a:cs typeface="+mn-lt"/>
              </a:rPr>
              <a:t>high-quality health and social care, and childcare services in Wales.</a:t>
            </a:r>
            <a:endParaRPr lang="en-GB" sz="2400" dirty="0">
              <a:ea typeface="+mn-lt"/>
              <a:cs typeface="+mn-lt"/>
            </a:endParaRPr>
          </a:p>
          <a:p>
            <a:pPr marL="0" indent="0">
              <a:buNone/>
            </a:pPr>
            <a:endParaRPr lang="en-GB" dirty="0">
              <a:cs typeface="Calibri"/>
            </a:endParaRPr>
          </a:p>
        </p:txBody>
      </p:sp>
      <p:sp>
        <p:nvSpPr>
          <p:cNvPr id="6" name="Content Placeholder 5">
            <a:extLst>
              <a:ext uri="{FF2B5EF4-FFF2-40B4-BE49-F238E27FC236}">
                <a16:creationId xmlns:a16="http://schemas.microsoft.com/office/drawing/2014/main" id="{9A781D59-C58F-43C7-A107-27B835B529C4}"/>
              </a:ext>
            </a:extLst>
          </p:cNvPr>
          <p:cNvSpPr>
            <a:spLocks noGrp="1"/>
          </p:cNvSpPr>
          <p:nvPr>
            <p:ph sz="half" idx="1"/>
          </p:nvPr>
        </p:nvSpPr>
        <p:spPr>
          <a:xfrm>
            <a:off x="838200" y="1934485"/>
            <a:ext cx="3816350" cy="4855241"/>
          </a:xfrm>
        </p:spPr>
        <p:txBody>
          <a:bodyPr vert="horz" lIns="91440" tIns="45720" rIns="91440" bIns="45720" rtlCol="0" anchor="t">
            <a:noAutofit/>
          </a:bodyPr>
          <a:lstStyle/>
          <a:p>
            <a:pPr marL="0" indent="0">
              <a:buNone/>
            </a:pPr>
            <a:r>
              <a:rPr lang="en-GB" sz="2400" b="1" dirty="0">
                <a:solidFill>
                  <a:srgbClr val="DB44E3"/>
                </a:solidFill>
                <a:latin typeface="Calibri"/>
                <a:ea typeface="+mn-lt"/>
                <a:cs typeface="Calibri Light"/>
              </a:rPr>
              <a:t>Part (b)</a:t>
            </a:r>
          </a:p>
          <a:p>
            <a:pPr marL="0" indent="0">
              <a:buNone/>
            </a:pPr>
            <a:r>
              <a:rPr lang="en-GB" sz="2400" dirty="0">
                <a:latin typeface="Calibri"/>
                <a:ea typeface="+mn-lt"/>
                <a:cs typeface="Calibri Light"/>
              </a:rPr>
              <a:t>Discusses how current legislation, initiatives and regulation support, and have an impact on, the provision of sustainable, high-quality health and social care and childcare services in Wales</a:t>
            </a:r>
            <a:endParaRPr lang="en-GB" sz="2400" dirty="0">
              <a:latin typeface="Calibri"/>
              <a:ea typeface="+mn-lt"/>
              <a:cs typeface="+mn-lt"/>
            </a:endParaRPr>
          </a:p>
          <a:p>
            <a:endParaRPr lang="en-GB" dirty="0">
              <a:cs typeface="Calibri" panose="020F0502020204030204"/>
            </a:endParaRPr>
          </a:p>
        </p:txBody>
      </p:sp>
      <p:pic>
        <p:nvPicPr>
          <p:cNvPr id="5" name="Picture 4">
            <a:extLst>
              <a:ext uri="{FF2B5EF4-FFF2-40B4-BE49-F238E27FC236}">
                <a16:creationId xmlns:a16="http://schemas.microsoft.com/office/drawing/2014/main" id="{642246C7-65FE-4715-8F5E-FFD2D58E3773}"/>
              </a:ext>
            </a:extLst>
          </p:cNvPr>
          <p:cNvPicPr/>
          <p:nvPr/>
        </p:nvPicPr>
        <p:blipFill>
          <a:blip r:embed="rId2">
            <a:extLst>
              <a:ext uri="{28A0092B-C50C-407E-A947-70E740481C1C}">
                <a14:useLocalDpi xmlns:a14="http://schemas.microsoft.com/office/drawing/2010/main" val="0"/>
              </a:ext>
            </a:extLst>
          </a:blip>
          <a:stretch>
            <a:fillRect/>
          </a:stretch>
        </p:blipFill>
        <p:spPr>
          <a:xfrm>
            <a:off x="10134599" y="74381"/>
            <a:ext cx="1988005" cy="838200"/>
          </a:xfrm>
          <a:prstGeom prst="rect">
            <a:avLst/>
          </a:prstGeom>
        </p:spPr>
      </p:pic>
    </p:spTree>
    <p:extLst>
      <p:ext uri="{BB962C8B-B14F-4D97-AF65-F5344CB8AC3E}">
        <p14:creationId xmlns:p14="http://schemas.microsoft.com/office/powerpoint/2010/main" val="25066107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ACC2CB-FB1E-459B-B0FA-A2F16031C1A6}"/>
              </a:ext>
            </a:extLst>
          </p:cNvPr>
          <p:cNvSpPr>
            <a:spLocks noGrp="1"/>
          </p:cNvSpPr>
          <p:nvPr>
            <p:ph type="title"/>
          </p:nvPr>
        </p:nvSpPr>
        <p:spPr>
          <a:xfrm>
            <a:off x="462643" y="1337126"/>
            <a:ext cx="11266714" cy="928688"/>
          </a:xfrm>
          <a:solidFill>
            <a:srgbClr val="F584EB"/>
          </a:solidFill>
        </p:spPr>
        <p:txBody>
          <a:bodyPr/>
          <a:lstStyle/>
          <a:p>
            <a:pPr algn="ctr"/>
            <a:r>
              <a:rPr lang="en-GB" dirty="0">
                <a:latin typeface="+mn-lt"/>
                <a:cs typeface="Calibri Light"/>
              </a:rPr>
              <a:t>Regulations Table</a:t>
            </a:r>
          </a:p>
        </p:txBody>
      </p:sp>
      <p:graphicFrame>
        <p:nvGraphicFramePr>
          <p:cNvPr id="3" name="Table 3">
            <a:extLst>
              <a:ext uri="{FF2B5EF4-FFF2-40B4-BE49-F238E27FC236}">
                <a16:creationId xmlns:a16="http://schemas.microsoft.com/office/drawing/2014/main" id="{F584AFF6-2867-449C-B5CD-0D9835609947}"/>
              </a:ext>
            </a:extLst>
          </p:cNvPr>
          <p:cNvGraphicFramePr>
            <a:graphicFrameLocks noGrp="1"/>
          </p:cNvGraphicFramePr>
          <p:nvPr/>
        </p:nvGraphicFramePr>
        <p:xfrm>
          <a:off x="462643" y="2592385"/>
          <a:ext cx="11266715" cy="3650808"/>
        </p:xfrm>
        <a:graphic>
          <a:graphicData uri="http://schemas.openxmlformats.org/drawingml/2006/table">
            <a:tbl>
              <a:tblPr firstRow="1" bandRow="1">
                <a:tableStyleId>{5940675A-B579-460E-94D1-54222C63F5DA}</a:tableStyleId>
              </a:tblPr>
              <a:tblGrid>
                <a:gridCol w="2253343">
                  <a:extLst>
                    <a:ext uri="{9D8B030D-6E8A-4147-A177-3AD203B41FA5}">
                      <a16:colId xmlns:a16="http://schemas.microsoft.com/office/drawing/2014/main" val="1882471056"/>
                    </a:ext>
                  </a:extLst>
                </a:gridCol>
                <a:gridCol w="2253343">
                  <a:extLst>
                    <a:ext uri="{9D8B030D-6E8A-4147-A177-3AD203B41FA5}">
                      <a16:colId xmlns:a16="http://schemas.microsoft.com/office/drawing/2014/main" val="469328306"/>
                    </a:ext>
                  </a:extLst>
                </a:gridCol>
                <a:gridCol w="2253343">
                  <a:extLst>
                    <a:ext uri="{9D8B030D-6E8A-4147-A177-3AD203B41FA5}">
                      <a16:colId xmlns:a16="http://schemas.microsoft.com/office/drawing/2014/main" val="3100827003"/>
                    </a:ext>
                  </a:extLst>
                </a:gridCol>
                <a:gridCol w="2253343">
                  <a:extLst>
                    <a:ext uri="{9D8B030D-6E8A-4147-A177-3AD203B41FA5}">
                      <a16:colId xmlns:a16="http://schemas.microsoft.com/office/drawing/2014/main" val="1674098279"/>
                    </a:ext>
                  </a:extLst>
                </a:gridCol>
                <a:gridCol w="2253343">
                  <a:extLst>
                    <a:ext uri="{9D8B030D-6E8A-4147-A177-3AD203B41FA5}">
                      <a16:colId xmlns:a16="http://schemas.microsoft.com/office/drawing/2014/main" val="428850998"/>
                    </a:ext>
                  </a:extLst>
                </a:gridCol>
              </a:tblGrid>
              <a:tr h="705330">
                <a:tc>
                  <a:txBody>
                    <a:bodyPr/>
                    <a:lstStyle/>
                    <a:p>
                      <a:r>
                        <a:rPr lang="en-GB" sz="1200" b="1" dirty="0"/>
                        <a:t>Regulatory body</a:t>
                      </a:r>
                    </a:p>
                  </a:txBody>
                  <a:tcPr anchor="b"/>
                </a:tc>
                <a:tc>
                  <a:txBody>
                    <a:bodyPr/>
                    <a:lstStyle/>
                    <a:p>
                      <a:pPr lvl="0" algn="l">
                        <a:lnSpc>
                          <a:spcPct val="100000"/>
                        </a:lnSpc>
                        <a:spcBef>
                          <a:spcPts val="0"/>
                        </a:spcBef>
                        <a:spcAft>
                          <a:spcPts val="0"/>
                        </a:spcAft>
                        <a:buNone/>
                      </a:pPr>
                      <a:r>
                        <a:rPr lang="en-GB" sz="1200" b="1" u="none" strike="noStrike" noProof="0" dirty="0"/>
                        <a:t>The purpose/aim of the regulatory body</a:t>
                      </a:r>
                    </a:p>
                  </a:txBody>
                  <a:tcPr anchor="b"/>
                </a:tc>
                <a:tc>
                  <a:txBody>
                    <a:bodyPr/>
                    <a:lstStyle/>
                    <a:p>
                      <a:pPr lvl="0" algn="l">
                        <a:lnSpc>
                          <a:spcPct val="100000"/>
                        </a:lnSpc>
                        <a:spcBef>
                          <a:spcPts val="0"/>
                        </a:spcBef>
                        <a:spcAft>
                          <a:spcPts val="0"/>
                        </a:spcAft>
                        <a:buNone/>
                      </a:pPr>
                      <a:r>
                        <a:rPr lang="en-GB" sz="1200" b="1" u="none" strike="noStrike" noProof="0" dirty="0"/>
                        <a:t>The standards that are set in regulations</a:t>
                      </a:r>
                    </a:p>
                  </a:txBody>
                  <a:tcPr anchor="b"/>
                </a:tc>
                <a:tc>
                  <a:txBody>
                    <a:bodyPr/>
                    <a:lstStyle/>
                    <a:p>
                      <a:pPr lvl="0" algn="l">
                        <a:lnSpc>
                          <a:spcPct val="100000"/>
                        </a:lnSpc>
                        <a:spcBef>
                          <a:spcPts val="0"/>
                        </a:spcBef>
                        <a:spcAft>
                          <a:spcPts val="0"/>
                        </a:spcAft>
                        <a:buNone/>
                      </a:pPr>
                      <a:r>
                        <a:rPr lang="en-GB" sz="1200" b="1" u="none" strike="noStrike" noProof="0" dirty="0"/>
                        <a:t>How it supports sustainable, high-quality person/child-centred health and social care and childcare services in Wales</a:t>
                      </a:r>
                    </a:p>
                  </a:txBody>
                  <a:tcPr anchor="b"/>
                </a:tc>
                <a:tc>
                  <a:txBody>
                    <a:bodyPr/>
                    <a:lstStyle/>
                    <a:p>
                      <a:pPr lvl="0" algn="l">
                        <a:lnSpc>
                          <a:spcPct val="100000"/>
                        </a:lnSpc>
                        <a:spcBef>
                          <a:spcPts val="0"/>
                        </a:spcBef>
                        <a:spcAft>
                          <a:spcPts val="0"/>
                        </a:spcAft>
                        <a:buNone/>
                      </a:pPr>
                      <a:r>
                        <a:rPr lang="en-GB" sz="1200" b="1" u="none" strike="noStrike" noProof="0" dirty="0"/>
                        <a:t>The impact of the regulatory body</a:t>
                      </a:r>
                    </a:p>
                  </a:txBody>
                  <a:tcPr anchor="b"/>
                </a:tc>
                <a:extLst>
                  <a:ext uri="{0D108BD9-81ED-4DB2-BD59-A6C34878D82A}">
                    <a16:rowId xmlns:a16="http://schemas.microsoft.com/office/drawing/2014/main" val="601467475"/>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3630348956"/>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2283502272"/>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837088961"/>
                  </a:ext>
                </a:extLst>
              </a:tr>
              <a:tr h="661242">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extLst>
                  <a:ext uri="{0D108BD9-81ED-4DB2-BD59-A6C34878D82A}">
                    <a16:rowId xmlns:a16="http://schemas.microsoft.com/office/drawing/2014/main" val="3044533939"/>
                  </a:ext>
                </a:extLst>
              </a:tr>
            </a:tbl>
          </a:graphicData>
        </a:graphic>
      </p:graphicFrame>
      <p:pic>
        <p:nvPicPr>
          <p:cNvPr id="4" name="Picture 3">
            <a:extLst>
              <a:ext uri="{FF2B5EF4-FFF2-40B4-BE49-F238E27FC236}">
                <a16:creationId xmlns:a16="http://schemas.microsoft.com/office/drawing/2014/main" id="{899F36E7-0E03-467C-982A-DEAB537D3F41}"/>
              </a:ext>
            </a:extLst>
          </p:cNvPr>
          <p:cNvPicPr/>
          <p:nvPr/>
        </p:nvPicPr>
        <p:blipFill>
          <a:blip r:embed="rId2">
            <a:extLst>
              <a:ext uri="{28A0092B-C50C-407E-A947-70E740481C1C}">
                <a14:useLocalDpi xmlns:a14="http://schemas.microsoft.com/office/drawing/2010/main" val="0"/>
              </a:ext>
            </a:extLst>
          </a:blip>
          <a:stretch>
            <a:fillRect/>
          </a:stretch>
        </p:blipFill>
        <p:spPr>
          <a:xfrm>
            <a:off x="10101943" y="74381"/>
            <a:ext cx="2009775" cy="838200"/>
          </a:xfrm>
          <a:prstGeom prst="rect">
            <a:avLst/>
          </a:prstGeom>
        </p:spPr>
      </p:pic>
    </p:spTree>
    <p:extLst>
      <p:ext uri="{BB962C8B-B14F-4D97-AF65-F5344CB8AC3E}">
        <p14:creationId xmlns:p14="http://schemas.microsoft.com/office/powerpoint/2010/main" val="7686909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94A1D-4A8F-47A8-81FB-F739019A68CA}"/>
              </a:ext>
            </a:extLst>
          </p:cNvPr>
          <p:cNvSpPr>
            <a:spLocks noGrp="1"/>
          </p:cNvSpPr>
          <p:nvPr>
            <p:ph type="title"/>
          </p:nvPr>
        </p:nvSpPr>
        <p:spPr>
          <a:xfrm>
            <a:off x="838200" y="1333953"/>
            <a:ext cx="10515600" cy="1931761"/>
          </a:xfrm>
          <a:solidFill>
            <a:srgbClr val="F584EB"/>
          </a:solidFill>
        </p:spPr>
        <p:txBody>
          <a:bodyPr vert="horz" lIns="91440" tIns="45720" rIns="91440" bIns="45720" rtlCol="0" anchor="ctr">
            <a:noAutofit/>
          </a:bodyPr>
          <a:lstStyle/>
          <a:p>
            <a:pPr algn="ctr"/>
            <a:r>
              <a:rPr lang="en-GB" sz="4000" dirty="0">
                <a:latin typeface="Calibri" panose="020F0502020204030204" pitchFamily="34" charset="0"/>
                <a:ea typeface="+mj-lt"/>
                <a:cs typeface="Calibri" panose="020F0502020204030204" pitchFamily="34" charset="0"/>
              </a:rPr>
              <a:t>The impact of legislation and national and local policies on provision and the rights of both providers and individuals </a:t>
            </a:r>
            <a:endParaRPr lang="en-US" sz="4000" dirty="0">
              <a:latin typeface="Calibri" panose="020F0502020204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73356C4D-39A4-41F4-81D7-A443625A2271}"/>
              </a:ext>
            </a:extLst>
          </p:cNvPr>
          <p:cNvSpPr>
            <a:spLocks noGrp="1"/>
          </p:cNvSpPr>
          <p:nvPr>
            <p:ph idx="1"/>
          </p:nvPr>
        </p:nvSpPr>
        <p:spPr>
          <a:xfrm>
            <a:off x="838200" y="3687086"/>
            <a:ext cx="10515600" cy="2147661"/>
          </a:xfrm>
        </p:spPr>
        <p:txBody>
          <a:bodyPr vert="horz" lIns="91440" tIns="45720" rIns="91440" bIns="45720" rtlCol="0" anchor="t">
            <a:noAutofit/>
          </a:bodyPr>
          <a:lstStyle/>
          <a:p>
            <a:pPr marL="0" indent="0">
              <a:lnSpc>
                <a:spcPct val="100000"/>
              </a:lnSpc>
              <a:spcBef>
                <a:spcPts val="0"/>
              </a:spcBef>
              <a:spcAft>
                <a:spcPts val="1200"/>
              </a:spcAft>
              <a:buNone/>
            </a:pPr>
            <a:r>
              <a:rPr lang="en-GB" b="1" dirty="0">
                <a:ea typeface="+mn-lt"/>
                <a:cs typeface="+mn-lt"/>
              </a:rPr>
              <a:t>The key principles of current legislation and policies are designed to:</a:t>
            </a:r>
            <a:endParaRPr lang="en-GB" dirty="0">
              <a:ea typeface="+mn-lt"/>
              <a:cs typeface="+mn-lt"/>
            </a:endParaRPr>
          </a:p>
          <a:p>
            <a:pPr marL="358775" indent="-358775">
              <a:lnSpc>
                <a:spcPct val="100000"/>
              </a:lnSpc>
              <a:spcBef>
                <a:spcPts val="0"/>
              </a:spcBef>
              <a:spcAft>
                <a:spcPts val="1200"/>
              </a:spcAft>
              <a:buNone/>
            </a:pPr>
            <a:r>
              <a:rPr lang="en-GB" dirty="0">
                <a:ea typeface="+mn-lt"/>
                <a:cs typeface="+mn-lt"/>
              </a:rPr>
              <a:t>•	promote the effective delivery of outcome-focused care through services</a:t>
            </a:r>
          </a:p>
          <a:p>
            <a:pPr marL="358775" indent="-358775">
              <a:lnSpc>
                <a:spcPct val="100000"/>
              </a:lnSpc>
              <a:spcBef>
                <a:spcPts val="0"/>
              </a:spcBef>
              <a:spcAft>
                <a:spcPts val="1200"/>
              </a:spcAft>
              <a:buNone/>
            </a:pPr>
            <a:r>
              <a:rPr lang="en-GB" dirty="0">
                <a:ea typeface="+mn-lt"/>
                <a:cs typeface="+mn-lt"/>
              </a:rPr>
              <a:t>•</a:t>
            </a:r>
            <a:r>
              <a:rPr lang="en-GB">
                <a:ea typeface="+mn-lt"/>
                <a:cs typeface="+mn-lt"/>
              </a:rPr>
              <a:t>	protect </a:t>
            </a:r>
            <a:r>
              <a:rPr lang="en-GB" dirty="0">
                <a:ea typeface="+mn-lt"/>
                <a:cs typeface="+mn-lt"/>
              </a:rPr>
              <a:t>the rights of individuals who use the services</a:t>
            </a:r>
          </a:p>
          <a:p>
            <a:endParaRPr lang="en-GB" b="1" dirty="0">
              <a:ea typeface="+mn-lt"/>
              <a:cs typeface="+mn-lt"/>
            </a:endParaRPr>
          </a:p>
          <a:p>
            <a:endParaRPr lang="en-GB" dirty="0">
              <a:ea typeface="+mn-lt"/>
              <a:cs typeface="+mn-lt"/>
            </a:endParaRPr>
          </a:p>
          <a:p>
            <a:endParaRPr lang="en-GB" b="1" dirty="0">
              <a:cs typeface="Calibri"/>
            </a:endParaRPr>
          </a:p>
        </p:txBody>
      </p:sp>
      <p:pic>
        <p:nvPicPr>
          <p:cNvPr id="4" name="Picture 3">
            <a:extLst>
              <a:ext uri="{FF2B5EF4-FFF2-40B4-BE49-F238E27FC236}">
                <a16:creationId xmlns:a16="http://schemas.microsoft.com/office/drawing/2014/main" id="{28D4964D-5F32-4F05-807A-7BFDF4075ABA}"/>
              </a:ext>
            </a:extLst>
          </p:cNvPr>
          <p:cNvPicPr/>
          <p:nvPr/>
        </p:nvPicPr>
        <p:blipFill>
          <a:blip r:embed="rId2">
            <a:extLst>
              <a:ext uri="{28A0092B-C50C-407E-A947-70E740481C1C}">
                <a14:useLocalDpi xmlns:a14="http://schemas.microsoft.com/office/drawing/2010/main" val="0"/>
              </a:ext>
            </a:extLst>
          </a:blip>
          <a:stretch>
            <a:fillRect/>
          </a:stretch>
        </p:blipFill>
        <p:spPr>
          <a:xfrm>
            <a:off x="10101943" y="74381"/>
            <a:ext cx="2009775" cy="838200"/>
          </a:xfrm>
          <a:prstGeom prst="rect">
            <a:avLst/>
          </a:prstGeom>
        </p:spPr>
      </p:pic>
    </p:spTree>
    <p:extLst>
      <p:ext uri="{BB962C8B-B14F-4D97-AF65-F5344CB8AC3E}">
        <p14:creationId xmlns:p14="http://schemas.microsoft.com/office/powerpoint/2010/main" val="24595848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8F5874-7B72-47AA-9495-8513776784C4}"/>
              </a:ext>
            </a:extLst>
          </p:cNvPr>
          <p:cNvSpPr>
            <a:spLocks noGrp="1"/>
          </p:cNvSpPr>
          <p:nvPr>
            <p:ph type="title"/>
          </p:nvPr>
        </p:nvSpPr>
        <p:spPr>
          <a:xfrm>
            <a:off x="0" y="223158"/>
            <a:ext cx="10236200" cy="1500188"/>
          </a:xfrm>
          <a:solidFill>
            <a:srgbClr val="DB44E3"/>
          </a:solidFill>
        </p:spPr>
        <p:txBody>
          <a:bodyPr>
            <a:normAutofit fontScale="90000"/>
          </a:bodyPr>
          <a:lstStyle/>
          <a:p>
            <a:pPr>
              <a:lnSpc>
                <a:spcPct val="100000"/>
              </a:lnSpc>
            </a:pPr>
            <a:r>
              <a:rPr lang="en-GB" sz="3600" b="1" dirty="0">
                <a:cs typeface="Calibri Light" panose="020F0302020204030204"/>
              </a:rPr>
              <a:t>Task 1 - </a:t>
            </a:r>
            <a:r>
              <a:rPr lang="en-GB" sz="3600" b="1" dirty="0">
                <a:cs typeface="Calibri"/>
              </a:rPr>
              <a:t>Produce a report on how practitioners from the health and social care and childcare sectors work together within legislative guidelines to promote outcome-focused care that:</a:t>
            </a:r>
            <a:endParaRPr lang="en-US" b="1" dirty="0">
              <a:cs typeface="Calibri Light"/>
            </a:endParaRPr>
          </a:p>
        </p:txBody>
      </p:sp>
      <p:graphicFrame>
        <p:nvGraphicFramePr>
          <p:cNvPr id="6" name="Table 5"/>
          <p:cNvGraphicFramePr>
            <a:graphicFrameLocks noGrp="1"/>
          </p:cNvGraphicFramePr>
          <p:nvPr>
            <p:extLst>
              <p:ext uri="{D42A27DB-BD31-4B8C-83A1-F6EECF244321}">
                <p14:modId xmlns:p14="http://schemas.microsoft.com/office/powerpoint/2010/main" val="1792696767"/>
              </p:ext>
            </p:extLst>
          </p:nvPr>
        </p:nvGraphicFramePr>
        <p:xfrm>
          <a:off x="-4" y="1737360"/>
          <a:ext cx="12192004" cy="5120640"/>
        </p:xfrm>
        <a:graphic>
          <a:graphicData uri="http://schemas.openxmlformats.org/drawingml/2006/table">
            <a:tbl>
              <a:tblPr firstRow="1" bandRow="1">
                <a:tableStyleId>{5C22544A-7EE6-4342-B048-85BDC9FD1C3A}</a:tableStyleId>
              </a:tblPr>
              <a:tblGrid>
                <a:gridCol w="3048001">
                  <a:extLst>
                    <a:ext uri="{9D8B030D-6E8A-4147-A177-3AD203B41FA5}">
                      <a16:colId xmlns:a16="http://schemas.microsoft.com/office/drawing/2014/main" val="20000"/>
                    </a:ext>
                  </a:extLst>
                </a:gridCol>
                <a:gridCol w="3048001">
                  <a:extLst>
                    <a:ext uri="{9D8B030D-6E8A-4147-A177-3AD203B41FA5}">
                      <a16:colId xmlns:a16="http://schemas.microsoft.com/office/drawing/2014/main" val="20001"/>
                    </a:ext>
                  </a:extLst>
                </a:gridCol>
                <a:gridCol w="3048001">
                  <a:extLst>
                    <a:ext uri="{9D8B030D-6E8A-4147-A177-3AD203B41FA5}">
                      <a16:colId xmlns:a16="http://schemas.microsoft.com/office/drawing/2014/main" val="20002"/>
                    </a:ext>
                  </a:extLst>
                </a:gridCol>
                <a:gridCol w="3048001">
                  <a:extLst>
                    <a:ext uri="{9D8B030D-6E8A-4147-A177-3AD203B41FA5}">
                      <a16:colId xmlns:a16="http://schemas.microsoft.com/office/drawing/2014/main" val="20003"/>
                    </a:ext>
                  </a:extLst>
                </a:gridCol>
              </a:tblGrid>
              <a:tr h="3657600">
                <a:tc>
                  <a:txBody>
                    <a:bodyPr/>
                    <a:lstStyle/>
                    <a:p>
                      <a:pPr marL="533400" indent="-533400"/>
                      <a:r>
                        <a:rPr lang="en-GB" sz="2200" b="1" i="0" kern="1200" dirty="0">
                          <a:solidFill>
                            <a:schemeClr val="lt1"/>
                          </a:solidFill>
                          <a:effectLst/>
                          <a:latin typeface="+mn-lt"/>
                          <a:ea typeface="+mn-ea"/>
                          <a:cs typeface="+mn-cs"/>
                        </a:rPr>
                        <a:t>(a)	Outlines the job roles, employment opportunities and potential career pathways of two practitioners working within the health and social care and childcare sectors in Wales.</a:t>
                      </a:r>
                      <a:endParaRPr lang="en-GB" sz="2200" dirty="0"/>
                    </a:p>
                  </a:txBody>
                  <a:tcPr>
                    <a:solidFill>
                      <a:schemeClr val="accent4">
                        <a:lumMod val="60000"/>
                        <a:lumOff val="40000"/>
                      </a:schemeClr>
                    </a:solidFill>
                  </a:tcPr>
                </a:tc>
                <a:tc>
                  <a:txBody>
                    <a:bodyPr/>
                    <a:lstStyle/>
                    <a:p>
                      <a:pPr marL="533400" indent="-533400"/>
                      <a:r>
                        <a:rPr lang="en-GB" sz="2200" b="1" i="0" kern="1200" dirty="0">
                          <a:solidFill>
                            <a:schemeClr val="lt1"/>
                          </a:solidFill>
                          <a:effectLst/>
                          <a:latin typeface="+mn-lt"/>
                          <a:ea typeface="+mn-ea"/>
                          <a:cs typeface="+mn-cs"/>
                        </a:rPr>
                        <a:t>(b)	Discusses how current legislation, initiatives and regulation support, and have an impact on, the provision of sustainable, high-quality health and social care and childcare services in Wales.</a:t>
                      </a:r>
                      <a:r>
                        <a:rPr lang="en-GB" sz="2200" b="0" i="0" kern="1200" dirty="0">
                          <a:solidFill>
                            <a:schemeClr val="lt1"/>
                          </a:solidFill>
                          <a:effectLst/>
                          <a:latin typeface="+mn-lt"/>
                          <a:ea typeface="+mn-ea"/>
                          <a:cs typeface="+mn-cs"/>
                        </a:rPr>
                        <a:t> </a:t>
                      </a:r>
                      <a:endParaRPr lang="en-GB" sz="2200" dirty="0"/>
                    </a:p>
                  </a:txBody>
                  <a:tcPr>
                    <a:solidFill>
                      <a:schemeClr val="accent6">
                        <a:lumMod val="60000"/>
                        <a:lumOff val="40000"/>
                      </a:schemeClr>
                    </a:solidFill>
                  </a:tcPr>
                </a:tc>
                <a:tc>
                  <a:txBody>
                    <a:bodyPr/>
                    <a:lstStyle/>
                    <a:p>
                      <a:pPr marL="444500" indent="-444500" rtl="0" fontAlgn="base"/>
                      <a:r>
                        <a:rPr lang="en-GB" sz="2200" b="1" i="0" kern="1200" dirty="0">
                          <a:solidFill>
                            <a:schemeClr val="lt1"/>
                          </a:solidFill>
                          <a:effectLst/>
                          <a:latin typeface="+mn-lt"/>
                          <a:ea typeface="+mn-ea"/>
                          <a:cs typeface="+mn-cs"/>
                        </a:rPr>
                        <a:t>(c)  Focuses on two practitioners from the health and social care and/or childcare sector, and: </a:t>
                      </a:r>
                      <a:endParaRPr lang="en-GB" sz="2200" b="0" i="0" kern="1200" dirty="0">
                        <a:solidFill>
                          <a:schemeClr val="lt1"/>
                        </a:solidFill>
                        <a:effectLst/>
                        <a:latin typeface="+mn-lt"/>
                        <a:ea typeface="+mn-ea"/>
                        <a:cs typeface="+mn-cs"/>
                      </a:endParaRPr>
                    </a:p>
                    <a:p>
                      <a:pPr marL="723900" indent="-723900" rtl="0" fontAlgn="base">
                        <a:tabLst>
                          <a:tab pos="444500" algn="l"/>
                        </a:tabLst>
                      </a:pPr>
                      <a:r>
                        <a:rPr lang="en-GB" sz="2200" b="0" i="0" kern="1200" dirty="0">
                          <a:solidFill>
                            <a:schemeClr val="lt1"/>
                          </a:solidFill>
                          <a:effectLst/>
                          <a:latin typeface="+mn-lt"/>
                          <a:ea typeface="+mn-ea"/>
                          <a:cs typeface="+mn-cs"/>
                        </a:rPr>
                        <a:t>	(</a:t>
                      </a:r>
                      <a:r>
                        <a:rPr lang="en-GB" sz="2200" b="1" i="0" kern="1200" dirty="0">
                          <a:solidFill>
                            <a:schemeClr val="lt1"/>
                          </a:solidFill>
                          <a:effectLst/>
                          <a:latin typeface="+mn-lt"/>
                          <a:ea typeface="+mn-ea"/>
                          <a:cs typeface="+mn-cs"/>
                        </a:rPr>
                        <a:t>i) for one of the practitioners, explains a range of skills and techniques applied to promote outcome-focused care.</a:t>
                      </a:r>
                      <a:r>
                        <a:rPr lang="en-GB" sz="2200" b="0" i="0" kern="1200" dirty="0">
                          <a:solidFill>
                            <a:schemeClr val="lt1"/>
                          </a:solidFill>
                          <a:effectLst/>
                          <a:latin typeface="+mn-lt"/>
                          <a:ea typeface="+mn-ea"/>
                          <a:cs typeface="+mn-cs"/>
                        </a:rPr>
                        <a:t> </a:t>
                      </a:r>
                    </a:p>
                  </a:txBody>
                  <a:tcPr>
                    <a:solidFill>
                      <a:schemeClr val="accent2">
                        <a:lumMod val="60000"/>
                        <a:lumOff val="40000"/>
                      </a:schemeClr>
                    </a:solidFill>
                  </a:tcPr>
                </a:tc>
                <a:tc>
                  <a:txBody>
                    <a:bodyPr/>
                    <a:lstStyle/>
                    <a:p>
                      <a:pPr marL="901700" indent="-901700" rtl="0" fontAlgn="base"/>
                      <a:r>
                        <a:rPr lang="en-GB" sz="2200" b="1" i="0" kern="1200" dirty="0">
                          <a:solidFill>
                            <a:schemeClr val="lt1"/>
                          </a:solidFill>
                          <a:effectLst/>
                          <a:latin typeface="+mn-lt"/>
                          <a:ea typeface="+mn-ea"/>
                          <a:cs typeface="+mn-cs"/>
                        </a:rPr>
                        <a:t>(c) (ii) 	for the other practitioner, explains:</a:t>
                      </a:r>
                      <a:r>
                        <a:rPr lang="en-GB" sz="2200" b="0" i="0" kern="1200" dirty="0">
                          <a:solidFill>
                            <a:schemeClr val="lt1"/>
                          </a:solidFill>
                          <a:effectLst/>
                          <a:latin typeface="+mn-lt"/>
                          <a:ea typeface="+mn-ea"/>
                          <a:cs typeface="+mn-cs"/>
                        </a:rPr>
                        <a:t> </a:t>
                      </a:r>
                    </a:p>
                    <a:p>
                      <a:pPr marL="271463" indent="-271463" rtl="0" fontAlgn="base"/>
                      <a:r>
                        <a:rPr lang="en-GB" sz="2200" b="1" i="0" kern="1200" dirty="0">
                          <a:solidFill>
                            <a:schemeClr val="lt1"/>
                          </a:solidFill>
                          <a:effectLst/>
                          <a:latin typeface="+mn-lt"/>
                          <a:ea typeface="+mn-ea"/>
                          <a:cs typeface="+mn-cs"/>
                        </a:rPr>
                        <a:t>•	the principles of care and core values that underpin their working practices, and their application</a:t>
                      </a:r>
                      <a:endParaRPr lang="en-GB" sz="2200" b="0" i="0" kern="1200" dirty="0">
                        <a:solidFill>
                          <a:schemeClr val="lt1"/>
                        </a:solidFill>
                        <a:effectLst/>
                        <a:latin typeface="+mn-lt"/>
                        <a:ea typeface="+mn-ea"/>
                        <a:cs typeface="+mn-cs"/>
                      </a:endParaRPr>
                    </a:p>
                    <a:p>
                      <a:pPr marL="271463" indent="-271463" rtl="0" fontAlgn="base"/>
                      <a:r>
                        <a:rPr lang="en-GB" sz="2200" b="1" i="0" kern="1200" dirty="0">
                          <a:solidFill>
                            <a:schemeClr val="lt1"/>
                          </a:solidFill>
                          <a:effectLst/>
                          <a:latin typeface="+mn-lt"/>
                          <a:ea typeface="+mn-ea"/>
                          <a:cs typeface="+mn-cs"/>
                        </a:rPr>
                        <a:t>•	how the practitioner works within a multi-disciplinary team to ensure that personal outcomes are achieved. </a:t>
                      </a:r>
                      <a:r>
                        <a:rPr lang="en-GB" sz="2200" b="0" i="0" kern="1200" dirty="0">
                          <a:solidFill>
                            <a:schemeClr val="lt1"/>
                          </a:solidFill>
                          <a:effectLst/>
                          <a:latin typeface="+mn-lt"/>
                          <a:ea typeface="+mn-ea"/>
                          <a:cs typeface="+mn-cs"/>
                        </a:rPr>
                        <a:t> </a:t>
                      </a:r>
                    </a:p>
                    <a:p>
                      <a:endParaRPr lang="en-GB" sz="2200" dirty="0"/>
                    </a:p>
                  </a:txBody>
                  <a:tcPr>
                    <a:solidFill>
                      <a:schemeClr val="accent5">
                        <a:lumMod val="60000"/>
                        <a:lumOff val="40000"/>
                      </a:schemeClr>
                    </a:solidFill>
                  </a:tcPr>
                </a:tc>
                <a:extLst>
                  <a:ext uri="{0D108BD9-81ED-4DB2-BD59-A6C34878D82A}">
                    <a16:rowId xmlns:a16="http://schemas.microsoft.com/office/drawing/2014/main" val="10000"/>
                  </a:ext>
                </a:extLst>
              </a:tr>
            </a:tbl>
          </a:graphicData>
        </a:graphic>
      </p:graphicFrame>
      <p:pic>
        <p:nvPicPr>
          <p:cNvPr id="4" name="Picture 3">
            <a:extLst>
              <a:ext uri="{FF2B5EF4-FFF2-40B4-BE49-F238E27FC236}">
                <a16:creationId xmlns:a16="http://schemas.microsoft.com/office/drawing/2014/main" id="{238F471E-1507-4AE0-BF48-FE2FE37321C8}"/>
              </a:ext>
            </a:extLst>
          </p:cNvPr>
          <p:cNvPicPr/>
          <p:nvPr/>
        </p:nvPicPr>
        <p:blipFill>
          <a:blip r:embed="rId2">
            <a:extLst>
              <a:ext uri="{28A0092B-C50C-407E-A947-70E740481C1C}">
                <a14:useLocalDpi xmlns:a14="http://schemas.microsoft.com/office/drawing/2010/main" val="0"/>
              </a:ext>
            </a:extLst>
          </a:blip>
          <a:stretch>
            <a:fillRect/>
          </a:stretch>
        </p:blipFill>
        <p:spPr>
          <a:xfrm>
            <a:off x="10711543" y="0"/>
            <a:ext cx="1480457" cy="642257"/>
          </a:xfrm>
          <a:prstGeom prst="rect">
            <a:avLst/>
          </a:prstGeom>
        </p:spPr>
      </p:pic>
    </p:spTree>
    <p:extLst>
      <p:ext uri="{BB962C8B-B14F-4D97-AF65-F5344CB8AC3E}">
        <p14:creationId xmlns:p14="http://schemas.microsoft.com/office/powerpoint/2010/main" val="4139633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a:extLst>
              <a:ext uri="{FF2B5EF4-FFF2-40B4-BE49-F238E27FC236}">
                <a16:creationId xmlns:a16="http://schemas.microsoft.com/office/drawing/2014/main" id="{2177F886-B284-4DAB-B3B7-7C7770B3F63F}"/>
              </a:ext>
            </a:extLst>
          </p:cNvPr>
          <p:cNvGraphicFramePr>
            <a:graphicFrameLocks noGrp="1"/>
          </p:cNvGraphicFramePr>
          <p:nvPr>
            <p:extLst>
              <p:ext uri="{D42A27DB-BD31-4B8C-83A1-F6EECF244321}">
                <p14:modId xmlns:p14="http://schemas.microsoft.com/office/powerpoint/2010/main" val="424136421"/>
              </p:ext>
            </p:extLst>
          </p:nvPr>
        </p:nvGraphicFramePr>
        <p:xfrm>
          <a:off x="-4" y="1737360"/>
          <a:ext cx="12192004" cy="5120640"/>
        </p:xfrm>
        <a:graphic>
          <a:graphicData uri="http://schemas.openxmlformats.org/drawingml/2006/table">
            <a:tbl>
              <a:tblPr firstRow="1" bandRow="1">
                <a:tableStyleId>{5C22544A-7EE6-4342-B048-85BDC9FD1C3A}</a:tableStyleId>
              </a:tblPr>
              <a:tblGrid>
                <a:gridCol w="3048001">
                  <a:extLst>
                    <a:ext uri="{9D8B030D-6E8A-4147-A177-3AD203B41FA5}">
                      <a16:colId xmlns:a16="http://schemas.microsoft.com/office/drawing/2014/main" val="20000"/>
                    </a:ext>
                  </a:extLst>
                </a:gridCol>
                <a:gridCol w="3048001">
                  <a:extLst>
                    <a:ext uri="{9D8B030D-6E8A-4147-A177-3AD203B41FA5}">
                      <a16:colId xmlns:a16="http://schemas.microsoft.com/office/drawing/2014/main" val="20001"/>
                    </a:ext>
                  </a:extLst>
                </a:gridCol>
                <a:gridCol w="3048001">
                  <a:extLst>
                    <a:ext uri="{9D8B030D-6E8A-4147-A177-3AD203B41FA5}">
                      <a16:colId xmlns:a16="http://schemas.microsoft.com/office/drawing/2014/main" val="20002"/>
                    </a:ext>
                  </a:extLst>
                </a:gridCol>
                <a:gridCol w="3048001">
                  <a:extLst>
                    <a:ext uri="{9D8B030D-6E8A-4147-A177-3AD203B41FA5}">
                      <a16:colId xmlns:a16="http://schemas.microsoft.com/office/drawing/2014/main" val="20003"/>
                    </a:ext>
                  </a:extLst>
                </a:gridCol>
              </a:tblGrid>
              <a:tr h="3657600">
                <a:tc>
                  <a:txBody>
                    <a:bodyPr/>
                    <a:lstStyle/>
                    <a:p>
                      <a:pPr marL="533400" indent="-533400"/>
                      <a:r>
                        <a:rPr lang="en-GB" sz="2200" b="1" i="0" kern="1200" dirty="0">
                          <a:solidFill>
                            <a:schemeClr val="lt1"/>
                          </a:solidFill>
                          <a:effectLst/>
                          <a:latin typeface="+mn-lt"/>
                          <a:ea typeface="+mn-ea"/>
                          <a:cs typeface="+mn-cs"/>
                        </a:rPr>
                        <a:t>(a)	Outlines the job roles, employment opportunities and potential career pathways of two practitioners working within the health and social care and childcare sectors in Wales.</a:t>
                      </a:r>
                      <a:endParaRPr lang="en-GB" sz="2200" dirty="0"/>
                    </a:p>
                  </a:txBody>
                  <a:tcPr>
                    <a:solidFill>
                      <a:schemeClr val="accent4">
                        <a:lumMod val="60000"/>
                        <a:lumOff val="40000"/>
                      </a:schemeClr>
                    </a:solidFill>
                  </a:tcPr>
                </a:tc>
                <a:tc>
                  <a:txBody>
                    <a:bodyPr/>
                    <a:lstStyle/>
                    <a:p>
                      <a:pPr marL="533400" indent="-533400"/>
                      <a:r>
                        <a:rPr lang="en-GB" sz="2200" b="1" i="0" kern="1200" dirty="0">
                          <a:solidFill>
                            <a:schemeClr val="lt1"/>
                          </a:solidFill>
                          <a:effectLst/>
                          <a:latin typeface="+mn-lt"/>
                          <a:ea typeface="+mn-ea"/>
                          <a:cs typeface="+mn-cs"/>
                        </a:rPr>
                        <a:t>(b)	Discusses how current legislation, initiatives and regulation support, and have an impact on, the provision of sustainable, high-quality health and social care and childcare services in Wales.</a:t>
                      </a:r>
                      <a:r>
                        <a:rPr lang="en-GB" sz="2200" b="0" i="0" kern="1200" dirty="0">
                          <a:solidFill>
                            <a:schemeClr val="lt1"/>
                          </a:solidFill>
                          <a:effectLst/>
                          <a:latin typeface="+mn-lt"/>
                          <a:ea typeface="+mn-ea"/>
                          <a:cs typeface="+mn-cs"/>
                        </a:rPr>
                        <a:t> </a:t>
                      </a:r>
                      <a:endParaRPr lang="en-GB" sz="2200" dirty="0"/>
                    </a:p>
                  </a:txBody>
                  <a:tcPr>
                    <a:solidFill>
                      <a:schemeClr val="accent6">
                        <a:lumMod val="60000"/>
                        <a:lumOff val="40000"/>
                      </a:schemeClr>
                    </a:solidFill>
                  </a:tcPr>
                </a:tc>
                <a:tc>
                  <a:txBody>
                    <a:bodyPr/>
                    <a:lstStyle/>
                    <a:p>
                      <a:pPr marL="444500" indent="-444500" rtl="0" fontAlgn="base"/>
                      <a:r>
                        <a:rPr lang="en-GB" sz="2200" b="1" i="0" kern="1200" dirty="0">
                          <a:solidFill>
                            <a:schemeClr val="lt1"/>
                          </a:solidFill>
                          <a:effectLst/>
                          <a:latin typeface="+mn-lt"/>
                          <a:ea typeface="+mn-ea"/>
                          <a:cs typeface="+mn-cs"/>
                        </a:rPr>
                        <a:t>(c)  Focuses on two practitioners from the health and social care and/or childcare sector, and: </a:t>
                      </a:r>
                      <a:endParaRPr lang="en-GB" sz="2200" b="0" i="0" kern="1200" dirty="0">
                        <a:solidFill>
                          <a:schemeClr val="lt1"/>
                        </a:solidFill>
                        <a:effectLst/>
                        <a:latin typeface="+mn-lt"/>
                        <a:ea typeface="+mn-ea"/>
                        <a:cs typeface="+mn-cs"/>
                      </a:endParaRPr>
                    </a:p>
                    <a:p>
                      <a:pPr marL="723900" indent="-723900" rtl="0" fontAlgn="base">
                        <a:tabLst>
                          <a:tab pos="444500" algn="l"/>
                        </a:tabLst>
                      </a:pPr>
                      <a:r>
                        <a:rPr lang="en-GB" sz="2200" b="0" i="0" kern="1200" dirty="0">
                          <a:solidFill>
                            <a:schemeClr val="lt1"/>
                          </a:solidFill>
                          <a:effectLst/>
                          <a:latin typeface="+mn-lt"/>
                          <a:ea typeface="+mn-ea"/>
                          <a:cs typeface="+mn-cs"/>
                        </a:rPr>
                        <a:t>	(</a:t>
                      </a:r>
                      <a:r>
                        <a:rPr lang="en-GB" sz="2200" b="1" i="0" kern="1200" dirty="0">
                          <a:solidFill>
                            <a:schemeClr val="lt1"/>
                          </a:solidFill>
                          <a:effectLst/>
                          <a:latin typeface="+mn-lt"/>
                          <a:ea typeface="+mn-ea"/>
                          <a:cs typeface="+mn-cs"/>
                        </a:rPr>
                        <a:t>i) for one of the practitioners, explains a range of skills and techniques applied to promote outcome-focused care.</a:t>
                      </a:r>
                      <a:r>
                        <a:rPr lang="en-GB" sz="2200" b="0" i="0" kern="1200" dirty="0">
                          <a:solidFill>
                            <a:schemeClr val="lt1"/>
                          </a:solidFill>
                          <a:effectLst/>
                          <a:latin typeface="+mn-lt"/>
                          <a:ea typeface="+mn-ea"/>
                          <a:cs typeface="+mn-cs"/>
                        </a:rPr>
                        <a:t> </a:t>
                      </a:r>
                    </a:p>
                  </a:txBody>
                  <a:tcPr>
                    <a:solidFill>
                      <a:schemeClr val="accent2">
                        <a:lumMod val="60000"/>
                        <a:lumOff val="40000"/>
                      </a:schemeClr>
                    </a:solidFill>
                  </a:tcPr>
                </a:tc>
                <a:tc>
                  <a:txBody>
                    <a:bodyPr/>
                    <a:lstStyle/>
                    <a:p>
                      <a:pPr marL="901700" indent="-901700" rtl="0" fontAlgn="base"/>
                      <a:r>
                        <a:rPr lang="en-GB" sz="2200" b="1" i="0" kern="1200" dirty="0">
                          <a:solidFill>
                            <a:schemeClr val="lt1"/>
                          </a:solidFill>
                          <a:effectLst/>
                          <a:latin typeface="+mn-lt"/>
                          <a:ea typeface="+mn-ea"/>
                          <a:cs typeface="+mn-cs"/>
                        </a:rPr>
                        <a:t>(c) (ii) 	for the other practitioner, explains:</a:t>
                      </a:r>
                      <a:r>
                        <a:rPr lang="en-GB" sz="2200" b="0" i="0" kern="1200" dirty="0">
                          <a:solidFill>
                            <a:schemeClr val="lt1"/>
                          </a:solidFill>
                          <a:effectLst/>
                          <a:latin typeface="+mn-lt"/>
                          <a:ea typeface="+mn-ea"/>
                          <a:cs typeface="+mn-cs"/>
                        </a:rPr>
                        <a:t> </a:t>
                      </a:r>
                    </a:p>
                    <a:p>
                      <a:pPr marL="271463" indent="-271463" rtl="0" fontAlgn="base"/>
                      <a:r>
                        <a:rPr lang="en-GB" sz="2200" b="1" i="0" kern="1200" dirty="0">
                          <a:solidFill>
                            <a:schemeClr val="lt1"/>
                          </a:solidFill>
                          <a:effectLst/>
                          <a:latin typeface="+mn-lt"/>
                          <a:ea typeface="+mn-ea"/>
                          <a:cs typeface="+mn-cs"/>
                        </a:rPr>
                        <a:t>•	the principles of care and core values that underpin their working practices, and their application</a:t>
                      </a:r>
                      <a:endParaRPr lang="en-GB" sz="2200" b="0" i="0" kern="1200" dirty="0">
                        <a:solidFill>
                          <a:schemeClr val="lt1"/>
                        </a:solidFill>
                        <a:effectLst/>
                        <a:latin typeface="+mn-lt"/>
                        <a:ea typeface="+mn-ea"/>
                        <a:cs typeface="+mn-cs"/>
                      </a:endParaRPr>
                    </a:p>
                    <a:p>
                      <a:pPr marL="271463" indent="-271463" rtl="0" fontAlgn="base"/>
                      <a:r>
                        <a:rPr lang="en-GB" sz="2200" b="1" i="0" kern="1200" dirty="0">
                          <a:solidFill>
                            <a:schemeClr val="lt1"/>
                          </a:solidFill>
                          <a:effectLst/>
                          <a:latin typeface="+mn-lt"/>
                          <a:ea typeface="+mn-ea"/>
                          <a:cs typeface="+mn-cs"/>
                        </a:rPr>
                        <a:t>•	how the practitioner works within a multi-disciplinary team to ensure that personal outcomes are achieved. </a:t>
                      </a:r>
                      <a:r>
                        <a:rPr lang="en-GB" sz="2200" b="0" i="0" kern="1200" dirty="0">
                          <a:solidFill>
                            <a:schemeClr val="lt1"/>
                          </a:solidFill>
                          <a:effectLst/>
                          <a:latin typeface="+mn-lt"/>
                          <a:ea typeface="+mn-ea"/>
                          <a:cs typeface="+mn-cs"/>
                        </a:rPr>
                        <a:t> </a:t>
                      </a:r>
                    </a:p>
                    <a:p>
                      <a:endParaRPr lang="en-GB" sz="2200" dirty="0"/>
                    </a:p>
                  </a:txBody>
                  <a:tcPr>
                    <a:solidFill>
                      <a:schemeClr val="accent5">
                        <a:lumMod val="60000"/>
                        <a:lumOff val="40000"/>
                      </a:schemeClr>
                    </a:solidFill>
                  </a:tcPr>
                </a:tc>
                <a:extLst>
                  <a:ext uri="{0D108BD9-81ED-4DB2-BD59-A6C34878D82A}">
                    <a16:rowId xmlns:a16="http://schemas.microsoft.com/office/drawing/2014/main" val="10000"/>
                  </a:ext>
                </a:extLst>
              </a:tr>
            </a:tbl>
          </a:graphicData>
        </a:graphic>
      </p:graphicFrame>
      <p:sp>
        <p:nvSpPr>
          <p:cNvPr id="3" name="Arrow: Left 2">
            <a:extLst>
              <a:ext uri="{FF2B5EF4-FFF2-40B4-BE49-F238E27FC236}">
                <a16:creationId xmlns:a16="http://schemas.microsoft.com/office/drawing/2014/main" id="{C7170162-B4B9-4F71-80A1-4A49FBAC00DC}"/>
              </a:ext>
            </a:extLst>
          </p:cNvPr>
          <p:cNvSpPr/>
          <p:nvPr/>
        </p:nvSpPr>
        <p:spPr>
          <a:xfrm>
            <a:off x="6095626" y="3301703"/>
            <a:ext cx="4888301" cy="2228489"/>
          </a:xfrm>
          <a:prstGeom prst="leftArrow">
            <a:avLst/>
          </a:prstGeom>
          <a:solidFill>
            <a:srgbClr val="F584E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4" descr="A picture containing drawing&#10;&#10;Description automatically generated">
            <a:extLst>
              <a:ext uri="{FF2B5EF4-FFF2-40B4-BE49-F238E27FC236}">
                <a16:creationId xmlns:a16="http://schemas.microsoft.com/office/drawing/2014/main" id="{1290E914-3571-48C6-B1CE-2594993BACA3}"/>
              </a:ext>
            </a:extLst>
          </p:cNvPr>
          <p:cNvPicPr>
            <a:picLocks noChangeAspect="1"/>
          </p:cNvPicPr>
          <p:nvPr/>
        </p:nvPicPr>
        <p:blipFill>
          <a:blip r:embed="rId2"/>
          <a:stretch>
            <a:fillRect/>
          </a:stretch>
        </p:blipFill>
        <p:spPr>
          <a:xfrm>
            <a:off x="656865" y="3697677"/>
            <a:ext cx="1619250" cy="1619250"/>
          </a:xfrm>
          <a:prstGeom prst="rect">
            <a:avLst/>
          </a:prstGeom>
        </p:spPr>
      </p:pic>
      <p:pic>
        <p:nvPicPr>
          <p:cNvPr id="8" name="Picture 7">
            <a:extLst>
              <a:ext uri="{FF2B5EF4-FFF2-40B4-BE49-F238E27FC236}">
                <a16:creationId xmlns:a16="http://schemas.microsoft.com/office/drawing/2014/main" id="{F56F47D3-F7A4-4B90-A02B-E2421D8248EA}"/>
              </a:ext>
            </a:extLst>
          </p:cNvPr>
          <p:cNvPicPr/>
          <p:nvPr/>
        </p:nvPicPr>
        <p:blipFill>
          <a:blip r:embed="rId3">
            <a:extLst>
              <a:ext uri="{28A0092B-C50C-407E-A947-70E740481C1C}">
                <a14:useLocalDpi xmlns:a14="http://schemas.microsoft.com/office/drawing/2010/main" val="0"/>
              </a:ext>
            </a:extLst>
          </a:blip>
          <a:stretch>
            <a:fillRect/>
          </a:stretch>
        </p:blipFill>
        <p:spPr>
          <a:xfrm>
            <a:off x="10711543" y="0"/>
            <a:ext cx="1480457" cy="642257"/>
          </a:xfrm>
          <a:prstGeom prst="rect">
            <a:avLst/>
          </a:prstGeom>
        </p:spPr>
      </p:pic>
      <p:sp>
        <p:nvSpPr>
          <p:cNvPr id="10" name="Title 1">
            <a:extLst>
              <a:ext uri="{FF2B5EF4-FFF2-40B4-BE49-F238E27FC236}">
                <a16:creationId xmlns:a16="http://schemas.microsoft.com/office/drawing/2014/main" id="{3810B853-A582-4035-9878-0879B7EF0E2A}"/>
              </a:ext>
            </a:extLst>
          </p:cNvPr>
          <p:cNvSpPr>
            <a:spLocks noGrp="1"/>
          </p:cNvSpPr>
          <p:nvPr>
            <p:ph type="title"/>
          </p:nvPr>
        </p:nvSpPr>
        <p:spPr>
          <a:xfrm>
            <a:off x="0" y="223158"/>
            <a:ext cx="10198100" cy="1500188"/>
          </a:xfrm>
          <a:solidFill>
            <a:srgbClr val="DB44E3"/>
          </a:solidFill>
        </p:spPr>
        <p:txBody>
          <a:bodyPr>
            <a:normAutofit fontScale="90000"/>
          </a:bodyPr>
          <a:lstStyle/>
          <a:p>
            <a:pPr>
              <a:lnSpc>
                <a:spcPct val="100000"/>
              </a:lnSpc>
            </a:pPr>
            <a:r>
              <a:rPr lang="en-GB" sz="3600" b="1" dirty="0">
                <a:cs typeface="Calibri Light" panose="020F0302020204030204"/>
              </a:rPr>
              <a:t>Task 1 - </a:t>
            </a:r>
            <a:r>
              <a:rPr lang="en-GB" sz="3600" b="1" dirty="0">
                <a:cs typeface="Calibri"/>
              </a:rPr>
              <a:t>Produce a report on how practitioners from the health and social care and childcare sectors work together within legislative guidelines to promote outcome-focused care that:</a:t>
            </a:r>
            <a:endParaRPr lang="en-US" b="1" dirty="0">
              <a:cs typeface="Calibri Light"/>
            </a:endParaRPr>
          </a:p>
        </p:txBody>
      </p:sp>
    </p:spTree>
    <p:extLst>
      <p:ext uri="{BB962C8B-B14F-4D97-AF65-F5344CB8AC3E}">
        <p14:creationId xmlns:p14="http://schemas.microsoft.com/office/powerpoint/2010/main" val="9176013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43863BC8-3C79-42D4-97D5-3DB4D6AAA6BE}"/>
              </a:ext>
            </a:extLst>
          </p:cNvPr>
          <p:cNvGraphicFramePr>
            <a:graphicFrameLocks noGrp="1"/>
          </p:cNvGraphicFramePr>
          <p:nvPr>
            <p:extLst>
              <p:ext uri="{D42A27DB-BD31-4B8C-83A1-F6EECF244321}">
                <p14:modId xmlns:p14="http://schemas.microsoft.com/office/powerpoint/2010/main" val="3965787524"/>
              </p:ext>
            </p:extLst>
          </p:nvPr>
        </p:nvGraphicFramePr>
        <p:xfrm>
          <a:off x="12700" y="-8011"/>
          <a:ext cx="12192000" cy="6904111"/>
        </p:xfrm>
        <a:graphic>
          <a:graphicData uri="http://schemas.openxmlformats.org/drawingml/2006/table">
            <a:tbl>
              <a:tblPr firstRow="1" bandRow="1">
                <a:tableStyleId>{E8B1032C-EA38-4F05-BA0D-38AFFFC7BED3}</a:tableStyleId>
              </a:tblPr>
              <a:tblGrid>
                <a:gridCol w="12192000">
                  <a:extLst>
                    <a:ext uri="{9D8B030D-6E8A-4147-A177-3AD203B41FA5}">
                      <a16:colId xmlns:a16="http://schemas.microsoft.com/office/drawing/2014/main" val="2949081953"/>
                    </a:ext>
                  </a:extLst>
                </a:gridCol>
              </a:tblGrid>
              <a:tr h="694609">
                <a:tc>
                  <a:txBody>
                    <a:bodyPr/>
                    <a:lstStyle/>
                    <a:p>
                      <a:pPr marL="444500" indent="-444500" fontAlgn="base"/>
                      <a:r>
                        <a:rPr lang="en-GB" sz="2000" dirty="0">
                          <a:effectLst/>
                        </a:rPr>
                        <a:t>(b)	Discusses how current legislation, initiatives and regulation support, and have an impact on, the provision of sustainable, high-quality health and social care and childcare services in Wales.  ​</a:t>
                      </a:r>
                    </a:p>
                  </a:txBody>
                  <a:tcPr/>
                </a:tc>
                <a:extLst>
                  <a:ext uri="{0D108BD9-81ED-4DB2-BD59-A6C34878D82A}">
                    <a16:rowId xmlns:a16="http://schemas.microsoft.com/office/drawing/2014/main" val="1219150377"/>
                  </a:ext>
                </a:extLst>
              </a:tr>
              <a:tr h="1177816">
                <a:tc>
                  <a:txBody>
                    <a:bodyPr/>
                    <a:lstStyle/>
                    <a:p>
                      <a:pPr fontAlgn="base"/>
                      <a:r>
                        <a:rPr lang="en-GB" sz="2400" b="1" dirty="0">
                          <a:effectLst/>
                        </a:rPr>
                        <a:t>Person/child-centred care within outcome-focused provision ​</a:t>
                      </a:r>
                    </a:p>
                    <a:p>
                      <a:pPr marL="342900" lvl="0" indent="-342900" fontAlgn="base">
                        <a:buFont typeface="Arial" panose="020B0604020202020204" pitchFamily="34" charset="0"/>
                        <a:buChar char="•"/>
                      </a:pPr>
                      <a:r>
                        <a:rPr lang="en-GB" sz="2400" dirty="0">
                          <a:effectLst/>
                        </a:rPr>
                        <a:t>What is meant by person/child-centred care and how this relates to outcome-focused provision and current legislation and policy</a:t>
                      </a:r>
                    </a:p>
                  </a:txBody>
                  <a:tcPr/>
                </a:tc>
                <a:extLst>
                  <a:ext uri="{0D108BD9-81ED-4DB2-BD59-A6C34878D82A}">
                    <a16:rowId xmlns:a16="http://schemas.microsoft.com/office/drawing/2014/main" val="4220580426"/>
                  </a:ext>
                </a:extLst>
              </a:tr>
              <a:tr h="2989841">
                <a:tc>
                  <a:txBody>
                    <a:bodyPr/>
                    <a:lstStyle/>
                    <a:p>
                      <a:pPr fontAlgn="base"/>
                      <a:r>
                        <a:rPr lang="en-GB" sz="2400" b="1" dirty="0">
                          <a:effectLst/>
                        </a:rPr>
                        <a:t>Recognising high-quality health, social care and childcare services ​</a:t>
                      </a:r>
                    </a:p>
                    <a:p>
                      <a:pPr marL="0" lvl="0" indent="0" fontAlgn="base">
                        <a:buFont typeface="Arial" panose="020B0604020202020204" pitchFamily="34" charset="0"/>
                        <a:buNone/>
                      </a:pPr>
                      <a:r>
                        <a:rPr lang="en-GB" sz="2400" dirty="0">
                          <a:effectLst/>
                        </a:rPr>
                        <a:t>Learners should understand that every individual in Wales who uses heath and care services has the right to receive high quality care, and that this is achieved through:​</a:t>
                      </a:r>
                    </a:p>
                    <a:p>
                      <a:pPr marL="342900" lvl="0" indent="-342900" fontAlgn="base">
                        <a:buFont typeface="Arial" panose="020B0604020202020204" pitchFamily="34" charset="0"/>
                        <a:buChar char="•"/>
                      </a:pPr>
                      <a:r>
                        <a:rPr lang="en-GB" sz="2400" dirty="0">
                          <a:effectLst/>
                        </a:rPr>
                        <a:t>The standards that are set in legislation to provide a framework to maintain high-quality provision across all services in Wales​</a:t>
                      </a:r>
                    </a:p>
                    <a:p>
                      <a:pPr marL="342900" lvl="0" indent="-342900" fontAlgn="base">
                        <a:buFont typeface="Arial" panose="020B0604020202020204" pitchFamily="34" charset="0"/>
                        <a:buChar char="•"/>
                      </a:pPr>
                      <a:r>
                        <a:rPr lang="en-GB" sz="2400" dirty="0">
                          <a:effectLst/>
                        </a:rPr>
                        <a:t>Organisations that regulate and inspect the services that are provided​</a:t>
                      </a:r>
                    </a:p>
                    <a:p>
                      <a:pPr marL="342900" lvl="0" indent="-342900" fontAlgn="base">
                        <a:buFont typeface="Arial" panose="020B0604020202020204" pitchFamily="34" charset="0"/>
                        <a:buChar char="•"/>
                      </a:pPr>
                      <a:r>
                        <a:rPr lang="en-GB" sz="2400" dirty="0">
                          <a:effectLst/>
                        </a:rPr>
                        <a:t>Regulation of people working in health and social care and childcare, by confirming that they are suitable people to work in the specific professional or job role​</a:t>
                      </a:r>
                    </a:p>
                  </a:txBody>
                  <a:tcPr/>
                </a:tc>
                <a:extLst>
                  <a:ext uri="{0D108BD9-81ED-4DB2-BD59-A6C34878D82A}">
                    <a16:rowId xmlns:a16="http://schemas.microsoft.com/office/drawing/2014/main" val="433607872"/>
                  </a:ext>
                </a:extLst>
              </a:tr>
              <a:tr h="1996831">
                <a:tc>
                  <a:txBody>
                    <a:bodyPr/>
                    <a:lstStyle/>
                    <a:p>
                      <a:pPr fontAlgn="base"/>
                      <a:r>
                        <a:rPr lang="en-GB" sz="2400" b="1" dirty="0">
                          <a:effectLst/>
                        </a:rPr>
                        <a:t>The impact of legislation and national and local policies on provision and the rights of both the providers and individuals </a:t>
                      </a:r>
                      <a:r>
                        <a:rPr lang="en-GB" sz="2400" dirty="0">
                          <a:effectLst/>
                        </a:rPr>
                        <a:t>​</a:t>
                      </a:r>
                    </a:p>
                    <a:p>
                      <a:pPr marL="342900" lvl="0" indent="-342900" fontAlgn="base">
                        <a:buFont typeface="Arial" panose="020B0604020202020204" pitchFamily="34" charset="0"/>
                        <a:buChar char="•"/>
                      </a:pPr>
                      <a:r>
                        <a:rPr lang="en-GB" sz="2400" dirty="0">
                          <a:effectLst/>
                        </a:rPr>
                        <a:t>The impact of legislation and national and local policies ​</a:t>
                      </a:r>
                    </a:p>
                    <a:p>
                      <a:pPr marL="342900" lvl="0" indent="-342900" fontAlgn="base">
                        <a:buFont typeface="Arial" panose="020B0604020202020204" pitchFamily="34" charset="0"/>
                        <a:buChar char="•"/>
                      </a:pPr>
                      <a:r>
                        <a:rPr lang="en-GB" sz="2400" dirty="0">
                          <a:effectLst/>
                        </a:rPr>
                        <a:t>The key principles of current legislation and policies designed​</a:t>
                      </a:r>
                    </a:p>
                    <a:p>
                      <a:pPr marL="342900" lvl="0" indent="-342900" fontAlgn="base">
                        <a:buFont typeface="Arial" panose="020B0604020202020204" pitchFamily="34" charset="0"/>
                        <a:buChar char="•"/>
                      </a:pPr>
                      <a:r>
                        <a:rPr lang="en-GB" sz="2400" dirty="0">
                          <a:effectLst/>
                        </a:rPr>
                        <a:t>The impact of legislation on care and support provision ​</a:t>
                      </a:r>
                    </a:p>
                  </a:txBody>
                  <a:tcPr/>
                </a:tc>
                <a:extLst>
                  <a:ext uri="{0D108BD9-81ED-4DB2-BD59-A6C34878D82A}">
                    <a16:rowId xmlns:a16="http://schemas.microsoft.com/office/drawing/2014/main" val="3424024069"/>
                  </a:ext>
                </a:extLst>
              </a:tr>
            </a:tbl>
          </a:graphicData>
        </a:graphic>
      </p:graphicFrame>
      <p:pic>
        <p:nvPicPr>
          <p:cNvPr id="4" name="Picture 3">
            <a:extLst>
              <a:ext uri="{FF2B5EF4-FFF2-40B4-BE49-F238E27FC236}">
                <a16:creationId xmlns:a16="http://schemas.microsoft.com/office/drawing/2014/main" id="{9BA7D23E-6F6A-4258-B659-43C9DDC7CE66}"/>
              </a:ext>
            </a:extLst>
          </p:cNvPr>
          <p:cNvPicPr/>
          <p:nvPr/>
        </p:nvPicPr>
        <p:blipFill>
          <a:blip r:embed="rId2">
            <a:extLst>
              <a:ext uri="{28A0092B-C50C-407E-A947-70E740481C1C}">
                <a14:useLocalDpi xmlns:a14="http://schemas.microsoft.com/office/drawing/2010/main" val="0"/>
              </a:ext>
            </a:extLst>
          </a:blip>
          <a:stretch>
            <a:fillRect/>
          </a:stretch>
        </p:blipFill>
        <p:spPr>
          <a:xfrm>
            <a:off x="10698843" y="6215743"/>
            <a:ext cx="1480457" cy="642257"/>
          </a:xfrm>
          <a:prstGeom prst="rect">
            <a:avLst/>
          </a:prstGeom>
        </p:spPr>
      </p:pic>
    </p:spTree>
    <p:extLst>
      <p:ext uri="{BB962C8B-B14F-4D97-AF65-F5344CB8AC3E}">
        <p14:creationId xmlns:p14="http://schemas.microsoft.com/office/powerpoint/2010/main" val="32997391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ED15F1B8-722A-475D-9F41-9256960E0203}"/>
              </a:ext>
            </a:extLst>
          </p:cNvPr>
          <p:cNvGraphicFramePr>
            <a:graphicFrameLocks noGrp="1"/>
          </p:cNvGraphicFramePr>
          <p:nvPr>
            <p:extLst>
              <p:ext uri="{D42A27DB-BD31-4B8C-83A1-F6EECF244321}">
                <p14:modId xmlns:p14="http://schemas.microsoft.com/office/powerpoint/2010/main" val="3866342131"/>
              </p:ext>
            </p:extLst>
          </p:nvPr>
        </p:nvGraphicFramePr>
        <p:xfrm>
          <a:off x="0" y="-41346"/>
          <a:ext cx="12225073" cy="6899346"/>
        </p:xfrm>
        <a:graphic>
          <a:graphicData uri="http://schemas.openxmlformats.org/drawingml/2006/table">
            <a:tbl>
              <a:tblPr firstRow="1" bandRow="1">
                <a:tableStyleId>{5C22544A-7EE6-4342-B048-85BDC9FD1C3A}</a:tableStyleId>
              </a:tblPr>
              <a:tblGrid>
                <a:gridCol w="5635924">
                  <a:extLst>
                    <a:ext uri="{9D8B030D-6E8A-4147-A177-3AD203B41FA5}">
                      <a16:colId xmlns:a16="http://schemas.microsoft.com/office/drawing/2014/main" val="1653581029"/>
                    </a:ext>
                  </a:extLst>
                </a:gridCol>
                <a:gridCol w="688084">
                  <a:extLst>
                    <a:ext uri="{9D8B030D-6E8A-4147-A177-3AD203B41FA5}">
                      <a16:colId xmlns:a16="http://schemas.microsoft.com/office/drawing/2014/main" val="2721977871"/>
                    </a:ext>
                  </a:extLst>
                </a:gridCol>
                <a:gridCol w="5218981">
                  <a:extLst>
                    <a:ext uri="{9D8B030D-6E8A-4147-A177-3AD203B41FA5}">
                      <a16:colId xmlns:a16="http://schemas.microsoft.com/office/drawing/2014/main" val="1499292588"/>
                    </a:ext>
                  </a:extLst>
                </a:gridCol>
                <a:gridCol w="682084">
                  <a:extLst>
                    <a:ext uri="{9D8B030D-6E8A-4147-A177-3AD203B41FA5}">
                      <a16:colId xmlns:a16="http://schemas.microsoft.com/office/drawing/2014/main" val="1956943722"/>
                    </a:ext>
                  </a:extLst>
                </a:gridCol>
              </a:tblGrid>
              <a:tr h="654417">
                <a:tc gridSpan="4">
                  <a:txBody>
                    <a:bodyPr/>
                    <a:lstStyle/>
                    <a:p>
                      <a:pPr marL="357188" indent="-357188" rtl="0" fontAlgn="base">
                        <a:tabLst>
                          <a:tab pos="11839575" algn="r"/>
                        </a:tabLst>
                      </a:pPr>
                      <a:r>
                        <a:rPr lang="en-GB" sz="1400" dirty="0">
                          <a:effectLst/>
                        </a:rPr>
                        <a:t>(b)	Discusses how current legislation, initiatives and regulation support, and have an impact on, the provision of sustainable, high-quality health and social care and childcare services in Wales.	[12 marks] </a:t>
                      </a:r>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33334102"/>
                  </a:ext>
                </a:extLst>
              </a:tr>
              <a:tr h="758529">
                <a:tc>
                  <a:txBody>
                    <a:bodyPr/>
                    <a:lstStyle/>
                    <a:p>
                      <a:pPr algn="ctr" rtl="0" fontAlgn="base"/>
                      <a:r>
                        <a:rPr lang="en-GB" sz="1400" b="1" dirty="0">
                          <a:effectLst/>
                        </a:rPr>
                        <a:t>Assessment Criteria </a:t>
                      </a:r>
                    </a:p>
                    <a:p>
                      <a:pPr marL="444500" indent="-444500" rtl="0" fontAlgn="base"/>
                      <a:r>
                        <a:rPr lang="en-GB" sz="1400" dirty="0">
                          <a:effectLst/>
                        </a:rPr>
                        <a:t>AO1	Demonstrate knowledge and understanding of health and social care and childcare</a:t>
                      </a:r>
                    </a:p>
                  </a:txBody>
                  <a:tcPr/>
                </a:tc>
                <a:tc>
                  <a:txBody>
                    <a:bodyPr/>
                    <a:lstStyle/>
                    <a:p>
                      <a:pPr algn="ctr" rtl="0" fontAlgn="base"/>
                      <a:r>
                        <a:rPr lang="en-GB" sz="1400" b="1" dirty="0">
                          <a:effectLst/>
                        </a:rPr>
                        <a:t>Marks</a:t>
                      </a:r>
                      <a:r>
                        <a:rPr lang="en-GB" sz="1400" dirty="0">
                          <a:effectLst/>
                        </a:rPr>
                        <a:t> 8 marks </a:t>
                      </a:r>
                    </a:p>
                  </a:txBody>
                  <a:tcPr/>
                </a:tc>
                <a:tc>
                  <a:txBody>
                    <a:bodyPr/>
                    <a:lstStyle/>
                    <a:p>
                      <a:pPr algn="ctr" rtl="0" fontAlgn="base"/>
                      <a:r>
                        <a:rPr lang="en-GB" sz="1400" b="1" dirty="0">
                          <a:effectLst/>
                        </a:rPr>
                        <a:t>Assessment Criteria </a:t>
                      </a:r>
                    </a:p>
                    <a:p>
                      <a:pPr marL="357188" indent="-357188" rtl="0" fontAlgn="base"/>
                      <a:r>
                        <a:rPr lang="en-GB" sz="1400" dirty="0">
                          <a:effectLst/>
                        </a:rPr>
                        <a:t>AO3	</a:t>
                      </a:r>
                      <a:r>
                        <a:rPr lang="en-GB" sz="1350" dirty="0">
                          <a:effectLst/>
                        </a:rPr>
                        <a:t>Analyse and evaluate aspects of care to demonstrate understanding, make reasoned judgements and draw conclusions </a:t>
                      </a:r>
                    </a:p>
                  </a:txBody>
                  <a:tcPr/>
                </a:tc>
                <a:tc>
                  <a:txBody>
                    <a:bodyPr/>
                    <a:lstStyle/>
                    <a:p>
                      <a:pPr algn="ctr" rtl="0" fontAlgn="base"/>
                      <a:r>
                        <a:rPr lang="en-GB" sz="1400" b="1" dirty="0">
                          <a:effectLst/>
                        </a:rPr>
                        <a:t>Marks</a:t>
                      </a:r>
                      <a:r>
                        <a:rPr lang="en-GB" sz="1400" dirty="0">
                          <a:effectLst/>
                        </a:rPr>
                        <a:t> 4 marks</a:t>
                      </a:r>
                    </a:p>
                  </a:txBody>
                  <a:tcPr/>
                </a:tc>
                <a:extLst>
                  <a:ext uri="{0D108BD9-81ED-4DB2-BD59-A6C34878D82A}">
                    <a16:rowId xmlns:a16="http://schemas.microsoft.com/office/drawing/2014/main" val="3035179629"/>
                  </a:ext>
                </a:extLst>
              </a:tr>
              <a:tr h="1519560">
                <a:tc>
                  <a:txBody>
                    <a:bodyPr/>
                    <a:lstStyle/>
                    <a:p>
                      <a:pPr rtl="0" fontAlgn="base"/>
                      <a:r>
                        <a:rPr lang="en-GB" sz="1400" dirty="0">
                          <a:effectLst/>
                        </a:rPr>
                        <a:t>Excellent knowledge and understanding of: </a:t>
                      </a:r>
                    </a:p>
                    <a:p>
                      <a:pPr marL="182563" indent="-182563" rtl="0" fontAlgn="base"/>
                      <a:r>
                        <a:rPr lang="en-GB" sz="1400" dirty="0">
                          <a:effectLst/>
                        </a:rPr>
                        <a:t>•	current named legislation, initiatives and regulation </a:t>
                      </a:r>
                    </a:p>
                    <a:p>
                      <a:pPr marL="182563" indent="-182563" rtl="0" fontAlgn="base"/>
                      <a:r>
                        <a:rPr lang="en-GB" sz="1400" dirty="0">
                          <a:effectLst/>
                        </a:rPr>
                        <a:t>•	standards that are set in legislation and organisations that regulate and inspect </a:t>
                      </a:r>
                    </a:p>
                    <a:p>
                      <a:pPr marL="182563" indent="-182563" rtl="0" fontAlgn="base"/>
                      <a:r>
                        <a:rPr lang="en-GB" sz="1400" dirty="0">
                          <a:effectLst/>
                        </a:rPr>
                        <a:t>•	how a broad range of current legislation, initiatives and regulation support sustainable, high-quality person/child-centred health and social care and childcare services in Wales.  </a:t>
                      </a:r>
                    </a:p>
                  </a:txBody>
                  <a:tcPr/>
                </a:tc>
                <a:tc>
                  <a:txBody>
                    <a:bodyPr/>
                    <a:lstStyle/>
                    <a:p>
                      <a:pPr algn="ctr" rtl="0" fontAlgn="base"/>
                      <a:r>
                        <a:rPr lang="en-GB" sz="1400" dirty="0">
                          <a:effectLst/>
                        </a:rPr>
                        <a:t>7-8 marks</a:t>
                      </a:r>
                    </a:p>
                  </a:txBody>
                  <a:tcPr/>
                </a:tc>
                <a:tc>
                  <a:txBody>
                    <a:bodyPr/>
                    <a:lstStyle/>
                    <a:p>
                      <a:pPr rtl="0" fontAlgn="base"/>
                      <a:r>
                        <a:rPr lang="en-GB" sz="1400" dirty="0">
                          <a:effectLst/>
                        </a:rPr>
                        <a:t>There are no Band 4 marks for this assessment objective. </a:t>
                      </a:r>
                    </a:p>
                    <a:p>
                      <a:pPr rtl="0" fontAlgn="base"/>
                      <a:r>
                        <a:rPr lang="en-GB" sz="1400" dirty="0">
                          <a:effectLst/>
                        </a:rPr>
                        <a:t>4 marks are awarded as for Band 3.</a:t>
                      </a:r>
                    </a:p>
                    <a:p>
                      <a:pPr rtl="0" fontAlgn="base"/>
                      <a:endParaRPr lang="en-GB" sz="2000" dirty="0">
                        <a:effectLst/>
                      </a:endParaRPr>
                    </a:p>
                  </a:txBody>
                  <a:tcPr/>
                </a:tc>
                <a:tc>
                  <a:txBody>
                    <a:bodyPr/>
                    <a:lstStyle/>
                    <a:p>
                      <a:pPr algn="ctr" rtl="0" fontAlgn="base"/>
                      <a:endParaRPr lang="en-GB" sz="1400" dirty="0">
                        <a:effectLst/>
                        <a:latin typeface="Calibri Light"/>
                      </a:endParaRPr>
                    </a:p>
                  </a:txBody>
                  <a:tcPr/>
                </a:tc>
                <a:extLst>
                  <a:ext uri="{0D108BD9-81ED-4DB2-BD59-A6C34878D82A}">
                    <a16:rowId xmlns:a16="http://schemas.microsoft.com/office/drawing/2014/main" val="1413922028"/>
                  </a:ext>
                </a:extLst>
              </a:tr>
              <a:tr h="1564617">
                <a:tc>
                  <a:txBody>
                    <a:bodyPr/>
                    <a:lstStyle/>
                    <a:p>
                      <a:pPr rtl="0" fontAlgn="base"/>
                      <a:r>
                        <a:rPr lang="en-GB" sz="1400" dirty="0">
                          <a:effectLst/>
                        </a:rPr>
                        <a:t>Good knowledge and understanding of: </a:t>
                      </a:r>
                    </a:p>
                    <a:p>
                      <a:pPr marL="182563" indent="-182563" rtl="0" fontAlgn="base"/>
                      <a:r>
                        <a:rPr lang="en-GB" sz="1400" dirty="0">
                          <a:effectLst/>
                        </a:rPr>
                        <a:t>•	current named legislation, initiatives and regulation </a:t>
                      </a:r>
                    </a:p>
                    <a:p>
                      <a:pPr marL="182563" indent="-182563" rtl="0" fontAlgn="base"/>
                      <a:r>
                        <a:rPr lang="en-GB" sz="1400" dirty="0">
                          <a:effectLst/>
                        </a:rPr>
                        <a:t>•	standards that are set in legislation and/or organisations that regulate and inspect </a:t>
                      </a:r>
                    </a:p>
                    <a:p>
                      <a:pPr marL="182563" indent="-182563" rtl="0" fontAlgn="base"/>
                      <a:r>
                        <a:rPr lang="en-GB" sz="1400" dirty="0">
                          <a:effectLst/>
                        </a:rPr>
                        <a:t>•	how a range of current legislation, initiatives and regulation support sustainable, high-quality person/child-centred health and social care and childcare services in Wales.</a:t>
                      </a:r>
                    </a:p>
                  </a:txBody>
                  <a:tcPr/>
                </a:tc>
                <a:tc>
                  <a:txBody>
                    <a:bodyPr/>
                    <a:lstStyle/>
                    <a:p>
                      <a:pPr algn="ctr" rtl="0" fontAlgn="base"/>
                      <a:r>
                        <a:rPr lang="en-GB" sz="1400" dirty="0">
                          <a:effectLst/>
                        </a:rPr>
                        <a:t>5-6 marks</a:t>
                      </a:r>
                    </a:p>
                    <a:p>
                      <a:pPr algn="ctr" rtl="0" fontAlgn="base"/>
                      <a:endParaRPr lang="en-GB" sz="2000" dirty="0">
                        <a:effectLst/>
                      </a:endParaRPr>
                    </a:p>
                  </a:txBody>
                  <a:tcPr/>
                </a:tc>
                <a:tc>
                  <a:txBody>
                    <a:bodyPr/>
                    <a:lstStyle/>
                    <a:p>
                      <a:pPr rtl="0" fontAlgn="base"/>
                      <a:r>
                        <a:rPr lang="en-GB" sz="1400" dirty="0">
                          <a:effectLst/>
                        </a:rPr>
                        <a:t>A very good discussion which demonstrates reasoned judgements about the impact of named current legislation, initiatives and regulation in relation to:  </a:t>
                      </a:r>
                    </a:p>
                    <a:p>
                      <a:pPr marL="182563" indent="-182563" rtl="0" fontAlgn="base"/>
                      <a:r>
                        <a:rPr lang="en-GB" sz="1400" dirty="0">
                          <a:effectLst/>
                        </a:rPr>
                        <a:t>•	sustainable care services  </a:t>
                      </a:r>
                    </a:p>
                    <a:p>
                      <a:pPr marL="182563" indent="-182563" rtl="0" fontAlgn="base"/>
                      <a:r>
                        <a:rPr lang="en-GB" sz="1400" dirty="0">
                          <a:effectLst/>
                        </a:rPr>
                        <a:t>•	high-quality health and social care, and childcare services in Wales.</a:t>
                      </a:r>
                    </a:p>
                  </a:txBody>
                  <a:tcPr/>
                </a:tc>
                <a:tc>
                  <a:txBody>
                    <a:bodyPr/>
                    <a:lstStyle/>
                    <a:p>
                      <a:pPr algn="ctr" rtl="0" fontAlgn="base"/>
                      <a:r>
                        <a:rPr lang="en-GB" sz="1400" dirty="0">
                          <a:effectLst/>
                        </a:rPr>
                        <a:t>4 marks</a:t>
                      </a:r>
                    </a:p>
                    <a:p>
                      <a:pPr algn="ctr" rtl="0" fontAlgn="base"/>
                      <a:endParaRPr lang="en-GB" sz="2000" dirty="0">
                        <a:effectLst/>
                      </a:endParaRPr>
                    </a:p>
                  </a:txBody>
                  <a:tcPr/>
                </a:tc>
                <a:extLst>
                  <a:ext uri="{0D108BD9-81ED-4DB2-BD59-A6C34878D82A}">
                    <a16:rowId xmlns:a16="http://schemas.microsoft.com/office/drawing/2014/main" val="2603869166"/>
                  </a:ext>
                </a:extLst>
              </a:tr>
              <a:tr h="828657">
                <a:tc>
                  <a:txBody>
                    <a:bodyPr/>
                    <a:lstStyle/>
                    <a:p>
                      <a:pPr rtl="0" fontAlgn="base"/>
                      <a:r>
                        <a:rPr lang="en-GB" sz="1400" dirty="0">
                          <a:effectLst/>
                        </a:rPr>
                        <a:t>Basic knowledge and understanding of: </a:t>
                      </a:r>
                    </a:p>
                    <a:p>
                      <a:pPr marL="182563" indent="-182563" rtl="0" fontAlgn="base"/>
                      <a:r>
                        <a:rPr lang="en-GB" sz="1400" dirty="0">
                          <a:effectLst/>
                        </a:rPr>
                        <a:t>•	current legislation, initiatives and/or regulation  </a:t>
                      </a:r>
                    </a:p>
                    <a:p>
                      <a:pPr marL="182563" indent="-182563" rtl="0" fontAlgn="base"/>
                      <a:r>
                        <a:rPr lang="en-GB" sz="1400" dirty="0">
                          <a:effectLst/>
                        </a:rPr>
                        <a:t>•	how current legislation, initiatives and/or regulation support  sustainable, high-quality health and social care and childcare services in Wales.</a:t>
                      </a:r>
                    </a:p>
                  </a:txBody>
                  <a:tcPr/>
                </a:tc>
                <a:tc>
                  <a:txBody>
                    <a:bodyPr/>
                    <a:lstStyle/>
                    <a:p>
                      <a:pPr algn="ctr" rtl="0" fontAlgn="base"/>
                      <a:r>
                        <a:rPr lang="en-GB" sz="1400" dirty="0">
                          <a:effectLst/>
                        </a:rPr>
                        <a:t>3-4 marks</a:t>
                      </a:r>
                    </a:p>
                    <a:p>
                      <a:pPr algn="ctr" rtl="0" fontAlgn="base"/>
                      <a:endParaRPr lang="en-GB" sz="2000" dirty="0">
                        <a:effectLst/>
                      </a:endParaRPr>
                    </a:p>
                  </a:txBody>
                  <a:tcPr/>
                </a:tc>
                <a:tc>
                  <a:txBody>
                    <a:bodyPr/>
                    <a:lstStyle/>
                    <a:p>
                      <a:pPr rtl="0" fontAlgn="base"/>
                      <a:r>
                        <a:rPr lang="en-GB" sz="1400" dirty="0">
                          <a:effectLst/>
                        </a:rPr>
                        <a:t>A good discussion which demonstrates generally valid judgements about the impact of current legislation, initiatives and/or regulation in relation to:  </a:t>
                      </a:r>
                    </a:p>
                    <a:p>
                      <a:pPr marL="182563" indent="-182563" rtl="0" fontAlgn="base"/>
                      <a:r>
                        <a:rPr lang="en-GB" sz="1400" dirty="0">
                          <a:effectLst/>
                        </a:rPr>
                        <a:t>•	sustainable care services  </a:t>
                      </a:r>
                    </a:p>
                    <a:p>
                      <a:pPr marL="182563" indent="-182563" rtl="0" fontAlgn="base"/>
                      <a:r>
                        <a:rPr lang="en-GB" sz="1400" dirty="0">
                          <a:effectLst/>
                        </a:rPr>
                        <a:t>•	high-quality health and social care, and childcare services in Wales.</a:t>
                      </a:r>
                    </a:p>
                  </a:txBody>
                  <a:tcPr/>
                </a:tc>
                <a:tc>
                  <a:txBody>
                    <a:bodyPr/>
                    <a:lstStyle/>
                    <a:p>
                      <a:pPr algn="ctr" rtl="0" fontAlgn="base"/>
                      <a:r>
                        <a:rPr lang="en-GB" sz="1400" dirty="0">
                          <a:effectLst/>
                        </a:rPr>
                        <a:t>2-3 marks</a:t>
                      </a:r>
                    </a:p>
                    <a:p>
                      <a:pPr algn="ctr" rtl="0" fontAlgn="base"/>
                      <a:endParaRPr lang="en-GB" sz="2000" dirty="0">
                        <a:effectLst/>
                      </a:endParaRPr>
                    </a:p>
                  </a:txBody>
                  <a:tcPr/>
                </a:tc>
                <a:extLst>
                  <a:ext uri="{0D108BD9-81ED-4DB2-BD59-A6C34878D82A}">
                    <a16:rowId xmlns:a16="http://schemas.microsoft.com/office/drawing/2014/main" val="1710141311"/>
                  </a:ext>
                </a:extLst>
              </a:tr>
              <a:tr h="981627">
                <a:tc>
                  <a:txBody>
                    <a:bodyPr/>
                    <a:lstStyle/>
                    <a:p>
                      <a:pPr rtl="0" fontAlgn="base"/>
                      <a:r>
                        <a:rPr lang="en-GB" sz="1400" dirty="0">
                          <a:effectLst/>
                        </a:rPr>
                        <a:t> Limited knowledge and understanding of: </a:t>
                      </a:r>
                    </a:p>
                    <a:p>
                      <a:pPr marL="182563" indent="-182563" rtl="0" fontAlgn="base"/>
                      <a:r>
                        <a:rPr lang="en-GB" sz="1400" dirty="0">
                          <a:effectLst/>
                        </a:rPr>
                        <a:t>•	current legislation, initiatives or regulation  </a:t>
                      </a:r>
                    </a:p>
                    <a:p>
                      <a:pPr marL="182563" indent="-182563" rtl="0" fontAlgn="base"/>
                      <a:r>
                        <a:rPr lang="en-GB" sz="1400" dirty="0">
                          <a:effectLst/>
                        </a:rPr>
                        <a:t>•	how any current legislation, initiatives or regulation support sustainable health and social care or childcare services.</a:t>
                      </a:r>
                    </a:p>
                  </a:txBody>
                  <a:tcPr/>
                </a:tc>
                <a:tc>
                  <a:txBody>
                    <a:bodyPr/>
                    <a:lstStyle/>
                    <a:p>
                      <a:pPr algn="ctr" rtl="0" fontAlgn="base"/>
                      <a:r>
                        <a:rPr lang="en-GB" sz="1400" dirty="0">
                          <a:effectLst/>
                        </a:rPr>
                        <a:t>1-2 marks</a:t>
                      </a:r>
                    </a:p>
                    <a:p>
                      <a:pPr algn="ctr" rtl="0" fontAlgn="base"/>
                      <a:endParaRPr lang="en-GB" sz="2000" dirty="0">
                        <a:effectLst/>
                      </a:endParaRPr>
                    </a:p>
                  </a:txBody>
                  <a:tcPr/>
                </a:tc>
                <a:tc>
                  <a:txBody>
                    <a:bodyPr/>
                    <a:lstStyle/>
                    <a:p>
                      <a:pPr rtl="0" fontAlgn="base"/>
                      <a:r>
                        <a:rPr lang="en-GB" sz="1400" dirty="0">
                          <a:effectLst/>
                        </a:rPr>
                        <a:t>A basic discussion which demonstrates some valid judgements about the impact of current legislation, initiatives or regulation in relation to:</a:t>
                      </a:r>
                    </a:p>
                    <a:p>
                      <a:pPr marL="177800" indent="-177800" rtl="0" fontAlgn="base"/>
                      <a:r>
                        <a:rPr lang="en-GB" sz="1400" dirty="0">
                          <a:effectLst/>
                        </a:rPr>
                        <a:t>•	sustainable care services </a:t>
                      </a:r>
                    </a:p>
                    <a:p>
                      <a:pPr marL="177800" indent="-177800" rtl="0" fontAlgn="base"/>
                      <a:r>
                        <a:rPr lang="en-GB" sz="1400" dirty="0">
                          <a:effectLst/>
                        </a:rPr>
                        <a:t>•	high-quality health and social care, and childcare services.</a:t>
                      </a:r>
                    </a:p>
                  </a:txBody>
                  <a:tcPr/>
                </a:tc>
                <a:tc>
                  <a:txBody>
                    <a:bodyPr/>
                    <a:lstStyle/>
                    <a:p>
                      <a:pPr algn="ctr" rtl="0" fontAlgn="base"/>
                      <a:r>
                        <a:rPr lang="en-GB" sz="1400" dirty="0">
                          <a:effectLst/>
                        </a:rPr>
                        <a:t>1 mark</a:t>
                      </a:r>
                    </a:p>
                    <a:p>
                      <a:pPr algn="ctr" rtl="0" fontAlgn="base"/>
                      <a:endParaRPr lang="en-GB" sz="2000" dirty="0">
                        <a:effectLst/>
                      </a:endParaRPr>
                    </a:p>
                  </a:txBody>
                  <a:tcPr/>
                </a:tc>
                <a:extLst>
                  <a:ext uri="{0D108BD9-81ED-4DB2-BD59-A6C34878D82A}">
                    <a16:rowId xmlns:a16="http://schemas.microsoft.com/office/drawing/2014/main" val="1385603642"/>
                  </a:ext>
                </a:extLst>
              </a:tr>
            </a:tbl>
          </a:graphicData>
        </a:graphic>
      </p:graphicFrame>
    </p:spTree>
    <p:extLst>
      <p:ext uri="{BB962C8B-B14F-4D97-AF65-F5344CB8AC3E}">
        <p14:creationId xmlns:p14="http://schemas.microsoft.com/office/powerpoint/2010/main" val="17028384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D2AF48-C521-4688-A46C-5145B2716851}"/>
              </a:ext>
            </a:extLst>
          </p:cNvPr>
          <p:cNvSpPr>
            <a:spLocks noGrp="1"/>
          </p:cNvSpPr>
          <p:nvPr>
            <p:ph type="title"/>
          </p:nvPr>
        </p:nvSpPr>
        <p:spPr>
          <a:xfrm>
            <a:off x="914400" y="909411"/>
            <a:ext cx="10515600" cy="1325563"/>
          </a:xfrm>
          <a:solidFill>
            <a:srgbClr val="F584EB"/>
          </a:solidFill>
        </p:spPr>
        <p:txBody>
          <a:bodyPr>
            <a:noAutofit/>
          </a:bodyPr>
          <a:lstStyle/>
          <a:p>
            <a:pPr algn="ctr"/>
            <a:r>
              <a:rPr lang="en-GB" sz="2800" b="1" dirty="0">
                <a:solidFill>
                  <a:srgbClr val="000000"/>
                </a:solidFill>
                <a:ea typeface="+mj-lt"/>
                <a:cs typeface="+mj-lt"/>
              </a:rPr>
              <a:t>Discuss how current legislation, initiatives and regulation support, and have an impact on, the provision of sustainable, high-quality health and social care and childcare services in Wales</a:t>
            </a:r>
            <a:endParaRPr lang="en-US" sz="2800" dirty="0">
              <a:solidFill>
                <a:srgbClr val="000000"/>
              </a:solidFill>
              <a:cs typeface="Calibri Light" panose="020F0302020204030204"/>
            </a:endParaRPr>
          </a:p>
        </p:txBody>
      </p:sp>
      <p:sp>
        <p:nvSpPr>
          <p:cNvPr id="6" name="Content Placeholder 5">
            <a:extLst>
              <a:ext uri="{FF2B5EF4-FFF2-40B4-BE49-F238E27FC236}">
                <a16:creationId xmlns:a16="http://schemas.microsoft.com/office/drawing/2014/main" id="{CA5D3C92-D87E-4558-AD88-59815AB6C491}"/>
              </a:ext>
            </a:extLst>
          </p:cNvPr>
          <p:cNvSpPr>
            <a:spLocks noGrp="1"/>
          </p:cNvSpPr>
          <p:nvPr>
            <p:ph sz="half" idx="1"/>
          </p:nvPr>
        </p:nvSpPr>
        <p:spPr>
          <a:xfrm>
            <a:off x="914400" y="2369911"/>
            <a:ext cx="5181600" cy="4351338"/>
          </a:xfrm>
          <a:ln>
            <a:solidFill>
              <a:srgbClr val="F584EB"/>
            </a:solidFill>
          </a:ln>
        </p:spPr>
        <p:txBody>
          <a:bodyPr vert="horz" lIns="91440" tIns="45720" rIns="91440" bIns="45720" rtlCol="0" anchor="t">
            <a:normAutofit/>
          </a:bodyPr>
          <a:lstStyle/>
          <a:p>
            <a:pPr marL="0" indent="0" algn="ctr">
              <a:buNone/>
            </a:pPr>
            <a:endParaRPr lang="en-GB" dirty="0">
              <a:cs typeface="Calibri"/>
            </a:endParaRPr>
          </a:p>
          <a:p>
            <a:pPr marL="0" indent="0" algn="ctr">
              <a:buNone/>
            </a:pPr>
            <a:endParaRPr lang="en-GB" dirty="0">
              <a:cs typeface="Calibri"/>
            </a:endParaRPr>
          </a:p>
          <a:p>
            <a:pPr marL="0" indent="0" algn="ctr">
              <a:buNone/>
            </a:pPr>
            <a:endParaRPr lang="en-GB" dirty="0">
              <a:cs typeface="Calibri"/>
            </a:endParaRPr>
          </a:p>
          <a:p>
            <a:pPr marL="0" indent="0" algn="ctr">
              <a:buNone/>
            </a:pPr>
            <a:r>
              <a:rPr lang="en-GB" sz="5400" b="1" dirty="0">
                <a:solidFill>
                  <a:srgbClr val="DB44E3"/>
                </a:solidFill>
                <a:cs typeface="Calibri"/>
              </a:rPr>
              <a:t>Discuss</a:t>
            </a:r>
            <a:endParaRPr lang="en-US" sz="5400" b="1">
              <a:solidFill>
                <a:srgbClr val="DB44E3"/>
              </a:solidFill>
              <a:cs typeface="Calibri"/>
            </a:endParaRPr>
          </a:p>
        </p:txBody>
      </p:sp>
      <p:sp>
        <p:nvSpPr>
          <p:cNvPr id="7" name="Content Placeholder 6">
            <a:extLst>
              <a:ext uri="{FF2B5EF4-FFF2-40B4-BE49-F238E27FC236}">
                <a16:creationId xmlns:a16="http://schemas.microsoft.com/office/drawing/2014/main" id="{A57527A0-4AB6-47F3-9222-9CB2ACC433D9}"/>
              </a:ext>
            </a:extLst>
          </p:cNvPr>
          <p:cNvSpPr>
            <a:spLocks noGrp="1"/>
          </p:cNvSpPr>
          <p:nvPr>
            <p:ph sz="half" idx="2"/>
          </p:nvPr>
        </p:nvSpPr>
        <p:spPr>
          <a:xfrm>
            <a:off x="6248400" y="2369911"/>
            <a:ext cx="5181600" cy="4351338"/>
          </a:xfrm>
          <a:solidFill>
            <a:srgbClr val="F584EB"/>
          </a:solidFill>
          <a:ln>
            <a:solidFill>
              <a:srgbClr val="F584EB"/>
            </a:solidFill>
          </a:ln>
        </p:spPr>
        <p:txBody>
          <a:bodyPr vert="horz" lIns="91440" tIns="45720" rIns="91440" bIns="45720" rtlCol="0" anchor="t">
            <a:normAutofit/>
          </a:bodyPr>
          <a:lstStyle/>
          <a:p>
            <a:pPr marL="0" indent="0">
              <a:buNone/>
            </a:pPr>
            <a:endParaRPr lang="en-GB" dirty="0">
              <a:ea typeface="+mn-lt"/>
              <a:cs typeface="+mn-lt"/>
            </a:endParaRPr>
          </a:p>
          <a:p>
            <a:pPr marL="0" indent="0">
              <a:buNone/>
            </a:pPr>
            <a:endParaRPr lang="en-GB" dirty="0">
              <a:ea typeface="+mn-lt"/>
              <a:cs typeface="+mn-lt"/>
            </a:endParaRPr>
          </a:p>
          <a:p>
            <a:pPr marL="0" indent="0" algn="ctr">
              <a:buNone/>
            </a:pPr>
            <a:r>
              <a:rPr lang="en-GB" sz="3200" dirty="0">
                <a:ea typeface="+mn-lt"/>
                <a:cs typeface="+mn-lt"/>
              </a:rPr>
              <a:t>Examine an issue in detail/in a structured way, taking into account different ideas</a:t>
            </a:r>
            <a:endParaRPr lang="en-GB" sz="3200" dirty="0">
              <a:cs typeface="Calibri" panose="020F0502020204030204"/>
            </a:endParaRPr>
          </a:p>
        </p:txBody>
      </p:sp>
      <p:pic>
        <p:nvPicPr>
          <p:cNvPr id="5" name="Picture 4">
            <a:extLst>
              <a:ext uri="{FF2B5EF4-FFF2-40B4-BE49-F238E27FC236}">
                <a16:creationId xmlns:a16="http://schemas.microsoft.com/office/drawing/2014/main" id="{1B6DDF20-DF70-46DB-A4FE-32EA3D3EE398}"/>
              </a:ext>
            </a:extLst>
          </p:cNvPr>
          <p:cNvPicPr/>
          <p:nvPr/>
        </p:nvPicPr>
        <p:blipFill>
          <a:blip r:embed="rId2">
            <a:extLst>
              <a:ext uri="{28A0092B-C50C-407E-A947-70E740481C1C}">
                <a14:useLocalDpi xmlns:a14="http://schemas.microsoft.com/office/drawing/2010/main" val="0"/>
              </a:ext>
            </a:extLst>
          </a:blip>
          <a:stretch>
            <a:fillRect/>
          </a:stretch>
        </p:blipFill>
        <p:spPr>
          <a:xfrm>
            <a:off x="10472058" y="10886"/>
            <a:ext cx="1709056" cy="763588"/>
          </a:xfrm>
          <a:prstGeom prst="rect">
            <a:avLst/>
          </a:prstGeom>
        </p:spPr>
      </p:pic>
    </p:spTree>
    <p:extLst>
      <p:ext uri="{BB962C8B-B14F-4D97-AF65-F5344CB8AC3E}">
        <p14:creationId xmlns:p14="http://schemas.microsoft.com/office/powerpoint/2010/main" val="33587046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D2AF48-C521-4688-A46C-5145B2716851}"/>
              </a:ext>
            </a:extLst>
          </p:cNvPr>
          <p:cNvSpPr>
            <a:spLocks noGrp="1"/>
          </p:cNvSpPr>
          <p:nvPr>
            <p:ph type="title"/>
          </p:nvPr>
        </p:nvSpPr>
        <p:spPr>
          <a:xfrm>
            <a:off x="345057" y="993417"/>
            <a:ext cx="11501885" cy="1325563"/>
          </a:xfrm>
          <a:solidFill>
            <a:srgbClr val="F584EB"/>
          </a:solidFill>
        </p:spPr>
        <p:txBody>
          <a:bodyPr>
            <a:noAutofit/>
          </a:bodyPr>
          <a:lstStyle/>
          <a:p>
            <a:pPr algn="ctr"/>
            <a:r>
              <a:rPr lang="en-GB" sz="2800" b="1" dirty="0">
                <a:solidFill>
                  <a:srgbClr val="000000"/>
                </a:solidFill>
                <a:ea typeface="+mj-lt"/>
                <a:cs typeface="+mj-lt"/>
              </a:rPr>
              <a:t>Discuss how current legislation, initiatives and regulation support, and have an impact on, the provision of sustainable, high-quality health and social care and childcare services in Wales</a:t>
            </a:r>
            <a:endParaRPr lang="en-US" sz="2800" dirty="0">
              <a:solidFill>
                <a:srgbClr val="000000"/>
              </a:solidFill>
              <a:cs typeface="Calibri Light" panose="020F0302020204030204"/>
            </a:endParaRPr>
          </a:p>
        </p:txBody>
      </p:sp>
      <p:sp>
        <p:nvSpPr>
          <p:cNvPr id="3" name="Rectangle: Rounded Corners 2">
            <a:extLst>
              <a:ext uri="{FF2B5EF4-FFF2-40B4-BE49-F238E27FC236}">
                <a16:creationId xmlns:a16="http://schemas.microsoft.com/office/drawing/2014/main" id="{8945F6CD-7538-48CD-B77D-35EF56F17BF4}"/>
              </a:ext>
            </a:extLst>
          </p:cNvPr>
          <p:cNvSpPr/>
          <p:nvPr/>
        </p:nvSpPr>
        <p:spPr>
          <a:xfrm>
            <a:off x="345057" y="2474198"/>
            <a:ext cx="3709357" cy="4155055"/>
          </a:xfrm>
          <a:prstGeom prst="roundRect">
            <a:avLst/>
          </a:prstGeom>
          <a:solidFill>
            <a:schemeClr val="bg1"/>
          </a:solidFill>
          <a:ln>
            <a:solidFill>
              <a:srgbClr val="F584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DB44E3"/>
                </a:solidFill>
                <a:effectLst/>
                <a:uLnTx/>
                <a:uFillTx/>
                <a:latin typeface="Calibri" panose="020F0502020204030204"/>
                <a:ea typeface="+mn-ea"/>
                <a:cs typeface="Calibri"/>
              </a:rPr>
              <a:t>Legislation</a:t>
            </a:r>
          </a:p>
        </p:txBody>
      </p:sp>
      <p:sp>
        <p:nvSpPr>
          <p:cNvPr id="4" name="Rectangle: Rounded Corners 3">
            <a:extLst>
              <a:ext uri="{FF2B5EF4-FFF2-40B4-BE49-F238E27FC236}">
                <a16:creationId xmlns:a16="http://schemas.microsoft.com/office/drawing/2014/main" id="{1DF191E2-DC78-4CD0-B57F-1AF6988178D2}"/>
              </a:ext>
            </a:extLst>
          </p:cNvPr>
          <p:cNvSpPr/>
          <p:nvPr/>
        </p:nvSpPr>
        <p:spPr>
          <a:xfrm>
            <a:off x="4241321" y="2474197"/>
            <a:ext cx="3709357" cy="4155055"/>
          </a:xfrm>
          <a:prstGeom prst="roundRect">
            <a:avLst/>
          </a:prstGeom>
          <a:solidFill>
            <a:schemeClr val="bg1"/>
          </a:solidFill>
          <a:ln>
            <a:solidFill>
              <a:srgbClr val="F584EB"/>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DB44E3"/>
                </a:solidFill>
                <a:effectLst/>
                <a:uLnTx/>
                <a:uFillTx/>
                <a:latin typeface="Calibri" panose="020F0502020204030204"/>
                <a:ea typeface="+mn-ea"/>
                <a:cs typeface="Calibri"/>
              </a:rPr>
              <a:t>Initiatives</a:t>
            </a:r>
          </a:p>
        </p:txBody>
      </p:sp>
      <p:sp>
        <p:nvSpPr>
          <p:cNvPr id="5" name="Rectangle: Rounded Corners 4">
            <a:extLst>
              <a:ext uri="{FF2B5EF4-FFF2-40B4-BE49-F238E27FC236}">
                <a16:creationId xmlns:a16="http://schemas.microsoft.com/office/drawing/2014/main" id="{7BF20965-0C4F-4631-A762-5071922C8746}"/>
              </a:ext>
            </a:extLst>
          </p:cNvPr>
          <p:cNvSpPr/>
          <p:nvPr/>
        </p:nvSpPr>
        <p:spPr>
          <a:xfrm>
            <a:off x="8137585" y="2474198"/>
            <a:ext cx="3709357" cy="4155055"/>
          </a:xfrm>
          <a:prstGeom prst="roundRect">
            <a:avLst/>
          </a:prstGeom>
          <a:solidFill>
            <a:schemeClr val="bg1"/>
          </a:solidFill>
          <a:ln>
            <a:solidFill>
              <a:srgbClr val="F584EB"/>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DB44E3"/>
                </a:solidFill>
                <a:effectLst/>
                <a:uLnTx/>
                <a:uFillTx/>
                <a:latin typeface="Calibri" panose="020F0502020204030204"/>
                <a:ea typeface="+mn-ea"/>
                <a:cs typeface="Calibri"/>
              </a:rPr>
              <a:t>Regulation</a:t>
            </a:r>
          </a:p>
        </p:txBody>
      </p:sp>
      <p:pic>
        <p:nvPicPr>
          <p:cNvPr id="6" name="Picture 5">
            <a:extLst>
              <a:ext uri="{FF2B5EF4-FFF2-40B4-BE49-F238E27FC236}">
                <a16:creationId xmlns:a16="http://schemas.microsoft.com/office/drawing/2014/main" id="{B2C2F9E3-5DBD-4BE0-8E8E-0473CD9204BF}"/>
              </a:ext>
            </a:extLst>
          </p:cNvPr>
          <p:cNvPicPr/>
          <p:nvPr/>
        </p:nvPicPr>
        <p:blipFill>
          <a:blip r:embed="rId2">
            <a:extLst>
              <a:ext uri="{28A0092B-C50C-407E-A947-70E740481C1C}">
                <a14:useLocalDpi xmlns:a14="http://schemas.microsoft.com/office/drawing/2010/main" val="0"/>
              </a:ext>
            </a:extLst>
          </a:blip>
          <a:stretch>
            <a:fillRect/>
          </a:stretch>
        </p:blipFill>
        <p:spPr>
          <a:xfrm>
            <a:off x="10352314" y="0"/>
            <a:ext cx="1839686" cy="838200"/>
          </a:xfrm>
          <a:prstGeom prst="rect">
            <a:avLst/>
          </a:prstGeom>
        </p:spPr>
      </p:pic>
    </p:spTree>
    <p:extLst>
      <p:ext uri="{BB962C8B-B14F-4D97-AF65-F5344CB8AC3E}">
        <p14:creationId xmlns:p14="http://schemas.microsoft.com/office/powerpoint/2010/main" val="25118170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D2AF48-C521-4688-A46C-5145B2716851}"/>
              </a:ext>
            </a:extLst>
          </p:cNvPr>
          <p:cNvSpPr>
            <a:spLocks noGrp="1"/>
          </p:cNvSpPr>
          <p:nvPr>
            <p:ph type="title"/>
          </p:nvPr>
        </p:nvSpPr>
        <p:spPr>
          <a:xfrm>
            <a:off x="377919" y="1023795"/>
            <a:ext cx="11501885" cy="1325563"/>
          </a:xfrm>
          <a:solidFill>
            <a:srgbClr val="F584EB"/>
          </a:solidFill>
        </p:spPr>
        <p:txBody>
          <a:bodyPr>
            <a:noAutofit/>
          </a:bodyPr>
          <a:lstStyle/>
          <a:p>
            <a:pPr algn="ctr"/>
            <a:r>
              <a:rPr lang="en-GB" sz="2800" b="1" dirty="0">
                <a:solidFill>
                  <a:srgbClr val="000000"/>
                </a:solidFill>
                <a:ea typeface="+mj-lt"/>
                <a:cs typeface="+mj-lt"/>
              </a:rPr>
              <a:t>Discuss how current legislation, initiatives and regulation support, and have an impact on, the provision of sustainable, high-quality health and social care and childcare services in Wales</a:t>
            </a:r>
            <a:endParaRPr lang="en-US" sz="2800" dirty="0">
              <a:solidFill>
                <a:srgbClr val="000000"/>
              </a:solidFill>
              <a:cs typeface="Calibri Light" panose="020F0302020204030204"/>
            </a:endParaRPr>
          </a:p>
        </p:txBody>
      </p:sp>
      <p:sp>
        <p:nvSpPr>
          <p:cNvPr id="3" name="Rectangle: Rounded Corners 2">
            <a:extLst>
              <a:ext uri="{FF2B5EF4-FFF2-40B4-BE49-F238E27FC236}">
                <a16:creationId xmlns:a16="http://schemas.microsoft.com/office/drawing/2014/main" id="{8945F6CD-7538-48CD-B77D-35EF56F17BF4}"/>
              </a:ext>
            </a:extLst>
          </p:cNvPr>
          <p:cNvSpPr/>
          <p:nvPr/>
        </p:nvSpPr>
        <p:spPr>
          <a:xfrm>
            <a:off x="377920" y="2495969"/>
            <a:ext cx="3709357" cy="4155055"/>
          </a:xfrm>
          <a:prstGeom prst="roundRect">
            <a:avLst/>
          </a:prstGeom>
          <a:solidFill>
            <a:schemeClr val="bg1"/>
          </a:solidFill>
          <a:ln>
            <a:solidFill>
              <a:srgbClr val="F584EB"/>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sng" strike="noStrike" kern="1200" cap="none" spc="0" normalizeH="0" baseline="0" noProof="0" dirty="0">
                <a:ln>
                  <a:noFill/>
                </a:ln>
                <a:solidFill>
                  <a:srgbClr val="DB44E3"/>
                </a:solidFill>
                <a:effectLst/>
                <a:uLnTx/>
                <a:uFillTx/>
                <a:latin typeface="Calibri" panose="020F0502020204030204"/>
                <a:ea typeface="+mn-ea"/>
                <a:cs typeface="Calibri"/>
              </a:rPr>
              <a:t>Legislation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1" i="0" u="sng" strike="noStrike" kern="1200" cap="none" spc="0" normalizeH="0" baseline="0" noProof="0" dirty="0">
              <a:ln>
                <a:noFill/>
              </a:ln>
              <a:solidFill>
                <a:srgbClr val="DB44E3"/>
              </a:solidFill>
              <a:effectLst/>
              <a:uLnTx/>
              <a:uFillTx/>
              <a:latin typeface="Calibri" panose="020F0502020204030204"/>
              <a:ea typeface="+mn-ea"/>
              <a:cs typeface="Calibri"/>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DB44E3"/>
                </a:solidFill>
                <a:effectLst/>
                <a:uLnTx/>
                <a:uFillTx/>
                <a:latin typeface="Calibri" panose="020F0502020204030204"/>
                <a:ea typeface="+mn-lt"/>
                <a:cs typeface="Calibri" panose="020F0502020204030204"/>
              </a:rPr>
              <a:t>A law or set of laws passed by parliament and enforced by the government.  Laws are described as rules made by parliament to order the way in which a society behaves.</a:t>
            </a:r>
          </a:p>
        </p:txBody>
      </p:sp>
      <p:sp>
        <p:nvSpPr>
          <p:cNvPr id="4" name="Rectangle: Rounded Corners 3">
            <a:extLst>
              <a:ext uri="{FF2B5EF4-FFF2-40B4-BE49-F238E27FC236}">
                <a16:creationId xmlns:a16="http://schemas.microsoft.com/office/drawing/2014/main" id="{1DF191E2-DC78-4CD0-B57F-1AF6988178D2}"/>
              </a:ext>
            </a:extLst>
          </p:cNvPr>
          <p:cNvSpPr/>
          <p:nvPr/>
        </p:nvSpPr>
        <p:spPr>
          <a:xfrm>
            <a:off x="4274184" y="2495968"/>
            <a:ext cx="3709357" cy="4155055"/>
          </a:xfrm>
          <a:prstGeom prst="roundRect">
            <a:avLst/>
          </a:prstGeom>
          <a:solidFill>
            <a:schemeClr val="bg1"/>
          </a:solidFill>
          <a:ln>
            <a:solidFill>
              <a:srgbClr val="F584EB"/>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sng" strike="noStrike" kern="1200" cap="none" spc="0" normalizeH="0" baseline="0" noProof="0" dirty="0">
                <a:ln>
                  <a:noFill/>
                </a:ln>
                <a:solidFill>
                  <a:srgbClr val="DB44E3"/>
                </a:solidFill>
                <a:effectLst/>
                <a:uLnTx/>
                <a:uFillTx/>
                <a:latin typeface="Calibri" panose="020F0502020204030204"/>
                <a:ea typeface="+mn-ea"/>
                <a:cs typeface="Calibri"/>
              </a:rPr>
              <a:t>Initiatives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srgbClr val="DB44E3"/>
              </a:solidFill>
              <a:effectLst/>
              <a:uLnTx/>
              <a:uFillTx/>
              <a:latin typeface="Calibri" panose="020F0502020204030204"/>
              <a:ea typeface="+mn-lt"/>
              <a:cs typeface="Calibri" panose="020F0502020204030204"/>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DB44E3"/>
                </a:solidFill>
                <a:effectLst/>
                <a:uLnTx/>
                <a:uFillTx/>
                <a:latin typeface="Calibri" panose="020F0502020204030204"/>
                <a:ea typeface="+mn-lt"/>
                <a:cs typeface="Calibri" panose="020F0502020204030204"/>
              </a:rPr>
              <a:t>Specific programmes or projects undertaken to achieve set outcomes.  It is the start of something to make improvements.</a:t>
            </a:r>
            <a:endParaRPr kumimoji="0" lang="en-GB" sz="2400" b="1" i="0" u="sng" strike="noStrike" kern="1200" cap="none" spc="0" normalizeH="0" baseline="0" noProof="0" dirty="0">
              <a:ln>
                <a:noFill/>
              </a:ln>
              <a:solidFill>
                <a:srgbClr val="DB44E3"/>
              </a:solidFill>
              <a:effectLst/>
              <a:uLnTx/>
              <a:uFillTx/>
              <a:latin typeface="Calibri" panose="020F0502020204030204"/>
              <a:ea typeface="+mn-lt"/>
              <a:cs typeface="Calibri" panose="020F0502020204030204"/>
            </a:endParaRPr>
          </a:p>
        </p:txBody>
      </p:sp>
      <p:sp>
        <p:nvSpPr>
          <p:cNvPr id="5" name="Rectangle: Rounded Corners 4">
            <a:extLst>
              <a:ext uri="{FF2B5EF4-FFF2-40B4-BE49-F238E27FC236}">
                <a16:creationId xmlns:a16="http://schemas.microsoft.com/office/drawing/2014/main" id="{7BF20965-0C4F-4631-A762-5071922C8746}"/>
              </a:ext>
            </a:extLst>
          </p:cNvPr>
          <p:cNvSpPr/>
          <p:nvPr/>
        </p:nvSpPr>
        <p:spPr>
          <a:xfrm>
            <a:off x="8170448" y="2495969"/>
            <a:ext cx="3709357" cy="4155055"/>
          </a:xfrm>
          <a:prstGeom prst="roundRect">
            <a:avLst/>
          </a:prstGeom>
          <a:solidFill>
            <a:schemeClr val="bg1"/>
          </a:solidFill>
          <a:ln>
            <a:solidFill>
              <a:srgbClr val="F584EB"/>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sng" strike="noStrike" kern="1200" cap="none" spc="0" normalizeH="0" baseline="0" noProof="0" dirty="0">
                <a:ln>
                  <a:noFill/>
                </a:ln>
                <a:solidFill>
                  <a:srgbClr val="DB44E3"/>
                </a:solidFill>
                <a:effectLst/>
                <a:uLnTx/>
                <a:uFillTx/>
                <a:latin typeface="Calibri" panose="020F0502020204030204"/>
                <a:ea typeface="+mn-ea"/>
                <a:cs typeface="Calibri"/>
              </a:rPr>
              <a:t>Regulations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1" i="0" u="sng" strike="noStrike" kern="1200" cap="none" spc="0" normalizeH="0" baseline="0" noProof="0" dirty="0">
              <a:ln>
                <a:noFill/>
              </a:ln>
              <a:solidFill>
                <a:srgbClr val="DB44E3"/>
              </a:solidFill>
              <a:effectLst/>
              <a:uLnTx/>
              <a:uFillTx/>
              <a:latin typeface="Calibri" panose="020F0502020204030204"/>
              <a:ea typeface="+mn-lt"/>
              <a:cs typeface="Calibri" panose="020F0502020204030204"/>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DB44E3"/>
                </a:solidFill>
                <a:effectLst/>
                <a:uLnTx/>
                <a:uFillTx/>
                <a:latin typeface="Calibri" panose="020F0502020204030204"/>
                <a:ea typeface="+mn-lt"/>
                <a:cs typeface="Calibri" panose="020F0502020204030204"/>
              </a:rPr>
              <a:t>Regulations are rules made by a government or other authority in order to control the way something is done, or the way people behave.</a:t>
            </a:r>
            <a:endParaRPr kumimoji="0" lang="en-GB" sz="2400" b="0" i="0" u="none" strike="noStrike" kern="1200" cap="none" spc="0" normalizeH="0" baseline="0" noProof="0" dirty="0">
              <a:ln>
                <a:noFill/>
              </a:ln>
              <a:solidFill>
                <a:srgbClr val="DB44E3"/>
              </a:solidFill>
              <a:effectLst/>
              <a:uLnTx/>
              <a:uFillTx/>
              <a:latin typeface="Calibri" panose="020F0502020204030204"/>
              <a:ea typeface="+mn-ea"/>
              <a:cs typeface="+mn-cs"/>
            </a:endParaRPr>
          </a:p>
        </p:txBody>
      </p:sp>
      <p:pic>
        <p:nvPicPr>
          <p:cNvPr id="6" name="Picture 5">
            <a:extLst>
              <a:ext uri="{FF2B5EF4-FFF2-40B4-BE49-F238E27FC236}">
                <a16:creationId xmlns:a16="http://schemas.microsoft.com/office/drawing/2014/main" id="{AEC16D5C-6F0E-4993-B668-3781AFD21206}"/>
              </a:ext>
            </a:extLst>
          </p:cNvPr>
          <p:cNvPicPr/>
          <p:nvPr/>
        </p:nvPicPr>
        <p:blipFill>
          <a:blip r:embed="rId2">
            <a:extLst>
              <a:ext uri="{28A0092B-C50C-407E-A947-70E740481C1C}">
                <a14:useLocalDpi xmlns:a14="http://schemas.microsoft.com/office/drawing/2010/main" val="0"/>
              </a:ext>
            </a:extLst>
          </a:blip>
          <a:stretch>
            <a:fillRect/>
          </a:stretch>
        </p:blipFill>
        <p:spPr>
          <a:xfrm>
            <a:off x="10210800" y="54430"/>
            <a:ext cx="1926770" cy="838200"/>
          </a:xfrm>
          <a:prstGeom prst="rect">
            <a:avLst/>
          </a:prstGeom>
        </p:spPr>
      </p:pic>
    </p:spTree>
    <p:extLst>
      <p:ext uri="{BB962C8B-B14F-4D97-AF65-F5344CB8AC3E}">
        <p14:creationId xmlns:p14="http://schemas.microsoft.com/office/powerpoint/2010/main" val="144198798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aa87a6a0bdfe4bfb97a25745bc8270e2 xmlns="36f98b4f-ba65-4a7d-9a34-48b23de556cb">
      <Terms xmlns="http://schemas.microsoft.com/office/infopath/2007/PartnerControls"/>
    </aa87a6a0bdfe4bfb97a25745bc8270e2>
    <TaxCatchAll xmlns="36f98b4f-ba65-4a7d-9a34-48b23de556cb" xsi:nil="true"/>
    <RoutingRuleDescription xmlns="http://schemas.microsoft.com/sharepoint/v3" xsi:nil="true"/>
    <WJEC_x0020_Language xmlns="07b9bb9f-93d7-4a9d-9e48-363b5c999e88">
      <Value>English</Value>
    </WJEC_x0020_Language>
  </documentManagement>
</p:properties>
</file>

<file path=customXml/item2.xml><?xml version="1.0" encoding="utf-8"?>
<ct:contentTypeSchema xmlns:ct="http://schemas.microsoft.com/office/2006/metadata/contentType" xmlns:ma="http://schemas.microsoft.com/office/2006/metadata/properties/metaAttributes" ct:_="" ma:_="" ma:contentTypeName="Exhibition Material" ma:contentTypeID="0x010100DBC7A01CEBF7C94A97D2273CFBDA9893009D6A72774190924282139DF56E538B62" ma:contentTypeVersion="63" ma:contentTypeDescription="" ma:contentTypeScope="" ma:versionID="3244bcad27c6d4c5e6fa5074a89247ad">
  <xsd:schema xmlns:xsd="http://www.w3.org/2001/XMLSchema" xmlns:xs="http://www.w3.org/2001/XMLSchema" xmlns:p="http://schemas.microsoft.com/office/2006/metadata/properties" xmlns:ns1="http://schemas.microsoft.com/sharepoint/v3" xmlns:ns3="36f98b4f-ba65-4a7d-9a34-48b23de556cb" xmlns:ns4="07b9bb9f-93d7-4a9d-9e48-363b5c999e88" targetNamespace="http://schemas.microsoft.com/office/2006/metadata/properties" ma:root="true" ma:fieldsID="ed926c664946a738b07da6463c78c8af" ns1:_="" ns3:_="" ns4:_="">
    <xsd:import namespace="http://schemas.microsoft.com/sharepoint/v3"/>
    <xsd:import namespace="36f98b4f-ba65-4a7d-9a34-48b23de556cb"/>
    <xsd:import namespace="07b9bb9f-93d7-4a9d-9e48-363b5c999e88"/>
    <xsd:element name="properties">
      <xsd:complexType>
        <xsd:sequence>
          <xsd:element name="documentManagement">
            <xsd:complexType>
              <xsd:all>
                <xsd:element ref="ns1:RoutingRuleDescription" minOccurs="0"/>
                <xsd:element ref="ns4:WJEC_x0020_Language" minOccurs="0"/>
                <xsd:element ref="ns3:aa87a6a0bdfe4bfb97a25745bc8270e2" minOccurs="0"/>
                <xsd:element ref="ns3:TaxCatchAll" minOccurs="0"/>
                <xsd:element ref="ns3: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3" nillable="true" ma:displayName="Description3" ma:description="can't delete this column" ma:internalName="RoutingRuleDescription"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aa87a6a0bdfe4bfb97a25745bc8270e2" ma:index="10" nillable="true" ma:taxonomy="true" ma:internalName="aa87a6a0bdfe4bfb97a25745bc8270e2" ma:taxonomyFieldName="WJEC_x0020_Department" ma:displayName="WJEC Department" ma:readOnly="false" ma:fieldId="{aa87a6a0-bdfe-4bfb-97a2-5745bc8270e2}" ma:taxonomyMulti="true" ma:sspId="fd004107-dac0-45af-83fb-11757b2c8399" ma:termSetId="0c9e301d-bcca-45db-a9e6-62eca92a187e" ma:anchorId="00000000-0000-0000-0000-000000000000" ma:open="false" ma:isKeyword="false">
      <xsd:complexType>
        <xsd:sequence>
          <xsd:element ref="pc:Terms" minOccurs="0" maxOccurs="1"/>
        </xsd:sequence>
      </xsd:complexType>
    </xsd:element>
    <xsd:element name="TaxCatchAll" ma:index="11" nillable="true" ma:displayName="Taxonomy Catch All Column" ma:description="" ma:hidden="true" ma:list="{3317158d-5997-432d-8f64-ed5253ed3d4a}" ma:internalName="TaxCatchAll" ma:readOnly="false" ma:showField="CatchAllData"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TaxCatchAllLabel" ma:index="12" nillable="true" ma:displayName="Taxonomy Catch All Column1" ma:description="" ma:hidden="true" ma:list="{3317158d-5997-432d-8f64-ed5253ed3d4a}" ma:internalName="TaxCatchAllLabel" ma:readOnly="true" ma:showField="CatchAllDataLabel" ma:web="36f98b4f-ba65-4a7d-9a34-48b23de556cb">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7b9bb9f-93d7-4a9d-9e48-363b5c999e88" elementFormDefault="qualified">
    <xsd:import namespace="http://schemas.microsoft.com/office/2006/documentManagement/types"/>
    <xsd:import namespace="http://schemas.microsoft.com/office/infopath/2007/PartnerControls"/>
    <xsd:element name="WJEC_x0020_Language" ma:index="5" nillable="true" ma:displayName="WJEC Language" ma:default="English" ma:internalName="WJEC_x0020_Language" ma:readOnly="false">
      <xsd:complexType>
        <xsd:complexContent>
          <xsd:extension base="dms:MultiChoice">
            <xsd:sequence>
              <xsd:element name="Value" maxOccurs="unbounded" minOccurs="0" nillable="true">
                <xsd:simpleType>
                  <xsd:restriction base="dms:Choice">
                    <xsd:enumeration value="English"/>
                    <xsd:enumeration value="Welsh"/>
                  </xsd:restriction>
                </xsd:simple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8" ma:displayName="Content Type"/>
        <xsd:element ref="dc:title" minOccurs="0" maxOccurs="1" ma:index="1" ma:displayName="Title"/>
        <xsd:element ref="dc:subject" minOccurs="0" maxOccurs="1"/>
        <xsd:element ref="dc:description" minOccurs="0" maxOccurs="1"/>
        <xsd:element name="keywords" minOccurs="0" maxOccurs="1" type="xsd:string" ma:index="2"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199EA75-ED08-4848-B3C2-0CB76A1B535A}">
  <ds:schemaRefs>
    <ds:schemaRef ds:uri="http://schemas.microsoft.com/office/infopath/2007/PartnerControls"/>
    <ds:schemaRef ds:uri="36f98b4f-ba65-4a7d-9a34-48b23de556cb"/>
    <ds:schemaRef ds:uri="http://schemas.microsoft.com/office/2006/metadata/properties"/>
    <ds:schemaRef ds:uri="http://purl.org/dc/terms/"/>
    <ds:schemaRef ds:uri="http://schemas.microsoft.com/sharepoint/v3"/>
    <ds:schemaRef ds:uri="http://schemas.microsoft.com/office/2006/documentManagement/types"/>
    <ds:schemaRef ds:uri="07b9bb9f-93d7-4a9d-9e48-363b5c999e88"/>
    <ds:schemaRef ds:uri="http://purl.org/dc/elements/1.1/"/>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2DD6433C-1EBE-4969-8A19-36D8FCA3DC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6f98b4f-ba65-4a7d-9a34-48b23de556cb"/>
    <ds:schemaRef ds:uri="07b9bb9f-93d7-4a9d-9e48-363b5c999e8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1173A65-346E-48C1-A4F4-F48F4F0DBC5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71</TotalTime>
  <Words>2193</Words>
  <Application>Microsoft Office PowerPoint</Application>
  <PresentationFormat>Widescreen</PresentationFormat>
  <Paragraphs>171</Paragraphs>
  <Slides>22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Arial</vt:lpstr>
      <vt:lpstr>Calibri</vt:lpstr>
      <vt:lpstr>Calibri Light</vt:lpstr>
      <vt:lpstr>Wingdings</vt:lpstr>
      <vt:lpstr>Office Theme</vt:lpstr>
      <vt:lpstr>GCE Health and Social Care, and Childcare  Unit 2 Supporting health, well-being and resilience in Wales  Task 1, part (b) – current regulations (3)</vt:lpstr>
      <vt:lpstr>Unit 2:  Supporting health, well-being and resilience in Wales</vt:lpstr>
      <vt:lpstr>Task 1 - Produce a report on how practitioners from the health and social care and childcare sectors work together within legislative guidelines to promote outcome-focused care that:</vt:lpstr>
      <vt:lpstr>Task 1 - Produce a report on how practitioners from the health and social care and childcare sectors work together within legislative guidelines to promote outcome-focused care that:</vt:lpstr>
      <vt:lpstr>PowerPoint Presentation</vt:lpstr>
      <vt:lpstr>PowerPoint Presentation</vt:lpstr>
      <vt:lpstr>Discuss how current legislation, initiatives and regulation support, and have an impact on, the provision of sustainable, high-quality health and social care and childcare services in Wales</vt:lpstr>
      <vt:lpstr>Discuss how current legislation, initiatives and regulation support, and have an impact on, the provision of sustainable, high-quality health and social care and childcare services in Wales</vt:lpstr>
      <vt:lpstr>Discuss how current legislation, initiatives and regulation support, and have an impact on, the provision of sustainable, high-quality health and social care and childcare services in Wales</vt:lpstr>
      <vt:lpstr>Person/child-centred care within outcome-focused provision</vt:lpstr>
      <vt:lpstr>Codes of practice/conduct</vt:lpstr>
      <vt:lpstr>Linking to NEA Task 1</vt:lpstr>
      <vt:lpstr>Regulations Table</vt:lpstr>
      <vt:lpstr>Quality assurance methods, complaints procedures, registration</vt:lpstr>
      <vt:lpstr>PowerPoint Presentation</vt:lpstr>
      <vt:lpstr>Quality assurance methods, complaints procedures, registration</vt:lpstr>
      <vt:lpstr>Linking to NEA Task 1</vt:lpstr>
      <vt:lpstr>Regulations Table</vt:lpstr>
      <vt:lpstr> Organisational policies</vt:lpstr>
      <vt:lpstr>Linking to NEA Task 1</vt:lpstr>
      <vt:lpstr>Regulations Table</vt:lpstr>
      <vt:lpstr>The impact of legislation and national and local policies on provision and the rights of both providers and individuals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 Level Health and Social Care </dc:title>
  <dc:creator>Sophie Bellis (Staff)</dc:creator>
  <cp:lastModifiedBy>Wyman, Hilary</cp:lastModifiedBy>
  <cp:revision>3046</cp:revision>
  <dcterms:created xsi:type="dcterms:W3CDTF">2020-04-27T13:53:12Z</dcterms:created>
  <dcterms:modified xsi:type="dcterms:W3CDTF">2021-10-26T16:06:06Z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0x010100DBC7A01CEBF7C94A97D2273CFBDA9893009D6A72774190924282139DF56E538B62</vt:lpwstr>
  </property>
  <property fmtid="{D5CDD505-2E9C-101B-9397-08002B2CF9AE}" pid="3" name="xd_Signature">
    <vt:bool>false</vt:bool>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k48d8005054a4dd09ad49b7c837f0781">
    <vt:lpwstr/>
  </property>
  <property fmtid="{D5CDD505-2E9C-101B-9397-08002B2CF9AE}" pid="8" name="WJEC_x0020_Audiences">
    <vt:lpwstr/>
  </property>
  <property fmtid="{D5CDD505-2E9C-101B-9397-08002B2CF9AE}" pid="10" name="WJEC Department">
    <vt:lpwstr/>
  </property>
  <property fmtid="{D5CDD505-2E9C-101B-9397-08002B2CF9AE}" pid="11" name="WJEC Audiences">
    <vt:lpwstr/>
  </property>
</Properties>
</file>