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29"/>
  </p:notesMasterIdLst>
  <p:sldIdLst>
    <p:sldId id="456" r:id="rId5"/>
    <p:sldId id="458" r:id="rId6"/>
    <p:sldId id="459" r:id="rId7"/>
    <p:sldId id="460" r:id="rId8"/>
    <p:sldId id="461" r:id="rId9"/>
    <p:sldId id="462" r:id="rId10"/>
    <p:sldId id="463" r:id="rId11"/>
    <p:sldId id="395" r:id="rId12"/>
    <p:sldId id="447" r:id="rId13"/>
    <p:sldId id="424" r:id="rId14"/>
    <p:sldId id="394" r:id="rId15"/>
    <p:sldId id="446" r:id="rId16"/>
    <p:sldId id="464" r:id="rId17"/>
    <p:sldId id="392" r:id="rId18"/>
    <p:sldId id="445" r:id="rId19"/>
    <p:sldId id="465" r:id="rId20"/>
    <p:sldId id="389" r:id="rId21"/>
    <p:sldId id="397" r:id="rId22"/>
    <p:sldId id="444" r:id="rId23"/>
    <p:sldId id="466" r:id="rId24"/>
    <p:sldId id="363" r:id="rId25"/>
    <p:sldId id="467" r:id="rId26"/>
    <p:sldId id="423" r:id="rId27"/>
    <p:sldId id="468" r:id="rId2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584EB"/>
    <a:srgbClr val="DB44E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24B262B-F5E2-4783-8052-A0D0BE8CE34B}" v="18" dt="2021-10-26T11:59:05.35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59" d="100"/>
          <a:sy n="59" d="100"/>
        </p:scale>
        <p:origin x="868" y="6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presProps" Target="presProps.xml"/><Relationship Id="rId35"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Wyman, Hilary" userId="f3bca22b-3a42-4d89-8a24-ce254d13f28a" providerId="ADAL" clId="{624B262B-F5E2-4783-8052-A0D0BE8CE34B}"/>
    <pc:docChg chg="undo custSel addSld delSld modSld">
      <pc:chgData name="Wyman, Hilary" userId="f3bca22b-3a42-4d89-8a24-ce254d13f28a" providerId="ADAL" clId="{624B262B-F5E2-4783-8052-A0D0BE8CE34B}" dt="2021-10-26T15:58:56.957" v="234" actId="20577"/>
      <pc:docMkLst>
        <pc:docMk/>
      </pc:docMkLst>
      <pc:sldChg chg="del">
        <pc:chgData name="Wyman, Hilary" userId="f3bca22b-3a42-4d89-8a24-ce254d13f28a" providerId="ADAL" clId="{624B262B-F5E2-4783-8052-A0D0BE8CE34B}" dt="2021-10-26T11:37:30.985" v="3" actId="47"/>
        <pc:sldMkLst>
          <pc:docMk/>
          <pc:sldMk cId="2242577526" sldId="257"/>
        </pc:sldMkLst>
      </pc:sldChg>
      <pc:sldChg chg="del">
        <pc:chgData name="Wyman, Hilary" userId="f3bca22b-3a42-4d89-8a24-ce254d13f28a" providerId="ADAL" clId="{624B262B-F5E2-4783-8052-A0D0BE8CE34B}" dt="2021-10-26T11:37:30.985" v="3" actId="47"/>
        <pc:sldMkLst>
          <pc:docMk/>
          <pc:sldMk cId="3010577296" sldId="292"/>
        </pc:sldMkLst>
      </pc:sldChg>
      <pc:sldChg chg="del">
        <pc:chgData name="Wyman, Hilary" userId="f3bca22b-3a42-4d89-8a24-ce254d13f28a" providerId="ADAL" clId="{624B262B-F5E2-4783-8052-A0D0BE8CE34B}" dt="2021-10-26T11:37:30.985" v="3" actId="47"/>
        <pc:sldMkLst>
          <pc:docMk/>
          <pc:sldMk cId="530223546" sldId="294"/>
        </pc:sldMkLst>
      </pc:sldChg>
      <pc:sldChg chg="del">
        <pc:chgData name="Wyman, Hilary" userId="f3bca22b-3a42-4d89-8a24-ce254d13f28a" providerId="ADAL" clId="{624B262B-F5E2-4783-8052-A0D0BE8CE34B}" dt="2021-10-26T11:37:30.985" v="3" actId="47"/>
        <pc:sldMkLst>
          <pc:docMk/>
          <pc:sldMk cId="2528010839" sldId="295"/>
        </pc:sldMkLst>
      </pc:sldChg>
      <pc:sldChg chg="del">
        <pc:chgData name="Wyman, Hilary" userId="f3bca22b-3a42-4d89-8a24-ce254d13f28a" providerId="ADAL" clId="{624B262B-F5E2-4783-8052-A0D0BE8CE34B}" dt="2021-10-26T11:37:30.985" v="3" actId="47"/>
        <pc:sldMkLst>
          <pc:docMk/>
          <pc:sldMk cId="3212139358" sldId="337"/>
        </pc:sldMkLst>
      </pc:sldChg>
      <pc:sldChg chg="del">
        <pc:chgData name="Wyman, Hilary" userId="f3bca22b-3a42-4d89-8a24-ce254d13f28a" providerId="ADAL" clId="{624B262B-F5E2-4783-8052-A0D0BE8CE34B}" dt="2021-10-26T11:37:30.985" v="3" actId="47"/>
        <pc:sldMkLst>
          <pc:docMk/>
          <pc:sldMk cId="886482572" sldId="349"/>
        </pc:sldMkLst>
      </pc:sldChg>
      <pc:sldChg chg="addSp modSp mod">
        <pc:chgData name="Wyman, Hilary" userId="f3bca22b-3a42-4d89-8a24-ce254d13f28a" providerId="ADAL" clId="{624B262B-F5E2-4783-8052-A0D0BE8CE34B}" dt="2021-10-26T11:56:15.070" v="204" actId="20577"/>
        <pc:sldMkLst>
          <pc:docMk/>
          <pc:sldMk cId="1100724162" sldId="363"/>
        </pc:sldMkLst>
        <pc:spChg chg="mod">
          <ac:chgData name="Wyman, Hilary" userId="f3bca22b-3a42-4d89-8a24-ce254d13f28a" providerId="ADAL" clId="{624B262B-F5E2-4783-8052-A0D0BE8CE34B}" dt="2021-10-26T11:55:15.601" v="199" actId="1076"/>
          <ac:spMkLst>
            <pc:docMk/>
            <pc:sldMk cId="1100724162" sldId="363"/>
            <ac:spMk id="2" creationId="{EBF94A1D-4A8F-47A8-81FB-F739019A68CA}"/>
          </ac:spMkLst>
        </pc:spChg>
        <pc:spChg chg="mod">
          <ac:chgData name="Wyman, Hilary" userId="f3bca22b-3a42-4d89-8a24-ce254d13f28a" providerId="ADAL" clId="{624B262B-F5E2-4783-8052-A0D0BE8CE34B}" dt="2021-10-26T11:56:15.070" v="204" actId="20577"/>
          <ac:spMkLst>
            <pc:docMk/>
            <pc:sldMk cId="1100724162" sldId="363"/>
            <ac:spMk id="3" creationId="{73356C4D-39A4-41F4-81D7-A443625A2271}"/>
          </ac:spMkLst>
        </pc:spChg>
        <pc:picChg chg="add mod">
          <ac:chgData name="Wyman, Hilary" userId="f3bca22b-3a42-4d89-8a24-ce254d13f28a" providerId="ADAL" clId="{624B262B-F5E2-4783-8052-A0D0BE8CE34B}" dt="2021-10-26T11:54:14.431" v="188"/>
          <ac:picMkLst>
            <pc:docMk/>
            <pc:sldMk cId="1100724162" sldId="363"/>
            <ac:picMk id="4" creationId="{61237CC4-E0B8-416C-90E1-018A93F88D15}"/>
          </ac:picMkLst>
        </pc:picChg>
      </pc:sldChg>
      <pc:sldChg chg="del">
        <pc:chgData name="Wyman, Hilary" userId="f3bca22b-3a42-4d89-8a24-ce254d13f28a" providerId="ADAL" clId="{624B262B-F5E2-4783-8052-A0D0BE8CE34B}" dt="2021-10-26T11:59:10.193" v="210" actId="47"/>
        <pc:sldMkLst>
          <pc:docMk/>
          <pc:sldMk cId="3649273118" sldId="386"/>
        </pc:sldMkLst>
      </pc:sldChg>
      <pc:sldChg chg="addSp modSp mod">
        <pc:chgData name="Wyman, Hilary" userId="f3bca22b-3a42-4d89-8a24-ce254d13f28a" providerId="ADAL" clId="{624B262B-F5E2-4783-8052-A0D0BE8CE34B}" dt="2021-10-26T11:50:51.354" v="144" actId="20577"/>
        <pc:sldMkLst>
          <pc:docMk/>
          <pc:sldMk cId="1769217603" sldId="389"/>
        </pc:sldMkLst>
        <pc:spChg chg="mod">
          <ac:chgData name="Wyman, Hilary" userId="f3bca22b-3a42-4d89-8a24-ce254d13f28a" providerId="ADAL" clId="{624B262B-F5E2-4783-8052-A0D0BE8CE34B}" dt="2021-10-26T11:50:36.417" v="141" actId="1076"/>
          <ac:spMkLst>
            <pc:docMk/>
            <pc:sldMk cId="1769217603" sldId="389"/>
            <ac:spMk id="2" creationId="{B9A5D962-0A50-41C9-B504-F1A389D1348F}"/>
          </ac:spMkLst>
        </pc:spChg>
        <pc:spChg chg="mod">
          <ac:chgData name="Wyman, Hilary" userId="f3bca22b-3a42-4d89-8a24-ce254d13f28a" providerId="ADAL" clId="{624B262B-F5E2-4783-8052-A0D0BE8CE34B}" dt="2021-10-26T11:50:51.354" v="144" actId="20577"/>
          <ac:spMkLst>
            <pc:docMk/>
            <pc:sldMk cId="1769217603" sldId="389"/>
            <ac:spMk id="3" creationId="{FE268907-5C55-488C-85C4-A8DCB8FCA679}"/>
          </ac:spMkLst>
        </pc:spChg>
        <pc:picChg chg="add mod">
          <ac:chgData name="Wyman, Hilary" userId="f3bca22b-3a42-4d89-8a24-ce254d13f28a" providerId="ADAL" clId="{624B262B-F5E2-4783-8052-A0D0BE8CE34B}" dt="2021-10-26T11:49:59.463" v="135"/>
          <ac:picMkLst>
            <pc:docMk/>
            <pc:sldMk cId="1769217603" sldId="389"/>
            <ac:picMk id="4" creationId="{C2F65F16-3EF6-4EE3-96ED-11691233C250}"/>
          </ac:picMkLst>
        </pc:picChg>
      </pc:sldChg>
      <pc:sldChg chg="addSp delSp modSp mod">
        <pc:chgData name="Wyman, Hilary" userId="f3bca22b-3a42-4d89-8a24-ce254d13f28a" providerId="ADAL" clId="{624B262B-F5E2-4783-8052-A0D0BE8CE34B}" dt="2021-10-26T11:48:03.028" v="124" actId="20577"/>
        <pc:sldMkLst>
          <pc:docMk/>
          <pc:sldMk cId="2784738718" sldId="392"/>
        </pc:sldMkLst>
        <pc:spChg chg="mod">
          <ac:chgData name="Wyman, Hilary" userId="f3bca22b-3a42-4d89-8a24-ce254d13f28a" providerId="ADAL" clId="{624B262B-F5E2-4783-8052-A0D0BE8CE34B}" dt="2021-10-26T11:47:17.590" v="107" actId="1076"/>
          <ac:spMkLst>
            <pc:docMk/>
            <pc:sldMk cId="2784738718" sldId="392"/>
            <ac:spMk id="2" creationId="{B9A5D962-0A50-41C9-B504-F1A389D1348F}"/>
          </ac:spMkLst>
        </pc:spChg>
        <pc:spChg chg="mod">
          <ac:chgData name="Wyman, Hilary" userId="f3bca22b-3a42-4d89-8a24-ce254d13f28a" providerId="ADAL" clId="{624B262B-F5E2-4783-8052-A0D0BE8CE34B}" dt="2021-10-26T11:48:03.028" v="124" actId="20577"/>
          <ac:spMkLst>
            <pc:docMk/>
            <pc:sldMk cId="2784738718" sldId="392"/>
            <ac:spMk id="3" creationId="{FE268907-5C55-488C-85C4-A8DCB8FCA679}"/>
          </ac:spMkLst>
        </pc:spChg>
        <pc:spChg chg="add del mod">
          <ac:chgData name="Wyman, Hilary" userId="f3bca22b-3a42-4d89-8a24-ce254d13f28a" providerId="ADAL" clId="{624B262B-F5E2-4783-8052-A0D0BE8CE34B}" dt="2021-10-26T11:46:48.184" v="102" actId="478"/>
          <ac:spMkLst>
            <pc:docMk/>
            <pc:sldMk cId="2784738718" sldId="392"/>
            <ac:spMk id="4" creationId="{38D12EA6-1B95-400B-A9BE-A550C0617E5E}"/>
          </ac:spMkLst>
        </pc:spChg>
        <pc:picChg chg="add del mod">
          <ac:chgData name="Wyman, Hilary" userId="f3bca22b-3a42-4d89-8a24-ce254d13f28a" providerId="ADAL" clId="{624B262B-F5E2-4783-8052-A0D0BE8CE34B}" dt="2021-10-26T11:46:45.293" v="101" actId="478"/>
          <ac:picMkLst>
            <pc:docMk/>
            <pc:sldMk cId="2784738718" sldId="392"/>
            <ac:picMk id="5" creationId="{0E54FC03-0D67-491C-91AD-68A8AAAE8623}"/>
          </ac:picMkLst>
        </pc:picChg>
      </pc:sldChg>
      <pc:sldChg chg="addSp modSp mod">
        <pc:chgData name="Wyman, Hilary" userId="f3bca22b-3a42-4d89-8a24-ce254d13f28a" providerId="ADAL" clId="{624B262B-F5E2-4783-8052-A0D0BE8CE34B}" dt="2021-10-26T11:44:10.701" v="81" actId="1076"/>
        <pc:sldMkLst>
          <pc:docMk/>
          <pc:sldMk cId="687395075" sldId="394"/>
        </pc:sldMkLst>
        <pc:spChg chg="mod">
          <ac:chgData name="Wyman, Hilary" userId="f3bca22b-3a42-4d89-8a24-ce254d13f28a" providerId="ADAL" clId="{624B262B-F5E2-4783-8052-A0D0BE8CE34B}" dt="2021-10-26T11:44:10.701" v="81" actId="1076"/>
          <ac:spMkLst>
            <pc:docMk/>
            <pc:sldMk cId="687395075" sldId="394"/>
            <ac:spMk id="2" creationId="{B9A5D962-0A50-41C9-B504-F1A389D1348F}"/>
          </ac:spMkLst>
        </pc:spChg>
        <pc:spChg chg="mod">
          <ac:chgData name="Wyman, Hilary" userId="f3bca22b-3a42-4d89-8a24-ce254d13f28a" providerId="ADAL" clId="{624B262B-F5E2-4783-8052-A0D0BE8CE34B}" dt="2021-10-26T11:43:54.513" v="80" actId="20577"/>
          <ac:spMkLst>
            <pc:docMk/>
            <pc:sldMk cId="687395075" sldId="394"/>
            <ac:spMk id="3" creationId="{FE268907-5C55-488C-85C4-A8DCB8FCA679}"/>
          </ac:spMkLst>
        </pc:spChg>
        <pc:picChg chg="add mod">
          <ac:chgData name="Wyman, Hilary" userId="f3bca22b-3a42-4d89-8a24-ce254d13f28a" providerId="ADAL" clId="{624B262B-F5E2-4783-8052-A0D0BE8CE34B}" dt="2021-10-26T11:41:52.202" v="40"/>
          <ac:picMkLst>
            <pc:docMk/>
            <pc:sldMk cId="687395075" sldId="394"/>
            <ac:picMk id="4" creationId="{7FDA2424-4DAB-4857-8952-CEE0ED3D6705}"/>
          </ac:picMkLst>
        </pc:picChg>
      </pc:sldChg>
      <pc:sldChg chg="addSp modSp mod">
        <pc:chgData name="Wyman, Hilary" userId="f3bca22b-3a42-4d89-8a24-ce254d13f28a" providerId="ADAL" clId="{624B262B-F5E2-4783-8052-A0D0BE8CE34B}" dt="2021-10-26T11:40:42.671" v="31" actId="179"/>
        <pc:sldMkLst>
          <pc:docMk/>
          <pc:sldMk cId="3041507545" sldId="395"/>
        </pc:sldMkLst>
        <pc:spChg chg="mod">
          <ac:chgData name="Wyman, Hilary" userId="f3bca22b-3a42-4d89-8a24-ce254d13f28a" providerId="ADAL" clId="{624B262B-F5E2-4783-8052-A0D0BE8CE34B}" dt="2021-10-26T11:39:43.922" v="21" actId="1036"/>
          <ac:spMkLst>
            <pc:docMk/>
            <pc:sldMk cId="3041507545" sldId="395"/>
            <ac:spMk id="2" creationId="{B9A5D962-0A50-41C9-B504-F1A389D1348F}"/>
          </ac:spMkLst>
        </pc:spChg>
        <pc:spChg chg="mod">
          <ac:chgData name="Wyman, Hilary" userId="f3bca22b-3a42-4d89-8a24-ce254d13f28a" providerId="ADAL" clId="{624B262B-F5E2-4783-8052-A0D0BE8CE34B}" dt="2021-10-26T11:40:42.671" v="31" actId="179"/>
          <ac:spMkLst>
            <pc:docMk/>
            <pc:sldMk cId="3041507545" sldId="395"/>
            <ac:spMk id="3" creationId="{FE268907-5C55-488C-85C4-A8DCB8FCA679}"/>
          </ac:spMkLst>
        </pc:spChg>
        <pc:picChg chg="add mod">
          <ac:chgData name="Wyman, Hilary" userId="f3bca22b-3a42-4d89-8a24-ce254d13f28a" providerId="ADAL" clId="{624B262B-F5E2-4783-8052-A0D0BE8CE34B}" dt="2021-10-26T11:39:07.266" v="7"/>
          <ac:picMkLst>
            <pc:docMk/>
            <pc:sldMk cId="3041507545" sldId="395"/>
            <ac:picMk id="4" creationId="{41888DEC-0580-40D7-B0C5-DC41EBA81930}"/>
          </ac:picMkLst>
        </pc:picChg>
      </pc:sldChg>
      <pc:sldChg chg="addSp delSp modSp mod">
        <pc:chgData name="Wyman, Hilary" userId="f3bca22b-3a42-4d89-8a24-ce254d13f28a" providerId="ADAL" clId="{624B262B-F5E2-4783-8052-A0D0BE8CE34B}" dt="2021-10-26T11:52:29.384" v="169" actId="20577"/>
        <pc:sldMkLst>
          <pc:docMk/>
          <pc:sldMk cId="2558458803" sldId="397"/>
        </pc:sldMkLst>
        <pc:spChg chg="del">
          <ac:chgData name="Wyman, Hilary" userId="f3bca22b-3a42-4d89-8a24-ce254d13f28a" providerId="ADAL" clId="{624B262B-F5E2-4783-8052-A0D0BE8CE34B}" dt="2021-10-26T11:51:12.416" v="145" actId="478"/>
          <ac:spMkLst>
            <pc:docMk/>
            <pc:sldMk cId="2558458803" sldId="397"/>
            <ac:spMk id="2" creationId="{B9A5D962-0A50-41C9-B504-F1A389D1348F}"/>
          </ac:spMkLst>
        </pc:spChg>
        <pc:spChg chg="mod">
          <ac:chgData name="Wyman, Hilary" userId="f3bca22b-3a42-4d89-8a24-ce254d13f28a" providerId="ADAL" clId="{624B262B-F5E2-4783-8052-A0D0BE8CE34B}" dt="2021-10-26T11:52:29.384" v="169" actId="20577"/>
          <ac:spMkLst>
            <pc:docMk/>
            <pc:sldMk cId="2558458803" sldId="397"/>
            <ac:spMk id="3" creationId="{FE268907-5C55-488C-85C4-A8DCB8FCA679}"/>
          </ac:spMkLst>
        </pc:spChg>
        <pc:spChg chg="add del mod">
          <ac:chgData name="Wyman, Hilary" userId="f3bca22b-3a42-4d89-8a24-ce254d13f28a" providerId="ADAL" clId="{624B262B-F5E2-4783-8052-A0D0BE8CE34B}" dt="2021-10-26T11:51:15.463" v="146" actId="478"/>
          <ac:spMkLst>
            <pc:docMk/>
            <pc:sldMk cId="2558458803" sldId="397"/>
            <ac:spMk id="5" creationId="{E62F3693-347F-4B67-AD7B-FF638E22236B}"/>
          </ac:spMkLst>
        </pc:spChg>
        <pc:spChg chg="add mod">
          <ac:chgData name="Wyman, Hilary" userId="f3bca22b-3a42-4d89-8a24-ce254d13f28a" providerId="ADAL" clId="{624B262B-F5E2-4783-8052-A0D0BE8CE34B}" dt="2021-10-26T11:51:56.056" v="152" actId="1076"/>
          <ac:spMkLst>
            <pc:docMk/>
            <pc:sldMk cId="2558458803" sldId="397"/>
            <ac:spMk id="6" creationId="{7638CA07-B8BA-4457-A9B7-DF042CF6DE9F}"/>
          </ac:spMkLst>
        </pc:spChg>
        <pc:picChg chg="add mod">
          <ac:chgData name="Wyman, Hilary" userId="f3bca22b-3a42-4d89-8a24-ce254d13f28a" providerId="ADAL" clId="{624B262B-F5E2-4783-8052-A0D0BE8CE34B}" dt="2021-10-26T11:51:17.776" v="147"/>
          <ac:picMkLst>
            <pc:docMk/>
            <pc:sldMk cId="2558458803" sldId="397"/>
            <ac:picMk id="7" creationId="{E2AD2A97-3718-4777-8F8B-C29C407732D5}"/>
          </ac:picMkLst>
        </pc:picChg>
      </pc:sldChg>
      <pc:sldChg chg="modSp add mod">
        <pc:chgData name="Wyman, Hilary" userId="f3bca22b-3a42-4d89-8a24-ce254d13f28a" providerId="ADAL" clId="{624B262B-F5E2-4783-8052-A0D0BE8CE34B}" dt="2021-10-26T11:58:33.272" v="208" actId="113"/>
        <pc:sldMkLst>
          <pc:docMk/>
          <pc:sldMk cId="883640694" sldId="423"/>
        </pc:sldMkLst>
        <pc:spChg chg="mod">
          <ac:chgData name="Wyman, Hilary" userId="f3bca22b-3a42-4d89-8a24-ce254d13f28a" providerId="ADAL" clId="{624B262B-F5E2-4783-8052-A0D0BE8CE34B}" dt="2021-10-26T11:58:33.272" v="208" actId="113"/>
          <ac:spMkLst>
            <pc:docMk/>
            <pc:sldMk cId="883640694" sldId="423"/>
            <ac:spMk id="3" creationId="{73356C4D-39A4-41F4-81D7-A443625A2271}"/>
          </ac:spMkLst>
        </pc:spChg>
      </pc:sldChg>
      <pc:sldChg chg="add">
        <pc:chgData name="Wyman, Hilary" userId="f3bca22b-3a42-4d89-8a24-ce254d13f28a" providerId="ADAL" clId="{624B262B-F5E2-4783-8052-A0D0BE8CE34B}" dt="2021-10-26T11:41:38.718" v="38"/>
        <pc:sldMkLst>
          <pc:docMk/>
          <pc:sldMk cId="1639671357" sldId="424"/>
        </pc:sldMkLst>
      </pc:sldChg>
      <pc:sldChg chg="del">
        <pc:chgData name="Wyman, Hilary" userId="f3bca22b-3a42-4d89-8a24-ce254d13f28a" providerId="ADAL" clId="{624B262B-F5E2-4783-8052-A0D0BE8CE34B}" dt="2021-10-26T11:41:42.452" v="39" actId="47"/>
        <pc:sldMkLst>
          <pc:docMk/>
          <pc:sldMk cId="771180095" sldId="437"/>
        </pc:sldMkLst>
      </pc:sldChg>
      <pc:sldChg chg="del">
        <pc:chgData name="Wyman, Hilary" userId="f3bca22b-3a42-4d89-8a24-ce254d13f28a" providerId="ADAL" clId="{624B262B-F5E2-4783-8052-A0D0BE8CE34B}" dt="2021-10-26T11:49:39.135" v="134" actId="47"/>
        <pc:sldMkLst>
          <pc:docMk/>
          <pc:sldMk cId="4081174302" sldId="438"/>
        </pc:sldMkLst>
      </pc:sldChg>
      <pc:sldChg chg="del">
        <pc:chgData name="Wyman, Hilary" userId="f3bca22b-3a42-4d89-8a24-ce254d13f28a" providerId="ADAL" clId="{624B262B-F5E2-4783-8052-A0D0BE8CE34B}" dt="2021-10-26T11:46:31.778" v="98" actId="47"/>
        <pc:sldMkLst>
          <pc:docMk/>
          <pc:sldMk cId="1818332820" sldId="439"/>
        </pc:sldMkLst>
      </pc:sldChg>
      <pc:sldChg chg="del">
        <pc:chgData name="Wyman, Hilary" userId="f3bca22b-3a42-4d89-8a24-ce254d13f28a" providerId="ADAL" clId="{624B262B-F5E2-4783-8052-A0D0BE8CE34B}" dt="2021-10-26T11:48:31.246" v="125" actId="47"/>
        <pc:sldMkLst>
          <pc:docMk/>
          <pc:sldMk cId="687070391" sldId="440"/>
        </pc:sldMkLst>
      </pc:sldChg>
      <pc:sldChg chg="del">
        <pc:chgData name="Wyman, Hilary" userId="f3bca22b-3a42-4d89-8a24-ce254d13f28a" providerId="ADAL" clId="{624B262B-F5E2-4783-8052-A0D0BE8CE34B}" dt="2021-10-26T11:54:04.962" v="187" actId="47"/>
        <pc:sldMkLst>
          <pc:docMk/>
          <pc:sldMk cId="141070856" sldId="441"/>
        </pc:sldMkLst>
      </pc:sldChg>
      <pc:sldChg chg="del">
        <pc:chgData name="Wyman, Hilary" userId="f3bca22b-3a42-4d89-8a24-ce254d13f28a" providerId="ADAL" clId="{624B262B-F5E2-4783-8052-A0D0BE8CE34B}" dt="2021-10-26T11:56:43.773" v="206" actId="47"/>
        <pc:sldMkLst>
          <pc:docMk/>
          <pc:sldMk cId="2061812880" sldId="442"/>
        </pc:sldMkLst>
      </pc:sldChg>
      <pc:sldChg chg="del">
        <pc:chgData name="Wyman, Hilary" userId="f3bca22b-3a42-4d89-8a24-ce254d13f28a" providerId="ADAL" clId="{624B262B-F5E2-4783-8052-A0D0BE8CE34B}" dt="2021-10-26T11:58:39.835" v="209" actId="47"/>
        <pc:sldMkLst>
          <pc:docMk/>
          <pc:sldMk cId="3469190010" sldId="443"/>
        </pc:sldMkLst>
      </pc:sldChg>
      <pc:sldChg chg="addSp delSp modSp mod">
        <pc:chgData name="Wyman, Hilary" userId="f3bca22b-3a42-4d89-8a24-ce254d13f28a" providerId="ADAL" clId="{624B262B-F5E2-4783-8052-A0D0BE8CE34B}" dt="2021-10-26T11:53:48.821" v="185" actId="1076"/>
        <pc:sldMkLst>
          <pc:docMk/>
          <pc:sldMk cId="2579898156" sldId="444"/>
        </pc:sldMkLst>
        <pc:spChg chg="mod">
          <ac:chgData name="Wyman, Hilary" userId="f3bca22b-3a42-4d89-8a24-ce254d13f28a" providerId="ADAL" clId="{624B262B-F5E2-4783-8052-A0D0BE8CE34B}" dt="2021-10-26T11:53:33.102" v="182" actId="255"/>
          <ac:spMkLst>
            <pc:docMk/>
            <pc:sldMk cId="2579898156" sldId="444"/>
            <ac:spMk id="2" creationId="{B9A5D962-0A50-41C9-B504-F1A389D1348F}"/>
          </ac:spMkLst>
        </pc:spChg>
        <pc:spChg chg="add del mod">
          <ac:chgData name="Wyman, Hilary" userId="f3bca22b-3a42-4d89-8a24-ce254d13f28a" providerId="ADAL" clId="{624B262B-F5E2-4783-8052-A0D0BE8CE34B}" dt="2021-10-26T11:52:47.510" v="172" actId="478"/>
          <ac:spMkLst>
            <pc:docMk/>
            <pc:sldMk cId="2579898156" sldId="444"/>
            <ac:spMk id="4" creationId="{26A72245-0FAB-4DA8-8E2F-6C16B809C1FA}"/>
          </ac:spMkLst>
        </pc:spChg>
        <pc:picChg chg="add mod">
          <ac:chgData name="Wyman, Hilary" userId="f3bca22b-3a42-4d89-8a24-ce254d13f28a" providerId="ADAL" clId="{624B262B-F5E2-4783-8052-A0D0BE8CE34B}" dt="2021-10-26T11:52:39.650" v="170"/>
          <ac:picMkLst>
            <pc:docMk/>
            <pc:sldMk cId="2579898156" sldId="444"/>
            <ac:picMk id="5" creationId="{C3495B6B-4BDF-435C-BAEC-4639661FC34F}"/>
          </ac:picMkLst>
        </pc:picChg>
        <pc:picChg chg="mod">
          <ac:chgData name="Wyman, Hilary" userId="f3bca22b-3a42-4d89-8a24-ce254d13f28a" providerId="ADAL" clId="{624B262B-F5E2-4783-8052-A0D0BE8CE34B}" dt="2021-10-26T11:53:48.821" v="185" actId="1076"/>
          <ac:picMkLst>
            <pc:docMk/>
            <pc:sldMk cId="2579898156" sldId="444"/>
            <ac:picMk id="6" creationId="{DEADF52C-86F5-46EF-AA6A-94B12260AD6B}"/>
          </ac:picMkLst>
        </pc:picChg>
      </pc:sldChg>
      <pc:sldChg chg="addSp modSp mod">
        <pc:chgData name="Wyman, Hilary" userId="f3bca22b-3a42-4d89-8a24-ce254d13f28a" providerId="ADAL" clId="{624B262B-F5E2-4783-8052-A0D0BE8CE34B}" dt="2021-10-26T11:49:17.402" v="132" actId="14100"/>
        <pc:sldMkLst>
          <pc:docMk/>
          <pc:sldMk cId="40827571" sldId="445"/>
        </pc:sldMkLst>
        <pc:spChg chg="mod">
          <ac:chgData name="Wyman, Hilary" userId="f3bca22b-3a42-4d89-8a24-ce254d13f28a" providerId="ADAL" clId="{624B262B-F5E2-4783-8052-A0D0BE8CE34B}" dt="2021-10-26T11:49:17.402" v="132" actId="14100"/>
          <ac:spMkLst>
            <pc:docMk/>
            <pc:sldMk cId="40827571" sldId="445"/>
            <ac:spMk id="2" creationId="{B9A5D962-0A50-41C9-B504-F1A389D1348F}"/>
          </ac:spMkLst>
        </pc:spChg>
        <pc:picChg chg="add mod">
          <ac:chgData name="Wyman, Hilary" userId="f3bca22b-3a42-4d89-8a24-ce254d13f28a" providerId="ADAL" clId="{624B262B-F5E2-4783-8052-A0D0BE8CE34B}" dt="2021-10-26T11:48:44.527" v="126"/>
          <ac:picMkLst>
            <pc:docMk/>
            <pc:sldMk cId="40827571" sldId="445"/>
            <ac:picMk id="4" creationId="{E1B8BE62-B392-42AD-8E2F-88F4E84C911C}"/>
          </ac:picMkLst>
        </pc:picChg>
        <pc:picChg chg="mod">
          <ac:chgData name="Wyman, Hilary" userId="f3bca22b-3a42-4d89-8a24-ce254d13f28a" providerId="ADAL" clId="{624B262B-F5E2-4783-8052-A0D0BE8CE34B}" dt="2021-10-26T11:49:11.339" v="131" actId="14100"/>
          <ac:picMkLst>
            <pc:docMk/>
            <pc:sldMk cId="40827571" sldId="445"/>
            <ac:picMk id="6" creationId="{45E6FB84-3340-4034-A0D6-90EEFA3233D5}"/>
          </ac:picMkLst>
        </pc:picChg>
      </pc:sldChg>
      <pc:sldChg chg="addSp delSp modSp mod">
        <pc:chgData name="Wyman, Hilary" userId="f3bca22b-3a42-4d89-8a24-ce254d13f28a" providerId="ADAL" clId="{624B262B-F5E2-4783-8052-A0D0BE8CE34B}" dt="2021-10-26T11:45:43.873" v="96" actId="1076"/>
        <pc:sldMkLst>
          <pc:docMk/>
          <pc:sldMk cId="1187512166" sldId="446"/>
        </pc:sldMkLst>
        <pc:spChg chg="del mod">
          <ac:chgData name="Wyman, Hilary" userId="f3bca22b-3a42-4d89-8a24-ce254d13f28a" providerId="ADAL" clId="{624B262B-F5E2-4783-8052-A0D0BE8CE34B}" dt="2021-10-26T11:44:19.904" v="83" actId="478"/>
          <ac:spMkLst>
            <pc:docMk/>
            <pc:sldMk cId="1187512166" sldId="446"/>
            <ac:spMk id="2" creationId="{B9A5D962-0A50-41C9-B504-F1A389D1348F}"/>
          </ac:spMkLst>
        </pc:spChg>
        <pc:spChg chg="add del mod">
          <ac:chgData name="Wyman, Hilary" userId="f3bca22b-3a42-4d89-8a24-ce254d13f28a" providerId="ADAL" clId="{624B262B-F5E2-4783-8052-A0D0BE8CE34B}" dt="2021-10-26T11:44:24.842" v="84" actId="478"/>
          <ac:spMkLst>
            <pc:docMk/>
            <pc:sldMk cId="1187512166" sldId="446"/>
            <ac:spMk id="4" creationId="{A86D8160-A102-4557-867F-BE18A59ADC0E}"/>
          </ac:spMkLst>
        </pc:spChg>
        <pc:spChg chg="mod">
          <ac:chgData name="Wyman, Hilary" userId="f3bca22b-3a42-4d89-8a24-ce254d13f28a" providerId="ADAL" clId="{624B262B-F5E2-4783-8052-A0D0BE8CE34B}" dt="2021-10-26T11:45:40.700" v="95" actId="1076"/>
          <ac:spMkLst>
            <pc:docMk/>
            <pc:sldMk cId="1187512166" sldId="446"/>
            <ac:spMk id="6" creationId="{2E60E267-5109-4B8A-A163-894401ABF4F2}"/>
          </ac:spMkLst>
        </pc:spChg>
        <pc:spChg chg="add mod">
          <ac:chgData name="Wyman, Hilary" userId="f3bca22b-3a42-4d89-8a24-ce254d13f28a" providerId="ADAL" clId="{624B262B-F5E2-4783-8052-A0D0BE8CE34B}" dt="2021-10-26T11:45:43.873" v="96" actId="1076"/>
          <ac:spMkLst>
            <pc:docMk/>
            <pc:sldMk cId="1187512166" sldId="446"/>
            <ac:spMk id="7" creationId="{A39050BD-25F0-47CC-8CDA-5E1B5230F500}"/>
          </ac:spMkLst>
        </pc:spChg>
        <pc:picChg chg="add mod">
          <ac:chgData name="Wyman, Hilary" userId="f3bca22b-3a42-4d89-8a24-ce254d13f28a" providerId="ADAL" clId="{624B262B-F5E2-4783-8052-A0D0BE8CE34B}" dt="2021-10-26T11:44:43.623" v="85"/>
          <ac:picMkLst>
            <pc:docMk/>
            <pc:sldMk cId="1187512166" sldId="446"/>
            <ac:picMk id="8" creationId="{DDC496CA-6442-425B-A2C4-4A7FAB3613E0}"/>
          </ac:picMkLst>
        </pc:picChg>
      </pc:sldChg>
      <pc:sldChg chg="addSp modSp mod">
        <pc:chgData name="Wyman, Hilary" userId="f3bca22b-3a42-4d89-8a24-ce254d13f28a" providerId="ADAL" clId="{624B262B-F5E2-4783-8052-A0D0BE8CE34B}" dt="2021-10-26T11:41:15.357" v="37" actId="14100"/>
        <pc:sldMkLst>
          <pc:docMk/>
          <pc:sldMk cId="2565584809" sldId="447"/>
        </pc:sldMkLst>
        <pc:spChg chg="mod">
          <ac:chgData name="Wyman, Hilary" userId="f3bca22b-3a42-4d89-8a24-ce254d13f28a" providerId="ADAL" clId="{624B262B-F5E2-4783-8052-A0D0BE8CE34B}" dt="2021-10-26T11:41:10.874" v="36" actId="14100"/>
          <ac:spMkLst>
            <pc:docMk/>
            <pc:sldMk cId="2565584809" sldId="447"/>
            <ac:spMk id="2" creationId="{B9A5D962-0A50-41C9-B504-F1A389D1348F}"/>
          </ac:spMkLst>
        </pc:spChg>
        <pc:picChg chg="add mod">
          <ac:chgData name="Wyman, Hilary" userId="f3bca22b-3a42-4d89-8a24-ce254d13f28a" providerId="ADAL" clId="{624B262B-F5E2-4783-8052-A0D0BE8CE34B}" dt="2021-10-26T11:40:51.812" v="32"/>
          <ac:picMkLst>
            <pc:docMk/>
            <pc:sldMk cId="2565584809" sldId="447"/>
            <ac:picMk id="4" creationId="{8861905D-9FC2-426F-8627-CB21F695FC99}"/>
          </ac:picMkLst>
        </pc:picChg>
        <pc:picChg chg="mod">
          <ac:chgData name="Wyman, Hilary" userId="f3bca22b-3a42-4d89-8a24-ce254d13f28a" providerId="ADAL" clId="{624B262B-F5E2-4783-8052-A0D0BE8CE34B}" dt="2021-10-26T11:41:15.357" v="37" actId="14100"/>
          <ac:picMkLst>
            <pc:docMk/>
            <pc:sldMk cId="2565584809" sldId="447"/>
            <ac:picMk id="6" creationId="{5EA06DA3-2E61-4C6F-986D-A99F0CC657D1}"/>
          </ac:picMkLst>
        </pc:picChg>
      </pc:sldChg>
      <pc:sldChg chg="modSp add mod">
        <pc:chgData name="Wyman, Hilary" userId="f3bca22b-3a42-4d89-8a24-ce254d13f28a" providerId="ADAL" clId="{624B262B-F5E2-4783-8052-A0D0BE8CE34B}" dt="2021-10-26T11:37:15.299" v="2" actId="20577"/>
        <pc:sldMkLst>
          <pc:docMk/>
          <pc:sldMk cId="4134617792" sldId="456"/>
        </pc:sldMkLst>
        <pc:spChg chg="mod">
          <ac:chgData name="Wyman, Hilary" userId="f3bca22b-3a42-4d89-8a24-ce254d13f28a" providerId="ADAL" clId="{624B262B-F5E2-4783-8052-A0D0BE8CE34B}" dt="2021-10-26T11:37:15.299" v="2" actId="20577"/>
          <ac:spMkLst>
            <pc:docMk/>
            <pc:sldMk cId="4134617792" sldId="456"/>
            <ac:spMk id="4" creationId="{CDD34750-652D-FC49-85CC-0D442747B51C}"/>
          </ac:spMkLst>
        </pc:spChg>
      </pc:sldChg>
      <pc:sldChg chg="add">
        <pc:chgData name="Wyman, Hilary" userId="f3bca22b-3a42-4d89-8a24-ce254d13f28a" providerId="ADAL" clId="{624B262B-F5E2-4783-8052-A0D0BE8CE34B}" dt="2021-10-26T11:36:51.533" v="0"/>
        <pc:sldMkLst>
          <pc:docMk/>
          <pc:sldMk cId="1066962807" sldId="458"/>
        </pc:sldMkLst>
      </pc:sldChg>
      <pc:sldChg chg="modSp add mod">
        <pc:chgData name="Wyman, Hilary" userId="f3bca22b-3a42-4d89-8a24-ce254d13f28a" providerId="ADAL" clId="{624B262B-F5E2-4783-8052-A0D0BE8CE34B}" dt="2021-10-26T15:57:59.519" v="213" actId="20577"/>
        <pc:sldMkLst>
          <pc:docMk/>
          <pc:sldMk cId="2804995155" sldId="459"/>
        </pc:sldMkLst>
        <pc:graphicFrameChg chg="modGraphic">
          <ac:chgData name="Wyman, Hilary" userId="f3bca22b-3a42-4d89-8a24-ce254d13f28a" providerId="ADAL" clId="{624B262B-F5E2-4783-8052-A0D0BE8CE34B}" dt="2021-10-26T15:57:59.519" v="213" actId="20577"/>
          <ac:graphicFrameMkLst>
            <pc:docMk/>
            <pc:sldMk cId="2804995155" sldId="459"/>
            <ac:graphicFrameMk id="6" creationId="{00000000-0000-0000-0000-000000000000}"/>
          </ac:graphicFrameMkLst>
        </pc:graphicFrameChg>
      </pc:sldChg>
      <pc:sldChg chg="modSp add mod">
        <pc:chgData name="Wyman, Hilary" userId="f3bca22b-3a42-4d89-8a24-ce254d13f28a" providerId="ADAL" clId="{624B262B-F5E2-4783-8052-A0D0BE8CE34B}" dt="2021-10-26T15:58:07.129" v="216" actId="20577"/>
        <pc:sldMkLst>
          <pc:docMk/>
          <pc:sldMk cId="2849363983" sldId="460"/>
        </pc:sldMkLst>
        <pc:graphicFrameChg chg="modGraphic">
          <ac:chgData name="Wyman, Hilary" userId="f3bca22b-3a42-4d89-8a24-ce254d13f28a" providerId="ADAL" clId="{624B262B-F5E2-4783-8052-A0D0BE8CE34B}" dt="2021-10-26T15:58:07.129" v="216" actId="20577"/>
          <ac:graphicFrameMkLst>
            <pc:docMk/>
            <pc:sldMk cId="2849363983" sldId="460"/>
            <ac:graphicFrameMk id="12" creationId="{2177F886-B284-4DAB-B3B7-7C7770B3F63F}"/>
          </ac:graphicFrameMkLst>
        </pc:graphicFrameChg>
      </pc:sldChg>
      <pc:sldChg chg="modSp add mod">
        <pc:chgData name="Wyman, Hilary" userId="f3bca22b-3a42-4d89-8a24-ce254d13f28a" providerId="ADAL" clId="{624B262B-F5E2-4783-8052-A0D0BE8CE34B}" dt="2021-10-26T15:58:23.691" v="222" actId="20577"/>
        <pc:sldMkLst>
          <pc:docMk/>
          <pc:sldMk cId="2444163236" sldId="461"/>
        </pc:sldMkLst>
        <pc:graphicFrameChg chg="modGraphic">
          <ac:chgData name="Wyman, Hilary" userId="f3bca22b-3a42-4d89-8a24-ce254d13f28a" providerId="ADAL" clId="{624B262B-F5E2-4783-8052-A0D0BE8CE34B}" dt="2021-10-26T15:58:23.691" v="222" actId="20577"/>
          <ac:graphicFrameMkLst>
            <pc:docMk/>
            <pc:sldMk cId="2444163236" sldId="461"/>
            <ac:graphicFrameMk id="3" creationId="{43863BC8-3C79-42D4-97D5-3DB4D6AAA6BE}"/>
          </ac:graphicFrameMkLst>
        </pc:graphicFrameChg>
      </pc:sldChg>
      <pc:sldChg chg="modSp add mod">
        <pc:chgData name="Wyman, Hilary" userId="f3bca22b-3a42-4d89-8a24-ce254d13f28a" providerId="ADAL" clId="{624B262B-F5E2-4783-8052-A0D0BE8CE34B}" dt="2021-10-26T15:58:56.957" v="234" actId="20577"/>
        <pc:sldMkLst>
          <pc:docMk/>
          <pc:sldMk cId="3389659547" sldId="462"/>
        </pc:sldMkLst>
        <pc:graphicFrameChg chg="modGraphic">
          <ac:chgData name="Wyman, Hilary" userId="f3bca22b-3a42-4d89-8a24-ce254d13f28a" providerId="ADAL" clId="{624B262B-F5E2-4783-8052-A0D0BE8CE34B}" dt="2021-10-26T15:58:56.957" v="234" actId="20577"/>
          <ac:graphicFrameMkLst>
            <pc:docMk/>
            <pc:sldMk cId="3389659547" sldId="462"/>
            <ac:graphicFrameMk id="4" creationId="{ED15F1B8-722A-475D-9F41-9256960E0203}"/>
          </ac:graphicFrameMkLst>
        </pc:graphicFrameChg>
      </pc:sldChg>
      <pc:sldChg chg="modSp add mod">
        <pc:chgData name="Wyman, Hilary" userId="f3bca22b-3a42-4d89-8a24-ce254d13f28a" providerId="ADAL" clId="{624B262B-F5E2-4783-8052-A0D0BE8CE34B}" dt="2021-10-26T11:39:00.500" v="6" actId="14100"/>
        <pc:sldMkLst>
          <pc:docMk/>
          <pc:sldMk cId="381539067" sldId="463"/>
        </pc:sldMkLst>
        <pc:picChg chg="mod">
          <ac:chgData name="Wyman, Hilary" userId="f3bca22b-3a42-4d89-8a24-ce254d13f28a" providerId="ADAL" clId="{624B262B-F5E2-4783-8052-A0D0BE8CE34B}" dt="2021-10-26T11:39:00.500" v="6" actId="14100"/>
          <ac:picMkLst>
            <pc:docMk/>
            <pc:sldMk cId="381539067" sldId="463"/>
            <ac:picMk id="5" creationId="{1B6DDF20-DF70-46DB-A4FE-32EA3D3EE398}"/>
          </ac:picMkLst>
        </pc:picChg>
      </pc:sldChg>
      <pc:sldChg chg="add">
        <pc:chgData name="Wyman, Hilary" userId="f3bca22b-3a42-4d89-8a24-ce254d13f28a" providerId="ADAL" clId="{624B262B-F5E2-4783-8052-A0D0BE8CE34B}" dt="2021-10-26T11:46:27.967" v="97"/>
        <pc:sldMkLst>
          <pc:docMk/>
          <pc:sldMk cId="2062345195" sldId="464"/>
        </pc:sldMkLst>
      </pc:sldChg>
      <pc:sldChg chg="add">
        <pc:chgData name="Wyman, Hilary" userId="f3bca22b-3a42-4d89-8a24-ce254d13f28a" providerId="ADAL" clId="{624B262B-F5E2-4783-8052-A0D0BE8CE34B}" dt="2021-10-26T11:49:36.574" v="133"/>
        <pc:sldMkLst>
          <pc:docMk/>
          <pc:sldMk cId="2030758135" sldId="465"/>
        </pc:sldMkLst>
      </pc:sldChg>
      <pc:sldChg chg="add">
        <pc:chgData name="Wyman, Hilary" userId="f3bca22b-3a42-4d89-8a24-ce254d13f28a" providerId="ADAL" clId="{624B262B-F5E2-4783-8052-A0D0BE8CE34B}" dt="2021-10-26T11:54:01.946" v="186"/>
        <pc:sldMkLst>
          <pc:docMk/>
          <pc:sldMk cId="1863048310" sldId="466"/>
        </pc:sldMkLst>
      </pc:sldChg>
      <pc:sldChg chg="add">
        <pc:chgData name="Wyman, Hilary" userId="f3bca22b-3a42-4d89-8a24-ce254d13f28a" providerId="ADAL" clId="{624B262B-F5E2-4783-8052-A0D0BE8CE34B}" dt="2021-10-26T11:56:41.819" v="205"/>
        <pc:sldMkLst>
          <pc:docMk/>
          <pc:sldMk cId="2592151491" sldId="467"/>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FB4E7F7-10A5-9C49-B0D8-1AB2ECEB803F}" type="datetimeFigureOut">
              <a:rPr lang="en-US" smtClean="0"/>
              <a:t>10/26/2021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72DAE36-7858-FC43-8097-4996FD7094C5}" type="slidenum">
              <a:rPr lang="en-US" smtClean="0"/>
              <a:t>‹#›</a:t>
            </a:fld>
            <a:endParaRPr lang="en-US"/>
          </a:p>
        </p:txBody>
      </p:sp>
    </p:spTree>
    <p:extLst>
      <p:ext uri="{BB962C8B-B14F-4D97-AF65-F5344CB8AC3E}">
        <p14:creationId xmlns:p14="http://schemas.microsoft.com/office/powerpoint/2010/main" val="18070191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B8E7D6-D6CD-484E-8EDC-C7047F99205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E54C0C1-E392-9544-9704-7E98D9E2EF5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CE5EE09-A37A-A349-BBF5-208755C562A1}"/>
              </a:ext>
            </a:extLst>
          </p:cNvPr>
          <p:cNvSpPr>
            <a:spLocks noGrp="1"/>
          </p:cNvSpPr>
          <p:nvPr>
            <p:ph type="dt" sz="half" idx="10"/>
          </p:nvPr>
        </p:nvSpPr>
        <p:spPr/>
        <p:txBody>
          <a:bodyPr/>
          <a:lstStyle/>
          <a:p>
            <a:fld id="{219F2AF6-D242-0B45-A49E-1BE1C424A6AE}" type="datetimeFigureOut">
              <a:rPr lang="en-US" smtClean="0"/>
              <a:t>10/26/2021</a:t>
            </a:fld>
            <a:endParaRPr lang="en-US"/>
          </a:p>
        </p:txBody>
      </p:sp>
      <p:sp>
        <p:nvSpPr>
          <p:cNvPr id="5" name="Footer Placeholder 4">
            <a:extLst>
              <a:ext uri="{FF2B5EF4-FFF2-40B4-BE49-F238E27FC236}">
                <a16:creationId xmlns:a16="http://schemas.microsoft.com/office/drawing/2014/main" id="{D919A6E6-5C36-2C45-AD06-F1002E968DA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D3FDD74-5674-ED48-A92F-F9EF9178D9D0}"/>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31413295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22975D-CE7B-6143-8E58-C2C1940BF308}"/>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2DD341B-D73E-4946-BB85-7735E087EB67}"/>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D93A45A-F161-2D45-81EC-CD078884FBC2}"/>
              </a:ext>
            </a:extLst>
          </p:cNvPr>
          <p:cNvSpPr>
            <a:spLocks noGrp="1"/>
          </p:cNvSpPr>
          <p:nvPr>
            <p:ph type="dt" sz="half" idx="10"/>
          </p:nvPr>
        </p:nvSpPr>
        <p:spPr/>
        <p:txBody>
          <a:bodyPr/>
          <a:lstStyle/>
          <a:p>
            <a:fld id="{219F2AF6-D242-0B45-A49E-1BE1C424A6AE}" type="datetimeFigureOut">
              <a:rPr lang="en-US" smtClean="0"/>
              <a:t>10/26/2021</a:t>
            </a:fld>
            <a:endParaRPr lang="en-US"/>
          </a:p>
        </p:txBody>
      </p:sp>
      <p:sp>
        <p:nvSpPr>
          <p:cNvPr id="5" name="Footer Placeholder 4">
            <a:extLst>
              <a:ext uri="{FF2B5EF4-FFF2-40B4-BE49-F238E27FC236}">
                <a16:creationId xmlns:a16="http://schemas.microsoft.com/office/drawing/2014/main" id="{18338294-AF45-6C4C-A014-CA7EB3E39E6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9A8FC89-DDD0-9B49-B6E2-F1160BC91966}"/>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32114106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6E39EE5-3048-3B4B-A225-EE3E8F7A837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81EB45CC-12EB-C542-B469-D1990A1EBA08}"/>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2F4473-8E30-324D-B911-23E125F32B6B}"/>
              </a:ext>
            </a:extLst>
          </p:cNvPr>
          <p:cNvSpPr>
            <a:spLocks noGrp="1"/>
          </p:cNvSpPr>
          <p:nvPr>
            <p:ph type="dt" sz="half" idx="10"/>
          </p:nvPr>
        </p:nvSpPr>
        <p:spPr/>
        <p:txBody>
          <a:bodyPr/>
          <a:lstStyle/>
          <a:p>
            <a:fld id="{219F2AF6-D242-0B45-A49E-1BE1C424A6AE}" type="datetimeFigureOut">
              <a:rPr lang="en-US" smtClean="0"/>
              <a:t>10/26/2021</a:t>
            </a:fld>
            <a:endParaRPr lang="en-US"/>
          </a:p>
        </p:txBody>
      </p:sp>
      <p:sp>
        <p:nvSpPr>
          <p:cNvPr id="5" name="Footer Placeholder 4">
            <a:extLst>
              <a:ext uri="{FF2B5EF4-FFF2-40B4-BE49-F238E27FC236}">
                <a16:creationId xmlns:a16="http://schemas.microsoft.com/office/drawing/2014/main" id="{02A8FC97-3C1D-4E48-96F9-3DE5DB01033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53B57B6-FE54-AE48-A40D-40B5551D9F90}"/>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2287565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899B6F-827E-624D-B0C2-C980F493756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0948B2E-7046-AC41-8D67-6E72E752768B}"/>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009FF93-F077-5243-AF93-7263CEECAE36}"/>
              </a:ext>
            </a:extLst>
          </p:cNvPr>
          <p:cNvSpPr>
            <a:spLocks noGrp="1"/>
          </p:cNvSpPr>
          <p:nvPr>
            <p:ph type="dt" sz="half" idx="10"/>
          </p:nvPr>
        </p:nvSpPr>
        <p:spPr/>
        <p:txBody>
          <a:bodyPr/>
          <a:lstStyle/>
          <a:p>
            <a:fld id="{219F2AF6-D242-0B45-A49E-1BE1C424A6AE}" type="datetimeFigureOut">
              <a:rPr lang="en-US" smtClean="0"/>
              <a:t>10/26/2021</a:t>
            </a:fld>
            <a:endParaRPr lang="en-US"/>
          </a:p>
        </p:txBody>
      </p:sp>
      <p:sp>
        <p:nvSpPr>
          <p:cNvPr id="5" name="Footer Placeholder 4">
            <a:extLst>
              <a:ext uri="{FF2B5EF4-FFF2-40B4-BE49-F238E27FC236}">
                <a16:creationId xmlns:a16="http://schemas.microsoft.com/office/drawing/2014/main" id="{F74F96D2-0702-8B47-9446-0A4567B72C2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7AAF693-3F9F-264F-BC93-B9E6BF6F7B96}"/>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26589773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4AF61D-2038-1744-B0A4-116EAED2C52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71DF3B0-51B2-8A42-9409-4C341ED3ECB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50B75ACF-992D-D241-8AFA-9E39F3A32461}"/>
              </a:ext>
            </a:extLst>
          </p:cNvPr>
          <p:cNvSpPr>
            <a:spLocks noGrp="1"/>
          </p:cNvSpPr>
          <p:nvPr>
            <p:ph type="dt" sz="half" idx="10"/>
          </p:nvPr>
        </p:nvSpPr>
        <p:spPr/>
        <p:txBody>
          <a:bodyPr/>
          <a:lstStyle/>
          <a:p>
            <a:fld id="{219F2AF6-D242-0B45-A49E-1BE1C424A6AE}" type="datetimeFigureOut">
              <a:rPr lang="en-US" smtClean="0"/>
              <a:t>10/26/2021</a:t>
            </a:fld>
            <a:endParaRPr lang="en-US"/>
          </a:p>
        </p:txBody>
      </p:sp>
      <p:sp>
        <p:nvSpPr>
          <p:cNvPr id="5" name="Footer Placeholder 4">
            <a:extLst>
              <a:ext uri="{FF2B5EF4-FFF2-40B4-BE49-F238E27FC236}">
                <a16:creationId xmlns:a16="http://schemas.microsoft.com/office/drawing/2014/main" id="{0D4F3F34-BF81-DD4D-8851-B6B40BFC621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AF4A106-7E9B-BB4C-AF8F-98EA6F998352}"/>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34054042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917C4A-EE38-104C-B284-51BECEC67AA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9495A72-6D4B-5D4D-A230-3DBC9A38F2BC}"/>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F869F38-9D56-DD49-852C-BF91CB5F3CD1}"/>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4E78A46-AFD6-F04D-94ED-47CC58D3D62C}"/>
              </a:ext>
            </a:extLst>
          </p:cNvPr>
          <p:cNvSpPr>
            <a:spLocks noGrp="1"/>
          </p:cNvSpPr>
          <p:nvPr>
            <p:ph type="dt" sz="half" idx="10"/>
          </p:nvPr>
        </p:nvSpPr>
        <p:spPr/>
        <p:txBody>
          <a:bodyPr/>
          <a:lstStyle/>
          <a:p>
            <a:fld id="{219F2AF6-D242-0B45-A49E-1BE1C424A6AE}" type="datetimeFigureOut">
              <a:rPr lang="en-US" smtClean="0"/>
              <a:t>10/26/2021</a:t>
            </a:fld>
            <a:endParaRPr lang="en-US"/>
          </a:p>
        </p:txBody>
      </p:sp>
      <p:sp>
        <p:nvSpPr>
          <p:cNvPr id="6" name="Footer Placeholder 5">
            <a:extLst>
              <a:ext uri="{FF2B5EF4-FFF2-40B4-BE49-F238E27FC236}">
                <a16:creationId xmlns:a16="http://schemas.microsoft.com/office/drawing/2014/main" id="{4D820E58-6015-6643-8489-6A0D43BF9AC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6CEC03E-3E6A-7E47-9670-4961C59E9158}"/>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33710089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DCDDF6-B321-D949-867C-B26814D98B76}"/>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773C89F-1764-4A48-B6BC-B141A9BC31B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91769379-9076-D343-9A2A-61105CF9A95E}"/>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ADA577C-65CF-0A4A-AC16-0160FAFAB58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BFDB6078-366E-1944-A4F1-5E471213DC85}"/>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A6BF571A-9177-5F43-BCD1-6DFC1DAB96FC}"/>
              </a:ext>
            </a:extLst>
          </p:cNvPr>
          <p:cNvSpPr>
            <a:spLocks noGrp="1"/>
          </p:cNvSpPr>
          <p:nvPr>
            <p:ph type="dt" sz="half" idx="10"/>
          </p:nvPr>
        </p:nvSpPr>
        <p:spPr/>
        <p:txBody>
          <a:bodyPr/>
          <a:lstStyle/>
          <a:p>
            <a:fld id="{219F2AF6-D242-0B45-A49E-1BE1C424A6AE}" type="datetimeFigureOut">
              <a:rPr lang="en-US" smtClean="0"/>
              <a:t>10/26/2021</a:t>
            </a:fld>
            <a:endParaRPr lang="en-US"/>
          </a:p>
        </p:txBody>
      </p:sp>
      <p:sp>
        <p:nvSpPr>
          <p:cNvPr id="8" name="Footer Placeholder 7">
            <a:extLst>
              <a:ext uri="{FF2B5EF4-FFF2-40B4-BE49-F238E27FC236}">
                <a16:creationId xmlns:a16="http://schemas.microsoft.com/office/drawing/2014/main" id="{1EFA1D5A-DDC0-604E-B503-AFA142E48B7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FFEAEA89-D054-3843-AF07-B999D1E168CB}"/>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29928163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412172-4D0C-9C49-A7EF-D3493DCB5980}"/>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ED3F768-2AC1-224E-B435-BB8DDCDFB95C}"/>
              </a:ext>
            </a:extLst>
          </p:cNvPr>
          <p:cNvSpPr>
            <a:spLocks noGrp="1"/>
          </p:cNvSpPr>
          <p:nvPr>
            <p:ph type="dt" sz="half" idx="10"/>
          </p:nvPr>
        </p:nvSpPr>
        <p:spPr/>
        <p:txBody>
          <a:bodyPr/>
          <a:lstStyle/>
          <a:p>
            <a:fld id="{219F2AF6-D242-0B45-A49E-1BE1C424A6AE}" type="datetimeFigureOut">
              <a:rPr lang="en-US" smtClean="0"/>
              <a:t>10/26/2021</a:t>
            </a:fld>
            <a:endParaRPr lang="en-US"/>
          </a:p>
        </p:txBody>
      </p:sp>
      <p:sp>
        <p:nvSpPr>
          <p:cNvPr id="4" name="Footer Placeholder 3">
            <a:extLst>
              <a:ext uri="{FF2B5EF4-FFF2-40B4-BE49-F238E27FC236}">
                <a16:creationId xmlns:a16="http://schemas.microsoft.com/office/drawing/2014/main" id="{495FE34D-550D-574D-B98D-26ED654ABBE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4660757-2823-4C4C-B095-31722D208F9E}"/>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13879968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A378D94-AE9D-F744-9F04-7515EFE02659}"/>
              </a:ext>
            </a:extLst>
          </p:cNvPr>
          <p:cNvSpPr>
            <a:spLocks noGrp="1"/>
          </p:cNvSpPr>
          <p:nvPr>
            <p:ph type="dt" sz="half" idx="10"/>
          </p:nvPr>
        </p:nvSpPr>
        <p:spPr/>
        <p:txBody>
          <a:bodyPr/>
          <a:lstStyle/>
          <a:p>
            <a:fld id="{219F2AF6-D242-0B45-A49E-1BE1C424A6AE}" type="datetimeFigureOut">
              <a:rPr lang="en-US" smtClean="0"/>
              <a:t>10/26/2021</a:t>
            </a:fld>
            <a:endParaRPr lang="en-US"/>
          </a:p>
        </p:txBody>
      </p:sp>
      <p:sp>
        <p:nvSpPr>
          <p:cNvPr id="3" name="Footer Placeholder 2">
            <a:extLst>
              <a:ext uri="{FF2B5EF4-FFF2-40B4-BE49-F238E27FC236}">
                <a16:creationId xmlns:a16="http://schemas.microsoft.com/office/drawing/2014/main" id="{C68D928A-D0A8-EB49-9A19-706F545705A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F7AD9FC-4671-234A-97BE-095AFA6C1F31}"/>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8375959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D25745-D98D-644A-8B42-97F1667DD50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E64EB26D-335D-B847-945F-6AA3BEA1A14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27919A6-8A4D-CF42-9075-DC35EDB6A79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EBB675A9-0FBC-F44D-8144-A66AF64705A2}"/>
              </a:ext>
            </a:extLst>
          </p:cNvPr>
          <p:cNvSpPr>
            <a:spLocks noGrp="1"/>
          </p:cNvSpPr>
          <p:nvPr>
            <p:ph type="dt" sz="half" idx="10"/>
          </p:nvPr>
        </p:nvSpPr>
        <p:spPr/>
        <p:txBody>
          <a:bodyPr/>
          <a:lstStyle/>
          <a:p>
            <a:fld id="{219F2AF6-D242-0B45-A49E-1BE1C424A6AE}" type="datetimeFigureOut">
              <a:rPr lang="en-US" smtClean="0"/>
              <a:t>10/26/2021</a:t>
            </a:fld>
            <a:endParaRPr lang="en-US"/>
          </a:p>
        </p:txBody>
      </p:sp>
      <p:sp>
        <p:nvSpPr>
          <p:cNvPr id="6" name="Footer Placeholder 5">
            <a:extLst>
              <a:ext uri="{FF2B5EF4-FFF2-40B4-BE49-F238E27FC236}">
                <a16:creationId xmlns:a16="http://schemas.microsoft.com/office/drawing/2014/main" id="{325E2D68-A31B-BA4D-9617-B9F0B007089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3C4A58B-9FF7-A948-A0AE-BBBEA86C50CC}"/>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24630270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8E395A-1C5B-944F-87A2-D8A53CB59CE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03CE062-CC9F-0046-9DF1-B22B40AFB64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09029071-C80B-EE42-86A2-A42B1CF93B5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9A07B94-8FE7-B54F-BF07-014BB6101CFE}"/>
              </a:ext>
            </a:extLst>
          </p:cNvPr>
          <p:cNvSpPr>
            <a:spLocks noGrp="1"/>
          </p:cNvSpPr>
          <p:nvPr>
            <p:ph type="dt" sz="half" idx="10"/>
          </p:nvPr>
        </p:nvSpPr>
        <p:spPr/>
        <p:txBody>
          <a:bodyPr/>
          <a:lstStyle/>
          <a:p>
            <a:fld id="{219F2AF6-D242-0B45-A49E-1BE1C424A6AE}" type="datetimeFigureOut">
              <a:rPr lang="en-US" smtClean="0"/>
              <a:t>10/26/2021</a:t>
            </a:fld>
            <a:endParaRPr lang="en-US"/>
          </a:p>
        </p:txBody>
      </p:sp>
      <p:sp>
        <p:nvSpPr>
          <p:cNvPr id="6" name="Footer Placeholder 5">
            <a:extLst>
              <a:ext uri="{FF2B5EF4-FFF2-40B4-BE49-F238E27FC236}">
                <a16:creationId xmlns:a16="http://schemas.microsoft.com/office/drawing/2014/main" id="{C6F8E31B-582F-7649-A3A2-0C9CA4759E5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2FE4E7F-D4C8-9541-B1F6-12A27AD63A47}"/>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7989961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3772C36-5B53-CE49-8F44-018AF44E851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09C4754-8DE3-3749-A870-F32EC02A588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071DF27-E60B-A243-A151-1922129CE36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19F2AF6-D242-0B45-A49E-1BE1C424A6AE}" type="datetimeFigureOut">
              <a:rPr lang="en-US" smtClean="0"/>
              <a:t>10/26/2021</a:t>
            </a:fld>
            <a:endParaRPr lang="en-US"/>
          </a:p>
        </p:txBody>
      </p:sp>
      <p:sp>
        <p:nvSpPr>
          <p:cNvPr id="5" name="Footer Placeholder 4">
            <a:extLst>
              <a:ext uri="{FF2B5EF4-FFF2-40B4-BE49-F238E27FC236}">
                <a16:creationId xmlns:a16="http://schemas.microsoft.com/office/drawing/2014/main" id="{3882F363-BB5B-C240-8F81-9AB5A307DB3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FCDA2D5D-CC85-1249-9AB3-30F2442BD43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C0D4F5-0D5C-F448-9219-64E66EE3E65F}" type="slidenum">
              <a:rPr lang="en-US" smtClean="0"/>
              <a:t>‹#›</a:t>
            </a:fld>
            <a:endParaRPr lang="en-US"/>
          </a:p>
        </p:txBody>
      </p:sp>
    </p:spTree>
    <p:extLst>
      <p:ext uri="{BB962C8B-B14F-4D97-AF65-F5344CB8AC3E}">
        <p14:creationId xmlns:p14="http://schemas.microsoft.com/office/powerpoint/2010/main" val="198631244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HSCandCC@wjec.co.uk" TargetMode="External"/><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www.youtube.com/watch?v=P22IWdDg-HA"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Layout" Target="../slideLayouts/slideLayout2.xml"/><Relationship Id="rId1" Type="http://schemas.openxmlformats.org/officeDocument/2006/relationships/video" Target="https://www.youtube.com/embed/acijNEErf-c?feature=oembed" TargetMode="External"/><Relationship Id="rId4" Type="http://schemas.openxmlformats.org/officeDocument/2006/relationships/image" Target="../media/image1.png"/></Relationships>
</file>

<file path=ppt/slides/_rels/slide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2.xml"/><Relationship Id="rId1" Type="http://schemas.openxmlformats.org/officeDocument/2006/relationships/video" Target="https://www.youtube.com/embed/Qvm7ojojk9U?feature=oembed" TargetMode="External"/><Relationship Id="rId4" Type="http://schemas.openxmlformats.org/officeDocument/2006/relationships/image" Target="../media/image1.png"/></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2.xml"/><Relationship Id="rId1" Type="http://schemas.openxmlformats.org/officeDocument/2006/relationships/video" Target="https://www.youtube.com/embed/f9V8vA3D3d8?feature=oembed" TargetMode="External"/><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CDD34750-652D-FC49-85CC-0D442747B51C}"/>
              </a:ext>
            </a:extLst>
          </p:cNvPr>
          <p:cNvSpPr>
            <a:spLocks noGrp="1"/>
          </p:cNvSpPr>
          <p:nvPr>
            <p:ph type="ctrTitle"/>
          </p:nvPr>
        </p:nvSpPr>
        <p:spPr>
          <a:xfrm>
            <a:off x="1502597" y="3139637"/>
            <a:ext cx="9186807" cy="3132264"/>
          </a:xfrm>
          <a:noFill/>
        </p:spPr>
        <p:txBody>
          <a:bodyPr anchor="t" anchorCtr="0">
            <a:noAutofit/>
          </a:bodyPr>
          <a:lstStyle/>
          <a:p>
            <a:r>
              <a:rPr lang="en-GB" sz="3200" dirty="0">
                <a:solidFill>
                  <a:srgbClr val="002060"/>
                </a:solidFill>
                <a:latin typeface="+mn-lt"/>
                <a:ea typeface="+mj-lt"/>
                <a:cs typeface="+mj-lt"/>
              </a:rPr>
              <a:t>GCE Health and Social Care, and Childcare</a:t>
            </a:r>
            <a:br>
              <a:rPr lang="en-GB" sz="3200" b="1" dirty="0">
                <a:solidFill>
                  <a:srgbClr val="002060"/>
                </a:solidFill>
                <a:latin typeface="+mn-lt"/>
                <a:ea typeface="+mj-lt"/>
                <a:cs typeface="+mj-lt"/>
              </a:rPr>
            </a:br>
            <a:br>
              <a:rPr lang="en-GB" sz="3200" b="1" dirty="0">
                <a:solidFill>
                  <a:srgbClr val="002060"/>
                </a:solidFill>
                <a:latin typeface="+mn-lt"/>
                <a:ea typeface="+mj-lt"/>
                <a:cs typeface="+mj-lt"/>
              </a:rPr>
            </a:br>
            <a:r>
              <a:rPr lang="en-GB" sz="3200" b="1" dirty="0">
                <a:solidFill>
                  <a:srgbClr val="002060"/>
                </a:solidFill>
                <a:latin typeface="+mn-lt"/>
                <a:ea typeface="+mj-lt"/>
                <a:cs typeface="+mj-lt"/>
              </a:rPr>
              <a:t>Unit 2</a:t>
            </a:r>
            <a:br>
              <a:rPr lang="en-GB" sz="3200" b="1" dirty="0">
                <a:solidFill>
                  <a:srgbClr val="002060"/>
                </a:solidFill>
                <a:latin typeface="+mn-lt"/>
                <a:ea typeface="+mj-lt"/>
                <a:cs typeface="+mj-lt"/>
              </a:rPr>
            </a:br>
            <a:r>
              <a:rPr lang="en-GB" sz="3200" b="1" dirty="0">
                <a:solidFill>
                  <a:srgbClr val="002060"/>
                </a:solidFill>
                <a:latin typeface="+mn-lt"/>
                <a:ea typeface="+mj-lt"/>
                <a:cs typeface="+mj-lt"/>
              </a:rPr>
              <a:t>Supporting health, well-being and resilience in Wales</a:t>
            </a:r>
            <a:br>
              <a:rPr lang="en-GB" sz="3200" b="1" dirty="0">
                <a:solidFill>
                  <a:srgbClr val="002060"/>
                </a:solidFill>
                <a:latin typeface="+mn-lt"/>
                <a:ea typeface="+mj-lt"/>
                <a:cs typeface="+mj-lt"/>
              </a:rPr>
            </a:br>
            <a:br>
              <a:rPr lang="en-GB" sz="3200" b="1" dirty="0">
                <a:solidFill>
                  <a:srgbClr val="002060"/>
                </a:solidFill>
                <a:latin typeface="+mn-lt"/>
                <a:ea typeface="+mj-lt"/>
                <a:cs typeface="+mj-lt"/>
              </a:rPr>
            </a:br>
            <a:r>
              <a:rPr lang="en-GB" sz="3200" b="1" dirty="0">
                <a:solidFill>
                  <a:srgbClr val="00B0F0"/>
                </a:solidFill>
                <a:latin typeface="+mn-lt"/>
                <a:ea typeface="+mj-lt"/>
                <a:cs typeface="+mj-lt"/>
              </a:rPr>
              <a:t>Task 1, part (b) – current legislation (5)</a:t>
            </a:r>
            <a:endParaRPr lang="en-US" sz="3200" dirty="0">
              <a:solidFill>
                <a:srgbClr val="00B0F0"/>
              </a:solidFill>
              <a:latin typeface="+mn-lt"/>
              <a:ea typeface="+mj-lt"/>
              <a:cs typeface="+mj-lt"/>
            </a:endParaRPr>
          </a:p>
        </p:txBody>
      </p:sp>
      <p:pic>
        <p:nvPicPr>
          <p:cNvPr id="6" name="Picture 5">
            <a:extLst>
              <a:ext uri="{FF2B5EF4-FFF2-40B4-BE49-F238E27FC236}">
                <a16:creationId xmlns:a16="http://schemas.microsoft.com/office/drawing/2014/main" id="{37FB048D-6B60-444B-8A65-DD672A8BF29F}"/>
              </a:ext>
            </a:extLst>
          </p:cNvPr>
          <p:cNvPicPr/>
          <p:nvPr/>
        </p:nvPicPr>
        <p:blipFill>
          <a:blip r:embed="rId2">
            <a:extLst>
              <a:ext uri="{28A0092B-C50C-407E-A947-70E740481C1C}">
                <a14:useLocalDpi xmlns:a14="http://schemas.microsoft.com/office/drawing/2010/main" val="0"/>
              </a:ext>
            </a:extLst>
          </a:blip>
          <a:stretch>
            <a:fillRect/>
          </a:stretch>
        </p:blipFill>
        <p:spPr>
          <a:xfrm>
            <a:off x="9732133" y="117212"/>
            <a:ext cx="2289493" cy="979714"/>
          </a:xfrm>
          <a:prstGeom prst="rect">
            <a:avLst/>
          </a:prstGeom>
        </p:spPr>
      </p:pic>
      <p:sp>
        <p:nvSpPr>
          <p:cNvPr id="7" name="Text Box 2">
            <a:extLst>
              <a:ext uri="{FF2B5EF4-FFF2-40B4-BE49-F238E27FC236}">
                <a16:creationId xmlns:a16="http://schemas.microsoft.com/office/drawing/2014/main" id="{C813EB3A-513C-492B-AA25-3DA6586120AE}"/>
              </a:ext>
            </a:extLst>
          </p:cNvPr>
          <p:cNvSpPr txBox="1">
            <a:spLocks noChangeArrowheads="1"/>
          </p:cNvSpPr>
          <p:nvPr/>
        </p:nvSpPr>
        <p:spPr bwMode="auto">
          <a:xfrm>
            <a:off x="506185" y="1582214"/>
            <a:ext cx="11179629" cy="979715"/>
          </a:xfrm>
          <a:prstGeom prst="rect">
            <a:avLst/>
          </a:prstGeom>
          <a:noFill/>
          <a:ln w="28575">
            <a:solidFill>
              <a:schemeClr val="accent1"/>
            </a:solidFill>
            <a:miter lim="800000"/>
            <a:headEnd/>
            <a:tailEnd/>
          </a:ln>
        </p:spPr>
        <p:txBody>
          <a:bodyPr rot="0" vert="horz" wrap="square" lIns="91440" tIns="45720" rIns="91440" bIns="45720" anchor="t" anchorCtr="0">
            <a:noAutofit/>
          </a:bodyPr>
          <a:lstStyle/>
          <a:p>
            <a:pPr algn="ctr">
              <a:lnSpc>
                <a:spcPct val="107000"/>
              </a:lnSpc>
              <a:spcAft>
                <a:spcPts val="800"/>
              </a:spcAft>
            </a:pPr>
            <a:r>
              <a:rPr lang="en-GB" dirty="0">
                <a:solidFill>
                  <a:srgbClr val="4472C4"/>
                </a:solidFill>
                <a:effectLst/>
                <a:latin typeface="Arial" panose="020B0604020202020204" pitchFamily="34" charset="0"/>
                <a:ea typeface="Calibri" panose="020F0502020204030204" pitchFamily="34" charset="0"/>
                <a:cs typeface="Times New Roman" panose="02020603050405020304" pitchFamily="18" charset="0"/>
              </a:rPr>
              <a:t>These materials are designed by teachers to support the delivery of GCE Health and Social Care, and Childcare.  They are supported, but not produced, by WJEC.  If you would like to share your resources, please contact </a:t>
            </a:r>
            <a:r>
              <a:rPr lang="en-GB" u="sng" dirty="0">
                <a:solidFill>
                  <a:srgbClr val="0000FF"/>
                </a:solidFill>
                <a:effectLst/>
                <a:latin typeface="Arial" panose="020B0604020202020204" pitchFamily="34" charset="0"/>
                <a:ea typeface="Calibri" panose="020F0502020204030204" pitchFamily="34" charset="0"/>
                <a:cs typeface="Times New Roman" panose="02020603050405020304" pitchFamily="18" charset="0"/>
                <a:hlinkClick r:id="rId3"/>
              </a:rPr>
              <a:t>HSCandCC@wjec.co.uk</a:t>
            </a:r>
            <a:r>
              <a:rPr lang="en-GB" dirty="0">
                <a:effectLst/>
                <a:latin typeface="Arial" panose="020B0604020202020204" pitchFamily="34" charset="0"/>
                <a:ea typeface="Calibri" panose="020F0502020204030204" pitchFamily="34" charset="0"/>
                <a:cs typeface="Times New Roman" panose="02020603050405020304" pitchFamily="18" charset="0"/>
              </a:rPr>
              <a:t>.</a:t>
            </a:r>
            <a:endParaRPr lang="en-GB"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1346177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4811A0-792D-41B0-A53A-D28AD8BE5913}"/>
              </a:ext>
            </a:extLst>
          </p:cNvPr>
          <p:cNvSpPr>
            <a:spLocks noGrp="1"/>
          </p:cNvSpPr>
          <p:nvPr>
            <p:ph type="title"/>
          </p:nvPr>
        </p:nvSpPr>
        <p:spPr>
          <a:xfrm>
            <a:off x="838200" y="1088574"/>
            <a:ext cx="10515600" cy="710974"/>
          </a:xfrm>
          <a:solidFill>
            <a:srgbClr val="F584EB"/>
          </a:solidFill>
        </p:spPr>
        <p:txBody>
          <a:bodyPr/>
          <a:lstStyle/>
          <a:p>
            <a:pPr algn="ctr"/>
            <a:r>
              <a:rPr lang="en-GB" dirty="0">
                <a:latin typeface="Calibri"/>
                <a:ea typeface="+mj-lt"/>
                <a:cs typeface="Calibri"/>
              </a:rPr>
              <a:t>Linking to NEA Task 1</a:t>
            </a:r>
          </a:p>
        </p:txBody>
      </p:sp>
      <p:sp>
        <p:nvSpPr>
          <p:cNvPr id="4" name="Content Placeholder 3">
            <a:extLst>
              <a:ext uri="{FF2B5EF4-FFF2-40B4-BE49-F238E27FC236}">
                <a16:creationId xmlns:a16="http://schemas.microsoft.com/office/drawing/2014/main" id="{017D5237-E05F-4B3C-99F3-A2587E7F1ECC}"/>
              </a:ext>
            </a:extLst>
          </p:cNvPr>
          <p:cNvSpPr>
            <a:spLocks noGrp="1"/>
          </p:cNvSpPr>
          <p:nvPr>
            <p:ph sz="half" idx="2"/>
          </p:nvPr>
        </p:nvSpPr>
        <p:spPr>
          <a:xfrm>
            <a:off x="4746171" y="1934485"/>
            <a:ext cx="6607629" cy="4662261"/>
          </a:xfrm>
          <a:ln>
            <a:solidFill>
              <a:srgbClr val="F584EB"/>
            </a:solidFill>
          </a:ln>
        </p:spPr>
        <p:txBody>
          <a:bodyPr vert="horz" lIns="91440" tIns="45720" rIns="91440" bIns="45720" rtlCol="0" anchor="t">
            <a:noAutofit/>
          </a:bodyPr>
          <a:lstStyle/>
          <a:p>
            <a:pPr marL="0" indent="0">
              <a:buNone/>
            </a:pPr>
            <a:r>
              <a:rPr lang="en-GB" sz="2400" b="1" dirty="0">
                <a:solidFill>
                  <a:srgbClr val="DB44E3"/>
                </a:solidFill>
                <a:ea typeface="+mn-lt"/>
                <a:cs typeface="+mn-lt"/>
              </a:rPr>
              <a:t>You must be able to link each piece of legislation, regulation and initiative:</a:t>
            </a:r>
          </a:p>
          <a:p>
            <a:pPr marL="457200" indent="-457200">
              <a:buFont typeface="Wingdings" panose="020B0604020202020204" pitchFamily="34" charset="0"/>
              <a:buChar char="ü"/>
            </a:pPr>
            <a:r>
              <a:rPr lang="en-GB" sz="2400" dirty="0">
                <a:ea typeface="+mn-lt"/>
                <a:cs typeface="+mn-lt"/>
              </a:rPr>
              <a:t>Able to identify the purpose of it</a:t>
            </a:r>
          </a:p>
          <a:p>
            <a:pPr marL="457200" indent="-457200">
              <a:buFont typeface="Wingdings" panose="020B0604020202020204" pitchFamily="34" charset="0"/>
              <a:buChar char="ü"/>
            </a:pPr>
            <a:r>
              <a:rPr lang="en-GB" sz="2400" dirty="0">
                <a:ea typeface="+mn-lt"/>
                <a:cs typeface="+mn-lt"/>
              </a:rPr>
              <a:t>The main features of it</a:t>
            </a:r>
          </a:p>
          <a:p>
            <a:pPr marL="457200" indent="-457200">
              <a:buFont typeface="Wingdings" panose="020B0604020202020204" pitchFamily="34" charset="0"/>
              <a:buChar char="ü"/>
            </a:pPr>
            <a:r>
              <a:rPr lang="en-GB" sz="2400" dirty="0">
                <a:ea typeface="+mn-lt"/>
                <a:cs typeface="+mn-lt"/>
              </a:rPr>
              <a:t>How it supports sustainable, high-quality person/child-centred health and social care and childcare services in Wales</a:t>
            </a:r>
          </a:p>
          <a:p>
            <a:pPr marL="457200" indent="-457200">
              <a:buFont typeface="Wingdings" panose="020B0604020202020204" pitchFamily="34" charset="0"/>
              <a:buChar char="ü"/>
            </a:pPr>
            <a:r>
              <a:rPr lang="en-GB" sz="2400" dirty="0">
                <a:ea typeface="+mn-lt"/>
                <a:cs typeface="+mn-lt"/>
              </a:rPr>
              <a:t>The impact of the current legislation, initiatives and/or regulation in relation to: </a:t>
            </a:r>
          </a:p>
          <a:p>
            <a:pPr marL="914400" lvl="1" indent="-457200">
              <a:buFont typeface="Wingdings" panose="020B0604020202020204" pitchFamily="34" charset="0"/>
              <a:buChar char="ü"/>
            </a:pPr>
            <a:r>
              <a:rPr lang="en-GB" dirty="0">
                <a:ea typeface="+mn-lt"/>
                <a:cs typeface="+mn-lt"/>
              </a:rPr>
              <a:t>sustainable care services </a:t>
            </a:r>
          </a:p>
          <a:p>
            <a:pPr marL="914400" lvl="1" indent="-457200">
              <a:buFont typeface="Wingdings" panose="020B0604020202020204" pitchFamily="34" charset="0"/>
              <a:buChar char="ü"/>
            </a:pPr>
            <a:r>
              <a:rPr lang="en-GB" dirty="0">
                <a:ea typeface="+mn-lt"/>
                <a:cs typeface="+mn-lt"/>
              </a:rPr>
              <a:t>high-quality health and social care, and childcare services in Wales.</a:t>
            </a:r>
            <a:endParaRPr lang="en-GB" sz="2400" dirty="0">
              <a:ea typeface="+mn-lt"/>
              <a:cs typeface="+mn-lt"/>
            </a:endParaRPr>
          </a:p>
          <a:p>
            <a:pPr marL="0" indent="0">
              <a:buNone/>
            </a:pPr>
            <a:endParaRPr lang="en-GB" dirty="0">
              <a:cs typeface="Calibri"/>
            </a:endParaRPr>
          </a:p>
        </p:txBody>
      </p:sp>
      <p:sp>
        <p:nvSpPr>
          <p:cNvPr id="6" name="Content Placeholder 5">
            <a:extLst>
              <a:ext uri="{FF2B5EF4-FFF2-40B4-BE49-F238E27FC236}">
                <a16:creationId xmlns:a16="http://schemas.microsoft.com/office/drawing/2014/main" id="{9A781D59-C58F-43C7-A107-27B835B529C4}"/>
              </a:ext>
            </a:extLst>
          </p:cNvPr>
          <p:cNvSpPr>
            <a:spLocks noGrp="1"/>
          </p:cNvSpPr>
          <p:nvPr>
            <p:ph sz="half" idx="1"/>
          </p:nvPr>
        </p:nvSpPr>
        <p:spPr>
          <a:xfrm>
            <a:off x="838200" y="1934485"/>
            <a:ext cx="3816350" cy="4855241"/>
          </a:xfrm>
        </p:spPr>
        <p:txBody>
          <a:bodyPr vert="horz" lIns="91440" tIns="45720" rIns="91440" bIns="45720" rtlCol="0" anchor="t">
            <a:noAutofit/>
          </a:bodyPr>
          <a:lstStyle/>
          <a:p>
            <a:pPr marL="0" indent="0">
              <a:buNone/>
            </a:pPr>
            <a:r>
              <a:rPr lang="en-GB" sz="2400" b="1" dirty="0">
                <a:solidFill>
                  <a:srgbClr val="DB44E3"/>
                </a:solidFill>
                <a:latin typeface="Calibri"/>
                <a:ea typeface="+mn-lt"/>
                <a:cs typeface="Calibri Light"/>
              </a:rPr>
              <a:t>Part (b)</a:t>
            </a:r>
          </a:p>
          <a:p>
            <a:pPr marL="0" indent="0">
              <a:buNone/>
            </a:pPr>
            <a:r>
              <a:rPr lang="en-GB" sz="2400" dirty="0">
                <a:latin typeface="Calibri"/>
                <a:ea typeface="+mn-lt"/>
                <a:cs typeface="Calibri Light"/>
              </a:rPr>
              <a:t>Discusses how current legislation, initiatives and regulation support, and have an impact on, the provision of sustainable, high-quality health and social care and childcare services in Wales</a:t>
            </a:r>
            <a:endParaRPr lang="en-GB" sz="2400" dirty="0">
              <a:latin typeface="Calibri"/>
              <a:ea typeface="+mn-lt"/>
              <a:cs typeface="+mn-lt"/>
            </a:endParaRPr>
          </a:p>
          <a:p>
            <a:endParaRPr lang="en-GB" dirty="0">
              <a:cs typeface="Calibri" panose="020F0502020204030204"/>
            </a:endParaRPr>
          </a:p>
        </p:txBody>
      </p:sp>
      <p:pic>
        <p:nvPicPr>
          <p:cNvPr id="5" name="Picture 4">
            <a:extLst>
              <a:ext uri="{FF2B5EF4-FFF2-40B4-BE49-F238E27FC236}">
                <a16:creationId xmlns:a16="http://schemas.microsoft.com/office/drawing/2014/main" id="{642246C7-65FE-4715-8F5E-FFD2D58E3773}"/>
              </a:ext>
            </a:extLst>
          </p:cNvPr>
          <p:cNvPicPr/>
          <p:nvPr/>
        </p:nvPicPr>
        <p:blipFill>
          <a:blip r:embed="rId2">
            <a:extLst>
              <a:ext uri="{28A0092B-C50C-407E-A947-70E740481C1C}">
                <a14:useLocalDpi xmlns:a14="http://schemas.microsoft.com/office/drawing/2010/main" val="0"/>
              </a:ext>
            </a:extLst>
          </a:blip>
          <a:stretch>
            <a:fillRect/>
          </a:stretch>
        </p:blipFill>
        <p:spPr>
          <a:xfrm>
            <a:off x="10134599" y="74381"/>
            <a:ext cx="1988005" cy="838200"/>
          </a:xfrm>
          <a:prstGeom prst="rect">
            <a:avLst/>
          </a:prstGeom>
        </p:spPr>
      </p:pic>
    </p:spTree>
    <p:extLst>
      <p:ext uri="{BB962C8B-B14F-4D97-AF65-F5344CB8AC3E}">
        <p14:creationId xmlns:p14="http://schemas.microsoft.com/office/powerpoint/2010/main" val="16396713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A5D962-0A50-41C9-B504-F1A389D1348F}"/>
              </a:ext>
            </a:extLst>
          </p:cNvPr>
          <p:cNvSpPr>
            <a:spLocks noGrp="1"/>
          </p:cNvSpPr>
          <p:nvPr>
            <p:ph type="title"/>
          </p:nvPr>
        </p:nvSpPr>
        <p:spPr>
          <a:xfrm>
            <a:off x="838200" y="912581"/>
            <a:ext cx="10515600" cy="838200"/>
          </a:xfrm>
          <a:solidFill>
            <a:srgbClr val="F584EB"/>
          </a:solidFill>
        </p:spPr>
        <p:txBody>
          <a:bodyPr/>
          <a:lstStyle/>
          <a:p>
            <a:pPr algn="ctr"/>
            <a:r>
              <a:rPr lang="en-GB" dirty="0">
                <a:latin typeface="+mn-lt"/>
                <a:ea typeface="+mj-lt"/>
                <a:cs typeface="+mj-lt"/>
              </a:rPr>
              <a:t>The Children Act 1989, 2004 </a:t>
            </a:r>
            <a:endParaRPr lang="en-US" dirty="0">
              <a:latin typeface="+mn-lt"/>
            </a:endParaRPr>
          </a:p>
        </p:txBody>
      </p:sp>
      <p:sp>
        <p:nvSpPr>
          <p:cNvPr id="3" name="Content Placeholder 2">
            <a:extLst>
              <a:ext uri="{FF2B5EF4-FFF2-40B4-BE49-F238E27FC236}">
                <a16:creationId xmlns:a16="http://schemas.microsoft.com/office/drawing/2014/main" id="{FE268907-5C55-488C-85C4-A8DCB8FCA679}"/>
              </a:ext>
            </a:extLst>
          </p:cNvPr>
          <p:cNvSpPr>
            <a:spLocks noGrp="1"/>
          </p:cNvSpPr>
          <p:nvPr>
            <p:ph idx="1"/>
          </p:nvPr>
        </p:nvSpPr>
        <p:spPr/>
        <p:txBody>
          <a:bodyPr vert="horz" lIns="91440" tIns="45720" rIns="91440" bIns="45720" rtlCol="0" anchor="t">
            <a:noAutofit/>
          </a:bodyPr>
          <a:lstStyle/>
          <a:p>
            <a:pPr marL="0" indent="0">
              <a:buNone/>
            </a:pPr>
            <a:r>
              <a:rPr lang="en-GB" sz="2400" b="1" dirty="0">
                <a:ea typeface="+mn-lt"/>
                <a:cs typeface="+mn-lt"/>
              </a:rPr>
              <a:t>The Children Act</a:t>
            </a:r>
            <a:r>
              <a:rPr lang="en-GB" sz="2400" dirty="0">
                <a:ea typeface="+mn-lt"/>
                <a:cs typeface="+mn-lt"/>
              </a:rPr>
              <a:t> aims to improve effective local working to safeguard and promote </a:t>
            </a:r>
            <a:r>
              <a:rPr lang="en-GB" sz="2400" b="1" dirty="0">
                <a:ea typeface="+mn-lt"/>
                <a:cs typeface="+mn-lt"/>
              </a:rPr>
              <a:t>children's</a:t>
            </a:r>
            <a:r>
              <a:rPr lang="en-GB" sz="2400" dirty="0">
                <a:ea typeface="+mn-lt"/>
                <a:cs typeface="+mn-lt"/>
              </a:rPr>
              <a:t> well-being.  The </a:t>
            </a:r>
            <a:r>
              <a:rPr lang="en-GB" sz="2400" b="1" dirty="0">
                <a:ea typeface="+mn-lt"/>
                <a:cs typeface="+mn-lt"/>
              </a:rPr>
              <a:t>Act</a:t>
            </a:r>
            <a:r>
              <a:rPr lang="en-GB" sz="2400" dirty="0">
                <a:ea typeface="+mn-lt"/>
                <a:cs typeface="+mn-lt"/>
              </a:rPr>
              <a:t> takes a child-centred approach and includes universal as well as targeted and specialist services.</a:t>
            </a:r>
          </a:p>
          <a:p>
            <a:pPr marL="0" indent="0">
              <a:buNone/>
            </a:pPr>
            <a:r>
              <a:rPr lang="en-GB" sz="2400" dirty="0">
                <a:ea typeface="+mn-lt"/>
                <a:cs typeface="+mn-lt"/>
              </a:rPr>
              <a:t>The Children Act 1989 was the main legislation governing child protection procedures.</a:t>
            </a:r>
            <a:endParaRPr lang="en-GB" sz="2400" dirty="0"/>
          </a:p>
          <a:p>
            <a:pPr>
              <a:buNone/>
            </a:pPr>
            <a:r>
              <a:rPr lang="en-GB" sz="2400" dirty="0">
                <a:ea typeface="+mn-lt"/>
                <a:cs typeface="+mn-lt"/>
              </a:rPr>
              <a:t>It:</a:t>
            </a:r>
            <a:endParaRPr lang="en-GB" sz="2400" dirty="0"/>
          </a:p>
          <a:p>
            <a:pPr marL="358775" indent="-358775"/>
            <a:r>
              <a:rPr lang="en-GB" sz="2400" dirty="0">
                <a:ea typeface="+mn-lt"/>
                <a:cs typeface="+mn-lt"/>
              </a:rPr>
              <a:t>reforms the law relating to children</a:t>
            </a:r>
            <a:endParaRPr lang="en-GB" sz="2400" dirty="0"/>
          </a:p>
          <a:p>
            <a:pPr marL="358775" indent="-358775"/>
            <a:r>
              <a:rPr lang="en-GB" sz="2400" dirty="0">
                <a:ea typeface="+mn-lt"/>
                <a:cs typeface="+mn-lt"/>
              </a:rPr>
              <a:t>makes provision for local authority services for children in need and others</a:t>
            </a:r>
            <a:endParaRPr lang="en-GB" sz="2400" dirty="0"/>
          </a:p>
          <a:p>
            <a:pPr marL="358775" indent="-358775"/>
            <a:r>
              <a:rPr lang="en-GB" sz="2400" dirty="0">
                <a:ea typeface="+mn-lt"/>
                <a:cs typeface="+mn-lt"/>
              </a:rPr>
              <a:t>amends the law with respect to children’s homes, community homes, voluntary homes and voluntary organisations</a:t>
            </a:r>
            <a:endParaRPr lang="en-GB" sz="2400" dirty="0"/>
          </a:p>
          <a:p>
            <a:pPr marL="358775" indent="-358775"/>
            <a:r>
              <a:rPr lang="en-GB" sz="2400" dirty="0">
                <a:ea typeface="+mn-lt"/>
                <a:cs typeface="+mn-lt"/>
              </a:rPr>
              <a:t>makes provision with respect to fostering, child minding and day care for young children and adoption, and for connected purposes.</a:t>
            </a:r>
            <a:endParaRPr lang="en-GB" sz="2400" dirty="0"/>
          </a:p>
          <a:p>
            <a:pPr marL="0" indent="0">
              <a:buNone/>
            </a:pPr>
            <a:endParaRPr lang="en-GB" dirty="0">
              <a:cs typeface="Calibri"/>
            </a:endParaRPr>
          </a:p>
        </p:txBody>
      </p:sp>
      <p:pic>
        <p:nvPicPr>
          <p:cNvPr id="4" name="Picture 3">
            <a:extLst>
              <a:ext uri="{FF2B5EF4-FFF2-40B4-BE49-F238E27FC236}">
                <a16:creationId xmlns:a16="http://schemas.microsoft.com/office/drawing/2014/main" id="{7FDA2424-4DAB-4857-8952-CEE0ED3D6705}"/>
              </a:ext>
            </a:extLst>
          </p:cNvPr>
          <p:cNvPicPr/>
          <p:nvPr/>
        </p:nvPicPr>
        <p:blipFill>
          <a:blip r:embed="rId2">
            <a:extLst>
              <a:ext uri="{28A0092B-C50C-407E-A947-70E740481C1C}">
                <a14:useLocalDpi xmlns:a14="http://schemas.microsoft.com/office/drawing/2010/main" val="0"/>
              </a:ext>
            </a:extLst>
          </a:blip>
          <a:stretch>
            <a:fillRect/>
          </a:stretch>
        </p:blipFill>
        <p:spPr>
          <a:xfrm>
            <a:off x="10134599" y="74381"/>
            <a:ext cx="1988005" cy="838200"/>
          </a:xfrm>
          <a:prstGeom prst="rect">
            <a:avLst/>
          </a:prstGeom>
        </p:spPr>
      </p:pic>
    </p:spTree>
    <p:extLst>
      <p:ext uri="{BB962C8B-B14F-4D97-AF65-F5344CB8AC3E}">
        <p14:creationId xmlns:p14="http://schemas.microsoft.com/office/powerpoint/2010/main" val="68739507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2E60E267-5109-4B8A-A163-894401ABF4F2}"/>
              </a:ext>
            </a:extLst>
          </p:cNvPr>
          <p:cNvSpPr txBox="1"/>
          <p:nvPr/>
        </p:nvSpPr>
        <p:spPr>
          <a:xfrm>
            <a:off x="1447800" y="2588985"/>
            <a:ext cx="9296399"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000" dirty="0">
                <a:hlinkClick r:id="rId2"/>
              </a:rPr>
              <a:t>OCR Cambridge Nationals in Health &amp; Social Care R021 LO3 Children Act 2004 - YouTube</a:t>
            </a:r>
            <a:endParaRPr lang="en-US" sz="2000" dirty="0"/>
          </a:p>
        </p:txBody>
      </p:sp>
      <p:sp>
        <p:nvSpPr>
          <p:cNvPr id="7" name="Title 1">
            <a:extLst>
              <a:ext uri="{FF2B5EF4-FFF2-40B4-BE49-F238E27FC236}">
                <a16:creationId xmlns:a16="http://schemas.microsoft.com/office/drawing/2014/main" id="{A39050BD-25F0-47CC-8CDA-5E1B5230F500}"/>
              </a:ext>
            </a:extLst>
          </p:cNvPr>
          <p:cNvSpPr>
            <a:spLocks noGrp="1"/>
          </p:cNvSpPr>
          <p:nvPr>
            <p:ph type="title"/>
          </p:nvPr>
        </p:nvSpPr>
        <p:spPr>
          <a:xfrm>
            <a:off x="838199" y="1313537"/>
            <a:ext cx="10515600" cy="838200"/>
          </a:xfrm>
          <a:solidFill>
            <a:srgbClr val="F584EB"/>
          </a:solidFill>
        </p:spPr>
        <p:txBody>
          <a:bodyPr/>
          <a:lstStyle/>
          <a:p>
            <a:pPr algn="ctr"/>
            <a:r>
              <a:rPr lang="en-GB" dirty="0">
                <a:latin typeface="+mn-lt"/>
                <a:ea typeface="+mj-lt"/>
                <a:cs typeface="+mj-lt"/>
              </a:rPr>
              <a:t>The Children Act 1989, 2004 </a:t>
            </a:r>
            <a:endParaRPr lang="en-US" dirty="0">
              <a:latin typeface="+mn-lt"/>
            </a:endParaRPr>
          </a:p>
        </p:txBody>
      </p:sp>
      <p:pic>
        <p:nvPicPr>
          <p:cNvPr id="8" name="Picture 7">
            <a:extLst>
              <a:ext uri="{FF2B5EF4-FFF2-40B4-BE49-F238E27FC236}">
                <a16:creationId xmlns:a16="http://schemas.microsoft.com/office/drawing/2014/main" id="{DDC496CA-6442-425B-A2C4-4A7FAB3613E0}"/>
              </a:ext>
            </a:extLst>
          </p:cNvPr>
          <p:cNvPicPr/>
          <p:nvPr/>
        </p:nvPicPr>
        <p:blipFill>
          <a:blip r:embed="rId3">
            <a:extLst>
              <a:ext uri="{28A0092B-C50C-407E-A947-70E740481C1C}">
                <a14:useLocalDpi xmlns:a14="http://schemas.microsoft.com/office/drawing/2010/main" val="0"/>
              </a:ext>
            </a:extLst>
          </a:blip>
          <a:stretch>
            <a:fillRect/>
          </a:stretch>
        </p:blipFill>
        <p:spPr>
          <a:xfrm>
            <a:off x="10134599" y="74381"/>
            <a:ext cx="1988005" cy="838200"/>
          </a:xfrm>
          <a:prstGeom prst="rect">
            <a:avLst/>
          </a:prstGeom>
        </p:spPr>
      </p:pic>
    </p:spTree>
    <p:extLst>
      <p:ext uri="{BB962C8B-B14F-4D97-AF65-F5344CB8AC3E}">
        <p14:creationId xmlns:p14="http://schemas.microsoft.com/office/powerpoint/2010/main" val="118751216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4811A0-792D-41B0-A53A-D28AD8BE5913}"/>
              </a:ext>
            </a:extLst>
          </p:cNvPr>
          <p:cNvSpPr>
            <a:spLocks noGrp="1"/>
          </p:cNvSpPr>
          <p:nvPr>
            <p:ph type="title"/>
          </p:nvPr>
        </p:nvSpPr>
        <p:spPr>
          <a:xfrm>
            <a:off x="838200" y="1088574"/>
            <a:ext cx="10515600" cy="710974"/>
          </a:xfrm>
          <a:solidFill>
            <a:srgbClr val="F584EB"/>
          </a:solidFill>
        </p:spPr>
        <p:txBody>
          <a:bodyPr/>
          <a:lstStyle/>
          <a:p>
            <a:pPr algn="ctr"/>
            <a:r>
              <a:rPr lang="en-GB" dirty="0">
                <a:latin typeface="Calibri"/>
                <a:ea typeface="+mj-lt"/>
                <a:cs typeface="Calibri"/>
              </a:rPr>
              <a:t>Linking to NEA Task 1</a:t>
            </a:r>
          </a:p>
        </p:txBody>
      </p:sp>
      <p:sp>
        <p:nvSpPr>
          <p:cNvPr id="4" name="Content Placeholder 3">
            <a:extLst>
              <a:ext uri="{FF2B5EF4-FFF2-40B4-BE49-F238E27FC236}">
                <a16:creationId xmlns:a16="http://schemas.microsoft.com/office/drawing/2014/main" id="{017D5237-E05F-4B3C-99F3-A2587E7F1ECC}"/>
              </a:ext>
            </a:extLst>
          </p:cNvPr>
          <p:cNvSpPr>
            <a:spLocks noGrp="1"/>
          </p:cNvSpPr>
          <p:nvPr>
            <p:ph sz="half" idx="2"/>
          </p:nvPr>
        </p:nvSpPr>
        <p:spPr>
          <a:xfrm>
            <a:off x="4746171" y="1934485"/>
            <a:ext cx="6607629" cy="4662261"/>
          </a:xfrm>
          <a:ln>
            <a:solidFill>
              <a:srgbClr val="F584EB"/>
            </a:solidFill>
          </a:ln>
        </p:spPr>
        <p:txBody>
          <a:bodyPr vert="horz" lIns="91440" tIns="45720" rIns="91440" bIns="45720" rtlCol="0" anchor="t">
            <a:noAutofit/>
          </a:bodyPr>
          <a:lstStyle/>
          <a:p>
            <a:pPr marL="0" indent="0">
              <a:buNone/>
            </a:pPr>
            <a:r>
              <a:rPr lang="en-GB" sz="2400" b="1" dirty="0">
                <a:solidFill>
                  <a:srgbClr val="DB44E3"/>
                </a:solidFill>
                <a:ea typeface="+mn-lt"/>
                <a:cs typeface="+mn-lt"/>
              </a:rPr>
              <a:t>You must be able to link each piece of legislation, regulation and initiative:</a:t>
            </a:r>
          </a:p>
          <a:p>
            <a:pPr marL="457200" indent="-457200">
              <a:buFont typeface="Wingdings" panose="020B0604020202020204" pitchFamily="34" charset="0"/>
              <a:buChar char="ü"/>
            </a:pPr>
            <a:r>
              <a:rPr lang="en-GB" sz="2400" dirty="0">
                <a:ea typeface="+mn-lt"/>
                <a:cs typeface="+mn-lt"/>
              </a:rPr>
              <a:t>Able to identify the purpose of it</a:t>
            </a:r>
          </a:p>
          <a:p>
            <a:pPr marL="457200" indent="-457200">
              <a:buFont typeface="Wingdings" panose="020B0604020202020204" pitchFamily="34" charset="0"/>
              <a:buChar char="ü"/>
            </a:pPr>
            <a:r>
              <a:rPr lang="en-GB" sz="2400" dirty="0">
                <a:ea typeface="+mn-lt"/>
                <a:cs typeface="+mn-lt"/>
              </a:rPr>
              <a:t>The main features of it</a:t>
            </a:r>
          </a:p>
          <a:p>
            <a:pPr marL="457200" indent="-457200">
              <a:buFont typeface="Wingdings" panose="020B0604020202020204" pitchFamily="34" charset="0"/>
              <a:buChar char="ü"/>
            </a:pPr>
            <a:r>
              <a:rPr lang="en-GB" sz="2400" dirty="0">
                <a:ea typeface="+mn-lt"/>
                <a:cs typeface="+mn-lt"/>
              </a:rPr>
              <a:t>How it supports sustainable, high-quality person/child-centred health and social care and childcare services in Wales</a:t>
            </a:r>
          </a:p>
          <a:p>
            <a:pPr marL="457200" indent="-457200">
              <a:buFont typeface="Wingdings" panose="020B0604020202020204" pitchFamily="34" charset="0"/>
              <a:buChar char="ü"/>
            </a:pPr>
            <a:r>
              <a:rPr lang="en-GB" sz="2400" dirty="0">
                <a:ea typeface="+mn-lt"/>
                <a:cs typeface="+mn-lt"/>
              </a:rPr>
              <a:t>The impact of the current legislation, initiatives and/or regulation in relation to: </a:t>
            </a:r>
          </a:p>
          <a:p>
            <a:pPr marL="914400" lvl="1" indent="-457200">
              <a:buFont typeface="Wingdings" panose="020B0604020202020204" pitchFamily="34" charset="0"/>
              <a:buChar char="ü"/>
            </a:pPr>
            <a:r>
              <a:rPr lang="en-GB" dirty="0">
                <a:ea typeface="+mn-lt"/>
                <a:cs typeface="+mn-lt"/>
              </a:rPr>
              <a:t>sustainable care services </a:t>
            </a:r>
          </a:p>
          <a:p>
            <a:pPr marL="914400" lvl="1" indent="-457200">
              <a:buFont typeface="Wingdings" panose="020B0604020202020204" pitchFamily="34" charset="0"/>
              <a:buChar char="ü"/>
            </a:pPr>
            <a:r>
              <a:rPr lang="en-GB" dirty="0">
                <a:ea typeface="+mn-lt"/>
                <a:cs typeface="+mn-lt"/>
              </a:rPr>
              <a:t>high-quality health and social care, and childcare services in Wales.</a:t>
            </a:r>
            <a:endParaRPr lang="en-GB" sz="2400" dirty="0">
              <a:ea typeface="+mn-lt"/>
              <a:cs typeface="+mn-lt"/>
            </a:endParaRPr>
          </a:p>
          <a:p>
            <a:pPr marL="0" indent="0">
              <a:buNone/>
            </a:pPr>
            <a:endParaRPr lang="en-GB" dirty="0">
              <a:cs typeface="Calibri"/>
            </a:endParaRPr>
          </a:p>
        </p:txBody>
      </p:sp>
      <p:sp>
        <p:nvSpPr>
          <p:cNvPr id="6" name="Content Placeholder 5">
            <a:extLst>
              <a:ext uri="{FF2B5EF4-FFF2-40B4-BE49-F238E27FC236}">
                <a16:creationId xmlns:a16="http://schemas.microsoft.com/office/drawing/2014/main" id="{9A781D59-C58F-43C7-A107-27B835B529C4}"/>
              </a:ext>
            </a:extLst>
          </p:cNvPr>
          <p:cNvSpPr>
            <a:spLocks noGrp="1"/>
          </p:cNvSpPr>
          <p:nvPr>
            <p:ph sz="half" idx="1"/>
          </p:nvPr>
        </p:nvSpPr>
        <p:spPr>
          <a:xfrm>
            <a:off x="838200" y="1934485"/>
            <a:ext cx="3816350" cy="4855241"/>
          </a:xfrm>
        </p:spPr>
        <p:txBody>
          <a:bodyPr vert="horz" lIns="91440" tIns="45720" rIns="91440" bIns="45720" rtlCol="0" anchor="t">
            <a:noAutofit/>
          </a:bodyPr>
          <a:lstStyle/>
          <a:p>
            <a:pPr marL="0" indent="0">
              <a:buNone/>
            </a:pPr>
            <a:r>
              <a:rPr lang="en-GB" sz="2400" b="1" dirty="0">
                <a:solidFill>
                  <a:srgbClr val="DB44E3"/>
                </a:solidFill>
                <a:latin typeface="Calibri"/>
                <a:ea typeface="+mn-lt"/>
                <a:cs typeface="Calibri Light"/>
              </a:rPr>
              <a:t>Part (b)</a:t>
            </a:r>
          </a:p>
          <a:p>
            <a:pPr marL="0" indent="0">
              <a:buNone/>
            </a:pPr>
            <a:r>
              <a:rPr lang="en-GB" sz="2400" dirty="0">
                <a:latin typeface="Calibri"/>
                <a:ea typeface="+mn-lt"/>
                <a:cs typeface="Calibri Light"/>
              </a:rPr>
              <a:t>Discusses how current legislation, initiatives and regulation support, and have an impact on, the provision of sustainable, high-quality health and social care and childcare services in Wales</a:t>
            </a:r>
            <a:endParaRPr lang="en-GB" sz="2400" dirty="0">
              <a:latin typeface="Calibri"/>
              <a:ea typeface="+mn-lt"/>
              <a:cs typeface="+mn-lt"/>
            </a:endParaRPr>
          </a:p>
          <a:p>
            <a:endParaRPr lang="en-GB" dirty="0">
              <a:cs typeface="Calibri" panose="020F0502020204030204"/>
            </a:endParaRPr>
          </a:p>
        </p:txBody>
      </p:sp>
      <p:pic>
        <p:nvPicPr>
          <p:cNvPr id="5" name="Picture 4">
            <a:extLst>
              <a:ext uri="{FF2B5EF4-FFF2-40B4-BE49-F238E27FC236}">
                <a16:creationId xmlns:a16="http://schemas.microsoft.com/office/drawing/2014/main" id="{642246C7-65FE-4715-8F5E-FFD2D58E3773}"/>
              </a:ext>
            </a:extLst>
          </p:cNvPr>
          <p:cNvPicPr/>
          <p:nvPr/>
        </p:nvPicPr>
        <p:blipFill>
          <a:blip r:embed="rId2">
            <a:extLst>
              <a:ext uri="{28A0092B-C50C-407E-A947-70E740481C1C}">
                <a14:useLocalDpi xmlns:a14="http://schemas.microsoft.com/office/drawing/2010/main" val="0"/>
              </a:ext>
            </a:extLst>
          </a:blip>
          <a:stretch>
            <a:fillRect/>
          </a:stretch>
        </p:blipFill>
        <p:spPr>
          <a:xfrm>
            <a:off x="10134599" y="74381"/>
            <a:ext cx="1988005" cy="838200"/>
          </a:xfrm>
          <a:prstGeom prst="rect">
            <a:avLst/>
          </a:prstGeom>
        </p:spPr>
      </p:pic>
    </p:spTree>
    <p:extLst>
      <p:ext uri="{BB962C8B-B14F-4D97-AF65-F5344CB8AC3E}">
        <p14:creationId xmlns:p14="http://schemas.microsoft.com/office/powerpoint/2010/main" val="20623451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A5D962-0A50-41C9-B504-F1A389D1348F}"/>
              </a:ext>
            </a:extLst>
          </p:cNvPr>
          <p:cNvSpPr>
            <a:spLocks noGrp="1"/>
          </p:cNvSpPr>
          <p:nvPr>
            <p:ph type="title"/>
          </p:nvPr>
        </p:nvSpPr>
        <p:spPr>
          <a:xfrm>
            <a:off x="838200" y="1317171"/>
            <a:ext cx="10515600" cy="1032782"/>
          </a:xfrm>
          <a:solidFill>
            <a:srgbClr val="F584EB"/>
          </a:solidFill>
        </p:spPr>
        <p:txBody>
          <a:bodyPr/>
          <a:lstStyle/>
          <a:p>
            <a:pPr algn="ctr"/>
            <a:r>
              <a:rPr lang="en-GB" dirty="0">
                <a:latin typeface="+mn-lt"/>
                <a:ea typeface="+mj-lt"/>
                <a:cs typeface="+mj-lt"/>
              </a:rPr>
              <a:t>General Data Protection Regulation 2018</a:t>
            </a:r>
          </a:p>
        </p:txBody>
      </p:sp>
      <p:sp>
        <p:nvSpPr>
          <p:cNvPr id="3" name="Content Placeholder 2">
            <a:extLst>
              <a:ext uri="{FF2B5EF4-FFF2-40B4-BE49-F238E27FC236}">
                <a16:creationId xmlns:a16="http://schemas.microsoft.com/office/drawing/2014/main" id="{FE268907-5C55-488C-85C4-A8DCB8FCA679}"/>
              </a:ext>
            </a:extLst>
          </p:cNvPr>
          <p:cNvSpPr>
            <a:spLocks noGrp="1"/>
          </p:cNvSpPr>
          <p:nvPr>
            <p:ph idx="1"/>
          </p:nvPr>
        </p:nvSpPr>
        <p:spPr>
          <a:xfrm>
            <a:off x="838200" y="2765429"/>
            <a:ext cx="10515600" cy="2274657"/>
          </a:xfrm>
        </p:spPr>
        <p:txBody>
          <a:bodyPr vert="horz" lIns="91440" tIns="45720" rIns="91440" bIns="45720" rtlCol="0" anchor="t">
            <a:noAutofit/>
          </a:bodyPr>
          <a:lstStyle/>
          <a:p>
            <a:pPr marL="0" indent="0">
              <a:lnSpc>
                <a:spcPct val="100000"/>
              </a:lnSpc>
              <a:buNone/>
            </a:pPr>
            <a:r>
              <a:rPr lang="en-GB" dirty="0">
                <a:ea typeface="+mn-lt"/>
                <a:cs typeface="+mn-lt"/>
              </a:rPr>
              <a:t>The </a:t>
            </a:r>
            <a:r>
              <a:rPr lang="en-GB" b="1" dirty="0">
                <a:ea typeface="+mn-lt"/>
                <a:cs typeface="+mn-lt"/>
              </a:rPr>
              <a:t>Data Protection</a:t>
            </a:r>
            <a:r>
              <a:rPr lang="en-GB" dirty="0">
                <a:ea typeface="+mn-lt"/>
                <a:cs typeface="+mn-lt"/>
              </a:rPr>
              <a:t> Act </a:t>
            </a:r>
            <a:r>
              <a:rPr lang="en-GB" b="1" dirty="0">
                <a:ea typeface="+mn-lt"/>
                <a:cs typeface="+mn-lt"/>
              </a:rPr>
              <a:t>2018</a:t>
            </a:r>
            <a:r>
              <a:rPr lang="en-GB" dirty="0">
                <a:ea typeface="+mn-lt"/>
                <a:cs typeface="+mn-lt"/>
              </a:rPr>
              <a:t> is the UK's implementation of the </a:t>
            </a:r>
            <a:r>
              <a:rPr lang="en-GB" b="1" dirty="0">
                <a:ea typeface="+mn-lt"/>
                <a:cs typeface="+mn-lt"/>
              </a:rPr>
              <a:t>General Data Protection Regulation</a:t>
            </a:r>
            <a:r>
              <a:rPr lang="en-GB" dirty="0">
                <a:ea typeface="+mn-lt"/>
                <a:cs typeface="+mn-lt"/>
              </a:rPr>
              <a:t> (</a:t>
            </a:r>
            <a:r>
              <a:rPr lang="en-GB" b="1" dirty="0">
                <a:ea typeface="+mn-lt"/>
                <a:cs typeface="+mn-lt"/>
              </a:rPr>
              <a:t>GDPR</a:t>
            </a:r>
            <a:r>
              <a:rPr lang="en-GB" dirty="0">
                <a:ea typeface="+mn-lt"/>
                <a:cs typeface="+mn-lt"/>
              </a:rPr>
              <a:t>).  Everyone responsible for using personal </a:t>
            </a:r>
            <a:r>
              <a:rPr lang="en-GB" b="1" dirty="0">
                <a:ea typeface="+mn-lt"/>
                <a:cs typeface="+mn-lt"/>
              </a:rPr>
              <a:t>data</a:t>
            </a:r>
            <a:r>
              <a:rPr lang="en-GB" dirty="0">
                <a:ea typeface="+mn-lt"/>
                <a:cs typeface="+mn-lt"/>
              </a:rPr>
              <a:t> has to follow strict rules called '</a:t>
            </a:r>
            <a:r>
              <a:rPr lang="en-GB" b="1" dirty="0">
                <a:ea typeface="+mn-lt"/>
                <a:cs typeface="+mn-lt"/>
              </a:rPr>
              <a:t>data protection</a:t>
            </a:r>
            <a:r>
              <a:rPr lang="en-GB" dirty="0">
                <a:ea typeface="+mn-lt"/>
                <a:cs typeface="+mn-lt"/>
              </a:rPr>
              <a:t> principles’.  They must ensure the information is used fairly, lawfully and transparently.</a:t>
            </a:r>
            <a:endParaRPr lang="en-US" dirty="0">
              <a:ea typeface="+mn-lt"/>
              <a:cs typeface="+mn-lt"/>
            </a:endParaRPr>
          </a:p>
          <a:p>
            <a:pPr marL="0" indent="0">
              <a:buNone/>
            </a:pPr>
            <a:endParaRPr lang="en-GB" dirty="0">
              <a:cs typeface="Calibri"/>
            </a:endParaRPr>
          </a:p>
          <a:p>
            <a:endParaRPr lang="en-GB" dirty="0">
              <a:cs typeface="Calibri"/>
            </a:endParaRPr>
          </a:p>
        </p:txBody>
      </p:sp>
      <p:pic>
        <p:nvPicPr>
          <p:cNvPr id="5" name="Picture 4">
            <a:extLst>
              <a:ext uri="{FF2B5EF4-FFF2-40B4-BE49-F238E27FC236}">
                <a16:creationId xmlns:a16="http://schemas.microsoft.com/office/drawing/2014/main" id="{0E54FC03-0D67-491C-91AD-68A8AAAE8623}"/>
              </a:ext>
            </a:extLst>
          </p:cNvPr>
          <p:cNvPicPr/>
          <p:nvPr/>
        </p:nvPicPr>
        <p:blipFill>
          <a:blip r:embed="rId2">
            <a:extLst>
              <a:ext uri="{28A0092B-C50C-407E-A947-70E740481C1C}">
                <a14:useLocalDpi xmlns:a14="http://schemas.microsoft.com/office/drawing/2010/main" val="0"/>
              </a:ext>
            </a:extLst>
          </a:blip>
          <a:stretch>
            <a:fillRect/>
          </a:stretch>
        </p:blipFill>
        <p:spPr>
          <a:xfrm>
            <a:off x="10134599" y="74381"/>
            <a:ext cx="1988005" cy="838200"/>
          </a:xfrm>
          <a:prstGeom prst="rect">
            <a:avLst/>
          </a:prstGeom>
        </p:spPr>
      </p:pic>
    </p:spTree>
    <p:extLst>
      <p:ext uri="{BB962C8B-B14F-4D97-AF65-F5344CB8AC3E}">
        <p14:creationId xmlns:p14="http://schemas.microsoft.com/office/powerpoint/2010/main" val="278473871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A5D962-0A50-41C9-B504-F1A389D1348F}"/>
              </a:ext>
            </a:extLst>
          </p:cNvPr>
          <p:cNvSpPr>
            <a:spLocks noGrp="1"/>
          </p:cNvSpPr>
          <p:nvPr>
            <p:ph type="title"/>
          </p:nvPr>
        </p:nvSpPr>
        <p:spPr>
          <a:xfrm>
            <a:off x="222250" y="142875"/>
            <a:ext cx="9912349" cy="635000"/>
          </a:xfrm>
          <a:solidFill>
            <a:srgbClr val="F584EB"/>
          </a:solidFill>
        </p:spPr>
        <p:txBody>
          <a:bodyPr>
            <a:normAutofit fontScale="90000"/>
          </a:bodyPr>
          <a:lstStyle/>
          <a:p>
            <a:pPr algn="ctr"/>
            <a:r>
              <a:rPr lang="en-GB" dirty="0">
                <a:latin typeface="+mn-lt"/>
                <a:ea typeface="+mj-lt"/>
                <a:cs typeface="+mj-lt"/>
              </a:rPr>
              <a:t>General Data Protection Regulation 2018</a:t>
            </a:r>
          </a:p>
        </p:txBody>
      </p:sp>
      <p:pic>
        <p:nvPicPr>
          <p:cNvPr id="6" name="Picture 6">
            <a:hlinkClick r:id="" action="ppaction://media"/>
            <a:extLst>
              <a:ext uri="{FF2B5EF4-FFF2-40B4-BE49-F238E27FC236}">
                <a16:creationId xmlns:a16="http://schemas.microsoft.com/office/drawing/2014/main" id="{45E6FB84-3340-4034-A0D6-90EEFA3233D5}"/>
              </a:ext>
            </a:extLst>
          </p:cNvPr>
          <p:cNvPicPr>
            <a:picLocks noRot="1" noChangeAspect="1"/>
          </p:cNvPicPr>
          <p:nvPr>
            <a:videoFile r:link="rId1"/>
          </p:nvPr>
        </p:nvPicPr>
        <p:blipFill>
          <a:blip r:embed="rId3"/>
          <a:stretch>
            <a:fillRect/>
          </a:stretch>
        </p:blipFill>
        <p:spPr>
          <a:xfrm>
            <a:off x="222250" y="777875"/>
            <a:ext cx="9912349" cy="5969000"/>
          </a:xfrm>
          <a:prstGeom prst="rect">
            <a:avLst/>
          </a:prstGeom>
        </p:spPr>
      </p:pic>
      <p:pic>
        <p:nvPicPr>
          <p:cNvPr id="4" name="Picture 3">
            <a:extLst>
              <a:ext uri="{FF2B5EF4-FFF2-40B4-BE49-F238E27FC236}">
                <a16:creationId xmlns:a16="http://schemas.microsoft.com/office/drawing/2014/main" id="{E1B8BE62-B392-42AD-8E2F-88F4E84C911C}"/>
              </a:ext>
            </a:extLst>
          </p:cNvPr>
          <p:cNvPicPr/>
          <p:nvPr/>
        </p:nvPicPr>
        <p:blipFill>
          <a:blip r:embed="rId4">
            <a:extLst>
              <a:ext uri="{28A0092B-C50C-407E-A947-70E740481C1C}">
                <a14:useLocalDpi xmlns:a14="http://schemas.microsoft.com/office/drawing/2010/main" val="0"/>
              </a:ext>
            </a:extLst>
          </a:blip>
          <a:stretch>
            <a:fillRect/>
          </a:stretch>
        </p:blipFill>
        <p:spPr>
          <a:xfrm>
            <a:off x="10134599" y="74381"/>
            <a:ext cx="1988005" cy="838200"/>
          </a:xfrm>
          <a:prstGeom prst="rect">
            <a:avLst/>
          </a:prstGeom>
        </p:spPr>
      </p:pic>
    </p:spTree>
    <p:extLst>
      <p:ext uri="{BB962C8B-B14F-4D97-AF65-F5344CB8AC3E}">
        <p14:creationId xmlns:p14="http://schemas.microsoft.com/office/powerpoint/2010/main" val="408275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4811A0-792D-41B0-A53A-D28AD8BE5913}"/>
              </a:ext>
            </a:extLst>
          </p:cNvPr>
          <p:cNvSpPr>
            <a:spLocks noGrp="1"/>
          </p:cNvSpPr>
          <p:nvPr>
            <p:ph type="title"/>
          </p:nvPr>
        </p:nvSpPr>
        <p:spPr>
          <a:xfrm>
            <a:off x="838200" y="1088574"/>
            <a:ext cx="10515600" cy="710974"/>
          </a:xfrm>
          <a:solidFill>
            <a:srgbClr val="F584EB"/>
          </a:solidFill>
        </p:spPr>
        <p:txBody>
          <a:bodyPr/>
          <a:lstStyle/>
          <a:p>
            <a:pPr algn="ctr"/>
            <a:r>
              <a:rPr lang="en-GB" dirty="0">
                <a:latin typeface="Calibri"/>
                <a:ea typeface="+mj-lt"/>
                <a:cs typeface="Calibri"/>
              </a:rPr>
              <a:t>Linking to NEA Task 1</a:t>
            </a:r>
          </a:p>
        </p:txBody>
      </p:sp>
      <p:sp>
        <p:nvSpPr>
          <p:cNvPr id="4" name="Content Placeholder 3">
            <a:extLst>
              <a:ext uri="{FF2B5EF4-FFF2-40B4-BE49-F238E27FC236}">
                <a16:creationId xmlns:a16="http://schemas.microsoft.com/office/drawing/2014/main" id="{017D5237-E05F-4B3C-99F3-A2587E7F1ECC}"/>
              </a:ext>
            </a:extLst>
          </p:cNvPr>
          <p:cNvSpPr>
            <a:spLocks noGrp="1"/>
          </p:cNvSpPr>
          <p:nvPr>
            <p:ph sz="half" idx="2"/>
          </p:nvPr>
        </p:nvSpPr>
        <p:spPr>
          <a:xfrm>
            <a:off x="4746171" y="1934485"/>
            <a:ext cx="6607629" cy="4662261"/>
          </a:xfrm>
          <a:ln>
            <a:solidFill>
              <a:srgbClr val="F584EB"/>
            </a:solidFill>
          </a:ln>
        </p:spPr>
        <p:txBody>
          <a:bodyPr vert="horz" lIns="91440" tIns="45720" rIns="91440" bIns="45720" rtlCol="0" anchor="t">
            <a:noAutofit/>
          </a:bodyPr>
          <a:lstStyle/>
          <a:p>
            <a:pPr marL="0" indent="0">
              <a:buNone/>
            </a:pPr>
            <a:r>
              <a:rPr lang="en-GB" sz="2400" b="1" dirty="0">
                <a:solidFill>
                  <a:srgbClr val="DB44E3"/>
                </a:solidFill>
                <a:ea typeface="+mn-lt"/>
                <a:cs typeface="+mn-lt"/>
              </a:rPr>
              <a:t>You must be able to link each piece of legislation, regulation and initiative:</a:t>
            </a:r>
          </a:p>
          <a:p>
            <a:pPr marL="457200" indent="-457200">
              <a:buFont typeface="Wingdings" panose="020B0604020202020204" pitchFamily="34" charset="0"/>
              <a:buChar char="ü"/>
            </a:pPr>
            <a:r>
              <a:rPr lang="en-GB" sz="2400" dirty="0">
                <a:ea typeface="+mn-lt"/>
                <a:cs typeface="+mn-lt"/>
              </a:rPr>
              <a:t>Able to identify the purpose of it</a:t>
            </a:r>
          </a:p>
          <a:p>
            <a:pPr marL="457200" indent="-457200">
              <a:buFont typeface="Wingdings" panose="020B0604020202020204" pitchFamily="34" charset="0"/>
              <a:buChar char="ü"/>
            </a:pPr>
            <a:r>
              <a:rPr lang="en-GB" sz="2400" dirty="0">
                <a:ea typeface="+mn-lt"/>
                <a:cs typeface="+mn-lt"/>
              </a:rPr>
              <a:t>The main features of it</a:t>
            </a:r>
          </a:p>
          <a:p>
            <a:pPr marL="457200" indent="-457200">
              <a:buFont typeface="Wingdings" panose="020B0604020202020204" pitchFamily="34" charset="0"/>
              <a:buChar char="ü"/>
            </a:pPr>
            <a:r>
              <a:rPr lang="en-GB" sz="2400" dirty="0">
                <a:ea typeface="+mn-lt"/>
                <a:cs typeface="+mn-lt"/>
              </a:rPr>
              <a:t>How it supports sustainable, high-quality person/child-centred health and social care and childcare services in Wales</a:t>
            </a:r>
          </a:p>
          <a:p>
            <a:pPr marL="457200" indent="-457200">
              <a:buFont typeface="Wingdings" panose="020B0604020202020204" pitchFamily="34" charset="0"/>
              <a:buChar char="ü"/>
            </a:pPr>
            <a:r>
              <a:rPr lang="en-GB" sz="2400" dirty="0">
                <a:ea typeface="+mn-lt"/>
                <a:cs typeface="+mn-lt"/>
              </a:rPr>
              <a:t>The impact of the current legislation, initiatives and/or regulation in relation to: </a:t>
            </a:r>
          </a:p>
          <a:p>
            <a:pPr marL="914400" lvl="1" indent="-457200">
              <a:buFont typeface="Wingdings" panose="020B0604020202020204" pitchFamily="34" charset="0"/>
              <a:buChar char="ü"/>
            </a:pPr>
            <a:r>
              <a:rPr lang="en-GB" dirty="0">
                <a:ea typeface="+mn-lt"/>
                <a:cs typeface="+mn-lt"/>
              </a:rPr>
              <a:t>sustainable care services </a:t>
            </a:r>
          </a:p>
          <a:p>
            <a:pPr marL="914400" lvl="1" indent="-457200">
              <a:buFont typeface="Wingdings" panose="020B0604020202020204" pitchFamily="34" charset="0"/>
              <a:buChar char="ü"/>
            </a:pPr>
            <a:r>
              <a:rPr lang="en-GB" dirty="0">
                <a:ea typeface="+mn-lt"/>
                <a:cs typeface="+mn-lt"/>
              </a:rPr>
              <a:t>high-quality health and social care, and childcare services in Wales.</a:t>
            </a:r>
            <a:endParaRPr lang="en-GB" sz="2400" dirty="0">
              <a:ea typeface="+mn-lt"/>
              <a:cs typeface="+mn-lt"/>
            </a:endParaRPr>
          </a:p>
          <a:p>
            <a:pPr marL="0" indent="0">
              <a:buNone/>
            </a:pPr>
            <a:endParaRPr lang="en-GB" dirty="0">
              <a:cs typeface="Calibri"/>
            </a:endParaRPr>
          </a:p>
        </p:txBody>
      </p:sp>
      <p:sp>
        <p:nvSpPr>
          <p:cNvPr id="6" name="Content Placeholder 5">
            <a:extLst>
              <a:ext uri="{FF2B5EF4-FFF2-40B4-BE49-F238E27FC236}">
                <a16:creationId xmlns:a16="http://schemas.microsoft.com/office/drawing/2014/main" id="{9A781D59-C58F-43C7-A107-27B835B529C4}"/>
              </a:ext>
            </a:extLst>
          </p:cNvPr>
          <p:cNvSpPr>
            <a:spLocks noGrp="1"/>
          </p:cNvSpPr>
          <p:nvPr>
            <p:ph sz="half" idx="1"/>
          </p:nvPr>
        </p:nvSpPr>
        <p:spPr>
          <a:xfrm>
            <a:off x="838200" y="1934485"/>
            <a:ext cx="3816350" cy="4855241"/>
          </a:xfrm>
        </p:spPr>
        <p:txBody>
          <a:bodyPr vert="horz" lIns="91440" tIns="45720" rIns="91440" bIns="45720" rtlCol="0" anchor="t">
            <a:noAutofit/>
          </a:bodyPr>
          <a:lstStyle/>
          <a:p>
            <a:pPr marL="0" indent="0">
              <a:buNone/>
            </a:pPr>
            <a:r>
              <a:rPr lang="en-GB" sz="2400" b="1" dirty="0">
                <a:solidFill>
                  <a:srgbClr val="DB44E3"/>
                </a:solidFill>
                <a:latin typeface="Calibri"/>
                <a:ea typeface="+mn-lt"/>
                <a:cs typeface="Calibri Light"/>
              </a:rPr>
              <a:t>Part (b)</a:t>
            </a:r>
          </a:p>
          <a:p>
            <a:pPr marL="0" indent="0">
              <a:buNone/>
            </a:pPr>
            <a:r>
              <a:rPr lang="en-GB" sz="2400" dirty="0">
                <a:latin typeface="Calibri"/>
                <a:ea typeface="+mn-lt"/>
                <a:cs typeface="Calibri Light"/>
              </a:rPr>
              <a:t>Discusses how current legislation, initiatives and regulation support, and have an impact on, the provision of sustainable, high-quality health and social care and childcare services in Wales</a:t>
            </a:r>
            <a:endParaRPr lang="en-GB" sz="2400" dirty="0">
              <a:latin typeface="Calibri"/>
              <a:ea typeface="+mn-lt"/>
              <a:cs typeface="+mn-lt"/>
            </a:endParaRPr>
          </a:p>
          <a:p>
            <a:endParaRPr lang="en-GB" dirty="0">
              <a:cs typeface="Calibri" panose="020F0502020204030204"/>
            </a:endParaRPr>
          </a:p>
        </p:txBody>
      </p:sp>
      <p:pic>
        <p:nvPicPr>
          <p:cNvPr id="5" name="Picture 4">
            <a:extLst>
              <a:ext uri="{FF2B5EF4-FFF2-40B4-BE49-F238E27FC236}">
                <a16:creationId xmlns:a16="http://schemas.microsoft.com/office/drawing/2014/main" id="{642246C7-65FE-4715-8F5E-FFD2D58E3773}"/>
              </a:ext>
            </a:extLst>
          </p:cNvPr>
          <p:cNvPicPr/>
          <p:nvPr/>
        </p:nvPicPr>
        <p:blipFill>
          <a:blip r:embed="rId2">
            <a:extLst>
              <a:ext uri="{28A0092B-C50C-407E-A947-70E740481C1C}">
                <a14:useLocalDpi xmlns:a14="http://schemas.microsoft.com/office/drawing/2010/main" val="0"/>
              </a:ext>
            </a:extLst>
          </a:blip>
          <a:stretch>
            <a:fillRect/>
          </a:stretch>
        </p:blipFill>
        <p:spPr>
          <a:xfrm>
            <a:off x="10134599" y="74381"/>
            <a:ext cx="1988005" cy="838200"/>
          </a:xfrm>
          <a:prstGeom prst="rect">
            <a:avLst/>
          </a:prstGeom>
        </p:spPr>
      </p:pic>
    </p:spTree>
    <p:extLst>
      <p:ext uri="{BB962C8B-B14F-4D97-AF65-F5344CB8AC3E}">
        <p14:creationId xmlns:p14="http://schemas.microsoft.com/office/powerpoint/2010/main" val="203075813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A5D962-0A50-41C9-B504-F1A389D1348F}"/>
              </a:ext>
            </a:extLst>
          </p:cNvPr>
          <p:cNvSpPr>
            <a:spLocks noGrp="1"/>
          </p:cNvSpPr>
          <p:nvPr>
            <p:ph type="title"/>
          </p:nvPr>
        </p:nvSpPr>
        <p:spPr>
          <a:xfrm>
            <a:off x="838200" y="1298121"/>
            <a:ext cx="10515600" cy="1325563"/>
          </a:xfrm>
          <a:solidFill>
            <a:srgbClr val="F584EB"/>
          </a:solidFill>
        </p:spPr>
        <p:txBody>
          <a:bodyPr/>
          <a:lstStyle/>
          <a:p>
            <a:pPr algn="ctr"/>
            <a:r>
              <a:rPr lang="en-GB" dirty="0">
                <a:latin typeface="+mn-lt"/>
                <a:ea typeface="+mj-lt"/>
                <a:cs typeface="+mj-lt"/>
              </a:rPr>
              <a:t>Regulation and Inspection of Social Care (Wales) Act 2016</a:t>
            </a:r>
            <a:endParaRPr lang="en-US" dirty="0">
              <a:latin typeface="+mn-lt"/>
              <a:cs typeface="Calibri Light" panose="020F0302020204030204"/>
            </a:endParaRPr>
          </a:p>
        </p:txBody>
      </p:sp>
      <p:sp>
        <p:nvSpPr>
          <p:cNvPr id="3" name="Content Placeholder 2">
            <a:extLst>
              <a:ext uri="{FF2B5EF4-FFF2-40B4-BE49-F238E27FC236}">
                <a16:creationId xmlns:a16="http://schemas.microsoft.com/office/drawing/2014/main" id="{FE268907-5C55-488C-85C4-A8DCB8FCA679}"/>
              </a:ext>
            </a:extLst>
          </p:cNvPr>
          <p:cNvSpPr>
            <a:spLocks noGrp="1"/>
          </p:cNvSpPr>
          <p:nvPr>
            <p:ph idx="1"/>
          </p:nvPr>
        </p:nvSpPr>
        <p:spPr>
          <a:xfrm>
            <a:off x="838200" y="3009224"/>
            <a:ext cx="10515600" cy="2488062"/>
          </a:xfrm>
        </p:spPr>
        <p:txBody>
          <a:bodyPr vert="horz" lIns="91440" tIns="45720" rIns="91440" bIns="45720" rtlCol="0" anchor="t">
            <a:normAutofit/>
          </a:bodyPr>
          <a:lstStyle/>
          <a:p>
            <a:pPr marL="0" indent="0">
              <a:buNone/>
            </a:pPr>
            <a:r>
              <a:rPr lang="en-GB" dirty="0">
                <a:cs typeface="Calibri"/>
              </a:rPr>
              <a:t>The Act builds on the success of regulation in Wales and places the quality of services and improvement at the heart of regulation.  It strengthens protection for those who need it, establishes a regulatory system that is in line with the Social Services and Well-being (Wales) Act 2014 and creates a regulatory system that is centred around people who need care and support, and the social care workforce.</a:t>
            </a:r>
            <a:endParaRPr lang="en-US" dirty="0">
              <a:cs typeface="Calibri"/>
            </a:endParaRPr>
          </a:p>
        </p:txBody>
      </p:sp>
      <p:pic>
        <p:nvPicPr>
          <p:cNvPr id="4" name="Picture 3">
            <a:extLst>
              <a:ext uri="{FF2B5EF4-FFF2-40B4-BE49-F238E27FC236}">
                <a16:creationId xmlns:a16="http://schemas.microsoft.com/office/drawing/2014/main" id="{C2F65F16-3EF6-4EE3-96ED-11691233C250}"/>
              </a:ext>
            </a:extLst>
          </p:cNvPr>
          <p:cNvPicPr/>
          <p:nvPr/>
        </p:nvPicPr>
        <p:blipFill>
          <a:blip r:embed="rId2">
            <a:extLst>
              <a:ext uri="{28A0092B-C50C-407E-A947-70E740481C1C}">
                <a14:useLocalDpi xmlns:a14="http://schemas.microsoft.com/office/drawing/2010/main" val="0"/>
              </a:ext>
            </a:extLst>
          </a:blip>
          <a:stretch>
            <a:fillRect/>
          </a:stretch>
        </p:blipFill>
        <p:spPr>
          <a:xfrm>
            <a:off x="10134599" y="74381"/>
            <a:ext cx="1988005" cy="838200"/>
          </a:xfrm>
          <a:prstGeom prst="rect">
            <a:avLst/>
          </a:prstGeom>
        </p:spPr>
      </p:pic>
    </p:spTree>
    <p:extLst>
      <p:ext uri="{BB962C8B-B14F-4D97-AF65-F5344CB8AC3E}">
        <p14:creationId xmlns:p14="http://schemas.microsoft.com/office/powerpoint/2010/main" val="176921760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E268907-5C55-488C-85C4-A8DCB8FCA679}"/>
              </a:ext>
            </a:extLst>
          </p:cNvPr>
          <p:cNvSpPr>
            <a:spLocks noGrp="1"/>
          </p:cNvSpPr>
          <p:nvPr>
            <p:ph idx="1"/>
          </p:nvPr>
        </p:nvSpPr>
        <p:spPr>
          <a:xfrm>
            <a:off x="838200" y="2674711"/>
            <a:ext cx="10515600" cy="3734254"/>
          </a:xfrm>
        </p:spPr>
        <p:txBody>
          <a:bodyPr vert="horz" lIns="91440" tIns="45720" rIns="91440" bIns="45720" rtlCol="0" anchor="t">
            <a:noAutofit/>
          </a:bodyPr>
          <a:lstStyle/>
          <a:p>
            <a:pPr>
              <a:buNone/>
            </a:pPr>
            <a:r>
              <a:rPr lang="en-GB" dirty="0">
                <a:ea typeface="+mn-lt"/>
                <a:cs typeface="+mn-lt"/>
              </a:rPr>
              <a:t>Five principles underpin the new system of regulation and inspection:</a:t>
            </a:r>
            <a:endParaRPr lang="en-US" dirty="0">
              <a:ea typeface="+mn-lt"/>
              <a:cs typeface="+mn-lt"/>
            </a:endParaRPr>
          </a:p>
          <a:p>
            <a:pPr marL="358775" indent="-358775">
              <a:buFont typeface="Arial"/>
              <a:buChar char="•"/>
            </a:pPr>
            <a:r>
              <a:rPr lang="en-GB" dirty="0">
                <a:ea typeface="+mn-lt"/>
                <a:cs typeface="+mn-lt"/>
              </a:rPr>
              <a:t>reflecting the changes brought about by the Social Services and Well-being (Wales) Act 2014</a:t>
            </a:r>
          </a:p>
          <a:p>
            <a:pPr marL="358775" indent="-358775">
              <a:buFont typeface="Arial"/>
              <a:buChar char="•"/>
            </a:pPr>
            <a:r>
              <a:rPr lang="en-GB" dirty="0">
                <a:ea typeface="+mn-lt"/>
                <a:cs typeface="+mn-lt"/>
              </a:rPr>
              <a:t>putting individuals at the centre of their care and support</a:t>
            </a:r>
          </a:p>
          <a:p>
            <a:pPr marL="358775" indent="-358775">
              <a:buFont typeface="Arial"/>
              <a:buChar char="•"/>
            </a:pPr>
            <a:r>
              <a:rPr lang="en-GB" dirty="0">
                <a:ea typeface="+mn-lt"/>
                <a:cs typeface="+mn-lt"/>
              </a:rPr>
              <a:t>developing a coherent and consistent Welsh approach</a:t>
            </a:r>
          </a:p>
          <a:p>
            <a:pPr marL="358775" indent="-358775">
              <a:buFont typeface="Arial"/>
              <a:buChar char="•"/>
            </a:pPr>
            <a:r>
              <a:rPr lang="en-GB" dirty="0">
                <a:ea typeface="+mn-lt"/>
                <a:cs typeface="+mn-lt"/>
              </a:rPr>
              <a:t>tackling provider failure</a:t>
            </a:r>
          </a:p>
          <a:p>
            <a:pPr marL="358775" indent="-358775">
              <a:buFont typeface="Arial"/>
              <a:buChar char="•"/>
            </a:pPr>
            <a:r>
              <a:rPr lang="en-GB" dirty="0">
                <a:ea typeface="+mn-lt"/>
                <a:cs typeface="+mn-lt"/>
              </a:rPr>
              <a:t>responding quickly and effectively to new models of service and any concerns over the quality of care and support.</a:t>
            </a:r>
          </a:p>
          <a:p>
            <a:pPr marL="0" indent="0">
              <a:buNone/>
            </a:pPr>
            <a:endParaRPr lang="en-GB" dirty="0">
              <a:ea typeface="+mn-lt"/>
              <a:cs typeface="+mn-lt"/>
            </a:endParaRPr>
          </a:p>
        </p:txBody>
      </p:sp>
      <p:sp>
        <p:nvSpPr>
          <p:cNvPr id="6" name="Title 1">
            <a:extLst>
              <a:ext uri="{FF2B5EF4-FFF2-40B4-BE49-F238E27FC236}">
                <a16:creationId xmlns:a16="http://schemas.microsoft.com/office/drawing/2014/main" id="{7638CA07-B8BA-4457-A9B7-DF042CF6DE9F}"/>
              </a:ext>
            </a:extLst>
          </p:cNvPr>
          <p:cNvSpPr>
            <a:spLocks noGrp="1"/>
          </p:cNvSpPr>
          <p:nvPr>
            <p:ph type="title"/>
          </p:nvPr>
        </p:nvSpPr>
        <p:spPr>
          <a:xfrm>
            <a:off x="838200" y="1196178"/>
            <a:ext cx="10515600" cy="1325563"/>
          </a:xfrm>
          <a:solidFill>
            <a:srgbClr val="F584EB"/>
          </a:solidFill>
        </p:spPr>
        <p:txBody>
          <a:bodyPr/>
          <a:lstStyle/>
          <a:p>
            <a:pPr algn="ctr"/>
            <a:r>
              <a:rPr lang="en-GB" dirty="0">
                <a:latin typeface="+mn-lt"/>
                <a:ea typeface="+mj-lt"/>
                <a:cs typeface="+mj-lt"/>
              </a:rPr>
              <a:t>Regulation and Inspection of Social Care (Wales) Act 2016</a:t>
            </a:r>
            <a:endParaRPr lang="en-US" dirty="0">
              <a:latin typeface="+mn-lt"/>
              <a:cs typeface="Calibri Light" panose="020F0302020204030204"/>
            </a:endParaRPr>
          </a:p>
        </p:txBody>
      </p:sp>
      <p:pic>
        <p:nvPicPr>
          <p:cNvPr id="7" name="Picture 6">
            <a:extLst>
              <a:ext uri="{FF2B5EF4-FFF2-40B4-BE49-F238E27FC236}">
                <a16:creationId xmlns:a16="http://schemas.microsoft.com/office/drawing/2014/main" id="{E2AD2A97-3718-4777-8F8B-C29C407732D5}"/>
              </a:ext>
            </a:extLst>
          </p:cNvPr>
          <p:cNvPicPr/>
          <p:nvPr/>
        </p:nvPicPr>
        <p:blipFill>
          <a:blip r:embed="rId2">
            <a:extLst>
              <a:ext uri="{28A0092B-C50C-407E-A947-70E740481C1C}">
                <a14:useLocalDpi xmlns:a14="http://schemas.microsoft.com/office/drawing/2010/main" val="0"/>
              </a:ext>
            </a:extLst>
          </a:blip>
          <a:stretch>
            <a:fillRect/>
          </a:stretch>
        </p:blipFill>
        <p:spPr>
          <a:xfrm>
            <a:off x="10134599" y="74381"/>
            <a:ext cx="1988005" cy="838200"/>
          </a:xfrm>
          <a:prstGeom prst="rect">
            <a:avLst/>
          </a:prstGeom>
        </p:spPr>
      </p:pic>
    </p:spTree>
    <p:extLst>
      <p:ext uri="{BB962C8B-B14F-4D97-AF65-F5344CB8AC3E}">
        <p14:creationId xmlns:p14="http://schemas.microsoft.com/office/powerpoint/2010/main" val="255845880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A5D962-0A50-41C9-B504-F1A389D1348F}"/>
              </a:ext>
            </a:extLst>
          </p:cNvPr>
          <p:cNvSpPr>
            <a:spLocks noGrp="1"/>
          </p:cNvSpPr>
          <p:nvPr>
            <p:ph type="title"/>
          </p:nvPr>
        </p:nvSpPr>
        <p:spPr>
          <a:xfrm>
            <a:off x="137584" y="94333"/>
            <a:ext cx="9997015" cy="1068917"/>
          </a:xfrm>
          <a:solidFill>
            <a:srgbClr val="F584EB"/>
          </a:solidFill>
        </p:spPr>
        <p:txBody>
          <a:bodyPr>
            <a:normAutofit fontScale="90000"/>
          </a:bodyPr>
          <a:lstStyle/>
          <a:p>
            <a:pPr algn="ctr"/>
            <a:r>
              <a:rPr lang="en-GB" sz="4000" dirty="0">
                <a:latin typeface="+mn-lt"/>
                <a:ea typeface="+mj-lt"/>
                <a:cs typeface="+mj-lt"/>
              </a:rPr>
              <a:t>Regulation and Inspection of Social Care (Wales) Act 2016</a:t>
            </a:r>
            <a:endParaRPr lang="en-US" sz="4000" dirty="0">
              <a:latin typeface="+mn-lt"/>
              <a:cs typeface="Calibri Light" panose="020F0302020204030204"/>
            </a:endParaRPr>
          </a:p>
        </p:txBody>
      </p:sp>
      <p:pic>
        <p:nvPicPr>
          <p:cNvPr id="6" name="Picture 6">
            <a:hlinkClick r:id="" action="ppaction://media"/>
            <a:extLst>
              <a:ext uri="{FF2B5EF4-FFF2-40B4-BE49-F238E27FC236}">
                <a16:creationId xmlns:a16="http://schemas.microsoft.com/office/drawing/2014/main" id="{DEADF52C-86F5-46EF-AA6A-94B12260AD6B}"/>
              </a:ext>
            </a:extLst>
          </p:cNvPr>
          <p:cNvPicPr>
            <a:picLocks noRot="1" noChangeAspect="1"/>
          </p:cNvPicPr>
          <p:nvPr>
            <a:videoFile r:link="rId1"/>
          </p:nvPr>
        </p:nvPicPr>
        <p:blipFill>
          <a:blip r:embed="rId3"/>
          <a:stretch>
            <a:fillRect/>
          </a:stretch>
        </p:blipFill>
        <p:spPr>
          <a:xfrm>
            <a:off x="137584" y="1295592"/>
            <a:ext cx="9997015" cy="5468075"/>
          </a:xfrm>
          <a:prstGeom prst="rect">
            <a:avLst/>
          </a:prstGeom>
        </p:spPr>
      </p:pic>
      <p:pic>
        <p:nvPicPr>
          <p:cNvPr id="5" name="Picture 4">
            <a:extLst>
              <a:ext uri="{FF2B5EF4-FFF2-40B4-BE49-F238E27FC236}">
                <a16:creationId xmlns:a16="http://schemas.microsoft.com/office/drawing/2014/main" id="{C3495B6B-4BDF-435C-BAEC-4639661FC34F}"/>
              </a:ext>
            </a:extLst>
          </p:cNvPr>
          <p:cNvPicPr/>
          <p:nvPr/>
        </p:nvPicPr>
        <p:blipFill>
          <a:blip r:embed="rId4">
            <a:extLst>
              <a:ext uri="{28A0092B-C50C-407E-A947-70E740481C1C}">
                <a14:useLocalDpi xmlns:a14="http://schemas.microsoft.com/office/drawing/2010/main" val="0"/>
              </a:ext>
            </a:extLst>
          </a:blip>
          <a:stretch>
            <a:fillRect/>
          </a:stretch>
        </p:blipFill>
        <p:spPr>
          <a:xfrm>
            <a:off x="10134599" y="74381"/>
            <a:ext cx="1988005" cy="838200"/>
          </a:xfrm>
          <a:prstGeom prst="rect">
            <a:avLst/>
          </a:prstGeom>
        </p:spPr>
      </p:pic>
    </p:spTree>
    <p:extLst>
      <p:ext uri="{BB962C8B-B14F-4D97-AF65-F5344CB8AC3E}">
        <p14:creationId xmlns:p14="http://schemas.microsoft.com/office/powerpoint/2010/main" val="25798981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CDD34750-652D-FC49-85CC-0D442747B51C}"/>
              </a:ext>
            </a:extLst>
          </p:cNvPr>
          <p:cNvSpPr>
            <a:spLocks noGrp="1"/>
          </p:cNvSpPr>
          <p:nvPr>
            <p:ph type="ctrTitle"/>
          </p:nvPr>
        </p:nvSpPr>
        <p:spPr>
          <a:xfrm>
            <a:off x="878680" y="1753960"/>
            <a:ext cx="10434638" cy="1564823"/>
          </a:xfrm>
          <a:solidFill>
            <a:srgbClr val="DB44E3"/>
          </a:solidFill>
        </p:spPr>
        <p:txBody>
          <a:bodyPr>
            <a:normAutofit fontScale="90000"/>
          </a:bodyPr>
          <a:lstStyle/>
          <a:p>
            <a:r>
              <a:rPr lang="en-GB" sz="5400" b="1" dirty="0">
                <a:ea typeface="+mj-lt"/>
                <a:cs typeface="+mj-lt"/>
              </a:rPr>
              <a:t>Unit 2:  Supporting health, well-being and resilience in Wales</a:t>
            </a:r>
            <a:endParaRPr lang="en-US" sz="5400" dirty="0">
              <a:ea typeface="+mj-lt"/>
              <a:cs typeface="+mj-lt"/>
            </a:endParaRPr>
          </a:p>
        </p:txBody>
      </p:sp>
      <p:sp>
        <p:nvSpPr>
          <p:cNvPr id="2" name="Rectangle 1">
            <a:extLst>
              <a:ext uri="{FF2B5EF4-FFF2-40B4-BE49-F238E27FC236}">
                <a16:creationId xmlns:a16="http://schemas.microsoft.com/office/drawing/2014/main" id="{3FE9E8E6-6128-4A3D-BF82-8F4150A31ABF}"/>
              </a:ext>
            </a:extLst>
          </p:cNvPr>
          <p:cNvSpPr/>
          <p:nvPr/>
        </p:nvSpPr>
        <p:spPr>
          <a:xfrm>
            <a:off x="2300377" y="3933541"/>
            <a:ext cx="7591243" cy="2271367"/>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GB" sz="2400" b="1" dirty="0">
                <a:ea typeface="+mn-lt"/>
                <a:cs typeface="+mn-lt"/>
              </a:rPr>
              <a:t>Task 1 </a:t>
            </a:r>
            <a:endParaRPr lang="en-GB" sz="2400" dirty="0">
              <a:ea typeface="+mn-lt"/>
              <a:cs typeface="+mn-lt"/>
            </a:endParaRPr>
          </a:p>
          <a:p>
            <a:pPr algn="ctr"/>
            <a:r>
              <a:rPr lang="en-GB" sz="2400" b="1" dirty="0">
                <a:ea typeface="+mn-lt"/>
                <a:cs typeface="+mn-lt"/>
              </a:rPr>
              <a:t>Produce a report on how practitioners from the health and social care and childcare sectors work together within legislative guidelines to promote outcome-focused care</a:t>
            </a:r>
            <a:endParaRPr lang="en-GB" sz="2400" dirty="0">
              <a:ea typeface="+mn-lt"/>
              <a:cs typeface="+mn-lt"/>
            </a:endParaRPr>
          </a:p>
          <a:p>
            <a:pPr algn="ctr"/>
            <a:endParaRPr lang="en-GB" sz="2400" b="1" dirty="0">
              <a:ea typeface="+mn-lt"/>
              <a:cs typeface="+mn-lt"/>
            </a:endParaRPr>
          </a:p>
          <a:p>
            <a:pPr algn="ctr"/>
            <a:r>
              <a:rPr lang="en-GB" sz="2400" b="1" dirty="0">
                <a:ea typeface="+mn-lt"/>
                <a:cs typeface="+mn-lt"/>
              </a:rPr>
              <a:t>10 hours - NEA</a:t>
            </a:r>
          </a:p>
        </p:txBody>
      </p:sp>
      <p:pic>
        <p:nvPicPr>
          <p:cNvPr id="6" name="Picture 5">
            <a:extLst>
              <a:ext uri="{FF2B5EF4-FFF2-40B4-BE49-F238E27FC236}">
                <a16:creationId xmlns:a16="http://schemas.microsoft.com/office/drawing/2014/main" id="{37FB048D-6B60-444B-8A65-DD672A8BF29F}"/>
              </a:ext>
            </a:extLst>
          </p:cNvPr>
          <p:cNvPicPr/>
          <p:nvPr/>
        </p:nvPicPr>
        <p:blipFill>
          <a:blip r:embed="rId2">
            <a:extLst>
              <a:ext uri="{28A0092B-C50C-407E-A947-70E740481C1C}">
                <a14:useLocalDpi xmlns:a14="http://schemas.microsoft.com/office/drawing/2010/main" val="0"/>
              </a:ext>
            </a:extLst>
          </a:blip>
          <a:stretch>
            <a:fillRect/>
          </a:stretch>
        </p:blipFill>
        <p:spPr>
          <a:xfrm>
            <a:off x="9700235" y="159488"/>
            <a:ext cx="2289493" cy="979714"/>
          </a:xfrm>
          <a:prstGeom prst="rect">
            <a:avLst/>
          </a:prstGeom>
        </p:spPr>
      </p:pic>
    </p:spTree>
    <p:extLst>
      <p:ext uri="{BB962C8B-B14F-4D97-AF65-F5344CB8AC3E}">
        <p14:creationId xmlns:p14="http://schemas.microsoft.com/office/powerpoint/2010/main" val="106696280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4811A0-792D-41B0-A53A-D28AD8BE5913}"/>
              </a:ext>
            </a:extLst>
          </p:cNvPr>
          <p:cNvSpPr>
            <a:spLocks noGrp="1"/>
          </p:cNvSpPr>
          <p:nvPr>
            <p:ph type="title"/>
          </p:nvPr>
        </p:nvSpPr>
        <p:spPr>
          <a:xfrm>
            <a:off x="838200" y="1088574"/>
            <a:ext cx="10515600" cy="710974"/>
          </a:xfrm>
          <a:solidFill>
            <a:srgbClr val="F584EB"/>
          </a:solidFill>
        </p:spPr>
        <p:txBody>
          <a:bodyPr/>
          <a:lstStyle/>
          <a:p>
            <a:pPr algn="ctr"/>
            <a:r>
              <a:rPr lang="en-GB" dirty="0">
                <a:latin typeface="Calibri"/>
                <a:ea typeface="+mj-lt"/>
                <a:cs typeface="Calibri"/>
              </a:rPr>
              <a:t>Linking to NEA Task 1</a:t>
            </a:r>
          </a:p>
        </p:txBody>
      </p:sp>
      <p:sp>
        <p:nvSpPr>
          <p:cNvPr id="4" name="Content Placeholder 3">
            <a:extLst>
              <a:ext uri="{FF2B5EF4-FFF2-40B4-BE49-F238E27FC236}">
                <a16:creationId xmlns:a16="http://schemas.microsoft.com/office/drawing/2014/main" id="{017D5237-E05F-4B3C-99F3-A2587E7F1ECC}"/>
              </a:ext>
            </a:extLst>
          </p:cNvPr>
          <p:cNvSpPr>
            <a:spLocks noGrp="1"/>
          </p:cNvSpPr>
          <p:nvPr>
            <p:ph sz="half" idx="2"/>
          </p:nvPr>
        </p:nvSpPr>
        <p:spPr>
          <a:xfrm>
            <a:off x="4746171" y="1934485"/>
            <a:ext cx="6607629" cy="4662261"/>
          </a:xfrm>
          <a:ln>
            <a:solidFill>
              <a:srgbClr val="F584EB"/>
            </a:solidFill>
          </a:ln>
        </p:spPr>
        <p:txBody>
          <a:bodyPr vert="horz" lIns="91440" tIns="45720" rIns="91440" bIns="45720" rtlCol="0" anchor="t">
            <a:noAutofit/>
          </a:bodyPr>
          <a:lstStyle/>
          <a:p>
            <a:pPr marL="0" indent="0">
              <a:buNone/>
            </a:pPr>
            <a:r>
              <a:rPr lang="en-GB" sz="2400" b="1" dirty="0">
                <a:solidFill>
                  <a:srgbClr val="DB44E3"/>
                </a:solidFill>
                <a:ea typeface="+mn-lt"/>
                <a:cs typeface="+mn-lt"/>
              </a:rPr>
              <a:t>You must be able to link each piece of legislation, regulation and initiative:</a:t>
            </a:r>
          </a:p>
          <a:p>
            <a:pPr marL="457200" indent="-457200">
              <a:buFont typeface="Wingdings" panose="020B0604020202020204" pitchFamily="34" charset="0"/>
              <a:buChar char="ü"/>
            </a:pPr>
            <a:r>
              <a:rPr lang="en-GB" sz="2400" dirty="0">
                <a:ea typeface="+mn-lt"/>
                <a:cs typeface="+mn-lt"/>
              </a:rPr>
              <a:t>Able to identify the purpose of it</a:t>
            </a:r>
          </a:p>
          <a:p>
            <a:pPr marL="457200" indent="-457200">
              <a:buFont typeface="Wingdings" panose="020B0604020202020204" pitchFamily="34" charset="0"/>
              <a:buChar char="ü"/>
            </a:pPr>
            <a:r>
              <a:rPr lang="en-GB" sz="2400" dirty="0">
                <a:ea typeface="+mn-lt"/>
                <a:cs typeface="+mn-lt"/>
              </a:rPr>
              <a:t>The main features of it</a:t>
            </a:r>
          </a:p>
          <a:p>
            <a:pPr marL="457200" indent="-457200">
              <a:buFont typeface="Wingdings" panose="020B0604020202020204" pitchFamily="34" charset="0"/>
              <a:buChar char="ü"/>
            </a:pPr>
            <a:r>
              <a:rPr lang="en-GB" sz="2400" dirty="0">
                <a:ea typeface="+mn-lt"/>
                <a:cs typeface="+mn-lt"/>
              </a:rPr>
              <a:t>How it supports sustainable, high-quality person/child-centred health and social care and childcare services in Wales</a:t>
            </a:r>
          </a:p>
          <a:p>
            <a:pPr marL="457200" indent="-457200">
              <a:buFont typeface="Wingdings" panose="020B0604020202020204" pitchFamily="34" charset="0"/>
              <a:buChar char="ü"/>
            </a:pPr>
            <a:r>
              <a:rPr lang="en-GB" sz="2400" dirty="0">
                <a:ea typeface="+mn-lt"/>
                <a:cs typeface="+mn-lt"/>
              </a:rPr>
              <a:t>The impact of the current legislation, initiatives and/or regulation in relation to: </a:t>
            </a:r>
          </a:p>
          <a:p>
            <a:pPr marL="914400" lvl="1" indent="-457200">
              <a:buFont typeface="Wingdings" panose="020B0604020202020204" pitchFamily="34" charset="0"/>
              <a:buChar char="ü"/>
            </a:pPr>
            <a:r>
              <a:rPr lang="en-GB" dirty="0">
                <a:ea typeface="+mn-lt"/>
                <a:cs typeface="+mn-lt"/>
              </a:rPr>
              <a:t>sustainable care services </a:t>
            </a:r>
          </a:p>
          <a:p>
            <a:pPr marL="914400" lvl="1" indent="-457200">
              <a:buFont typeface="Wingdings" panose="020B0604020202020204" pitchFamily="34" charset="0"/>
              <a:buChar char="ü"/>
            </a:pPr>
            <a:r>
              <a:rPr lang="en-GB" dirty="0">
                <a:ea typeface="+mn-lt"/>
                <a:cs typeface="+mn-lt"/>
              </a:rPr>
              <a:t>high-quality health and social care, and childcare services in Wales.</a:t>
            </a:r>
            <a:endParaRPr lang="en-GB" sz="2400" dirty="0">
              <a:ea typeface="+mn-lt"/>
              <a:cs typeface="+mn-lt"/>
            </a:endParaRPr>
          </a:p>
          <a:p>
            <a:pPr marL="0" indent="0">
              <a:buNone/>
            </a:pPr>
            <a:endParaRPr lang="en-GB" dirty="0">
              <a:cs typeface="Calibri"/>
            </a:endParaRPr>
          </a:p>
        </p:txBody>
      </p:sp>
      <p:sp>
        <p:nvSpPr>
          <p:cNvPr id="6" name="Content Placeholder 5">
            <a:extLst>
              <a:ext uri="{FF2B5EF4-FFF2-40B4-BE49-F238E27FC236}">
                <a16:creationId xmlns:a16="http://schemas.microsoft.com/office/drawing/2014/main" id="{9A781D59-C58F-43C7-A107-27B835B529C4}"/>
              </a:ext>
            </a:extLst>
          </p:cNvPr>
          <p:cNvSpPr>
            <a:spLocks noGrp="1"/>
          </p:cNvSpPr>
          <p:nvPr>
            <p:ph sz="half" idx="1"/>
          </p:nvPr>
        </p:nvSpPr>
        <p:spPr>
          <a:xfrm>
            <a:off x="838200" y="1934485"/>
            <a:ext cx="3816350" cy="4855241"/>
          </a:xfrm>
        </p:spPr>
        <p:txBody>
          <a:bodyPr vert="horz" lIns="91440" tIns="45720" rIns="91440" bIns="45720" rtlCol="0" anchor="t">
            <a:noAutofit/>
          </a:bodyPr>
          <a:lstStyle/>
          <a:p>
            <a:pPr marL="0" indent="0">
              <a:buNone/>
            </a:pPr>
            <a:r>
              <a:rPr lang="en-GB" sz="2400" b="1" dirty="0">
                <a:solidFill>
                  <a:srgbClr val="DB44E3"/>
                </a:solidFill>
                <a:latin typeface="Calibri"/>
                <a:ea typeface="+mn-lt"/>
                <a:cs typeface="Calibri Light"/>
              </a:rPr>
              <a:t>Part (b)</a:t>
            </a:r>
          </a:p>
          <a:p>
            <a:pPr marL="0" indent="0">
              <a:buNone/>
            </a:pPr>
            <a:r>
              <a:rPr lang="en-GB" sz="2400" dirty="0">
                <a:latin typeface="Calibri"/>
                <a:ea typeface="+mn-lt"/>
                <a:cs typeface="Calibri Light"/>
              </a:rPr>
              <a:t>Discusses how current legislation, initiatives and regulation support, and have an impact on, the provision of sustainable, high-quality health and social care and childcare services in Wales</a:t>
            </a:r>
            <a:endParaRPr lang="en-GB" sz="2400" dirty="0">
              <a:latin typeface="Calibri"/>
              <a:ea typeface="+mn-lt"/>
              <a:cs typeface="+mn-lt"/>
            </a:endParaRPr>
          </a:p>
          <a:p>
            <a:endParaRPr lang="en-GB" dirty="0">
              <a:cs typeface="Calibri" panose="020F0502020204030204"/>
            </a:endParaRPr>
          </a:p>
        </p:txBody>
      </p:sp>
      <p:pic>
        <p:nvPicPr>
          <p:cNvPr id="5" name="Picture 4">
            <a:extLst>
              <a:ext uri="{FF2B5EF4-FFF2-40B4-BE49-F238E27FC236}">
                <a16:creationId xmlns:a16="http://schemas.microsoft.com/office/drawing/2014/main" id="{642246C7-65FE-4715-8F5E-FFD2D58E3773}"/>
              </a:ext>
            </a:extLst>
          </p:cNvPr>
          <p:cNvPicPr/>
          <p:nvPr/>
        </p:nvPicPr>
        <p:blipFill>
          <a:blip r:embed="rId2">
            <a:extLst>
              <a:ext uri="{28A0092B-C50C-407E-A947-70E740481C1C}">
                <a14:useLocalDpi xmlns:a14="http://schemas.microsoft.com/office/drawing/2010/main" val="0"/>
              </a:ext>
            </a:extLst>
          </a:blip>
          <a:stretch>
            <a:fillRect/>
          </a:stretch>
        </p:blipFill>
        <p:spPr>
          <a:xfrm>
            <a:off x="10134599" y="74381"/>
            <a:ext cx="1988005" cy="838200"/>
          </a:xfrm>
          <a:prstGeom prst="rect">
            <a:avLst/>
          </a:prstGeom>
        </p:spPr>
      </p:pic>
    </p:spTree>
    <p:extLst>
      <p:ext uri="{BB962C8B-B14F-4D97-AF65-F5344CB8AC3E}">
        <p14:creationId xmlns:p14="http://schemas.microsoft.com/office/powerpoint/2010/main" val="186304831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F94A1D-4A8F-47A8-81FB-F739019A68CA}"/>
              </a:ext>
            </a:extLst>
          </p:cNvPr>
          <p:cNvSpPr>
            <a:spLocks noGrp="1"/>
          </p:cNvSpPr>
          <p:nvPr>
            <p:ph type="title"/>
          </p:nvPr>
        </p:nvSpPr>
        <p:spPr>
          <a:xfrm>
            <a:off x="838200" y="1271588"/>
            <a:ext cx="10515600" cy="838200"/>
          </a:xfrm>
          <a:solidFill>
            <a:srgbClr val="F584EB"/>
          </a:solidFill>
        </p:spPr>
        <p:txBody>
          <a:bodyPr/>
          <a:lstStyle/>
          <a:p>
            <a:pPr algn="ctr"/>
            <a:r>
              <a:rPr lang="en-GB" b="1" dirty="0">
                <a:latin typeface="+mn-lt"/>
                <a:ea typeface="+mj-lt"/>
                <a:cs typeface="+mj-lt"/>
              </a:rPr>
              <a:t> </a:t>
            </a:r>
            <a:r>
              <a:rPr lang="en-GB" dirty="0">
                <a:latin typeface="+mn-lt"/>
                <a:ea typeface="+mj-lt"/>
                <a:cs typeface="Calibri"/>
              </a:rPr>
              <a:t>Health and Care Standards 2015 (NHS)</a:t>
            </a:r>
            <a:endParaRPr lang="en-GB" b="1" dirty="0">
              <a:latin typeface="+mn-lt"/>
              <a:ea typeface="+mj-lt"/>
              <a:cs typeface="+mj-lt"/>
            </a:endParaRPr>
          </a:p>
        </p:txBody>
      </p:sp>
      <p:sp>
        <p:nvSpPr>
          <p:cNvPr id="3" name="Content Placeholder 2">
            <a:extLst>
              <a:ext uri="{FF2B5EF4-FFF2-40B4-BE49-F238E27FC236}">
                <a16:creationId xmlns:a16="http://schemas.microsoft.com/office/drawing/2014/main" id="{73356C4D-39A4-41F4-81D7-A443625A2271}"/>
              </a:ext>
            </a:extLst>
          </p:cNvPr>
          <p:cNvSpPr>
            <a:spLocks noGrp="1"/>
          </p:cNvSpPr>
          <p:nvPr>
            <p:ph idx="1"/>
          </p:nvPr>
        </p:nvSpPr>
        <p:spPr>
          <a:xfrm>
            <a:off x="838200" y="2468795"/>
            <a:ext cx="10515600" cy="3867604"/>
          </a:xfrm>
        </p:spPr>
        <p:txBody>
          <a:bodyPr vert="horz" lIns="91440" tIns="45720" rIns="91440" bIns="45720" rtlCol="0" anchor="t">
            <a:normAutofit/>
          </a:bodyPr>
          <a:lstStyle/>
          <a:p>
            <a:pPr marL="0" indent="0">
              <a:spcAft>
                <a:spcPts val="1200"/>
              </a:spcAft>
              <a:buNone/>
            </a:pPr>
            <a:r>
              <a:rPr lang="en-GB" dirty="0">
                <a:ea typeface="+mn-lt"/>
                <a:cs typeface="+mn-lt"/>
              </a:rPr>
              <a:t>The Health and Care Standards set out the Welsh Government’s common framework of standards to support the NHS and partner organisations in providing effective, timely and quality services across all healthcare settings.  </a:t>
            </a:r>
          </a:p>
          <a:p>
            <a:pPr marL="0" indent="0">
              <a:buNone/>
            </a:pPr>
            <a:r>
              <a:rPr lang="en-GB" dirty="0">
                <a:ea typeface="+mn-lt"/>
                <a:cs typeface="+mn-lt"/>
              </a:rPr>
              <a:t>They set out what the people of Wales can expect when they access health services and what part they themselves can play in promoting their own health and well-being.  They set out the expectations for services and organisations, whether they provide or commission services for their local citizens.</a:t>
            </a:r>
          </a:p>
        </p:txBody>
      </p:sp>
      <p:pic>
        <p:nvPicPr>
          <p:cNvPr id="4" name="Picture 3">
            <a:extLst>
              <a:ext uri="{FF2B5EF4-FFF2-40B4-BE49-F238E27FC236}">
                <a16:creationId xmlns:a16="http://schemas.microsoft.com/office/drawing/2014/main" id="{61237CC4-E0B8-416C-90E1-018A93F88D15}"/>
              </a:ext>
            </a:extLst>
          </p:cNvPr>
          <p:cNvPicPr/>
          <p:nvPr/>
        </p:nvPicPr>
        <p:blipFill>
          <a:blip r:embed="rId2">
            <a:extLst>
              <a:ext uri="{28A0092B-C50C-407E-A947-70E740481C1C}">
                <a14:useLocalDpi xmlns:a14="http://schemas.microsoft.com/office/drawing/2010/main" val="0"/>
              </a:ext>
            </a:extLst>
          </a:blip>
          <a:stretch>
            <a:fillRect/>
          </a:stretch>
        </p:blipFill>
        <p:spPr>
          <a:xfrm>
            <a:off x="10134599" y="74381"/>
            <a:ext cx="1988005" cy="838200"/>
          </a:xfrm>
          <a:prstGeom prst="rect">
            <a:avLst/>
          </a:prstGeom>
        </p:spPr>
      </p:pic>
    </p:spTree>
    <p:extLst>
      <p:ext uri="{BB962C8B-B14F-4D97-AF65-F5344CB8AC3E}">
        <p14:creationId xmlns:p14="http://schemas.microsoft.com/office/powerpoint/2010/main" val="110072416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4811A0-792D-41B0-A53A-D28AD8BE5913}"/>
              </a:ext>
            </a:extLst>
          </p:cNvPr>
          <p:cNvSpPr>
            <a:spLocks noGrp="1"/>
          </p:cNvSpPr>
          <p:nvPr>
            <p:ph type="title"/>
          </p:nvPr>
        </p:nvSpPr>
        <p:spPr>
          <a:xfrm>
            <a:off x="838200" y="1088574"/>
            <a:ext cx="10515600" cy="710974"/>
          </a:xfrm>
          <a:solidFill>
            <a:srgbClr val="F584EB"/>
          </a:solidFill>
        </p:spPr>
        <p:txBody>
          <a:bodyPr/>
          <a:lstStyle/>
          <a:p>
            <a:pPr algn="ctr"/>
            <a:r>
              <a:rPr lang="en-GB" dirty="0">
                <a:latin typeface="Calibri"/>
                <a:ea typeface="+mj-lt"/>
                <a:cs typeface="Calibri"/>
              </a:rPr>
              <a:t>Linking to NEA Task 1</a:t>
            </a:r>
          </a:p>
        </p:txBody>
      </p:sp>
      <p:sp>
        <p:nvSpPr>
          <p:cNvPr id="4" name="Content Placeholder 3">
            <a:extLst>
              <a:ext uri="{FF2B5EF4-FFF2-40B4-BE49-F238E27FC236}">
                <a16:creationId xmlns:a16="http://schemas.microsoft.com/office/drawing/2014/main" id="{017D5237-E05F-4B3C-99F3-A2587E7F1ECC}"/>
              </a:ext>
            </a:extLst>
          </p:cNvPr>
          <p:cNvSpPr>
            <a:spLocks noGrp="1"/>
          </p:cNvSpPr>
          <p:nvPr>
            <p:ph sz="half" idx="2"/>
          </p:nvPr>
        </p:nvSpPr>
        <p:spPr>
          <a:xfrm>
            <a:off x="4746171" y="1934485"/>
            <a:ext cx="6607629" cy="4662261"/>
          </a:xfrm>
          <a:ln>
            <a:solidFill>
              <a:srgbClr val="F584EB"/>
            </a:solidFill>
          </a:ln>
        </p:spPr>
        <p:txBody>
          <a:bodyPr vert="horz" lIns="91440" tIns="45720" rIns="91440" bIns="45720" rtlCol="0" anchor="t">
            <a:noAutofit/>
          </a:bodyPr>
          <a:lstStyle/>
          <a:p>
            <a:pPr marL="0" indent="0">
              <a:buNone/>
            </a:pPr>
            <a:r>
              <a:rPr lang="en-GB" sz="2400" b="1" dirty="0">
                <a:solidFill>
                  <a:srgbClr val="DB44E3"/>
                </a:solidFill>
                <a:ea typeface="+mn-lt"/>
                <a:cs typeface="+mn-lt"/>
              </a:rPr>
              <a:t>You must be able to link each piece of legislation, regulation and initiative:</a:t>
            </a:r>
          </a:p>
          <a:p>
            <a:pPr marL="457200" indent="-457200">
              <a:buFont typeface="Wingdings" panose="020B0604020202020204" pitchFamily="34" charset="0"/>
              <a:buChar char="ü"/>
            </a:pPr>
            <a:r>
              <a:rPr lang="en-GB" sz="2400" dirty="0">
                <a:ea typeface="+mn-lt"/>
                <a:cs typeface="+mn-lt"/>
              </a:rPr>
              <a:t>Able to identify the purpose of it</a:t>
            </a:r>
          </a:p>
          <a:p>
            <a:pPr marL="457200" indent="-457200">
              <a:buFont typeface="Wingdings" panose="020B0604020202020204" pitchFamily="34" charset="0"/>
              <a:buChar char="ü"/>
            </a:pPr>
            <a:r>
              <a:rPr lang="en-GB" sz="2400" dirty="0">
                <a:ea typeface="+mn-lt"/>
                <a:cs typeface="+mn-lt"/>
              </a:rPr>
              <a:t>The main features of it</a:t>
            </a:r>
          </a:p>
          <a:p>
            <a:pPr marL="457200" indent="-457200">
              <a:buFont typeface="Wingdings" panose="020B0604020202020204" pitchFamily="34" charset="0"/>
              <a:buChar char="ü"/>
            </a:pPr>
            <a:r>
              <a:rPr lang="en-GB" sz="2400" dirty="0">
                <a:ea typeface="+mn-lt"/>
                <a:cs typeface="+mn-lt"/>
              </a:rPr>
              <a:t>How it supports sustainable, high-quality person/child-centred health and social care and childcare services in Wales</a:t>
            </a:r>
          </a:p>
          <a:p>
            <a:pPr marL="457200" indent="-457200">
              <a:buFont typeface="Wingdings" panose="020B0604020202020204" pitchFamily="34" charset="0"/>
              <a:buChar char="ü"/>
            </a:pPr>
            <a:r>
              <a:rPr lang="en-GB" sz="2400" dirty="0">
                <a:ea typeface="+mn-lt"/>
                <a:cs typeface="+mn-lt"/>
              </a:rPr>
              <a:t>The impact of the current legislation, initiatives and/or regulation in relation to: </a:t>
            </a:r>
          </a:p>
          <a:p>
            <a:pPr marL="914400" lvl="1" indent="-457200">
              <a:buFont typeface="Wingdings" panose="020B0604020202020204" pitchFamily="34" charset="0"/>
              <a:buChar char="ü"/>
            </a:pPr>
            <a:r>
              <a:rPr lang="en-GB" dirty="0">
                <a:ea typeface="+mn-lt"/>
                <a:cs typeface="+mn-lt"/>
              </a:rPr>
              <a:t>sustainable care services </a:t>
            </a:r>
          </a:p>
          <a:p>
            <a:pPr marL="914400" lvl="1" indent="-457200">
              <a:buFont typeface="Wingdings" panose="020B0604020202020204" pitchFamily="34" charset="0"/>
              <a:buChar char="ü"/>
            </a:pPr>
            <a:r>
              <a:rPr lang="en-GB" dirty="0">
                <a:ea typeface="+mn-lt"/>
                <a:cs typeface="+mn-lt"/>
              </a:rPr>
              <a:t>high-quality health and social care, and childcare services in Wales.</a:t>
            </a:r>
            <a:endParaRPr lang="en-GB" sz="2400" dirty="0">
              <a:ea typeface="+mn-lt"/>
              <a:cs typeface="+mn-lt"/>
            </a:endParaRPr>
          </a:p>
          <a:p>
            <a:pPr marL="0" indent="0">
              <a:buNone/>
            </a:pPr>
            <a:endParaRPr lang="en-GB" dirty="0">
              <a:cs typeface="Calibri"/>
            </a:endParaRPr>
          </a:p>
        </p:txBody>
      </p:sp>
      <p:sp>
        <p:nvSpPr>
          <p:cNvPr id="6" name="Content Placeholder 5">
            <a:extLst>
              <a:ext uri="{FF2B5EF4-FFF2-40B4-BE49-F238E27FC236}">
                <a16:creationId xmlns:a16="http://schemas.microsoft.com/office/drawing/2014/main" id="{9A781D59-C58F-43C7-A107-27B835B529C4}"/>
              </a:ext>
            </a:extLst>
          </p:cNvPr>
          <p:cNvSpPr>
            <a:spLocks noGrp="1"/>
          </p:cNvSpPr>
          <p:nvPr>
            <p:ph sz="half" idx="1"/>
          </p:nvPr>
        </p:nvSpPr>
        <p:spPr>
          <a:xfrm>
            <a:off x="838200" y="1934485"/>
            <a:ext cx="3816350" cy="4855241"/>
          </a:xfrm>
        </p:spPr>
        <p:txBody>
          <a:bodyPr vert="horz" lIns="91440" tIns="45720" rIns="91440" bIns="45720" rtlCol="0" anchor="t">
            <a:noAutofit/>
          </a:bodyPr>
          <a:lstStyle/>
          <a:p>
            <a:pPr marL="0" indent="0">
              <a:buNone/>
            </a:pPr>
            <a:r>
              <a:rPr lang="en-GB" sz="2400" b="1" dirty="0">
                <a:solidFill>
                  <a:srgbClr val="DB44E3"/>
                </a:solidFill>
                <a:latin typeface="Calibri"/>
                <a:ea typeface="+mn-lt"/>
                <a:cs typeface="Calibri Light"/>
              </a:rPr>
              <a:t>Part (b)</a:t>
            </a:r>
          </a:p>
          <a:p>
            <a:pPr marL="0" indent="0">
              <a:buNone/>
            </a:pPr>
            <a:r>
              <a:rPr lang="en-GB" sz="2400" dirty="0">
                <a:latin typeface="Calibri"/>
                <a:ea typeface="+mn-lt"/>
                <a:cs typeface="Calibri Light"/>
              </a:rPr>
              <a:t>Discusses how current legislation, initiatives and regulation support, and have an impact on, the provision of sustainable, high-quality health and social care and childcare services in Wales</a:t>
            </a:r>
            <a:endParaRPr lang="en-GB" sz="2400" dirty="0">
              <a:latin typeface="Calibri"/>
              <a:ea typeface="+mn-lt"/>
              <a:cs typeface="+mn-lt"/>
            </a:endParaRPr>
          </a:p>
          <a:p>
            <a:endParaRPr lang="en-GB" dirty="0">
              <a:cs typeface="Calibri" panose="020F0502020204030204"/>
            </a:endParaRPr>
          </a:p>
        </p:txBody>
      </p:sp>
      <p:pic>
        <p:nvPicPr>
          <p:cNvPr id="5" name="Picture 4">
            <a:extLst>
              <a:ext uri="{FF2B5EF4-FFF2-40B4-BE49-F238E27FC236}">
                <a16:creationId xmlns:a16="http://schemas.microsoft.com/office/drawing/2014/main" id="{642246C7-65FE-4715-8F5E-FFD2D58E3773}"/>
              </a:ext>
            </a:extLst>
          </p:cNvPr>
          <p:cNvPicPr/>
          <p:nvPr/>
        </p:nvPicPr>
        <p:blipFill>
          <a:blip r:embed="rId2">
            <a:extLst>
              <a:ext uri="{28A0092B-C50C-407E-A947-70E740481C1C}">
                <a14:useLocalDpi xmlns:a14="http://schemas.microsoft.com/office/drawing/2010/main" val="0"/>
              </a:ext>
            </a:extLst>
          </a:blip>
          <a:stretch>
            <a:fillRect/>
          </a:stretch>
        </p:blipFill>
        <p:spPr>
          <a:xfrm>
            <a:off x="10134599" y="74381"/>
            <a:ext cx="1988005" cy="838200"/>
          </a:xfrm>
          <a:prstGeom prst="rect">
            <a:avLst/>
          </a:prstGeom>
        </p:spPr>
      </p:pic>
    </p:spTree>
    <p:extLst>
      <p:ext uri="{BB962C8B-B14F-4D97-AF65-F5344CB8AC3E}">
        <p14:creationId xmlns:p14="http://schemas.microsoft.com/office/powerpoint/2010/main" val="259215149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F94A1D-4A8F-47A8-81FB-F739019A68CA}"/>
              </a:ext>
            </a:extLst>
          </p:cNvPr>
          <p:cNvSpPr>
            <a:spLocks noGrp="1"/>
          </p:cNvSpPr>
          <p:nvPr>
            <p:ph type="title"/>
          </p:nvPr>
        </p:nvSpPr>
        <p:spPr>
          <a:xfrm>
            <a:off x="1504470" y="186499"/>
            <a:ext cx="7966104" cy="588957"/>
          </a:xfrm>
          <a:solidFill>
            <a:srgbClr val="DB44E3"/>
          </a:solidFill>
        </p:spPr>
        <p:txBody>
          <a:bodyPr>
            <a:normAutofit fontScale="90000"/>
          </a:bodyPr>
          <a:lstStyle/>
          <a:p>
            <a:pPr algn="ctr"/>
            <a:r>
              <a:rPr lang="en-GB" dirty="0">
                <a:latin typeface="Calibri"/>
                <a:cs typeface="Calibri"/>
              </a:rPr>
              <a:t>Legislation and Policies</a:t>
            </a:r>
          </a:p>
        </p:txBody>
      </p:sp>
      <p:sp>
        <p:nvSpPr>
          <p:cNvPr id="3" name="Content Placeholder 2">
            <a:extLst>
              <a:ext uri="{FF2B5EF4-FFF2-40B4-BE49-F238E27FC236}">
                <a16:creationId xmlns:a16="http://schemas.microsoft.com/office/drawing/2014/main" id="{73356C4D-39A4-41F4-81D7-A443625A2271}"/>
              </a:ext>
            </a:extLst>
          </p:cNvPr>
          <p:cNvSpPr>
            <a:spLocks noGrp="1"/>
          </p:cNvSpPr>
          <p:nvPr>
            <p:ph idx="1"/>
          </p:nvPr>
        </p:nvSpPr>
        <p:spPr>
          <a:xfrm>
            <a:off x="1504469" y="879923"/>
            <a:ext cx="7966104" cy="5873610"/>
          </a:xfrm>
          <a:ln>
            <a:solidFill>
              <a:srgbClr val="DB44E3"/>
            </a:solidFill>
          </a:ln>
        </p:spPr>
        <p:txBody>
          <a:bodyPr vert="horz" lIns="91440" tIns="45720" rIns="91440" bIns="45720" rtlCol="0" anchor="t">
            <a:noAutofit/>
          </a:bodyPr>
          <a:lstStyle/>
          <a:p>
            <a:r>
              <a:rPr lang="en-GB" sz="1600" b="1" dirty="0">
                <a:solidFill>
                  <a:srgbClr val="DB44E3"/>
                </a:solidFill>
                <a:ea typeface="+mn-lt"/>
                <a:cs typeface="Calibri"/>
              </a:rPr>
              <a:t>Social Services and Well-being (Wales) Act 2014</a:t>
            </a:r>
            <a:endParaRPr lang="en-GB" sz="1600" b="1" dirty="0">
              <a:solidFill>
                <a:srgbClr val="DB44E3"/>
              </a:solidFill>
              <a:ea typeface="+mn-lt"/>
              <a:cs typeface="+mn-lt"/>
            </a:endParaRPr>
          </a:p>
          <a:p>
            <a:r>
              <a:rPr lang="en-GB" sz="1600" b="1" dirty="0">
                <a:solidFill>
                  <a:srgbClr val="DB44E3"/>
                </a:solidFill>
                <a:ea typeface="+mn-lt"/>
                <a:cs typeface="+mn-lt"/>
              </a:rPr>
              <a:t>Well-being of Future Generations (Wales) Act 2015</a:t>
            </a:r>
            <a:endParaRPr lang="en-GB" sz="1600" b="1" dirty="0">
              <a:solidFill>
                <a:srgbClr val="DB44E3"/>
              </a:solidFill>
              <a:ea typeface="+mn-lt"/>
              <a:cs typeface="Calibri"/>
            </a:endParaRPr>
          </a:p>
          <a:p>
            <a:r>
              <a:rPr lang="en-GB" sz="1600" dirty="0">
                <a:ea typeface="+mn-lt"/>
                <a:cs typeface="Calibri"/>
              </a:rPr>
              <a:t>Active Participation and Patient Activation</a:t>
            </a:r>
            <a:endParaRPr lang="en-GB" sz="1600" dirty="0">
              <a:ea typeface="+mn-lt"/>
              <a:cs typeface="+mn-lt"/>
            </a:endParaRPr>
          </a:p>
          <a:p>
            <a:r>
              <a:rPr lang="en-GB" sz="1600" dirty="0">
                <a:ea typeface="+mn-lt"/>
                <a:cs typeface="Calibri"/>
              </a:rPr>
              <a:t>Co-production</a:t>
            </a:r>
            <a:endParaRPr lang="en-GB" sz="1600" dirty="0">
              <a:ea typeface="+mn-lt"/>
              <a:cs typeface="+mn-lt"/>
            </a:endParaRPr>
          </a:p>
          <a:p>
            <a:r>
              <a:rPr lang="en-GB" sz="1600" dirty="0">
                <a:ea typeface="+mn-lt"/>
                <a:cs typeface="Calibri"/>
              </a:rPr>
              <a:t>Prudent Health Care</a:t>
            </a:r>
            <a:endParaRPr lang="en-GB" sz="1600" dirty="0">
              <a:ea typeface="+mn-lt"/>
              <a:cs typeface="+mn-lt"/>
            </a:endParaRPr>
          </a:p>
          <a:p>
            <a:r>
              <a:rPr lang="en-GB" sz="1600" dirty="0">
                <a:ea typeface="+mn-lt"/>
                <a:cs typeface="Calibri"/>
              </a:rPr>
              <a:t>Childcare Offer for Wales</a:t>
            </a:r>
            <a:endParaRPr lang="en-GB" sz="1600" dirty="0">
              <a:ea typeface="+mn-lt"/>
              <a:cs typeface="+mn-lt"/>
            </a:endParaRPr>
          </a:p>
          <a:p>
            <a:r>
              <a:rPr lang="en-GB" sz="1600" dirty="0">
                <a:ea typeface="+mn-lt"/>
                <a:cs typeface="Calibri"/>
              </a:rPr>
              <a:t>National Minimum Standards for Regulated Childcare for children up to the age of 12 years</a:t>
            </a:r>
            <a:endParaRPr lang="en-GB" sz="1600" dirty="0">
              <a:ea typeface="+mn-lt"/>
              <a:cs typeface="+mn-lt"/>
            </a:endParaRPr>
          </a:p>
          <a:p>
            <a:r>
              <a:rPr lang="en-GB" sz="1600" b="1" dirty="0">
                <a:ea typeface="+mn-lt"/>
                <a:cs typeface="Calibri Light"/>
              </a:rPr>
              <a:t>United Nations Convention on the Rights of the Child 1989</a:t>
            </a:r>
            <a:endParaRPr lang="en-GB" sz="1600" b="1" dirty="0">
              <a:ea typeface="+mn-lt"/>
              <a:cs typeface="+mn-lt"/>
            </a:endParaRPr>
          </a:p>
          <a:p>
            <a:r>
              <a:rPr lang="en-GB" sz="1600" b="1" dirty="0">
                <a:ea typeface="+mn-lt"/>
                <a:cs typeface="Calibri Light"/>
              </a:rPr>
              <a:t>Additional Learning Needs and Education Tribunal (Wales) Act 2017</a:t>
            </a:r>
            <a:endParaRPr lang="en-GB" sz="1600" b="1" dirty="0">
              <a:ea typeface="+mn-lt"/>
              <a:cs typeface="+mn-lt"/>
            </a:endParaRPr>
          </a:p>
          <a:p>
            <a:r>
              <a:rPr lang="en-GB" sz="1600" b="1" dirty="0">
                <a:ea typeface="+mn-lt"/>
                <a:cs typeface="Calibri Light"/>
              </a:rPr>
              <a:t>The Mental Capacity Act 2005</a:t>
            </a:r>
          </a:p>
          <a:p>
            <a:r>
              <a:rPr lang="en-GB" sz="1600" b="1" dirty="0">
                <a:ea typeface="+mn-lt"/>
                <a:cs typeface="Calibri Light"/>
              </a:rPr>
              <a:t>Public Health Wales Act 2017</a:t>
            </a:r>
            <a:endParaRPr lang="en-GB" sz="1600" b="1" dirty="0">
              <a:ea typeface="+mn-lt"/>
              <a:cs typeface="Calibri"/>
            </a:endParaRPr>
          </a:p>
          <a:p>
            <a:r>
              <a:rPr lang="en-GB" sz="1600" b="1" dirty="0">
                <a:ea typeface="+mn-lt"/>
                <a:cs typeface="Calibri Light"/>
              </a:rPr>
              <a:t>The Equality Act 2010 </a:t>
            </a:r>
            <a:endParaRPr lang="en-GB" sz="1600" b="1" dirty="0">
              <a:ea typeface="+mn-lt"/>
              <a:cs typeface="+mn-lt"/>
            </a:endParaRPr>
          </a:p>
          <a:p>
            <a:r>
              <a:rPr lang="en-GB" sz="1600" b="1" dirty="0">
                <a:ea typeface="+mn-lt"/>
                <a:cs typeface="Calibri Light"/>
              </a:rPr>
              <a:t>Human Rights Act 1998</a:t>
            </a:r>
            <a:endParaRPr lang="en-GB" sz="1600" b="1" dirty="0">
              <a:ea typeface="+mn-lt"/>
              <a:cs typeface="+mn-lt"/>
            </a:endParaRPr>
          </a:p>
          <a:p>
            <a:r>
              <a:rPr lang="en-GB" sz="1600" b="1" dirty="0">
                <a:ea typeface="+mn-lt"/>
                <a:cs typeface="Calibri Light"/>
              </a:rPr>
              <a:t>The Children Act 1989, 2004 </a:t>
            </a:r>
            <a:endParaRPr lang="en-GB" sz="1600" b="1" dirty="0">
              <a:ea typeface="+mn-lt"/>
              <a:cs typeface="+mn-lt"/>
            </a:endParaRPr>
          </a:p>
          <a:p>
            <a:r>
              <a:rPr lang="en-GB" sz="1600" b="1" dirty="0">
                <a:ea typeface="+mn-lt"/>
                <a:cs typeface="Calibri Light"/>
              </a:rPr>
              <a:t>General Data Protection Regulation 2018</a:t>
            </a:r>
            <a:endParaRPr lang="en-GB" sz="1600" b="1" dirty="0">
              <a:ea typeface="+mn-lt"/>
              <a:cs typeface="+mn-lt"/>
            </a:endParaRPr>
          </a:p>
          <a:p>
            <a:r>
              <a:rPr lang="en-GB" sz="1600" b="1" dirty="0">
                <a:ea typeface="+mn-lt"/>
                <a:cs typeface="Calibri Light"/>
              </a:rPr>
              <a:t>Regulation and Inspection of Social Care (Wales) Act 2016</a:t>
            </a:r>
            <a:endParaRPr lang="en-GB" sz="1600" b="1" dirty="0">
              <a:ea typeface="+mn-lt"/>
              <a:cs typeface="+mn-lt"/>
            </a:endParaRPr>
          </a:p>
          <a:p>
            <a:r>
              <a:rPr lang="en-GB" sz="1600" dirty="0">
                <a:ea typeface="+mn-lt"/>
                <a:cs typeface="+mn-lt"/>
              </a:rPr>
              <a:t>Health and Care Standards 2015 (NHS)</a:t>
            </a:r>
            <a:endParaRPr lang="en-GB" sz="1600" dirty="0"/>
          </a:p>
          <a:p>
            <a:endParaRPr lang="en-GB" dirty="0">
              <a:ea typeface="+mn-lt"/>
              <a:cs typeface="+mn-lt"/>
            </a:endParaRPr>
          </a:p>
          <a:p>
            <a:endParaRPr lang="en-GB" dirty="0">
              <a:ea typeface="+mn-lt"/>
              <a:cs typeface="+mn-lt"/>
            </a:endParaRPr>
          </a:p>
          <a:p>
            <a:endParaRPr lang="en-GB" dirty="0">
              <a:ea typeface="+mn-lt"/>
              <a:cs typeface="+mn-lt"/>
            </a:endParaRPr>
          </a:p>
        </p:txBody>
      </p:sp>
      <p:pic>
        <p:nvPicPr>
          <p:cNvPr id="4" name="Picture 3">
            <a:extLst>
              <a:ext uri="{FF2B5EF4-FFF2-40B4-BE49-F238E27FC236}">
                <a16:creationId xmlns:a16="http://schemas.microsoft.com/office/drawing/2014/main" id="{53D18817-F47B-4F47-8E77-16EFEE754130}"/>
              </a:ext>
            </a:extLst>
          </p:cNvPr>
          <p:cNvPicPr/>
          <p:nvPr/>
        </p:nvPicPr>
        <p:blipFill>
          <a:blip r:embed="rId2">
            <a:extLst>
              <a:ext uri="{28A0092B-C50C-407E-A947-70E740481C1C}">
                <a14:useLocalDpi xmlns:a14="http://schemas.microsoft.com/office/drawing/2010/main" val="0"/>
              </a:ext>
            </a:extLst>
          </a:blip>
          <a:stretch>
            <a:fillRect/>
          </a:stretch>
        </p:blipFill>
        <p:spPr>
          <a:xfrm>
            <a:off x="10315576" y="41723"/>
            <a:ext cx="1839686" cy="838200"/>
          </a:xfrm>
          <a:prstGeom prst="rect">
            <a:avLst/>
          </a:prstGeom>
        </p:spPr>
      </p:pic>
    </p:spTree>
    <p:extLst>
      <p:ext uri="{BB962C8B-B14F-4D97-AF65-F5344CB8AC3E}">
        <p14:creationId xmlns:p14="http://schemas.microsoft.com/office/powerpoint/2010/main" val="88364069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ACC2CB-FB1E-459B-B0FA-A2F16031C1A6}"/>
              </a:ext>
            </a:extLst>
          </p:cNvPr>
          <p:cNvSpPr>
            <a:spLocks noGrp="1"/>
          </p:cNvSpPr>
          <p:nvPr>
            <p:ph type="title"/>
          </p:nvPr>
        </p:nvSpPr>
        <p:spPr>
          <a:xfrm>
            <a:off x="462643" y="1337126"/>
            <a:ext cx="11266714" cy="928688"/>
          </a:xfrm>
          <a:solidFill>
            <a:srgbClr val="F584EB"/>
          </a:solidFill>
        </p:spPr>
        <p:txBody>
          <a:bodyPr/>
          <a:lstStyle/>
          <a:p>
            <a:pPr algn="ctr"/>
            <a:r>
              <a:rPr lang="en-GB" dirty="0">
                <a:latin typeface="+mn-lt"/>
                <a:cs typeface="Calibri Light"/>
              </a:rPr>
              <a:t>Adding Information to Legislation Table</a:t>
            </a:r>
          </a:p>
        </p:txBody>
      </p:sp>
      <p:graphicFrame>
        <p:nvGraphicFramePr>
          <p:cNvPr id="3" name="Table 3">
            <a:extLst>
              <a:ext uri="{FF2B5EF4-FFF2-40B4-BE49-F238E27FC236}">
                <a16:creationId xmlns:a16="http://schemas.microsoft.com/office/drawing/2014/main" id="{F584AFF6-2867-449C-B5CD-0D9835609947}"/>
              </a:ext>
            </a:extLst>
          </p:cNvPr>
          <p:cNvGraphicFramePr>
            <a:graphicFrameLocks noGrp="1"/>
          </p:cNvGraphicFramePr>
          <p:nvPr/>
        </p:nvGraphicFramePr>
        <p:xfrm>
          <a:off x="462643" y="2592385"/>
          <a:ext cx="11266715" cy="3650808"/>
        </p:xfrm>
        <a:graphic>
          <a:graphicData uri="http://schemas.openxmlformats.org/drawingml/2006/table">
            <a:tbl>
              <a:tblPr firstRow="1" bandRow="1">
                <a:tableStyleId>{5940675A-B579-460E-94D1-54222C63F5DA}</a:tableStyleId>
              </a:tblPr>
              <a:tblGrid>
                <a:gridCol w="2253343">
                  <a:extLst>
                    <a:ext uri="{9D8B030D-6E8A-4147-A177-3AD203B41FA5}">
                      <a16:colId xmlns:a16="http://schemas.microsoft.com/office/drawing/2014/main" val="1882471056"/>
                    </a:ext>
                  </a:extLst>
                </a:gridCol>
                <a:gridCol w="2253343">
                  <a:extLst>
                    <a:ext uri="{9D8B030D-6E8A-4147-A177-3AD203B41FA5}">
                      <a16:colId xmlns:a16="http://schemas.microsoft.com/office/drawing/2014/main" val="469328306"/>
                    </a:ext>
                  </a:extLst>
                </a:gridCol>
                <a:gridCol w="2253343">
                  <a:extLst>
                    <a:ext uri="{9D8B030D-6E8A-4147-A177-3AD203B41FA5}">
                      <a16:colId xmlns:a16="http://schemas.microsoft.com/office/drawing/2014/main" val="3100827003"/>
                    </a:ext>
                  </a:extLst>
                </a:gridCol>
                <a:gridCol w="2253343">
                  <a:extLst>
                    <a:ext uri="{9D8B030D-6E8A-4147-A177-3AD203B41FA5}">
                      <a16:colId xmlns:a16="http://schemas.microsoft.com/office/drawing/2014/main" val="1674098279"/>
                    </a:ext>
                  </a:extLst>
                </a:gridCol>
                <a:gridCol w="2253343">
                  <a:extLst>
                    <a:ext uri="{9D8B030D-6E8A-4147-A177-3AD203B41FA5}">
                      <a16:colId xmlns:a16="http://schemas.microsoft.com/office/drawing/2014/main" val="428850998"/>
                    </a:ext>
                  </a:extLst>
                </a:gridCol>
              </a:tblGrid>
              <a:tr h="705330">
                <a:tc>
                  <a:txBody>
                    <a:bodyPr/>
                    <a:lstStyle/>
                    <a:p>
                      <a:r>
                        <a:rPr lang="en-GB" sz="1200" b="1" dirty="0"/>
                        <a:t>Legislation</a:t>
                      </a:r>
                    </a:p>
                  </a:txBody>
                  <a:tcPr anchor="b"/>
                </a:tc>
                <a:tc>
                  <a:txBody>
                    <a:bodyPr/>
                    <a:lstStyle/>
                    <a:p>
                      <a:pPr lvl="0" algn="l">
                        <a:lnSpc>
                          <a:spcPct val="100000"/>
                        </a:lnSpc>
                        <a:spcBef>
                          <a:spcPts val="0"/>
                        </a:spcBef>
                        <a:spcAft>
                          <a:spcPts val="0"/>
                        </a:spcAft>
                        <a:buNone/>
                      </a:pPr>
                      <a:r>
                        <a:rPr lang="en-GB" sz="1200" b="1" u="none" strike="noStrike" noProof="0" dirty="0"/>
                        <a:t>The purpose/aim of the legislation or policy</a:t>
                      </a:r>
                    </a:p>
                  </a:txBody>
                  <a:tcPr anchor="b"/>
                </a:tc>
                <a:tc>
                  <a:txBody>
                    <a:bodyPr/>
                    <a:lstStyle/>
                    <a:p>
                      <a:pPr lvl="0" algn="l">
                        <a:lnSpc>
                          <a:spcPct val="100000"/>
                        </a:lnSpc>
                        <a:spcBef>
                          <a:spcPts val="0"/>
                        </a:spcBef>
                        <a:spcAft>
                          <a:spcPts val="0"/>
                        </a:spcAft>
                        <a:buNone/>
                      </a:pPr>
                      <a:r>
                        <a:rPr lang="en-GB" sz="1200" b="1" u="none" strike="noStrike" noProof="0" dirty="0"/>
                        <a:t>The standards that are set in legislation or policy</a:t>
                      </a:r>
                    </a:p>
                  </a:txBody>
                  <a:tcPr anchor="b"/>
                </a:tc>
                <a:tc>
                  <a:txBody>
                    <a:bodyPr/>
                    <a:lstStyle/>
                    <a:p>
                      <a:pPr lvl="0" algn="l">
                        <a:lnSpc>
                          <a:spcPct val="100000"/>
                        </a:lnSpc>
                        <a:spcBef>
                          <a:spcPts val="0"/>
                        </a:spcBef>
                        <a:spcAft>
                          <a:spcPts val="0"/>
                        </a:spcAft>
                        <a:buNone/>
                      </a:pPr>
                      <a:r>
                        <a:rPr lang="en-GB" sz="1200" b="1" u="none" strike="noStrike" noProof="0" dirty="0"/>
                        <a:t>How it supports sustainable, high-quality person/child-centred health and social care and childcare services in Wales</a:t>
                      </a:r>
                    </a:p>
                  </a:txBody>
                  <a:tcPr anchor="b"/>
                </a:tc>
                <a:tc>
                  <a:txBody>
                    <a:bodyPr/>
                    <a:lstStyle/>
                    <a:p>
                      <a:pPr lvl="0" algn="l">
                        <a:lnSpc>
                          <a:spcPct val="100000"/>
                        </a:lnSpc>
                        <a:spcBef>
                          <a:spcPts val="0"/>
                        </a:spcBef>
                        <a:spcAft>
                          <a:spcPts val="0"/>
                        </a:spcAft>
                        <a:buNone/>
                      </a:pPr>
                      <a:r>
                        <a:rPr lang="en-GB" sz="1200" b="1" u="none" strike="noStrike" noProof="0" dirty="0"/>
                        <a:t>The impact of named current legislation or policies</a:t>
                      </a:r>
                    </a:p>
                  </a:txBody>
                  <a:tcPr anchor="b"/>
                </a:tc>
                <a:extLst>
                  <a:ext uri="{0D108BD9-81ED-4DB2-BD59-A6C34878D82A}">
                    <a16:rowId xmlns:a16="http://schemas.microsoft.com/office/drawing/2014/main" val="601467475"/>
                  </a:ext>
                </a:extLst>
              </a:tr>
              <a:tr h="661242">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pPr lvl="0">
                        <a:buNone/>
                      </a:pPr>
                      <a:endParaRPr lang="en-GB" dirty="0"/>
                    </a:p>
                  </a:txBody>
                  <a:tcPr/>
                </a:tc>
                <a:extLst>
                  <a:ext uri="{0D108BD9-81ED-4DB2-BD59-A6C34878D82A}">
                    <a16:rowId xmlns:a16="http://schemas.microsoft.com/office/drawing/2014/main" val="3630348956"/>
                  </a:ext>
                </a:extLst>
              </a:tr>
              <a:tr h="661242">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pPr lvl="0">
                        <a:buNone/>
                      </a:pPr>
                      <a:endParaRPr lang="en-GB" dirty="0"/>
                    </a:p>
                  </a:txBody>
                  <a:tcPr/>
                </a:tc>
                <a:extLst>
                  <a:ext uri="{0D108BD9-81ED-4DB2-BD59-A6C34878D82A}">
                    <a16:rowId xmlns:a16="http://schemas.microsoft.com/office/drawing/2014/main" val="2283502272"/>
                  </a:ext>
                </a:extLst>
              </a:tr>
              <a:tr h="661242">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pPr lvl="0">
                        <a:buNone/>
                      </a:pPr>
                      <a:endParaRPr lang="en-GB" dirty="0"/>
                    </a:p>
                  </a:txBody>
                  <a:tcPr/>
                </a:tc>
                <a:extLst>
                  <a:ext uri="{0D108BD9-81ED-4DB2-BD59-A6C34878D82A}">
                    <a16:rowId xmlns:a16="http://schemas.microsoft.com/office/drawing/2014/main" val="837088961"/>
                  </a:ext>
                </a:extLst>
              </a:tr>
              <a:tr h="661242">
                <a:tc>
                  <a:txBody>
                    <a:bodyPr/>
                    <a:lstStyle/>
                    <a:p>
                      <a:pPr lvl="0">
                        <a:buNone/>
                      </a:pPr>
                      <a:endParaRPr lang="en-GB" dirty="0"/>
                    </a:p>
                  </a:txBody>
                  <a:tcPr/>
                </a:tc>
                <a:tc>
                  <a:txBody>
                    <a:bodyPr/>
                    <a:lstStyle/>
                    <a:p>
                      <a:pPr lvl="0">
                        <a:buNone/>
                      </a:pPr>
                      <a:endParaRPr lang="en-GB" dirty="0"/>
                    </a:p>
                  </a:txBody>
                  <a:tcPr/>
                </a:tc>
                <a:tc>
                  <a:txBody>
                    <a:bodyPr/>
                    <a:lstStyle/>
                    <a:p>
                      <a:pPr lvl="0">
                        <a:buNone/>
                      </a:pPr>
                      <a:endParaRPr lang="en-GB" dirty="0"/>
                    </a:p>
                  </a:txBody>
                  <a:tcPr/>
                </a:tc>
                <a:tc>
                  <a:txBody>
                    <a:bodyPr/>
                    <a:lstStyle/>
                    <a:p>
                      <a:pPr lvl="0">
                        <a:buNone/>
                      </a:pPr>
                      <a:endParaRPr lang="en-GB" dirty="0"/>
                    </a:p>
                  </a:txBody>
                  <a:tcPr/>
                </a:tc>
                <a:tc>
                  <a:txBody>
                    <a:bodyPr/>
                    <a:lstStyle/>
                    <a:p>
                      <a:pPr lvl="0">
                        <a:buNone/>
                      </a:pPr>
                      <a:endParaRPr lang="en-GB" dirty="0"/>
                    </a:p>
                  </a:txBody>
                  <a:tcPr/>
                </a:tc>
                <a:extLst>
                  <a:ext uri="{0D108BD9-81ED-4DB2-BD59-A6C34878D82A}">
                    <a16:rowId xmlns:a16="http://schemas.microsoft.com/office/drawing/2014/main" val="3044533939"/>
                  </a:ext>
                </a:extLst>
              </a:tr>
            </a:tbl>
          </a:graphicData>
        </a:graphic>
      </p:graphicFrame>
      <p:pic>
        <p:nvPicPr>
          <p:cNvPr id="4" name="Picture 3">
            <a:extLst>
              <a:ext uri="{FF2B5EF4-FFF2-40B4-BE49-F238E27FC236}">
                <a16:creationId xmlns:a16="http://schemas.microsoft.com/office/drawing/2014/main" id="{899F36E7-0E03-467C-982A-DEAB537D3F41}"/>
              </a:ext>
            </a:extLst>
          </p:cNvPr>
          <p:cNvPicPr/>
          <p:nvPr/>
        </p:nvPicPr>
        <p:blipFill>
          <a:blip r:embed="rId2">
            <a:extLst>
              <a:ext uri="{28A0092B-C50C-407E-A947-70E740481C1C}">
                <a14:useLocalDpi xmlns:a14="http://schemas.microsoft.com/office/drawing/2010/main" val="0"/>
              </a:ext>
            </a:extLst>
          </a:blip>
          <a:stretch>
            <a:fillRect/>
          </a:stretch>
        </p:blipFill>
        <p:spPr>
          <a:xfrm>
            <a:off x="10304690" y="41723"/>
            <a:ext cx="1839686" cy="838200"/>
          </a:xfrm>
          <a:prstGeom prst="rect">
            <a:avLst/>
          </a:prstGeom>
        </p:spPr>
      </p:pic>
    </p:spTree>
    <p:extLst>
      <p:ext uri="{BB962C8B-B14F-4D97-AF65-F5344CB8AC3E}">
        <p14:creationId xmlns:p14="http://schemas.microsoft.com/office/powerpoint/2010/main" val="440009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8F5874-7B72-47AA-9495-8513776784C4}"/>
              </a:ext>
            </a:extLst>
          </p:cNvPr>
          <p:cNvSpPr>
            <a:spLocks noGrp="1"/>
          </p:cNvSpPr>
          <p:nvPr>
            <p:ph type="title"/>
          </p:nvPr>
        </p:nvSpPr>
        <p:spPr>
          <a:xfrm>
            <a:off x="0" y="223158"/>
            <a:ext cx="10236200" cy="1500188"/>
          </a:xfrm>
          <a:solidFill>
            <a:srgbClr val="DB44E3"/>
          </a:solidFill>
        </p:spPr>
        <p:txBody>
          <a:bodyPr>
            <a:normAutofit fontScale="90000"/>
          </a:bodyPr>
          <a:lstStyle/>
          <a:p>
            <a:pPr>
              <a:lnSpc>
                <a:spcPct val="100000"/>
              </a:lnSpc>
            </a:pPr>
            <a:r>
              <a:rPr lang="en-GB" sz="3600" b="1" dirty="0">
                <a:cs typeface="Calibri Light" panose="020F0302020204030204"/>
              </a:rPr>
              <a:t>Task 1 - </a:t>
            </a:r>
            <a:r>
              <a:rPr lang="en-GB" sz="3600" b="1" dirty="0">
                <a:cs typeface="Calibri"/>
              </a:rPr>
              <a:t>Produce a report on how practitioners from the health and social care and childcare sectors work together within legislative guidelines to promote outcome-focused care that:</a:t>
            </a:r>
            <a:endParaRPr lang="en-US" b="1" dirty="0">
              <a:cs typeface="Calibri Light"/>
            </a:endParaRPr>
          </a:p>
        </p:txBody>
      </p:sp>
      <p:graphicFrame>
        <p:nvGraphicFramePr>
          <p:cNvPr id="6" name="Table 5"/>
          <p:cNvGraphicFramePr>
            <a:graphicFrameLocks noGrp="1"/>
          </p:cNvGraphicFramePr>
          <p:nvPr>
            <p:extLst>
              <p:ext uri="{D42A27DB-BD31-4B8C-83A1-F6EECF244321}">
                <p14:modId xmlns:p14="http://schemas.microsoft.com/office/powerpoint/2010/main" val="3758073442"/>
              </p:ext>
            </p:extLst>
          </p:nvPr>
        </p:nvGraphicFramePr>
        <p:xfrm>
          <a:off x="-4" y="1737360"/>
          <a:ext cx="12192004" cy="5120640"/>
        </p:xfrm>
        <a:graphic>
          <a:graphicData uri="http://schemas.openxmlformats.org/drawingml/2006/table">
            <a:tbl>
              <a:tblPr firstRow="1" bandRow="1">
                <a:tableStyleId>{5C22544A-7EE6-4342-B048-85BDC9FD1C3A}</a:tableStyleId>
              </a:tblPr>
              <a:tblGrid>
                <a:gridCol w="3048001">
                  <a:extLst>
                    <a:ext uri="{9D8B030D-6E8A-4147-A177-3AD203B41FA5}">
                      <a16:colId xmlns:a16="http://schemas.microsoft.com/office/drawing/2014/main" val="20000"/>
                    </a:ext>
                  </a:extLst>
                </a:gridCol>
                <a:gridCol w="3048001">
                  <a:extLst>
                    <a:ext uri="{9D8B030D-6E8A-4147-A177-3AD203B41FA5}">
                      <a16:colId xmlns:a16="http://schemas.microsoft.com/office/drawing/2014/main" val="20001"/>
                    </a:ext>
                  </a:extLst>
                </a:gridCol>
                <a:gridCol w="3048001">
                  <a:extLst>
                    <a:ext uri="{9D8B030D-6E8A-4147-A177-3AD203B41FA5}">
                      <a16:colId xmlns:a16="http://schemas.microsoft.com/office/drawing/2014/main" val="20002"/>
                    </a:ext>
                  </a:extLst>
                </a:gridCol>
                <a:gridCol w="3048001">
                  <a:extLst>
                    <a:ext uri="{9D8B030D-6E8A-4147-A177-3AD203B41FA5}">
                      <a16:colId xmlns:a16="http://schemas.microsoft.com/office/drawing/2014/main" val="20003"/>
                    </a:ext>
                  </a:extLst>
                </a:gridCol>
              </a:tblGrid>
              <a:tr h="3657600">
                <a:tc>
                  <a:txBody>
                    <a:bodyPr/>
                    <a:lstStyle/>
                    <a:p>
                      <a:pPr marL="533400" indent="-533400"/>
                      <a:r>
                        <a:rPr lang="en-GB" sz="2200" b="1" i="0" kern="1200" dirty="0">
                          <a:solidFill>
                            <a:schemeClr val="lt1"/>
                          </a:solidFill>
                          <a:effectLst/>
                          <a:latin typeface="+mn-lt"/>
                          <a:ea typeface="+mn-ea"/>
                          <a:cs typeface="+mn-cs"/>
                        </a:rPr>
                        <a:t>(a)	Outlines the job roles, employment opportunities and potential career pathways of two practitioners working within the health and social care and childcare sectors in Wales.</a:t>
                      </a:r>
                      <a:endParaRPr lang="en-GB" sz="2200" dirty="0"/>
                    </a:p>
                  </a:txBody>
                  <a:tcPr>
                    <a:solidFill>
                      <a:schemeClr val="accent4">
                        <a:lumMod val="60000"/>
                        <a:lumOff val="40000"/>
                      </a:schemeClr>
                    </a:solidFill>
                  </a:tcPr>
                </a:tc>
                <a:tc>
                  <a:txBody>
                    <a:bodyPr/>
                    <a:lstStyle/>
                    <a:p>
                      <a:pPr marL="533400" indent="-533400"/>
                      <a:r>
                        <a:rPr lang="en-GB" sz="2200" b="1" i="0" kern="1200" dirty="0">
                          <a:solidFill>
                            <a:schemeClr val="lt1"/>
                          </a:solidFill>
                          <a:effectLst/>
                          <a:latin typeface="+mn-lt"/>
                          <a:ea typeface="+mn-ea"/>
                          <a:cs typeface="+mn-cs"/>
                        </a:rPr>
                        <a:t>(b)	Discusses how current legislation, initiatives and regulation support, and have an impact on, the provision of sustainable, high-quality health and social care and childcare services in Wales.</a:t>
                      </a:r>
                      <a:r>
                        <a:rPr lang="en-GB" sz="2200" b="0" i="0" kern="1200" dirty="0">
                          <a:solidFill>
                            <a:schemeClr val="lt1"/>
                          </a:solidFill>
                          <a:effectLst/>
                          <a:latin typeface="+mn-lt"/>
                          <a:ea typeface="+mn-ea"/>
                          <a:cs typeface="+mn-cs"/>
                        </a:rPr>
                        <a:t> </a:t>
                      </a:r>
                      <a:endParaRPr lang="en-GB" sz="2200" dirty="0"/>
                    </a:p>
                  </a:txBody>
                  <a:tcPr>
                    <a:solidFill>
                      <a:schemeClr val="accent6">
                        <a:lumMod val="60000"/>
                        <a:lumOff val="40000"/>
                      </a:schemeClr>
                    </a:solidFill>
                  </a:tcPr>
                </a:tc>
                <a:tc>
                  <a:txBody>
                    <a:bodyPr/>
                    <a:lstStyle/>
                    <a:p>
                      <a:pPr marL="444500" indent="-444500" rtl="0" fontAlgn="base"/>
                      <a:r>
                        <a:rPr lang="en-GB" sz="2200" b="1" i="0" kern="1200" dirty="0">
                          <a:solidFill>
                            <a:schemeClr val="lt1"/>
                          </a:solidFill>
                          <a:effectLst/>
                          <a:latin typeface="+mn-lt"/>
                          <a:ea typeface="+mn-ea"/>
                          <a:cs typeface="+mn-cs"/>
                        </a:rPr>
                        <a:t>(c)  Focuses on two practitioners from the health and social care and/or childcare sector, and: </a:t>
                      </a:r>
                      <a:endParaRPr lang="en-GB" sz="2200" b="0" i="0" kern="1200" dirty="0">
                        <a:solidFill>
                          <a:schemeClr val="lt1"/>
                        </a:solidFill>
                        <a:effectLst/>
                        <a:latin typeface="+mn-lt"/>
                        <a:ea typeface="+mn-ea"/>
                        <a:cs typeface="+mn-cs"/>
                      </a:endParaRPr>
                    </a:p>
                    <a:p>
                      <a:pPr marL="723900" indent="-723900" rtl="0" fontAlgn="base">
                        <a:tabLst>
                          <a:tab pos="444500" algn="l"/>
                        </a:tabLst>
                      </a:pPr>
                      <a:r>
                        <a:rPr lang="en-GB" sz="2200" b="0" i="0" kern="1200" dirty="0">
                          <a:solidFill>
                            <a:schemeClr val="lt1"/>
                          </a:solidFill>
                          <a:effectLst/>
                          <a:latin typeface="+mn-lt"/>
                          <a:ea typeface="+mn-ea"/>
                          <a:cs typeface="+mn-cs"/>
                        </a:rPr>
                        <a:t>	(</a:t>
                      </a:r>
                      <a:r>
                        <a:rPr lang="en-GB" sz="2200" b="1" i="0" kern="1200" dirty="0">
                          <a:solidFill>
                            <a:schemeClr val="lt1"/>
                          </a:solidFill>
                          <a:effectLst/>
                          <a:latin typeface="+mn-lt"/>
                          <a:ea typeface="+mn-ea"/>
                          <a:cs typeface="+mn-cs"/>
                        </a:rPr>
                        <a:t>i) for one of the practitioners, explains a range of skills and techniques applied to promote outcome-focused care.</a:t>
                      </a:r>
                      <a:r>
                        <a:rPr lang="en-GB" sz="2200" b="0" i="0" kern="1200" dirty="0">
                          <a:solidFill>
                            <a:schemeClr val="lt1"/>
                          </a:solidFill>
                          <a:effectLst/>
                          <a:latin typeface="+mn-lt"/>
                          <a:ea typeface="+mn-ea"/>
                          <a:cs typeface="+mn-cs"/>
                        </a:rPr>
                        <a:t> </a:t>
                      </a:r>
                    </a:p>
                  </a:txBody>
                  <a:tcPr>
                    <a:solidFill>
                      <a:schemeClr val="accent2">
                        <a:lumMod val="60000"/>
                        <a:lumOff val="40000"/>
                      </a:schemeClr>
                    </a:solidFill>
                  </a:tcPr>
                </a:tc>
                <a:tc>
                  <a:txBody>
                    <a:bodyPr/>
                    <a:lstStyle/>
                    <a:p>
                      <a:pPr marL="901700" indent="-901700" rtl="0" fontAlgn="base"/>
                      <a:r>
                        <a:rPr lang="en-GB" sz="2200" b="1" i="0" kern="1200" dirty="0">
                          <a:solidFill>
                            <a:schemeClr val="lt1"/>
                          </a:solidFill>
                          <a:effectLst/>
                          <a:latin typeface="+mn-lt"/>
                          <a:ea typeface="+mn-ea"/>
                          <a:cs typeface="+mn-cs"/>
                        </a:rPr>
                        <a:t>(c) (ii) 	for the other practitioner, explains:</a:t>
                      </a:r>
                      <a:r>
                        <a:rPr lang="en-GB" sz="2200" b="0" i="0" kern="1200" dirty="0">
                          <a:solidFill>
                            <a:schemeClr val="lt1"/>
                          </a:solidFill>
                          <a:effectLst/>
                          <a:latin typeface="+mn-lt"/>
                          <a:ea typeface="+mn-ea"/>
                          <a:cs typeface="+mn-cs"/>
                        </a:rPr>
                        <a:t> </a:t>
                      </a:r>
                    </a:p>
                    <a:p>
                      <a:pPr marL="271463" indent="-271463" rtl="0" fontAlgn="base"/>
                      <a:r>
                        <a:rPr lang="en-GB" sz="2200" b="1" i="0" kern="1200" dirty="0">
                          <a:solidFill>
                            <a:schemeClr val="lt1"/>
                          </a:solidFill>
                          <a:effectLst/>
                          <a:latin typeface="+mn-lt"/>
                          <a:ea typeface="+mn-ea"/>
                          <a:cs typeface="+mn-cs"/>
                        </a:rPr>
                        <a:t>•	the principles of care and core values that underpin their working practices, and their application</a:t>
                      </a:r>
                      <a:endParaRPr lang="en-GB" sz="2200" b="0" i="0" kern="1200" dirty="0">
                        <a:solidFill>
                          <a:schemeClr val="lt1"/>
                        </a:solidFill>
                        <a:effectLst/>
                        <a:latin typeface="+mn-lt"/>
                        <a:ea typeface="+mn-ea"/>
                        <a:cs typeface="+mn-cs"/>
                      </a:endParaRPr>
                    </a:p>
                    <a:p>
                      <a:pPr marL="271463" indent="-271463" rtl="0" fontAlgn="base"/>
                      <a:r>
                        <a:rPr lang="en-GB" sz="2200" b="1" i="0" kern="1200" dirty="0">
                          <a:solidFill>
                            <a:schemeClr val="lt1"/>
                          </a:solidFill>
                          <a:effectLst/>
                          <a:latin typeface="+mn-lt"/>
                          <a:ea typeface="+mn-ea"/>
                          <a:cs typeface="+mn-cs"/>
                        </a:rPr>
                        <a:t>•	how the practitioner works within a multi-disciplinary team to ensure that personal outcomes are achieved. </a:t>
                      </a:r>
                      <a:r>
                        <a:rPr lang="en-GB" sz="2200" b="0" i="0" kern="1200" dirty="0">
                          <a:solidFill>
                            <a:schemeClr val="lt1"/>
                          </a:solidFill>
                          <a:effectLst/>
                          <a:latin typeface="+mn-lt"/>
                          <a:ea typeface="+mn-ea"/>
                          <a:cs typeface="+mn-cs"/>
                        </a:rPr>
                        <a:t> </a:t>
                      </a:r>
                    </a:p>
                    <a:p>
                      <a:endParaRPr lang="en-GB" sz="2200" dirty="0"/>
                    </a:p>
                  </a:txBody>
                  <a:tcPr>
                    <a:solidFill>
                      <a:schemeClr val="accent5">
                        <a:lumMod val="60000"/>
                        <a:lumOff val="40000"/>
                      </a:schemeClr>
                    </a:solidFill>
                  </a:tcPr>
                </a:tc>
                <a:extLst>
                  <a:ext uri="{0D108BD9-81ED-4DB2-BD59-A6C34878D82A}">
                    <a16:rowId xmlns:a16="http://schemas.microsoft.com/office/drawing/2014/main" val="10000"/>
                  </a:ext>
                </a:extLst>
              </a:tr>
            </a:tbl>
          </a:graphicData>
        </a:graphic>
      </p:graphicFrame>
      <p:pic>
        <p:nvPicPr>
          <p:cNvPr id="4" name="Picture 3">
            <a:extLst>
              <a:ext uri="{FF2B5EF4-FFF2-40B4-BE49-F238E27FC236}">
                <a16:creationId xmlns:a16="http://schemas.microsoft.com/office/drawing/2014/main" id="{238F471E-1507-4AE0-BF48-FE2FE37321C8}"/>
              </a:ext>
            </a:extLst>
          </p:cNvPr>
          <p:cNvPicPr/>
          <p:nvPr/>
        </p:nvPicPr>
        <p:blipFill>
          <a:blip r:embed="rId2">
            <a:extLst>
              <a:ext uri="{28A0092B-C50C-407E-A947-70E740481C1C}">
                <a14:useLocalDpi xmlns:a14="http://schemas.microsoft.com/office/drawing/2010/main" val="0"/>
              </a:ext>
            </a:extLst>
          </a:blip>
          <a:stretch>
            <a:fillRect/>
          </a:stretch>
        </p:blipFill>
        <p:spPr>
          <a:xfrm>
            <a:off x="10711543" y="0"/>
            <a:ext cx="1480457" cy="642257"/>
          </a:xfrm>
          <a:prstGeom prst="rect">
            <a:avLst/>
          </a:prstGeom>
        </p:spPr>
      </p:pic>
    </p:spTree>
    <p:extLst>
      <p:ext uri="{BB962C8B-B14F-4D97-AF65-F5344CB8AC3E}">
        <p14:creationId xmlns:p14="http://schemas.microsoft.com/office/powerpoint/2010/main" val="28049951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Table 11">
            <a:extLst>
              <a:ext uri="{FF2B5EF4-FFF2-40B4-BE49-F238E27FC236}">
                <a16:creationId xmlns:a16="http://schemas.microsoft.com/office/drawing/2014/main" id="{2177F886-B284-4DAB-B3B7-7C7770B3F63F}"/>
              </a:ext>
            </a:extLst>
          </p:cNvPr>
          <p:cNvGraphicFramePr>
            <a:graphicFrameLocks noGrp="1"/>
          </p:cNvGraphicFramePr>
          <p:nvPr>
            <p:extLst>
              <p:ext uri="{D42A27DB-BD31-4B8C-83A1-F6EECF244321}">
                <p14:modId xmlns:p14="http://schemas.microsoft.com/office/powerpoint/2010/main" val="3459287001"/>
              </p:ext>
            </p:extLst>
          </p:nvPr>
        </p:nvGraphicFramePr>
        <p:xfrm>
          <a:off x="-4" y="1737360"/>
          <a:ext cx="12192004" cy="5120640"/>
        </p:xfrm>
        <a:graphic>
          <a:graphicData uri="http://schemas.openxmlformats.org/drawingml/2006/table">
            <a:tbl>
              <a:tblPr firstRow="1" bandRow="1">
                <a:tableStyleId>{5C22544A-7EE6-4342-B048-85BDC9FD1C3A}</a:tableStyleId>
              </a:tblPr>
              <a:tblGrid>
                <a:gridCol w="3048001">
                  <a:extLst>
                    <a:ext uri="{9D8B030D-6E8A-4147-A177-3AD203B41FA5}">
                      <a16:colId xmlns:a16="http://schemas.microsoft.com/office/drawing/2014/main" val="20000"/>
                    </a:ext>
                  </a:extLst>
                </a:gridCol>
                <a:gridCol w="3048001">
                  <a:extLst>
                    <a:ext uri="{9D8B030D-6E8A-4147-A177-3AD203B41FA5}">
                      <a16:colId xmlns:a16="http://schemas.microsoft.com/office/drawing/2014/main" val="20001"/>
                    </a:ext>
                  </a:extLst>
                </a:gridCol>
                <a:gridCol w="3048001">
                  <a:extLst>
                    <a:ext uri="{9D8B030D-6E8A-4147-A177-3AD203B41FA5}">
                      <a16:colId xmlns:a16="http://schemas.microsoft.com/office/drawing/2014/main" val="20002"/>
                    </a:ext>
                  </a:extLst>
                </a:gridCol>
                <a:gridCol w="3048001">
                  <a:extLst>
                    <a:ext uri="{9D8B030D-6E8A-4147-A177-3AD203B41FA5}">
                      <a16:colId xmlns:a16="http://schemas.microsoft.com/office/drawing/2014/main" val="20003"/>
                    </a:ext>
                  </a:extLst>
                </a:gridCol>
              </a:tblGrid>
              <a:tr h="3657600">
                <a:tc>
                  <a:txBody>
                    <a:bodyPr/>
                    <a:lstStyle/>
                    <a:p>
                      <a:pPr marL="533400" indent="-533400"/>
                      <a:r>
                        <a:rPr lang="en-GB" sz="2200" b="1" i="0" kern="1200" dirty="0">
                          <a:solidFill>
                            <a:schemeClr val="lt1"/>
                          </a:solidFill>
                          <a:effectLst/>
                          <a:latin typeface="+mn-lt"/>
                          <a:ea typeface="+mn-ea"/>
                          <a:cs typeface="+mn-cs"/>
                        </a:rPr>
                        <a:t>(a)	Outlines the job roles, employment opportunities and potential career pathways of two practitioners working within the health and social care and childcare sectors in Wales.</a:t>
                      </a:r>
                      <a:endParaRPr lang="en-GB" sz="2200" dirty="0"/>
                    </a:p>
                  </a:txBody>
                  <a:tcPr>
                    <a:solidFill>
                      <a:schemeClr val="accent4">
                        <a:lumMod val="60000"/>
                        <a:lumOff val="40000"/>
                      </a:schemeClr>
                    </a:solidFill>
                  </a:tcPr>
                </a:tc>
                <a:tc>
                  <a:txBody>
                    <a:bodyPr/>
                    <a:lstStyle/>
                    <a:p>
                      <a:pPr marL="533400" indent="-533400"/>
                      <a:r>
                        <a:rPr lang="en-GB" sz="2200" b="1" i="0" kern="1200" dirty="0">
                          <a:solidFill>
                            <a:schemeClr val="lt1"/>
                          </a:solidFill>
                          <a:effectLst/>
                          <a:latin typeface="+mn-lt"/>
                          <a:ea typeface="+mn-ea"/>
                          <a:cs typeface="+mn-cs"/>
                        </a:rPr>
                        <a:t>(b)	Discusses how current legislation, initiatives and regulation support, and have an impact on, the provision of sustainable, high-quality health and social care and childcare services in Wales.</a:t>
                      </a:r>
                      <a:r>
                        <a:rPr lang="en-GB" sz="2200" b="0" i="0" kern="1200" dirty="0">
                          <a:solidFill>
                            <a:schemeClr val="lt1"/>
                          </a:solidFill>
                          <a:effectLst/>
                          <a:latin typeface="+mn-lt"/>
                          <a:ea typeface="+mn-ea"/>
                          <a:cs typeface="+mn-cs"/>
                        </a:rPr>
                        <a:t> </a:t>
                      </a:r>
                      <a:endParaRPr lang="en-GB" sz="2200" dirty="0"/>
                    </a:p>
                  </a:txBody>
                  <a:tcPr>
                    <a:solidFill>
                      <a:schemeClr val="accent6">
                        <a:lumMod val="60000"/>
                        <a:lumOff val="40000"/>
                      </a:schemeClr>
                    </a:solidFill>
                  </a:tcPr>
                </a:tc>
                <a:tc>
                  <a:txBody>
                    <a:bodyPr/>
                    <a:lstStyle/>
                    <a:p>
                      <a:pPr marL="444500" indent="-444500" rtl="0" fontAlgn="base"/>
                      <a:r>
                        <a:rPr lang="en-GB" sz="2200" b="1" i="0" kern="1200" dirty="0">
                          <a:solidFill>
                            <a:schemeClr val="lt1"/>
                          </a:solidFill>
                          <a:effectLst/>
                          <a:latin typeface="+mn-lt"/>
                          <a:ea typeface="+mn-ea"/>
                          <a:cs typeface="+mn-cs"/>
                        </a:rPr>
                        <a:t>(c)  Focuses on two practitioners from the health and social care and/or childcare sector, and: </a:t>
                      </a:r>
                      <a:endParaRPr lang="en-GB" sz="2200" b="0" i="0" kern="1200" dirty="0">
                        <a:solidFill>
                          <a:schemeClr val="lt1"/>
                        </a:solidFill>
                        <a:effectLst/>
                        <a:latin typeface="+mn-lt"/>
                        <a:ea typeface="+mn-ea"/>
                        <a:cs typeface="+mn-cs"/>
                      </a:endParaRPr>
                    </a:p>
                    <a:p>
                      <a:pPr marL="723900" indent="-723900" rtl="0" fontAlgn="base">
                        <a:tabLst>
                          <a:tab pos="444500" algn="l"/>
                        </a:tabLst>
                      </a:pPr>
                      <a:r>
                        <a:rPr lang="en-GB" sz="2200" b="0" i="0" kern="1200" dirty="0">
                          <a:solidFill>
                            <a:schemeClr val="lt1"/>
                          </a:solidFill>
                          <a:effectLst/>
                          <a:latin typeface="+mn-lt"/>
                          <a:ea typeface="+mn-ea"/>
                          <a:cs typeface="+mn-cs"/>
                        </a:rPr>
                        <a:t>	(</a:t>
                      </a:r>
                      <a:r>
                        <a:rPr lang="en-GB" sz="2200" b="1" i="0" kern="1200" dirty="0">
                          <a:solidFill>
                            <a:schemeClr val="lt1"/>
                          </a:solidFill>
                          <a:effectLst/>
                          <a:latin typeface="+mn-lt"/>
                          <a:ea typeface="+mn-ea"/>
                          <a:cs typeface="+mn-cs"/>
                        </a:rPr>
                        <a:t>i) for one of the practitioners, explains a range of skills and techniques applied to promote outcome-focused care.</a:t>
                      </a:r>
                      <a:r>
                        <a:rPr lang="en-GB" sz="2200" b="0" i="0" kern="1200" dirty="0">
                          <a:solidFill>
                            <a:schemeClr val="lt1"/>
                          </a:solidFill>
                          <a:effectLst/>
                          <a:latin typeface="+mn-lt"/>
                          <a:ea typeface="+mn-ea"/>
                          <a:cs typeface="+mn-cs"/>
                        </a:rPr>
                        <a:t> </a:t>
                      </a:r>
                    </a:p>
                  </a:txBody>
                  <a:tcPr>
                    <a:solidFill>
                      <a:schemeClr val="accent2">
                        <a:lumMod val="60000"/>
                        <a:lumOff val="40000"/>
                      </a:schemeClr>
                    </a:solidFill>
                  </a:tcPr>
                </a:tc>
                <a:tc>
                  <a:txBody>
                    <a:bodyPr/>
                    <a:lstStyle/>
                    <a:p>
                      <a:pPr marL="901700" indent="-901700" rtl="0" fontAlgn="base"/>
                      <a:r>
                        <a:rPr lang="en-GB" sz="2200" b="1" i="0" kern="1200" dirty="0">
                          <a:solidFill>
                            <a:schemeClr val="lt1"/>
                          </a:solidFill>
                          <a:effectLst/>
                          <a:latin typeface="+mn-lt"/>
                          <a:ea typeface="+mn-ea"/>
                          <a:cs typeface="+mn-cs"/>
                        </a:rPr>
                        <a:t>(c) (ii) 	for the other practitioner, explains:</a:t>
                      </a:r>
                      <a:r>
                        <a:rPr lang="en-GB" sz="2200" b="0" i="0" kern="1200" dirty="0">
                          <a:solidFill>
                            <a:schemeClr val="lt1"/>
                          </a:solidFill>
                          <a:effectLst/>
                          <a:latin typeface="+mn-lt"/>
                          <a:ea typeface="+mn-ea"/>
                          <a:cs typeface="+mn-cs"/>
                        </a:rPr>
                        <a:t> </a:t>
                      </a:r>
                    </a:p>
                    <a:p>
                      <a:pPr marL="271463" indent="-271463" rtl="0" fontAlgn="base"/>
                      <a:r>
                        <a:rPr lang="en-GB" sz="2200" b="1" i="0" kern="1200" dirty="0">
                          <a:solidFill>
                            <a:schemeClr val="lt1"/>
                          </a:solidFill>
                          <a:effectLst/>
                          <a:latin typeface="+mn-lt"/>
                          <a:ea typeface="+mn-ea"/>
                          <a:cs typeface="+mn-cs"/>
                        </a:rPr>
                        <a:t>•	the principles of care and core values that underpin their working practices, and their application</a:t>
                      </a:r>
                      <a:endParaRPr lang="en-GB" sz="2200" b="0" i="0" kern="1200" dirty="0">
                        <a:solidFill>
                          <a:schemeClr val="lt1"/>
                        </a:solidFill>
                        <a:effectLst/>
                        <a:latin typeface="+mn-lt"/>
                        <a:ea typeface="+mn-ea"/>
                        <a:cs typeface="+mn-cs"/>
                      </a:endParaRPr>
                    </a:p>
                    <a:p>
                      <a:pPr marL="271463" indent="-271463" rtl="0" fontAlgn="base"/>
                      <a:r>
                        <a:rPr lang="en-GB" sz="2200" b="1" i="0" kern="1200" dirty="0">
                          <a:solidFill>
                            <a:schemeClr val="lt1"/>
                          </a:solidFill>
                          <a:effectLst/>
                          <a:latin typeface="+mn-lt"/>
                          <a:ea typeface="+mn-ea"/>
                          <a:cs typeface="+mn-cs"/>
                        </a:rPr>
                        <a:t>•	how the practitioner works within a multi-disciplinary team to ensure that personal outcomes are achieved. </a:t>
                      </a:r>
                      <a:r>
                        <a:rPr lang="en-GB" sz="2200" b="0" i="0" kern="1200" dirty="0">
                          <a:solidFill>
                            <a:schemeClr val="lt1"/>
                          </a:solidFill>
                          <a:effectLst/>
                          <a:latin typeface="+mn-lt"/>
                          <a:ea typeface="+mn-ea"/>
                          <a:cs typeface="+mn-cs"/>
                        </a:rPr>
                        <a:t> </a:t>
                      </a:r>
                    </a:p>
                    <a:p>
                      <a:endParaRPr lang="en-GB" sz="2200" dirty="0"/>
                    </a:p>
                  </a:txBody>
                  <a:tcPr>
                    <a:solidFill>
                      <a:schemeClr val="accent5">
                        <a:lumMod val="60000"/>
                        <a:lumOff val="40000"/>
                      </a:schemeClr>
                    </a:solidFill>
                  </a:tcPr>
                </a:tc>
                <a:extLst>
                  <a:ext uri="{0D108BD9-81ED-4DB2-BD59-A6C34878D82A}">
                    <a16:rowId xmlns:a16="http://schemas.microsoft.com/office/drawing/2014/main" val="10000"/>
                  </a:ext>
                </a:extLst>
              </a:tr>
            </a:tbl>
          </a:graphicData>
        </a:graphic>
      </p:graphicFrame>
      <p:sp>
        <p:nvSpPr>
          <p:cNvPr id="3" name="Arrow: Left 2">
            <a:extLst>
              <a:ext uri="{FF2B5EF4-FFF2-40B4-BE49-F238E27FC236}">
                <a16:creationId xmlns:a16="http://schemas.microsoft.com/office/drawing/2014/main" id="{C7170162-B4B9-4F71-80A1-4A49FBAC00DC}"/>
              </a:ext>
            </a:extLst>
          </p:cNvPr>
          <p:cNvSpPr/>
          <p:nvPr/>
        </p:nvSpPr>
        <p:spPr>
          <a:xfrm>
            <a:off x="6095626" y="3301703"/>
            <a:ext cx="4888301" cy="2228489"/>
          </a:xfrm>
          <a:prstGeom prst="leftArrow">
            <a:avLst/>
          </a:prstGeom>
          <a:solidFill>
            <a:srgbClr val="F584E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 name="Picture 4" descr="A picture containing drawing&#10;&#10;Description automatically generated">
            <a:extLst>
              <a:ext uri="{FF2B5EF4-FFF2-40B4-BE49-F238E27FC236}">
                <a16:creationId xmlns:a16="http://schemas.microsoft.com/office/drawing/2014/main" id="{1290E914-3571-48C6-B1CE-2594993BACA3}"/>
              </a:ext>
            </a:extLst>
          </p:cNvPr>
          <p:cNvPicPr>
            <a:picLocks noChangeAspect="1"/>
          </p:cNvPicPr>
          <p:nvPr/>
        </p:nvPicPr>
        <p:blipFill>
          <a:blip r:embed="rId2"/>
          <a:stretch>
            <a:fillRect/>
          </a:stretch>
        </p:blipFill>
        <p:spPr>
          <a:xfrm>
            <a:off x="656865" y="3697677"/>
            <a:ext cx="1619250" cy="1619250"/>
          </a:xfrm>
          <a:prstGeom prst="rect">
            <a:avLst/>
          </a:prstGeom>
        </p:spPr>
      </p:pic>
      <p:pic>
        <p:nvPicPr>
          <p:cNvPr id="8" name="Picture 7">
            <a:extLst>
              <a:ext uri="{FF2B5EF4-FFF2-40B4-BE49-F238E27FC236}">
                <a16:creationId xmlns:a16="http://schemas.microsoft.com/office/drawing/2014/main" id="{F56F47D3-F7A4-4B90-A02B-E2421D8248EA}"/>
              </a:ext>
            </a:extLst>
          </p:cNvPr>
          <p:cNvPicPr/>
          <p:nvPr/>
        </p:nvPicPr>
        <p:blipFill>
          <a:blip r:embed="rId3">
            <a:extLst>
              <a:ext uri="{28A0092B-C50C-407E-A947-70E740481C1C}">
                <a14:useLocalDpi xmlns:a14="http://schemas.microsoft.com/office/drawing/2010/main" val="0"/>
              </a:ext>
            </a:extLst>
          </a:blip>
          <a:stretch>
            <a:fillRect/>
          </a:stretch>
        </p:blipFill>
        <p:spPr>
          <a:xfrm>
            <a:off x="10711543" y="0"/>
            <a:ext cx="1480457" cy="642257"/>
          </a:xfrm>
          <a:prstGeom prst="rect">
            <a:avLst/>
          </a:prstGeom>
        </p:spPr>
      </p:pic>
      <p:sp>
        <p:nvSpPr>
          <p:cNvPr id="10" name="Title 1">
            <a:extLst>
              <a:ext uri="{FF2B5EF4-FFF2-40B4-BE49-F238E27FC236}">
                <a16:creationId xmlns:a16="http://schemas.microsoft.com/office/drawing/2014/main" id="{3810B853-A582-4035-9878-0879B7EF0E2A}"/>
              </a:ext>
            </a:extLst>
          </p:cNvPr>
          <p:cNvSpPr>
            <a:spLocks noGrp="1"/>
          </p:cNvSpPr>
          <p:nvPr>
            <p:ph type="title"/>
          </p:nvPr>
        </p:nvSpPr>
        <p:spPr>
          <a:xfrm>
            <a:off x="0" y="223158"/>
            <a:ext cx="10198100" cy="1500188"/>
          </a:xfrm>
          <a:solidFill>
            <a:srgbClr val="DB44E3"/>
          </a:solidFill>
        </p:spPr>
        <p:txBody>
          <a:bodyPr>
            <a:normAutofit fontScale="90000"/>
          </a:bodyPr>
          <a:lstStyle/>
          <a:p>
            <a:pPr>
              <a:lnSpc>
                <a:spcPct val="100000"/>
              </a:lnSpc>
            </a:pPr>
            <a:r>
              <a:rPr lang="en-GB" sz="3600" b="1" dirty="0">
                <a:cs typeface="Calibri Light" panose="020F0302020204030204"/>
              </a:rPr>
              <a:t>Task 1 - </a:t>
            </a:r>
            <a:r>
              <a:rPr lang="en-GB" sz="3600" b="1" dirty="0">
                <a:cs typeface="Calibri"/>
              </a:rPr>
              <a:t>Produce a report on how practitioners from the health and social care and childcare sectors work together within legislative guidelines to promote outcome-focused care that:</a:t>
            </a:r>
            <a:endParaRPr lang="en-US" b="1" dirty="0">
              <a:cs typeface="Calibri Light"/>
            </a:endParaRPr>
          </a:p>
        </p:txBody>
      </p:sp>
    </p:spTree>
    <p:extLst>
      <p:ext uri="{BB962C8B-B14F-4D97-AF65-F5344CB8AC3E}">
        <p14:creationId xmlns:p14="http://schemas.microsoft.com/office/powerpoint/2010/main" val="28493639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43863BC8-3C79-42D4-97D5-3DB4D6AAA6BE}"/>
              </a:ext>
            </a:extLst>
          </p:cNvPr>
          <p:cNvGraphicFramePr>
            <a:graphicFrameLocks noGrp="1"/>
          </p:cNvGraphicFramePr>
          <p:nvPr>
            <p:extLst>
              <p:ext uri="{D42A27DB-BD31-4B8C-83A1-F6EECF244321}">
                <p14:modId xmlns:p14="http://schemas.microsoft.com/office/powerpoint/2010/main" val="3117702299"/>
              </p:ext>
            </p:extLst>
          </p:nvPr>
        </p:nvGraphicFramePr>
        <p:xfrm>
          <a:off x="12700" y="-8011"/>
          <a:ext cx="12192000" cy="6904111"/>
        </p:xfrm>
        <a:graphic>
          <a:graphicData uri="http://schemas.openxmlformats.org/drawingml/2006/table">
            <a:tbl>
              <a:tblPr firstRow="1" bandRow="1">
                <a:tableStyleId>{E8B1032C-EA38-4F05-BA0D-38AFFFC7BED3}</a:tableStyleId>
              </a:tblPr>
              <a:tblGrid>
                <a:gridCol w="12192000">
                  <a:extLst>
                    <a:ext uri="{9D8B030D-6E8A-4147-A177-3AD203B41FA5}">
                      <a16:colId xmlns:a16="http://schemas.microsoft.com/office/drawing/2014/main" val="2949081953"/>
                    </a:ext>
                  </a:extLst>
                </a:gridCol>
              </a:tblGrid>
              <a:tr h="694609">
                <a:tc>
                  <a:txBody>
                    <a:bodyPr/>
                    <a:lstStyle/>
                    <a:p>
                      <a:pPr marL="444500" indent="-444500" fontAlgn="base"/>
                      <a:r>
                        <a:rPr lang="en-GB" sz="2000" dirty="0">
                          <a:effectLst/>
                        </a:rPr>
                        <a:t>(b)	Discusses how current legislation, initiatives and regulation support, and have an impact on, the provision of sustainable, high-quality health and social care and childcare services in Wales.  ​</a:t>
                      </a:r>
                    </a:p>
                  </a:txBody>
                  <a:tcPr/>
                </a:tc>
                <a:extLst>
                  <a:ext uri="{0D108BD9-81ED-4DB2-BD59-A6C34878D82A}">
                    <a16:rowId xmlns:a16="http://schemas.microsoft.com/office/drawing/2014/main" val="1219150377"/>
                  </a:ext>
                </a:extLst>
              </a:tr>
              <a:tr h="1177816">
                <a:tc>
                  <a:txBody>
                    <a:bodyPr/>
                    <a:lstStyle/>
                    <a:p>
                      <a:pPr fontAlgn="base"/>
                      <a:r>
                        <a:rPr lang="en-GB" sz="2400" b="1" dirty="0">
                          <a:effectLst/>
                        </a:rPr>
                        <a:t>Person/child-centred care within outcome-focused provision ​</a:t>
                      </a:r>
                    </a:p>
                    <a:p>
                      <a:pPr marL="342900" lvl="0" indent="-342900" fontAlgn="base">
                        <a:buFont typeface="Arial" panose="020B0604020202020204" pitchFamily="34" charset="0"/>
                        <a:buChar char="•"/>
                      </a:pPr>
                      <a:r>
                        <a:rPr lang="en-GB" sz="2400" dirty="0">
                          <a:effectLst/>
                        </a:rPr>
                        <a:t>What is meant by person/child-centred care and how this relates to outcome-focused provision and current legislation and policy</a:t>
                      </a:r>
                    </a:p>
                  </a:txBody>
                  <a:tcPr/>
                </a:tc>
                <a:extLst>
                  <a:ext uri="{0D108BD9-81ED-4DB2-BD59-A6C34878D82A}">
                    <a16:rowId xmlns:a16="http://schemas.microsoft.com/office/drawing/2014/main" val="4220580426"/>
                  </a:ext>
                </a:extLst>
              </a:tr>
              <a:tr h="2989841">
                <a:tc>
                  <a:txBody>
                    <a:bodyPr/>
                    <a:lstStyle/>
                    <a:p>
                      <a:pPr fontAlgn="base"/>
                      <a:r>
                        <a:rPr lang="en-GB" sz="2400" b="1" dirty="0">
                          <a:effectLst/>
                        </a:rPr>
                        <a:t>Recognising high-quality health, social care and childcare services ​</a:t>
                      </a:r>
                    </a:p>
                    <a:p>
                      <a:pPr marL="0" lvl="0" indent="0" fontAlgn="base">
                        <a:buFont typeface="Arial" panose="020B0604020202020204" pitchFamily="34" charset="0"/>
                        <a:buNone/>
                      </a:pPr>
                      <a:r>
                        <a:rPr lang="en-GB" sz="2400" dirty="0">
                          <a:effectLst/>
                        </a:rPr>
                        <a:t>Learners should understand that every individual in Wales who uses heath and care services has the right to receive high-quality care, and that this is achieved through:​</a:t>
                      </a:r>
                    </a:p>
                    <a:p>
                      <a:pPr marL="342900" lvl="0" indent="-342900" fontAlgn="base">
                        <a:buFont typeface="Arial" panose="020B0604020202020204" pitchFamily="34" charset="0"/>
                        <a:buChar char="•"/>
                      </a:pPr>
                      <a:r>
                        <a:rPr lang="en-GB" sz="2400" dirty="0">
                          <a:effectLst/>
                        </a:rPr>
                        <a:t>The standards that are set in legislation to provide a framework to maintain high-quality provision across all services in Wales​</a:t>
                      </a:r>
                    </a:p>
                    <a:p>
                      <a:pPr marL="342900" lvl="0" indent="-342900" fontAlgn="base">
                        <a:buFont typeface="Arial" panose="020B0604020202020204" pitchFamily="34" charset="0"/>
                        <a:buChar char="•"/>
                      </a:pPr>
                      <a:r>
                        <a:rPr lang="en-GB" sz="2400" dirty="0">
                          <a:effectLst/>
                        </a:rPr>
                        <a:t>Organisations that regulate and inspect the services that are provided​</a:t>
                      </a:r>
                    </a:p>
                    <a:p>
                      <a:pPr marL="342900" lvl="0" indent="-342900" fontAlgn="base">
                        <a:buFont typeface="Arial" panose="020B0604020202020204" pitchFamily="34" charset="0"/>
                        <a:buChar char="•"/>
                      </a:pPr>
                      <a:r>
                        <a:rPr lang="en-GB" sz="2400" dirty="0">
                          <a:effectLst/>
                        </a:rPr>
                        <a:t>Regulation of people working in health and social care and childcare, by confirming that they are suitable people to work in the specific professional or job role​</a:t>
                      </a:r>
                    </a:p>
                  </a:txBody>
                  <a:tcPr/>
                </a:tc>
                <a:extLst>
                  <a:ext uri="{0D108BD9-81ED-4DB2-BD59-A6C34878D82A}">
                    <a16:rowId xmlns:a16="http://schemas.microsoft.com/office/drawing/2014/main" val="433607872"/>
                  </a:ext>
                </a:extLst>
              </a:tr>
              <a:tr h="1996831">
                <a:tc>
                  <a:txBody>
                    <a:bodyPr/>
                    <a:lstStyle/>
                    <a:p>
                      <a:pPr fontAlgn="base"/>
                      <a:r>
                        <a:rPr lang="en-GB" sz="2400" b="1" dirty="0">
                          <a:effectLst/>
                        </a:rPr>
                        <a:t>The impact of legislation and national and local policies on provision and the rights of both the providers and individuals </a:t>
                      </a:r>
                      <a:r>
                        <a:rPr lang="en-GB" sz="2400" dirty="0">
                          <a:effectLst/>
                        </a:rPr>
                        <a:t>​</a:t>
                      </a:r>
                    </a:p>
                    <a:p>
                      <a:pPr marL="342900" lvl="0" indent="-342900" fontAlgn="base">
                        <a:buFont typeface="Arial" panose="020B0604020202020204" pitchFamily="34" charset="0"/>
                        <a:buChar char="•"/>
                      </a:pPr>
                      <a:r>
                        <a:rPr lang="en-GB" sz="2400" dirty="0">
                          <a:effectLst/>
                        </a:rPr>
                        <a:t>The impact of legislation and national and local policies ​</a:t>
                      </a:r>
                    </a:p>
                    <a:p>
                      <a:pPr marL="342900" lvl="0" indent="-342900" fontAlgn="base">
                        <a:buFont typeface="Arial" panose="020B0604020202020204" pitchFamily="34" charset="0"/>
                        <a:buChar char="•"/>
                      </a:pPr>
                      <a:r>
                        <a:rPr lang="en-GB" sz="2400" dirty="0">
                          <a:effectLst/>
                        </a:rPr>
                        <a:t>The key principles of current legislation and policies designed​</a:t>
                      </a:r>
                    </a:p>
                    <a:p>
                      <a:pPr marL="342900" lvl="0" indent="-342900" fontAlgn="base">
                        <a:buFont typeface="Arial" panose="020B0604020202020204" pitchFamily="34" charset="0"/>
                        <a:buChar char="•"/>
                      </a:pPr>
                      <a:r>
                        <a:rPr lang="en-GB" sz="2400" dirty="0">
                          <a:effectLst/>
                        </a:rPr>
                        <a:t>The impact of legislation on care and support provision ​</a:t>
                      </a:r>
                    </a:p>
                  </a:txBody>
                  <a:tcPr/>
                </a:tc>
                <a:extLst>
                  <a:ext uri="{0D108BD9-81ED-4DB2-BD59-A6C34878D82A}">
                    <a16:rowId xmlns:a16="http://schemas.microsoft.com/office/drawing/2014/main" val="3424024069"/>
                  </a:ext>
                </a:extLst>
              </a:tr>
            </a:tbl>
          </a:graphicData>
        </a:graphic>
      </p:graphicFrame>
      <p:pic>
        <p:nvPicPr>
          <p:cNvPr id="4" name="Picture 3">
            <a:extLst>
              <a:ext uri="{FF2B5EF4-FFF2-40B4-BE49-F238E27FC236}">
                <a16:creationId xmlns:a16="http://schemas.microsoft.com/office/drawing/2014/main" id="{9BA7D23E-6F6A-4258-B659-43C9DDC7CE66}"/>
              </a:ext>
            </a:extLst>
          </p:cNvPr>
          <p:cNvPicPr/>
          <p:nvPr/>
        </p:nvPicPr>
        <p:blipFill>
          <a:blip r:embed="rId2">
            <a:extLst>
              <a:ext uri="{28A0092B-C50C-407E-A947-70E740481C1C}">
                <a14:useLocalDpi xmlns:a14="http://schemas.microsoft.com/office/drawing/2010/main" val="0"/>
              </a:ext>
            </a:extLst>
          </a:blip>
          <a:stretch>
            <a:fillRect/>
          </a:stretch>
        </p:blipFill>
        <p:spPr>
          <a:xfrm>
            <a:off x="10698843" y="6215743"/>
            <a:ext cx="1480457" cy="642257"/>
          </a:xfrm>
          <a:prstGeom prst="rect">
            <a:avLst/>
          </a:prstGeom>
        </p:spPr>
      </p:pic>
    </p:spTree>
    <p:extLst>
      <p:ext uri="{BB962C8B-B14F-4D97-AF65-F5344CB8AC3E}">
        <p14:creationId xmlns:p14="http://schemas.microsoft.com/office/powerpoint/2010/main" val="24441632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ED15F1B8-722A-475D-9F41-9256960E0203}"/>
              </a:ext>
            </a:extLst>
          </p:cNvPr>
          <p:cNvGraphicFramePr>
            <a:graphicFrameLocks noGrp="1"/>
          </p:cNvGraphicFramePr>
          <p:nvPr>
            <p:extLst>
              <p:ext uri="{D42A27DB-BD31-4B8C-83A1-F6EECF244321}">
                <p14:modId xmlns:p14="http://schemas.microsoft.com/office/powerpoint/2010/main" val="1921675039"/>
              </p:ext>
            </p:extLst>
          </p:nvPr>
        </p:nvGraphicFramePr>
        <p:xfrm>
          <a:off x="0" y="-41346"/>
          <a:ext cx="12225073" cy="6899346"/>
        </p:xfrm>
        <a:graphic>
          <a:graphicData uri="http://schemas.openxmlformats.org/drawingml/2006/table">
            <a:tbl>
              <a:tblPr firstRow="1" bandRow="1">
                <a:tableStyleId>{5C22544A-7EE6-4342-B048-85BDC9FD1C3A}</a:tableStyleId>
              </a:tblPr>
              <a:tblGrid>
                <a:gridCol w="5635924">
                  <a:extLst>
                    <a:ext uri="{9D8B030D-6E8A-4147-A177-3AD203B41FA5}">
                      <a16:colId xmlns:a16="http://schemas.microsoft.com/office/drawing/2014/main" val="1653581029"/>
                    </a:ext>
                  </a:extLst>
                </a:gridCol>
                <a:gridCol w="688084">
                  <a:extLst>
                    <a:ext uri="{9D8B030D-6E8A-4147-A177-3AD203B41FA5}">
                      <a16:colId xmlns:a16="http://schemas.microsoft.com/office/drawing/2014/main" val="2721977871"/>
                    </a:ext>
                  </a:extLst>
                </a:gridCol>
                <a:gridCol w="5218981">
                  <a:extLst>
                    <a:ext uri="{9D8B030D-6E8A-4147-A177-3AD203B41FA5}">
                      <a16:colId xmlns:a16="http://schemas.microsoft.com/office/drawing/2014/main" val="1499292588"/>
                    </a:ext>
                  </a:extLst>
                </a:gridCol>
                <a:gridCol w="682084">
                  <a:extLst>
                    <a:ext uri="{9D8B030D-6E8A-4147-A177-3AD203B41FA5}">
                      <a16:colId xmlns:a16="http://schemas.microsoft.com/office/drawing/2014/main" val="1956943722"/>
                    </a:ext>
                  </a:extLst>
                </a:gridCol>
              </a:tblGrid>
              <a:tr h="654417">
                <a:tc gridSpan="4">
                  <a:txBody>
                    <a:bodyPr/>
                    <a:lstStyle/>
                    <a:p>
                      <a:pPr marL="357188" indent="-357188" rtl="0" fontAlgn="base">
                        <a:tabLst>
                          <a:tab pos="11839575" algn="r"/>
                        </a:tabLst>
                      </a:pPr>
                      <a:r>
                        <a:rPr lang="en-GB" sz="1400" dirty="0">
                          <a:effectLst/>
                        </a:rPr>
                        <a:t>(b)	Discusses how current legislation, initiatives and regulation support, and have an impact on, the provision of sustainable, high-quality health and social care and childcare services in Wales.	[12 marks] </a:t>
                      </a:r>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233334102"/>
                  </a:ext>
                </a:extLst>
              </a:tr>
              <a:tr h="758529">
                <a:tc>
                  <a:txBody>
                    <a:bodyPr/>
                    <a:lstStyle/>
                    <a:p>
                      <a:pPr algn="ctr" rtl="0" fontAlgn="base"/>
                      <a:r>
                        <a:rPr lang="en-GB" sz="1400" b="1" dirty="0">
                          <a:effectLst/>
                        </a:rPr>
                        <a:t>Assessment Criteria </a:t>
                      </a:r>
                    </a:p>
                    <a:p>
                      <a:pPr marL="444500" indent="-444500" rtl="0" fontAlgn="base"/>
                      <a:r>
                        <a:rPr lang="en-GB" sz="1400" dirty="0">
                          <a:effectLst/>
                        </a:rPr>
                        <a:t>AO1	Demonstrate knowledge and understanding of health and social care and childcare</a:t>
                      </a:r>
                    </a:p>
                  </a:txBody>
                  <a:tcPr/>
                </a:tc>
                <a:tc>
                  <a:txBody>
                    <a:bodyPr/>
                    <a:lstStyle/>
                    <a:p>
                      <a:pPr algn="ctr" rtl="0" fontAlgn="base"/>
                      <a:r>
                        <a:rPr lang="en-GB" sz="1400" b="1" dirty="0">
                          <a:effectLst/>
                        </a:rPr>
                        <a:t>Marks</a:t>
                      </a:r>
                      <a:r>
                        <a:rPr lang="en-GB" sz="1400" dirty="0">
                          <a:effectLst/>
                        </a:rPr>
                        <a:t> 8 marks </a:t>
                      </a:r>
                    </a:p>
                  </a:txBody>
                  <a:tcPr/>
                </a:tc>
                <a:tc>
                  <a:txBody>
                    <a:bodyPr/>
                    <a:lstStyle/>
                    <a:p>
                      <a:pPr algn="ctr" rtl="0" fontAlgn="base"/>
                      <a:r>
                        <a:rPr lang="en-GB" sz="1400" b="1" dirty="0">
                          <a:effectLst/>
                        </a:rPr>
                        <a:t>Assessment Criteria </a:t>
                      </a:r>
                    </a:p>
                    <a:p>
                      <a:pPr marL="357188" indent="-357188" rtl="0" fontAlgn="base"/>
                      <a:r>
                        <a:rPr lang="en-GB" sz="1400" dirty="0">
                          <a:effectLst/>
                        </a:rPr>
                        <a:t>AO3	</a:t>
                      </a:r>
                      <a:r>
                        <a:rPr lang="en-GB" sz="1350" dirty="0">
                          <a:effectLst/>
                        </a:rPr>
                        <a:t>Analyse and evaluate aspects of care to demonstrate understanding, make reasoned judgements and draw conclusions </a:t>
                      </a:r>
                    </a:p>
                  </a:txBody>
                  <a:tcPr/>
                </a:tc>
                <a:tc>
                  <a:txBody>
                    <a:bodyPr/>
                    <a:lstStyle/>
                    <a:p>
                      <a:pPr algn="ctr" rtl="0" fontAlgn="base"/>
                      <a:r>
                        <a:rPr lang="en-GB" sz="1400" b="1" dirty="0">
                          <a:effectLst/>
                        </a:rPr>
                        <a:t>Marks</a:t>
                      </a:r>
                      <a:r>
                        <a:rPr lang="en-GB" sz="1400" dirty="0">
                          <a:effectLst/>
                        </a:rPr>
                        <a:t> 4 marks</a:t>
                      </a:r>
                    </a:p>
                  </a:txBody>
                  <a:tcPr/>
                </a:tc>
                <a:extLst>
                  <a:ext uri="{0D108BD9-81ED-4DB2-BD59-A6C34878D82A}">
                    <a16:rowId xmlns:a16="http://schemas.microsoft.com/office/drawing/2014/main" val="3035179629"/>
                  </a:ext>
                </a:extLst>
              </a:tr>
              <a:tr h="1519560">
                <a:tc>
                  <a:txBody>
                    <a:bodyPr/>
                    <a:lstStyle/>
                    <a:p>
                      <a:pPr rtl="0" fontAlgn="base"/>
                      <a:r>
                        <a:rPr lang="en-GB" sz="1400" dirty="0">
                          <a:effectLst/>
                        </a:rPr>
                        <a:t>Excellent knowledge and understanding of: </a:t>
                      </a:r>
                    </a:p>
                    <a:p>
                      <a:pPr marL="182563" indent="-182563" rtl="0" fontAlgn="base"/>
                      <a:r>
                        <a:rPr lang="en-GB" sz="1400" dirty="0">
                          <a:effectLst/>
                        </a:rPr>
                        <a:t>•	current named legislation, initiatives and regulation </a:t>
                      </a:r>
                    </a:p>
                    <a:p>
                      <a:pPr marL="182563" indent="-182563" rtl="0" fontAlgn="base"/>
                      <a:r>
                        <a:rPr lang="en-GB" sz="1400" dirty="0">
                          <a:effectLst/>
                        </a:rPr>
                        <a:t>•	standards that are set in legislation and organisations that regulate and inspect </a:t>
                      </a:r>
                    </a:p>
                    <a:p>
                      <a:pPr marL="182563" indent="-182563" rtl="0" fontAlgn="base"/>
                      <a:r>
                        <a:rPr lang="en-GB" sz="1400" dirty="0">
                          <a:effectLst/>
                        </a:rPr>
                        <a:t>•	how a broad range of current legislation, initiatives and regulation support sustainable, high-quality person/child-centred health and social care and childcare services in Wales.  </a:t>
                      </a:r>
                    </a:p>
                  </a:txBody>
                  <a:tcPr/>
                </a:tc>
                <a:tc>
                  <a:txBody>
                    <a:bodyPr/>
                    <a:lstStyle/>
                    <a:p>
                      <a:pPr algn="ctr" rtl="0" fontAlgn="base"/>
                      <a:r>
                        <a:rPr lang="en-GB" sz="1400" dirty="0">
                          <a:effectLst/>
                        </a:rPr>
                        <a:t>7-8 marks</a:t>
                      </a:r>
                    </a:p>
                  </a:txBody>
                  <a:tcPr/>
                </a:tc>
                <a:tc>
                  <a:txBody>
                    <a:bodyPr/>
                    <a:lstStyle/>
                    <a:p>
                      <a:pPr rtl="0" fontAlgn="base"/>
                      <a:r>
                        <a:rPr lang="en-GB" sz="1400" dirty="0">
                          <a:effectLst/>
                        </a:rPr>
                        <a:t>There are no Band 4 marks for this assessment objective. </a:t>
                      </a:r>
                    </a:p>
                    <a:p>
                      <a:pPr rtl="0" fontAlgn="base"/>
                      <a:r>
                        <a:rPr lang="en-GB" sz="1400" dirty="0">
                          <a:effectLst/>
                        </a:rPr>
                        <a:t>4 marks are awarded as for Band 3.</a:t>
                      </a:r>
                    </a:p>
                    <a:p>
                      <a:pPr rtl="0" fontAlgn="base"/>
                      <a:endParaRPr lang="en-GB" sz="2000" dirty="0">
                        <a:effectLst/>
                      </a:endParaRPr>
                    </a:p>
                  </a:txBody>
                  <a:tcPr/>
                </a:tc>
                <a:tc>
                  <a:txBody>
                    <a:bodyPr/>
                    <a:lstStyle/>
                    <a:p>
                      <a:pPr algn="ctr" rtl="0" fontAlgn="base"/>
                      <a:endParaRPr lang="en-GB" sz="1400" dirty="0">
                        <a:effectLst/>
                        <a:latin typeface="Calibri Light"/>
                      </a:endParaRPr>
                    </a:p>
                  </a:txBody>
                  <a:tcPr/>
                </a:tc>
                <a:extLst>
                  <a:ext uri="{0D108BD9-81ED-4DB2-BD59-A6C34878D82A}">
                    <a16:rowId xmlns:a16="http://schemas.microsoft.com/office/drawing/2014/main" val="1413922028"/>
                  </a:ext>
                </a:extLst>
              </a:tr>
              <a:tr h="1564617">
                <a:tc>
                  <a:txBody>
                    <a:bodyPr/>
                    <a:lstStyle/>
                    <a:p>
                      <a:pPr rtl="0" fontAlgn="base"/>
                      <a:r>
                        <a:rPr lang="en-GB" sz="1400" dirty="0">
                          <a:effectLst/>
                        </a:rPr>
                        <a:t>Good knowledge and understanding of: </a:t>
                      </a:r>
                    </a:p>
                    <a:p>
                      <a:pPr marL="182563" indent="-182563" rtl="0" fontAlgn="base"/>
                      <a:r>
                        <a:rPr lang="en-GB" sz="1400" dirty="0">
                          <a:effectLst/>
                        </a:rPr>
                        <a:t>•	current named legislation, initiatives and regulation </a:t>
                      </a:r>
                    </a:p>
                    <a:p>
                      <a:pPr marL="182563" indent="-182563" rtl="0" fontAlgn="base"/>
                      <a:r>
                        <a:rPr lang="en-GB" sz="1400" dirty="0">
                          <a:effectLst/>
                        </a:rPr>
                        <a:t>•	standards that are set in legislation and/or organisations that regulate and inspect </a:t>
                      </a:r>
                    </a:p>
                    <a:p>
                      <a:pPr marL="182563" indent="-182563" rtl="0" fontAlgn="base"/>
                      <a:r>
                        <a:rPr lang="en-GB" sz="1400" dirty="0">
                          <a:effectLst/>
                        </a:rPr>
                        <a:t>•	how a range of current legislation, initiatives and regulation support sustainable, high-quality person/child-centred health and social care and childcare services in Wales.</a:t>
                      </a:r>
                    </a:p>
                  </a:txBody>
                  <a:tcPr/>
                </a:tc>
                <a:tc>
                  <a:txBody>
                    <a:bodyPr/>
                    <a:lstStyle/>
                    <a:p>
                      <a:pPr algn="ctr" rtl="0" fontAlgn="base"/>
                      <a:r>
                        <a:rPr lang="en-GB" sz="1400" dirty="0">
                          <a:effectLst/>
                        </a:rPr>
                        <a:t>5-6 marks</a:t>
                      </a:r>
                    </a:p>
                    <a:p>
                      <a:pPr algn="ctr" rtl="0" fontAlgn="base"/>
                      <a:endParaRPr lang="en-GB" sz="2000" dirty="0">
                        <a:effectLst/>
                      </a:endParaRPr>
                    </a:p>
                  </a:txBody>
                  <a:tcPr/>
                </a:tc>
                <a:tc>
                  <a:txBody>
                    <a:bodyPr/>
                    <a:lstStyle/>
                    <a:p>
                      <a:pPr rtl="0" fontAlgn="base"/>
                      <a:r>
                        <a:rPr lang="en-GB" sz="1400" dirty="0">
                          <a:effectLst/>
                        </a:rPr>
                        <a:t>A very good discussion which demonstrates reasoned judgements about the impact of named current legislation, initiatives and regulation in relation to:  </a:t>
                      </a:r>
                    </a:p>
                    <a:p>
                      <a:pPr marL="182563" indent="-182563" rtl="0" fontAlgn="base"/>
                      <a:r>
                        <a:rPr lang="en-GB" sz="1400" dirty="0">
                          <a:effectLst/>
                        </a:rPr>
                        <a:t>•	sustainable care services  </a:t>
                      </a:r>
                    </a:p>
                    <a:p>
                      <a:pPr marL="182563" indent="-182563" rtl="0" fontAlgn="base"/>
                      <a:r>
                        <a:rPr lang="en-GB" sz="1400" dirty="0">
                          <a:effectLst/>
                        </a:rPr>
                        <a:t>•	high-quality health and social care, and childcare services in Wales.</a:t>
                      </a:r>
                    </a:p>
                  </a:txBody>
                  <a:tcPr/>
                </a:tc>
                <a:tc>
                  <a:txBody>
                    <a:bodyPr/>
                    <a:lstStyle/>
                    <a:p>
                      <a:pPr algn="ctr" rtl="0" fontAlgn="base"/>
                      <a:r>
                        <a:rPr lang="en-GB" sz="1400" dirty="0">
                          <a:effectLst/>
                        </a:rPr>
                        <a:t>4 marks</a:t>
                      </a:r>
                    </a:p>
                    <a:p>
                      <a:pPr algn="ctr" rtl="0" fontAlgn="base"/>
                      <a:endParaRPr lang="en-GB" sz="2000" dirty="0">
                        <a:effectLst/>
                      </a:endParaRPr>
                    </a:p>
                  </a:txBody>
                  <a:tcPr/>
                </a:tc>
                <a:extLst>
                  <a:ext uri="{0D108BD9-81ED-4DB2-BD59-A6C34878D82A}">
                    <a16:rowId xmlns:a16="http://schemas.microsoft.com/office/drawing/2014/main" val="2603869166"/>
                  </a:ext>
                </a:extLst>
              </a:tr>
              <a:tr h="828657">
                <a:tc>
                  <a:txBody>
                    <a:bodyPr/>
                    <a:lstStyle/>
                    <a:p>
                      <a:pPr rtl="0" fontAlgn="base"/>
                      <a:r>
                        <a:rPr lang="en-GB" sz="1400" dirty="0">
                          <a:effectLst/>
                        </a:rPr>
                        <a:t>Basic knowledge and understanding of: </a:t>
                      </a:r>
                    </a:p>
                    <a:p>
                      <a:pPr marL="182563" indent="-182563" rtl="0" fontAlgn="base"/>
                      <a:r>
                        <a:rPr lang="en-GB" sz="1400" dirty="0">
                          <a:effectLst/>
                        </a:rPr>
                        <a:t>•	current legislation, initiatives and/or regulation  </a:t>
                      </a:r>
                    </a:p>
                    <a:p>
                      <a:pPr marL="182563" indent="-182563" rtl="0" fontAlgn="base"/>
                      <a:r>
                        <a:rPr lang="en-GB" sz="1400" dirty="0">
                          <a:effectLst/>
                        </a:rPr>
                        <a:t>•	how current legislation, initiatives and/or regulation support  sustainable, high-quality health and social care and childcare services in Wales.</a:t>
                      </a:r>
                    </a:p>
                  </a:txBody>
                  <a:tcPr/>
                </a:tc>
                <a:tc>
                  <a:txBody>
                    <a:bodyPr/>
                    <a:lstStyle/>
                    <a:p>
                      <a:pPr algn="ctr" rtl="0" fontAlgn="base"/>
                      <a:r>
                        <a:rPr lang="en-GB" sz="1400" dirty="0">
                          <a:effectLst/>
                        </a:rPr>
                        <a:t>3-4 marks</a:t>
                      </a:r>
                    </a:p>
                    <a:p>
                      <a:pPr algn="ctr" rtl="0" fontAlgn="base"/>
                      <a:endParaRPr lang="en-GB" sz="2000" dirty="0">
                        <a:effectLst/>
                      </a:endParaRPr>
                    </a:p>
                  </a:txBody>
                  <a:tcPr/>
                </a:tc>
                <a:tc>
                  <a:txBody>
                    <a:bodyPr/>
                    <a:lstStyle/>
                    <a:p>
                      <a:pPr rtl="0" fontAlgn="base"/>
                      <a:r>
                        <a:rPr lang="en-GB" sz="1400" dirty="0">
                          <a:effectLst/>
                        </a:rPr>
                        <a:t>A good discussion which demonstrates generally valid judgements about the impact of current legislation, initiatives and/or regulation in relation to:  </a:t>
                      </a:r>
                    </a:p>
                    <a:p>
                      <a:pPr marL="182563" indent="-182563" rtl="0" fontAlgn="base"/>
                      <a:r>
                        <a:rPr lang="en-GB" sz="1400" dirty="0">
                          <a:effectLst/>
                        </a:rPr>
                        <a:t>•	sustainable care services  </a:t>
                      </a:r>
                    </a:p>
                    <a:p>
                      <a:pPr marL="182563" indent="-182563" rtl="0" fontAlgn="base"/>
                      <a:r>
                        <a:rPr lang="en-GB" sz="1400" dirty="0">
                          <a:effectLst/>
                        </a:rPr>
                        <a:t>•	high-quality health and social care, and childcare services in Wales.</a:t>
                      </a:r>
                    </a:p>
                  </a:txBody>
                  <a:tcPr/>
                </a:tc>
                <a:tc>
                  <a:txBody>
                    <a:bodyPr/>
                    <a:lstStyle/>
                    <a:p>
                      <a:pPr algn="ctr" rtl="0" fontAlgn="base"/>
                      <a:r>
                        <a:rPr lang="en-GB" sz="1400" dirty="0">
                          <a:effectLst/>
                        </a:rPr>
                        <a:t>2-3 marks</a:t>
                      </a:r>
                    </a:p>
                    <a:p>
                      <a:pPr algn="ctr" rtl="0" fontAlgn="base"/>
                      <a:endParaRPr lang="en-GB" sz="2000" dirty="0">
                        <a:effectLst/>
                      </a:endParaRPr>
                    </a:p>
                  </a:txBody>
                  <a:tcPr/>
                </a:tc>
                <a:extLst>
                  <a:ext uri="{0D108BD9-81ED-4DB2-BD59-A6C34878D82A}">
                    <a16:rowId xmlns:a16="http://schemas.microsoft.com/office/drawing/2014/main" val="1710141311"/>
                  </a:ext>
                </a:extLst>
              </a:tr>
              <a:tr h="981627">
                <a:tc>
                  <a:txBody>
                    <a:bodyPr/>
                    <a:lstStyle/>
                    <a:p>
                      <a:pPr rtl="0" fontAlgn="base"/>
                      <a:r>
                        <a:rPr lang="en-GB" sz="1400" dirty="0">
                          <a:effectLst/>
                        </a:rPr>
                        <a:t> Limited knowledge and understanding of: </a:t>
                      </a:r>
                    </a:p>
                    <a:p>
                      <a:pPr marL="182563" indent="-182563" rtl="0" fontAlgn="base"/>
                      <a:r>
                        <a:rPr lang="en-GB" sz="1400" dirty="0">
                          <a:effectLst/>
                        </a:rPr>
                        <a:t>•	current legislation, initiatives or regulation  </a:t>
                      </a:r>
                    </a:p>
                    <a:p>
                      <a:pPr marL="182563" indent="-182563" rtl="0" fontAlgn="base"/>
                      <a:r>
                        <a:rPr lang="en-GB" sz="1400" dirty="0">
                          <a:effectLst/>
                        </a:rPr>
                        <a:t>•	how any current legislation, initiatives or regulation support sustainable health and social care or childcare services.</a:t>
                      </a:r>
                    </a:p>
                  </a:txBody>
                  <a:tcPr/>
                </a:tc>
                <a:tc>
                  <a:txBody>
                    <a:bodyPr/>
                    <a:lstStyle/>
                    <a:p>
                      <a:pPr algn="ctr" rtl="0" fontAlgn="base"/>
                      <a:r>
                        <a:rPr lang="en-GB" sz="1400" dirty="0">
                          <a:effectLst/>
                        </a:rPr>
                        <a:t>1-2 marks</a:t>
                      </a:r>
                    </a:p>
                    <a:p>
                      <a:pPr algn="ctr" rtl="0" fontAlgn="base"/>
                      <a:endParaRPr lang="en-GB" sz="2000" dirty="0">
                        <a:effectLst/>
                      </a:endParaRPr>
                    </a:p>
                  </a:txBody>
                  <a:tcPr/>
                </a:tc>
                <a:tc>
                  <a:txBody>
                    <a:bodyPr/>
                    <a:lstStyle/>
                    <a:p>
                      <a:pPr rtl="0" fontAlgn="base"/>
                      <a:r>
                        <a:rPr lang="en-GB" sz="1400" dirty="0">
                          <a:effectLst/>
                        </a:rPr>
                        <a:t>A basic discussion which demonstrates some valid judgements about the impact of current legislation, initiatives or regulation in relation to:</a:t>
                      </a:r>
                    </a:p>
                    <a:p>
                      <a:pPr marL="177800" indent="-177800" rtl="0" fontAlgn="base"/>
                      <a:r>
                        <a:rPr lang="en-GB" sz="1400" dirty="0">
                          <a:effectLst/>
                        </a:rPr>
                        <a:t>•	sustainable care services </a:t>
                      </a:r>
                    </a:p>
                    <a:p>
                      <a:pPr marL="177800" indent="-177800" rtl="0" fontAlgn="base"/>
                      <a:r>
                        <a:rPr lang="en-GB" sz="1400" dirty="0">
                          <a:effectLst/>
                        </a:rPr>
                        <a:t>•	high-quality health and social care, and childcare services.</a:t>
                      </a:r>
                    </a:p>
                  </a:txBody>
                  <a:tcPr/>
                </a:tc>
                <a:tc>
                  <a:txBody>
                    <a:bodyPr/>
                    <a:lstStyle/>
                    <a:p>
                      <a:pPr algn="ctr" rtl="0" fontAlgn="base"/>
                      <a:r>
                        <a:rPr lang="en-GB" sz="1400" dirty="0">
                          <a:effectLst/>
                        </a:rPr>
                        <a:t>1 mark</a:t>
                      </a:r>
                    </a:p>
                    <a:p>
                      <a:pPr algn="ctr" rtl="0" fontAlgn="base"/>
                      <a:endParaRPr lang="en-GB" sz="2000" dirty="0">
                        <a:effectLst/>
                      </a:endParaRPr>
                    </a:p>
                  </a:txBody>
                  <a:tcPr/>
                </a:tc>
                <a:extLst>
                  <a:ext uri="{0D108BD9-81ED-4DB2-BD59-A6C34878D82A}">
                    <a16:rowId xmlns:a16="http://schemas.microsoft.com/office/drawing/2014/main" val="1385603642"/>
                  </a:ext>
                </a:extLst>
              </a:tr>
            </a:tbl>
          </a:graphicData>
        </a:graphic>
      </p:graphicFrame>
    </p:spTree>
    <p:extLst>
      <p:ext uri="{BB962C8B-B14F-4D97-AF65-F5344CB8AC3E}">
        <p14:creationId xmlns:p14="http://schemas.microsoft.com/office/powerpoint/2010/main" val="33896595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D2AF48-C521-4688-A46C-5145B2716851}"/>
              </a:ext>
            </a:extLst>
          </p:cNvPr>
          <p:cNvSpPr>
            <a:spLocks noGrp="1"/>
          </p:cNvSpPr>
          <p:nvPr>
            <p:ph type="title"/>
          </p:nvPr>
        </p:nvSpPr>
        <p:spPr>
          <a:xfrm>
            <a:off x="914400" y="909411"/>
            <a:ext cx="10515600" cy="1325563"/>
          </a:xfrm>
          <a:solidFill>
            <a:srgbClr val="F584EB"/>
          </a:solidFill>
        </p:spPr>
        <p:txBody>
          <a:bodyPr>
            <a:noAutofit/>
          </a:bodyPr>
          <a:lstStyle/>
          <a:p>
            <a:pPr algn="ctr"/>
            <a:r>
              <a:rPr lang="en-GB" sz="2800" b="1" dirty="0">
                <a:solidFill>
                  <a:srgbClr val="000000"/>
                </a:solidFill>
                <a:ea typeface="+mj-lt"/>
                <a:cs typeface="+mj-lt"/>
              </a:rPr>
              <a:t>Discuss how current legislation, initiatives and regulation support, and have an impact on, the provision of sustainable, high-quality health and social care and childcare services in Wales</a:t>
            </a:r>
            <a:endParaRPr lang="en-US" sz="2800" dirty="0">
              <a:solidFill>
                <a:srgbClr val="000000"/>
              </a:solidFill>
              <a:cs typeface="Calibri Light" panose="020F0302020204030204"/>
            </a:endParaRPr>
          </a:p>
        </p:txBody>
      </p:sp>
      <p:sp>
        <p:nvSpPr>
          <p:cNvPr id="6" name="Content Placeholder 5">
            <a:extLst>
              <a:ext uri="{FF2B5EF4-FFF2-40B4-BE49-F238E27FC236}">
                <a16:creationId xmlns:a16="http://schemas.microsoft.com/office/drawing/2014/main" id="{CA5D3C92-D87E-4558-AD88-59815AB6C491}"/>
              </a:ext>
            </a:extLst>
          </p:cNvPr>
          <p:cNvSpPr>
            <a:spLocks noGrp="1"/>
          </p:cNvSpPr>
          <p:nvPr>
            <p:ph sz="half" idx="1"/>
          </p:nvPr>
        </p:nvSpPr>
        <p:spPr>
          <a:xfrm>
            <a:off x="914400" y="2369911"/>
            <a:ext cx="5181600" cy="4351338"/>
          </a:xfrm>
          <a:ln>
            <a:solidFill>
              <a:srgbClr val="F584EB"/>
            </a:solidFill>
          </a:ln>
        </p:spPr>
        <p:txBody>
          <a:bodyPr vert="horz" lIns="91440" tIns="45720" rIns="91440" bIns="45720" rtlCol="0" anchor="t">
            <a:normAutofit/>
          </a:bodyPr>
          <a:lstStyle/>
          <a:p>
            <a:pPr marL="0" indent="0" algn="ctr">
              <a:buNone/>
            </a:pPr>
            <a:endParaRPr lang="en-GB" dirty="0">
              <a:cs typeface="Calibri"/>
            </a:endParaRPr>
          </a:p>
          <a:p>
            <a:pPr marL="0" indent="0" algn="ctr">
              <a:buNone/>
            </a:pPr>
            <a:endParaRPr lang="en-GB" dirty="0">
              <a:cs typeface="Calibri"/>
            </a:endParaRPr>
          </a:p>
          <a:p>
            <a:pPr marL="0" indent="0" algn="ctr">
              <a:buNone/>
            </a:pPr>
            <a:endParaRPr lang="en-GB" dirty="0">
              <a:cs typeface="Calibri"/>
            </a:endParaRPr>
          </a:p>
          <a:p>
            <a:pPr marL="0" indent="0" algn="ctr">
              <a:buNone/>
            </a:pPr>
            <a:r>
              <a:rPr lang="en-GB" sz="5400" b="1" dirty="0">
                <a:solidFill>
                  <a:srgbClr val="DB44E3"/>
                </a:solidFill>
                <a:cs typeface="Calibri"/>
              </a:rPr>
              <a:t>Discuss</a:t>
            </a:r>
            <a:endParaRPr lang="en-US" sz="5400" b="1">
              <a:solidFill>
                <a:srgbClr val="DB44E3"/>
              </a:solidFill>
              <a:cs typeface="Calibri"/>
            </a:endParaRPr>
          </a:p>
        </p:txBody>
      </p:sp>
      <p:sp>
        <p:nvSpPr>
          <p:cNvPr id="7" name="Content Placeholder 6">
            <a:extLst>
              <a:ext uri="{FF2B5EF4-FFF2-40B4-BE49-F238E27FC236}">
                <a16:creationId xmlns:a16="http://schemas.microsoft.com/office/drawing/2014/main" id="{A57527A0-4AB6-47F3-9222-9CB2ACC433D9}"/>
              </a:ext>
            </a:extLst>
          </p:cNvPr>
          <p:cNvSpPr>
            <a:spLocks noGrp="1"/>
          </p:cNvSpPr>
          <p:nvPr>
            <p:ph sz="half" idx="2"/>
          </p:nvPr>
        </p:nvSpPr>
        <p:spPr>
          <a:xfrm>
            <a:off x="6248400" y="2369911"/>
            <a:ext cx="5181600" cy="4351338"/>
          </a:xfrm>
          <a:solidFill>
            <a:srgbClr val="F584EB"/>
          </a:solidFill>
          <a:ln>
            <a:solidFill>
              <a:srgbClr val="F584EB"/>
            </a:solidFill>
          </a:ln>
        </p:spPr>
        <p:txBody>
          <a:bodyPr vert="horz" lIns="91440" tIns="45720" rIns="91440" bIns="45720" rtlCol="0" anchor="t">
            <a:normAutofit/>
          </a:bodyPr>
          <a:lstStyle/>
          <a:p>
            <a:pPr marL="0" indent="0">
              <a:buNone/>
            </a:pPr>
            <a:endParaRPr lang="en-GB" dirty="0">
              <a:ea typeface="+mn-lt"/>
              <a:cs typeface="+mn-lt"/>
            </a:endParaRPr>
          </a:p>
          <a:p>
            <a:pPr marL="0" indent="0">
              <a:buNone/>
            </a:pPr>
            <a:endParaRPr lang="en-GB" dirty="0">
              <a:ea typeface="+mn-lt"/>
              <a:cs typeface="+mn-lt"/>
            </a:endParaRPr>
          </a:p>
          <a:p>
            <a:pPr marL="0" indent="0" algn="ctr">
              <a:buNone/>
            </a:pPr>
            <a:r>
              <a:rPr lang="en-GB" sz="3200" dirty="0">
                <a:ea typeface="+mn-lt"/>
                <a:cs typeface="+mn-lt"/>
              </a:rPr>
              <a:t>Examine an issue in detail/in a structured way, taking into account different ideas</a:t>
            </a:r>
            <a:endParaRPr lang="en-GB" sz="3200" dirty="0">
              <a:cs typeface="Calibri" panose="020F0502020204030204"/>
            </a:endParaRPr>
          </a:p>
        </p:txBody>
      </p:sp>
      <p:pic>
        <p:nvPicPr>
          <p:cNvPr id="5" name="Picture 4">
            <a:extLst>
              <a:ext uri="{FF2B5EF4-FFF2-40B4-BE49-F238E27FC236}">
                <a16:creationId xmlns:a16="http://schemas.microsoft.com/office/drawing/2014/main" id="{1B6DDF20-DF70-46DB-A4FE-32EA3D3EE398}"/>
              </a:ext>
            </a:extLst>
          </p:cNvPr>
          <p:cNvPicPr/>
          <p:nvPr/>
        </p:nvPicPr>
        <p:blipFill>
          <a:blip r:embed="rId2">
            <a:extLst>
              <a:ext uri="{28A0092B-C50C-407E-A947-70E740481C1C}">
                <a14:useLocalDpi xmlns:a14="http://schemas.microsoft.com/office/drawing/2010/main" val="0"/>
              </a:ext>
            </a:extLst>
          </a:blip>
          <a:stretch>
            <a:fillRect/>
          </a:stretch>
        </p:blipFill>
        <p:spPr>
          <a:xfrm>
            <a:off x="10112829" y="54429"/>
            <a:ext cx="2024741" cy="854981"/>
          </a:xfrm>
          <a:prstGeom prst="rect">
            <a:avLst/>
          </a:prstGeom>
        </p:spPr>
      </p:pic>
    </p:spTree>
    <p:extLst>
      <p:ext uri="{BB962C8B-B14F-4D97-AF65-F5344CB8AC3E}">
        <p14:creationId xmlns:p14="http://schemas.microsoft.com/office/powerpoint/2010/main" val="3815390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A5D962-0A50-41C9-B504-F1A389D1348F}"/>
              </a:ext>
            </a:extLst>
          </p:cNvPr>
          <p:cNvSpPr>
            <a:spLocks noGrp="1"/>
          </p:cNvSpPr>
          <p:nvPr>
            <p:ph type="title"/>
          </p:nvPr>
        </p:nvSpPr>
        <p:spPr>
          <a:xfrm>
            <a:off x="838200" y="996498"/>
            <a:ext cx="10515600" cy="781278"/>
          </a:xfrm>
          <a:solidFill>
            <a:srgbClr val="F584EB"/>
          </a:solidFill>
        </p:spPr>
        <p:txBody>
          <a:bodyPr/>
          <a:lstStyle/>
          <a:p>
            <a:pPr algn="ctr"/>
            <a:r>
              <a:rPr lang="en-GB" dirty="0">
                <a:latin typeface="+mn-lt"/>
                <a:ea typeface="+mj-lt"/>
                <a:cs typeface="+mj-lt"/>
              </a:rPr>
              <a:t>Human Rights Act 1998</a:t>
            </a:r>
          </a:p>
        </p:txBody>
      </p:sp>
      <p:sp>
        <p:nvSpPr>
          <p:cNvPr id="3" name="Content Placeholder 2">
            <a:extLst>
              <a:ext uri="{FF2B5EF4-FFF2-40B4-BE49-F238E27FC236}">
                <a16:creationId xmlns:a16="http://schemas.microsoft.com/office/drawing/2014/main" id="{FE268907-5C55-488C-85C4-A8DCB8FCA679}"/>
              </a:ext>
            </a:extLst>
          </p:cNvPr>
          <p:cNvSpPr>
            <a:spLocks noGrp="1"/>
          </p:cNvSpPr>
          <p:nvPr>
            <p:ph idx="1"/>
          </p:nvPr>
        </p:nvSpPr>
        <p:spPr>
          <a:xfrm>
            <a:off x="838200" y="1912713"/>
            <a:ext cx="10515600" cy="4351338"/>
          </a:xfrm>
        </p:spPr>
        <p:txBody>
          <a:bodyPr vert="horz" lIns="91440" tIns="45720" rIns="91440" bIns="45720" rtlCol="0" anchor="t">
            <a:noAutofit/>
          </a:bodyPr>
          <a:lstStyle/>
          <a:p>
            <a:pPr marL="0" indent="0">
              <a:buNone/>
            </a:pPr>
            <a:r>
              <a:rPr lang="en-GB" sz="2400" dirty="0">
                <a:ea typeface="+mn-lt"/>
                <a:cs typeface="+mn-lt"/>
              </a:rPr>
              <a:t>In the UK, human rights are protected by the Human Rights Act 1998.  Public authorities, like a local authority or the NHS, must follow the Act.  If a public authority has breached your human rights, you may be able to take action under the Act.</a:t>
            </a:r>
          </a:p>
          <a:p>
            <a:pPr marL="0" indent="0">
              <a:buNone/>
            </a:pPr>
            <a:r>
              <a:rPr lang="en-GB" sz="2400" dirty="0">
                <a:ea typeface="+mn-lt"/>
                <a:cs typeface="+mn-lt"/>
              </a:rPr>
              <a:t>The </a:t>
            </a:r>
            <a:r>
              <a:rPr lang="en-GB" sz="2400" b="1" dirty="0">
                <a:ea typeface="+mn-lt"/>
                <a:cs typeface="+mn-lt"/>
              </a:rPr>
              <a:t>Human Rights Act </a:t>
            </a:r>
            <a:r>
              <a:rPr lang="en-GB" sz="2400" dirty="0">
                <a:ea typeface="+mn-lt"/>
                <a:cs typeface="+mn-lt"/>
              </a:rPr>
              <a:t>gives effect to the human rights set out in the European Convention on Human Rights.  These rights are called </a:t>
            </a:r>
            <a:r>
              <a:rPr lang="en-GB" sz="2400" b="1" dirty="0">
                <a:ea typeface="+mn-lt"/>
                <a:cs typeface="+mn-lt"/>
              </a:rPr>
              <a:t>Convention rights</a:t>
            </a:r>
            <a:r>
              <a:rPr lang="en-GB" sz="2400" dirty="0">
                <a:ea typeface="+mn-lt"/>
                <a:cs typeface="+mn-lt"/>
              </a:rPr>
              <a:t>.</a:t>
            </a:r>
            <a:endParaRPr lang="en-GB" sz="2400" dirty="0"/>
          </a:p>
          <a:p>
            <a:pPr>
              <a:buNone/>
            </a:pPr>
            <a:r>
              <a:rPr lang="en-GB" sz="2400" dirty="0">
                <a:ea typeface="+mn-lt"/>
                <a:cs typeface="+mn-lt"/>
              </a:rPr>
              <a:t>Examples of Convention or human rights include:</a:t>
            </a:r>
            <a:endParaRPr lang="en-GB" sz="2400" dirty="0"/>
          </a:p>
          <a:p>
            <a:pPr marL="358775" indent="-358775">
              <a:buFont typeface="Arial"/>
              <a:buChar char="•"/>
            </a:pPr>
            <a:r>
              <a:rPr lang="en-GB" sz="2400" dirty="0">
                <a:ea typeface="+mn-lt"/>
                <a:cs typeface="+mn-lt"/>
              </a:rPr>
              <a:t>the right to life</a:t>
            </a:r>
            <a:endParaRPr lang="en-GB" sz="2400" dirty="0"/>
          </a:p>
          <a:p>
            <a:pPr marL="358775" indent="-358775">
              <a:buFont typeface="Arial"/>
              <a:buChar char="•"/>
            </a:pPr>
            <a:r>
              <a:rPr lang="en-GB" sz="2400" dirty="0">
                <a:ea typeface="+mn-lt"/>
                <a:cs typeface="+mn-lt"/>
              </a:rPr>
              <a:t>the right to respect for private and family life</a:t>
            </a:r>
            <a:endParaRPr lang="en-GB" sz="2400" dirty="0"/>
          </a:p>
          <a:p>
            <a:pPr marL="358775" indent="-358775">
              <a:buFont typeface="Arial"/>
              <a:buChar char="•"/>
            </a:pPr>
            <a:r>
              <a:rPr lang="en-GB" sz="2400" dirty="0">
                <a:ea typeface="+mn-lt"/>
                <a:cs typeface="+mn-lt"/>
              </a:rPr>
              <a:t>the right to freedom of religion and belief.</a:t>
            </a:r>
            <a:endParaRPr lang="en-GB" sz="2400" dirty="0"/>
          </a:p>
          <a:p>
            <a:pPr marL="0" indent="0">
              <a:buNone/>
            </a:pPr>
            <a:r>
              <a:rPr lang="en-GB" sz="2400" dirty="0">
                <a:ea typeface="+mn-lt"/>
                <a:cs typeface="+mn-lt"/>
              </a:rPr>
              <a:t>The Human Rights Act means you can take action in the UK courts if your human rights have been breached.</a:t>
            </a:r>
          </a:p>
          <a:p>
            <a:pPr marL="0" indent="0">
              <a:buNone/>
            </a:pPr>
            <a:endParaRPr lang="en-GB" b="1" dirty="0">
              <a:ea typeface="+mn-lt"/>
              <a:cs typeface="+mn-lt"/>
            </a:endParaRPr>
          </a:p>
        </p:txBody>
      </p:sp>
      <p:pic>
        <p:nvPicPr>
          <p:cNvPr id="4" name="Picture 3">
            <a:extLst>
              <a:ext uri="{FF2B5EF4-FFF2-40B4-BE49-F238E27FC236}">
                <a16:creationId xmlns:a16="http://schemas.microsoft.com/office/drawing/2014/main" id="{41888DEC-0580-40D7-B0C5-DC41EBA81930}"/>
              </a:ext>
            </a:extLst>
          </p:cNvPr>
          <p:cNvPicPr/>
          <p:nvPr/>
        </p:nvPicPr>
        <p:blipFill>
          <a:blip r:embed="rId2">
            <a:extLst>
              <a:ext uri="{28A0092B-C50C-407E-A947-70E740481C1C}">
                <a14:useLocalDpi xmlns:a14="http://schemas.microsoft.com/office/drawing/2010/main" val="0"/>
              </a:ext>
            </a:extLst>
          </a:blip>
          <a:stretch>
            <a:fillRect/>
          </a:stretch>
        </p:blipFill>
        <p:spPr>
          <a:xfrm>
            <a:off x="10112829" y="54429"/>
            <a:ext cx="2024741" cy="854981"/>
          </a:xfrm>
          <a:prstGeom prst="rect">
            <a:avLst/>
          </a:prstGeom>
        </p:spPr>
      </p:pic>
    </p:spTree>
    <p:extLst>
      <p:ext uri="{BB962C8B-B14F-4D97-AF65-F5344CB8AC3E}">
        <p14:creationId xmlns:p14="http://schemas.microsoft.com/office/powerpoint/2010/main" val="30415075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A5D962-0A50-41C9-B504-F1A389D1348F}"/>
              </a:ext>
            </a:extLst>
          </p:cNvPr>
          <p:cNvSpPr>
            <a:spLocks noGrp="1"/>
          </p:cNvSpPr>
          <p:nvPr>
            <p:ph type="title"/>
          </p:nvPr>
        </p:nvSpPr>
        <p:spPr>
          <a:xfrm>
            <a:off x="148167" y="107611"/>
            <a:ext cx="9964662" cy="679980"/>
          </a:xfrm>
          <a:solidFill>
            <a:srgbClr val="F584EB"/>
          </a:solidFill>
        </p:spPr>
        <p:txBody>
          <a:bodyPr>
            <a:normAutofit fontScale="90000"/>
          </a:bodyPr>
          <a:lstStyle/>
          <a:p>
            <a:pPr algn="ctr"/>
            <a:r>
              <a:rPr lang="en-GB" dirty="0">
                <a:latin typeface="+mn-lt"/>
                <a:ea typeface="+mj-lt"/>
                <a:cs typeface="+mj-lt"/>
              </a:rPr>
              <a:t>Human Rights Act 1998</a:t>
            </a:r>
          </a:p>
        </p:txBody>
      </p:sp>
      <p:pic>
        <p:nvPicPr>
          <p:cNvPr id="6" name="Picture 6">
            <a:hlinkClick r:id="" action="ppaction://media"/>
            <a:extLst>
              <a:ext uri="{FF2B5EF4-FFF2-40B4-BE49-F238E27FC236}">
                <a16:creationId xmlns:a16="http://schemas.microsoft.com/office/drawing/2014/main" id="{5EA06DA3-2E61-4C6F-986D-A99F0CC657D1}"/>
              </a:ext>
            </a:extLst>
          </p:cNvPr>
          <p:cNvPicPr>
            <a:picLocks noRot="1" noChangeAspect="1"/>
          </p:cNvPicPr>
          <p:nvPr>
            <a:videoFile r:link="rId1"/>
          </p:nvPr>
        </p:nvPicPr>
        <p:blipFill>
          <a:blip r:embed="rId3"/>
          <a:stretch>
            <a:fillRect/>
          </a:stretch>
        </p:blipFill>
        <p:spPr>
          <a:xfrm>
            <a:off x="148167" y="862542"/>
            <a:ext cx="9964662" cy="5852583"/>
          </a:xfrm>
          <a:prstGeom prst="rect">
            <a:avLst/>
          </a:prstGeom>
        </p:spPr>
      </p:pic>
      <p:pic>
        <p:nvPicPr>
          <p:cNvPr id="4" name="Picture 3">
            <a:extLst>
              <a:ext uri="{FF2B5EF4-FFF2-40B4-BE49-F238E27FC236}">
                <a16:creationId xmlns:a16="http://schemas.microsoft.com/office/drawing/2014/main" id="{8861905D-9FC2-426F-8627-CB21F695FC99}"/>
              </a:ext>
            </a:extLst>
          </p:cNvPr>
          <p:cNvPicPr/>
          <p:nvPr/>
        </p:nvPicPr>
        <p:blipFill>
          <a:blip r:embed="rId4">
            <a:extLst>
              <a:ext uri="{28A0092B-C50C-407E-A947-70E740481C1C}">
                <a14:useLocalDpi xmlns:a14="http://schemas.microsoft.com/office/drawing/2010/main" val="0"/>
              </a:ext>
            </a:extLst>
          </a:blip>
          <a:stretch>
            <a:fillRect/>
          </a:stretch>
        </p:blipFill>
        <p:spPr>
          <a:xfrm>
            <a:off x="10112829" y="54429"/>
            <a:ext cx="2024741" cy="854981"/>
          </a:xfrm>
          <a:prstGeom prst="rect">
            <a:avLst/>
          </a:prstGeom>
        </p:spPr>
      </p:pic>
    </p:spTree>
    <p:extLst>
      <p:ext uri="{BB962C8B-B14F-4D97-AF65-F5344CB8AC3E}">
        <p14:creationId xmlns:p14="http://schemas.microsoft.com/office/powerpoint/2010/main" val="256558480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Exhibition Material" ma:contentTypeID="0x010100DBC7A01CEBF7C94A97D2273CFBDA9893009D6A72774190924282139DF56E538B62" ma:contentTypeVersion="63" ma:contentTypeDescription="" ma:contentTypeScope="" ma:versionID="3244bcad27c6d4c5e6fa5074a89247ad">
  <xsd:schema xmlns:xsd="http://www.w3.org/2001/XMLSchema" xmlns:xs="http://www.w3.org/2001/XMLSchema" xmlns:p="http://schemas.microsoft.com/office/2006/metadata/properties" xmlns:ns1="http://schemas.microsoft.com/sharepoint/v3" xmlns:ns3="36f98b4f-ba65-4a7d-9a34-48b23de556cb" xmlns:ns4="07b9bb9f-93d7-4a9d-9e48-363b5c999e88" targetNamespace="http://schemas.microsoft.com/office/2006/metadata/properties" ma:root="true" ma:fieldsID="ed926c664946a738b07da6463c78c8af" ns1:_="" ns3:_="" ns4:_="">
    <xsd:import namespace="http://schemas.microsoft.com/sharepoint/v3"/>
    <xsd:import namespace="36f98b4f-ba65-4a7d-9a34-48b23de556cb"/>
    <xsd:import namespace="07b9bb9f-93d7-4a9d-9e48-363b5c999e88"/>
    <xsd:element name="properties">
      <xsd:complexType>
        <xsd:sequence>
          <xsd:element name="documentManagement">
            <xsd:complexType>
              <xsd:all>
                <xsd:element ref="ns1:RoutingRuleDescription" minOccurs="0"/>
                <xsd:element ref="ns4:WJEC_x0020_Language" minOccurs="0"/>
                <xsd:element ref="ns3:aa87a6a0bdfe4bfb97a25745bc8270e2" minOccurs="0"/>
                <xsd:element ref="ns3:TaxCatchAll" minOccurs="0"/>
                <xsd:element ref="ns3:TaxCatchAllLabe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RoutingRuleDescription" ma:index="3" nillable="true" ma:displayName="Description3" ma:description="can't delete this column" ma:internalName="RoutingRuleDescription"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36f98b4f-ba65-4a7d-9a34-48b23de556cb" elementFormDefault="qualified">
    <xsd:import namespace="http://schemas.microsoft.com/office/2006/documentManagement/types"/>
    <xsd:import namespace="http://schemas.microsoft.com/office/infopath/2007/PartnerControls"/>
    <xsd:element name="aa87a6a0bdfe4bfb97a25745bc8270e2" ma:index="10" nillable="true" ma:taxonomy="true" ma:internalName="aa87a6a0bdfe4bfb97a25745bc8270e2" ma:taxonomyFieldName="WJEC_x0020_Department" ma:displayName="WJEC Department" ma:readOnly="false" ma:fieldId="{aa87a6a0-bdfe-4bfb-97a2-5745bc8270e2}" ma:taxonomyMulti="true" ma:sspId="fd004107-dac0-45af-83fb-11757b2c8399" ma:termSetId="0c9e301d-bcca-45db-a9e6-62eca92a187e" ma:anchorId="00000000-0000-0000-0000-000000000000" ma:open="false" ma:isKeyword="false">
      <xsd:complexType>
        <xsd:sequence>
          <xsd:element ref="pc:Terms" minOccurs="0" maxOccurs="1"/>
        </xsd:sequence>
      </xsd:complexType>
    </xsd:element>
    <xsd:element name="TaxCatchAll" ma:index="11" nillable="true" ma:displayName="Taxonomy Catch All Column" ma:description="" ma:hidden="true" ma:list="{3317158d-5997-432d-8f64-ed5253ed3d4a}" ma:internalName="TaxCatchAll" ma:readOnly="false" ma:showField="CatchAllData" ma:web="36f98b4f-ba65-4a7d-9a34-48b23de556cb">
      <xsd:complexType>
        <xsd:complexContent>
          <xsd:extension base="dms:MultiChoiceLookup">
            <xsd:sequence>
              <xsd:element name="Value" type="dms:Lookup" maxOccurs="unbounded" minOccurs="0" nillable="true"/>
            </xsd:sequence>
          </xsd:extension>
        </xsd:complexContent>
      </xsd:complexType>
    </xsd:element>
    <xsd:element name="TaxCatchAllLabel" ma:index="12" nillable="true" ma:displayName="Taxonomy Catch All Column1" ma:description="" ma:hidden="true" ma:list="{3317158d-5997-432d-8f64-ed5253ed3d4a}" ma:internalName="TaxCatchAllLabel" ma:readOnly="true" ma:showField="CatchAllDataLabel" ma:web="36f98b4f-ba65-4a7d-9a34-48b23de556cb">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07b9bb9f-93d7-4a9d-9e48-363b5c999e88" elementFormDefault="qualified">
    <xsd:import namespace="http://schemas.microsoft.com/office/2006/documentManagement/types"/>
    <xsd:import namespace="http://schemas.microsoft.com/office/infopath/2007/PartnerControls"/>
    <xsd:element name="WJEC_x0020_Language" ma:index="5" nillable="true" ma:displayName="WJEC Language" ma:default="English" ma:internalName="WJEC_x0020_Language" ma:readOnly="false">
      <xsd:complexType>
        <xsd:complexContent>
          <xsd:extension base="dms:MultiChoice">
            <xsd:sequence>
              <xsd:element name="Value" maxOccurs="unbounded" minOccurs="0" nillable="true">
                <xsd:simpleType>
                  <xsd:restriction base="dms:Choice">
                    <xsd:enumeration value="English"/>
                    <xsd:enumeration value="Welsh"/>
                  </xsd:restriction>
                </xsd:simple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8" ma:displayName="Content Type"/>
        <xsd:element ref="dc:title" minOccurs="0" maxOccurs="1" ma:index="1" ma:displayName="Title"/>
        <xsd:element ref="dc:subject" minOccurs="0" maxOccurs="1"/>
        <xsd:element ref="dc:description" minOccurs="0" maxOccurs="1"/>
        <xsd:element name="keywords" minOccurs="0" maxOccurs="1" type="xsd:string" ma:index="2"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aa87a6a0bdfe4bfb97a25745bc8270e2 xmlns="36f98b4f-ba65-4a7d-9a34-48b23de556cb">
      <Terms xmlns="http://schemas.microsoft.com/office/infopath/2007/PartnerControls"/>
    </aa87a6a0bdfe4bfb97a25745bc8270e2>
    <TaxCatchAll xmlns="36f98b4f-ba65-4a7d-9a34-48b23de556cb" xsi:nil="true"/>
    <RoutingRuleDescription xmlns="http://schemas.microsoft.com/sharepoint/v3" xsi:nil="true"/>
    <WJEC_x0020_Language xmlns="07b9bb9f-93d7-4a9d-9e48-363b5c999e88">
      <Value>English</Value>
    </WJEC_x0020_Languag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5FBB369-4971-4547-AFCD-1EDB236F814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36f98b4f-ba65-4a7d-9a34-48b23de556cb"/>
    <ds:schemaRef ds:uri="07b9bb9f-93d7-4a9d-9e48-363b5c999e8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199EA75-ED08-4848-B3C2-0CB76A1B535A}">
  <ds:schemaRefs>
    <ds:schemaRef ds:uri="http://purl.org/dc/elements/1.1/"/>
    <ds:schemaRef ds:uri="http://schemas.microsoft.com/office/infopath/2007/PartnerControls"/>
    <ds:schemaRef ds:uri="36f98b4f-ba65-4a7d-9a34-48b23de556cb"/>
    <ds:schemaRef ds:uri="http://purl.org/dc/terms/"/>
    <ds:schemaRef ds:uri="http://schemas.microsoft.com/office/2006/metadata/properties"/>
    <ds:schemaRef ds:uri="http://schemas.microsoft.com/office/2006/documentManagement/types"/>
    <ds:schemaRef ds:uri="http://schemas.microsoft.com/sharepoint/v3"/>
    <ds:schemaRef ds:uri="http://schemas.openxmlformats.org/package/2006/metadata/core-properties"/>
    <ds:schemaRef ds:uri="07b9bb9f-93d7-4a9d-9e48-363b5c999e88"/>
    <ds:schemaRef ds:uri="http://www.w3.org/XML/1998/namespace"/>
    <ds:schemaRef ds:uri="http://purl.org/dc/dcmitype/"/>
  </ds:schemaRefs>
</ds:datastoreItem>
</file>

<file path=customXml/itemProps3.xml><?xml version="1.0" encoding="utf-8"?>
<ds:datastoreItem xmlns:ds="http://schemas.openxmlformats.org/officeDocument/2006/customXml" ds:itemID="{E1173A65-346E-48C1-A4F4-F48F4F0DBC5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68</TotalTime>
  <Words>2551</Words>
  <Application>Microsoft Office PowerPoint</Application>
  <PresentationFormat>Widescreen</PresentationFormat>
  <Paragraphs>192</Paragraphs>
  <Slides>24</Slides>
  <Notes>0</Notes>
  <HiddenSlides>0</HiddenSlides>
  <MMClips>3</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24</vt:i4>
      </vt:variant>
    </vt:vector>
  </HeadingPairs>
  <TitlesOfParts>
    <vt:vector size="29" baseType="lpstr">
      <vt:lpstr>Arial</vt:lpstr>
      <vt:lpstr>Calibri</vt:lpstr>
      <vt:lpstr>Calibri Light</vt:lpstr>
      <vt:lpstr>Wingdings</vt:lpstr>
      <vt:lpstr>Office Theme</vt:lpstr>
      <vt:lpstr>GCE Health and Social Care, and Childcare  Unit 2 Supporting health, well-being and resilience in Wales  Task 1, part (b) – current legislation (5)</vt:lpstr>
      <vt:lpstr>Unit 2:  Supporting health, well-being and resilience in Wales</vt:lpstr>
      <vt:lpstr>Task 1 - Produce a report on how practitioners from the health and social care and childcare sectors work together within legislative guidelines to promote outcome-focused care that:</vt:lpstr>
      <vt:lpstr>Task 1 - Produce a report on how practitioners from the health and social care and childcare sectors work together within legislative guidelines to promote outcome-focused care that:</vt:lpstr>
      <vt:lpstr>PowerPoint Presentation</vt:lpstr>
      <vt:lpstr>PowerPoint Presentation</vt:lpstr>
      <vt:lpstr>Discuss how current legislation, initiatives and regulation support, and have an impact on, the provision of sustainable, high-quality health and social care and childcare services in Wales</vt:lpstr>
      <vt:lpstr>Human Rights Act 1998</vt:lpstr>
      <vt:lpstr>Human Rights Act 1998</vt:lpstr>
      <vt:lpstr>Linking to NEA Task 1</vt:lpstr>
      <vt:lpstr>The Children Act 1989, 2004 </vt:lpstr>
      <vt:lpstr>The Children Act 1989, 2004 </vt:lpstr>
      <vt:lpstr>Linking to NEA Task 1</vt:lpstr>
      <vt:lpstr>General Data Protection Regulation 2018</vt:lpstr>
      <vt:lpstr>General Data Protection Regulation 2018</vt:lpstr>
      <vt:lpstr>Linking to NEA Task 1</vt:lpstr>
      <vt:lpstr>Regulation and Inspection of Social Care (Wales) Act 2016</vt:lpstr>
      <vt:lpstr>Regulation and Inspection of Social Care (Wales) Act 2016</vt:lpstr>
      <vt:lpstr>Regulation and Inspection of Social Care (Wales) Act 2016</vt:lpstr>
      <vt:lpstr>Linking to NEA Task 1</vt:lpstr>
      <vt:lpstr> Health and Care Standards 2015 (NHS)</vt:lpstr>
      <vt:lpstr>Linking to NEA Task 1</vt:lpstr>
      <vt:lpstr>Legislation and Policies</vt:lpstr>
      <vt:lpstr>Adding Information to Legislation Table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AS Level Health and Social Care </dc:title>
  <dc:creator>Sophie Bellis (Staff)</dc:creator>
  <cp:lastModifiedBy>Wyman, Hilary</cp:lastModifiedBy>
  <cp:revision>3155</cp:revision>
  <dcterms:created xsi:type="dcterms:W3CDTF">2020-04-27T13:53:12Z</dcterms:created>
  <dcterms:modified xsi:type="dcterms:W3CDTF">2021-10-26T15:59:01Z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0x010100DBC7A01CEBF7C94A97D2273CFBDA9893009D6A72774190924282139DF56E538B62</vt:lpwstr>
  </property>
  <property fmtid="{D5CDD505-2E9C-101B-9397-08002B2CF9AE}" pid="3" name="xd_Signature">
    <vt:bool>false</vt:bool>
  </property>
  <property fmtid="{D5CDD505-2E9C-101B-9397-08002B2CF9AE}" pid="4" name="xd_ProgID">
    <vt:lpwstr/>
  </property>
  <property fmtid="{D5CDD505-2E9C-101B-9397-08002B2CF9AE}" pid="5" name="ComplianceAssetId">
    <vt:lpwstr/>
  </property>
  <property fmtid="{D5CDD505-2E9C-101B-9397-08002B2CF9AE}" pid="6" name="TemplateUrl">
    <vt:lpwstr/>
  </property>
  <property fmtid="{D5CDD505-2E9C-101B-9397-08002B2CF9AE}" pid="7" name="k48d8005054a4dd09ad49b7c837f0781">
    <vt:lpwstr/>
  </property>
  <property fmtid="{D5CDD505-2E9C-101B-9397-08002B2CF9AE}" pid="8" name="WJEC_x0020_Audiences">
    <vt:lpwstr/>
  </property>
  <property fmtid="{D5CDD505-2E9C-101B-9397-08002B2CF9AE}" pid="9" name="WJEC Department">
    <vt:lpwstr/>
  </property>
  <property fmtid="{D5CDD505-2E9C-101B-9397-08002B2CF9AE}" pid="10" name="WJEC Audiences">
    <vt:lpwstr/>
  </property>
</Properties>
</file>