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4"/>
  </p:notesMasterIdLst>
  <p:sldIdLst>
    <p:sldId id="456" r:id="rId5"/>
    <p:sldId id="458" r:id="rId6"/>
    <p:sldId id="459" r:id="rId7"/>
    <p:sldId id="460" r:id="rId8"/>
    <p:sldId id="461" r:id="rId9"/>
    <p:sldId id="462" r:id="rId10"/>
    <p:sldId id="463" r:id="rId11"/>
    <p:sldId id="304" r:id="rId12"/>
    <p:sldId id="423" r:id="rId13"/>
    <p:sldId id="380" r:id="rId14"/>
    <p:sldId id="352" r:id="rId15"/>
    <p:sldId id="360" r:id="rId16"/>
    <p:sldId id="455" r:id="rId17"/>
    <p:sldId id="424" r:id="rId18"/>
    <p:sldId id="353" r:id="rId19"/>
    <p:sldId id="373" r:id="rId20"/>
    <p:sldId id="374" r:id="rId21"/>
    <p:sldId id="454" r:id="rId22"/>
    <p:sldId id="464"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84EB"/>
    <a:srgbClr val="DB44E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5EA3AFF-0BBF-4808-B22B-044878D225C8}" v="22" dt="2021-10-21T14:09:32.04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868" y="6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yman, Hilary" userId="f3bca22b-3a42-4d89-8a24-ce254d13f28a" providerId="ADAL" clId="{75EA3AFF-0BBF-4808-B22B-044878D225C8}"/>
    <pc:docChg chg="undo custSel addSld delSld modSld">
      <pc:chgData name="Wyman, Hilary" userId="f3bca22b-3a42-4d89-8a24-ce254d13f28a" providerId="ADAL" clId="{75EA3AFF-0BBF-4808-B22B-044878D225C8}" dt="2021-10-26T16:10:40.970" v="392" actId="20577"/>
      <pc:docMkLst>
        <pc:docMk/>
      </pc:docMkLst>
      <pc:sldChg chg="del">
        <pc:chgData name="Wyman, Hilary" userId="f3bca22b-3a42-4d89-8a24-ce254d13f28a" providerId="ADAL" clId="{75EA3AFF-0BBF-4808-B22B-044878D225C8}" dt="2021-10-21T13:41:51.048" v="54" actId="47"/>
        <pc:sldMkLst>
          <pc:docMk/>
          <pc:sldMk cId="2242577526" sldId="257"/>
        </pc:sldMkLst>
      </pc:sldChg>
      <pc:sldChg chg="del">
        <pc:chgData name="Wyman, Hilary" userId="f3bca22b-3a42-4d89-8a24-ce254d13f28a" providerId="ADAL" clId="{75EA3AFF-0BBF-4808-B22B-044878D225C8}" dt="2021-10-21T13:41:51.048" v="54" actId="47"/>
        <pc:sldMkLst>
          <pc:docMk/>
          <pc:sldMk cId="3010577296" sldId="292"/>
        </pc:sldMkLst>
      </pc:sldChg>
      <pc:sldChg chg="del">
        <pc:chgData name="Wyman, Hilary" userId="f3bca22b-3a42-4d89-8a24-ce254d13f28a" providerId="ADAL" clId="{75EA3AFF-0BBF-4808-B22B-044878D225C8}" dt="2021-10-21T13:41:51.048" v="54" actId="47"/>
        <pc:sldMkLst>
          <pc:docMk/>
          <pc:sldMk cId="530223546" sldId="294"/>
        </pc:sldMkLst>
      </pc:sldChg>
      <pc:sldChg chg="del">
        <pc:chgData name="Wyman, Hilary" userId="f3bca22b-3a42-4d89-8a24-ce254d13f28a" providerId="ADAL" clId="{75EA3AFF-0BBF-4808-B22B-044878D225C8}" dt="2021-10-21T13:41:51.048" v="54" actId="47"/>
        <pc:sldMkLst>
          <pc:docMk/>
          <pc:sldMk cId="2528010839" sldId="295"/>
        </pc:sldMkLst>
      </pc:sldChg>
      <pc:sldChg chg="addSp delSp modSp add del mod setBg delDesignElem">
        <pc:chgData name="Wyman, Hilary" userId="f3bca22b-3a42-4d89-8a24-ce254d13f28a" providerId="ADAL" clId="{75EA3AFF-0BBF-4808-B22B-044878D225C8}" dt="2021-10-21T13:43:21.783" v="79" actId="14100"/>
        <pc:sldMkLst>
          <pc:docMk/>
          <pc:sldMk cId="1527613269" sldId="304"/>
        </pc:sldMkLst>
        <pc:spChg chg="mod">
          <ac:chgData name="Wyman, Hilary" userId="f3bca22b-3a42-4d89-8a24-ce254d13f28a" providerId="ADAL" clId="{75EA3AFF-0BBF-4808-B22B-044878D225C8}" dt="2021-10-21T13:43:21.783" v="79" actId="14100"/>
          <ac:spMkLst>
            <pc:docMk/>
            <pc:sldMk cId="1527613269" sldId="304"/>
            <ac:spMk id="2" creationId="{DBAA343D-5DD0-437E-982F-01D667EE0E39}"/>
          </ac:spMkLst>
        </pc:spChg>
        <pc:spChg chg="add del">
          <ac:chgData name="Wyman, Hilary" userId="f3bca22b-3a42-4d89-8a24-ce254d13f28a" providerId="ADAL" clId="{75EA3AFF-0BBF-4808-B22B-044878D225C8}" dt="2021-10-21T13:42:24.189" v="57"/>
          <ac:spMkLst>
            <pc:docMk/>
            <pc:sldMk cId="1527613269" sldId="304"/>
            <ac:spMk id="19" creationId="{4D834D36-D981-4EDD-B062-077BAB9C7133}"/>
          </ac:spMkLst>
        </pc:spChg>
        <pc:spChg chg="add del">
          <ac:chgData name="Wyman, Hilary" userId="f3bca22b-3a42-4d89-8a24-ce254d13f28a" providerId="ADAL" clId="{75EA3AFF-0BBF-4808-B22B-044878D225C8}" dt="2021-10-21T13:42:24.189" v="57"/>
          <ac:spMkLst>
            <pc:docMk/>
            <pc:sldMk cId="1527613269" sldId="304"/>
            <ac:spMk id="23" creationId="{251BB4E6-C169-431D-9D53-2BBEBFFD1562}"/>
          </ac:spMkLst>
        </pc:spChg>
        <pc:spChg chg="add del">
          <ac:chgData name="Wyman, Hilary" userId="f3bca22b-3a42-4d89-8a24-ce254d13f28a" providerId="ADAL" clId="{75EA3AFF-0BBF-4808-B22B-044878D225C8}" dt="2021-10-21T13:42:24.189" v="57"/>
          <ac:spMkLst>
            <pc:docMk/>
            <pc:sldMk cId="1527613269" sldId="304"/>
            <ac:spMk id="25" creationId="{5AFEC34A-0251-411C-A0C7-E1FB917E90B5}"/>
          </ac:spMkLst>
        </pc:spChg>
        <pc:spChg chg="add del">
          <ac:chgData name="Wyman, Hilary" userId="f3bca22b-3a42-4d89-8a24-ce254d13f28a" providerId="ADAL" clId="{75EA3AFF-0BBF-4808-B22B-044878D225C8}" dt="2021-10-21T13:42:24.189" v="57"/>
          <ac:spMkLst>
            <pc:docMk/>
            <pc:sldMk cId="1527613269" sldId="304"/>
            <ac:spMk id="27" creationId="{89E9B1A9-F407-4A46-B721-26946A1A2CC8}"/>
          </ac:spMkLst>
        </pc:spChg>
        <pc:spChg chg="add del">
          <ac:chgData name="Wyman, Hilary" userId="f3bca22b-3a42-4d89-8a24-ce254d13f28a" providerId="ADAL" clId="{75EA3AFF-0BBF-4808-B22B-044878D225C8}" dt="2021-10-21T13:42:24.189" v="57"/>
          <ac:spMkLst>
            <pc:docMk/>
            <pc:sldMk cId="1527613269" sldId="304"/>
            <ac:spMk id="29" creationId="{B81747D3-9737-4919-8850-65DBC9048B92}"/>
          </ac:spMkLst>
        </pc:spChg>
        <pc:picChg chg="add del">
          <ac:chgData name="Wyman, Hilary" userId="f3bca22b-3a42-4d89-8a24-ce254d13f28a" providerId="ADAL" clId="{75EA3AFF-0BBF-4808-B22B-044878D225C8}" dt="2021-10-21T13:42:24.189" v="57"/>
          <ac:picMkLst>
            <pc:docMk/>
            <pc:sldMk cId="1527613269" sldId="304"/>
            <ac:picMk id="21" creationId="{6CFD523C-CC0D-41EB-B7F7-C615B5715FEB}"/>
          </ac:picMkLst>
        </pc:picChg>
      </pc:sldChg>
      <pc:sldChg chg="del">
        <pc:chgData name="Wyman, Hilary" userId="f3bca22b-3a42-4d89-8a24-ce254d13f28a" providerId="ADAL" clId="{75EA3AFF-0BBF-4808-B22B-044878D225C8}" dt="2021-10-21T13:41:51.048" v="54" actId="47"/>
        <pc:sldMkLst>
          <pc:docMk/>
          <pc:sldMk cId="3212139358" sldId="337"/>
        </pc:sldMkLst>
      </pc:sldChg>
      <pc:sldChg chg="del">
        <pc:chgData name="Wyman, Hilary" userId="f3bca22b-3a42-4d89-8a24-ce254d13f28a" providerId="ADAL" clId="{75EA3AFF-0BBF-4808-B22B-044878D225C8}" dt="2021-10-21T13:41:51.048" v="54" actId="47"/>
        <pc:sldMkLst>
          <pc:docMk/>
          <pc:sldMk cId="886482572" sldId="349"/>
        </pc:sldMkLst>
      </pc:sldChg>
      <pc:sldChg chg="addSp modSp mod">
        <pc:chgData name="Wyman, Hilary" userId="f3bca22b-3a42-4d89-8a24-ce254d13f28a" providerId="ADAL" clId="{75EA3AFF-0BBF-4808-B22B-044878D225C8}" dt="2021-10-21T13:58:10.529" v="205" actId="1035"/>
        <pc:sldMkLst>
          <pc:docMk/>
          <pc:sldMk cId="1048990997" sldId="352"/>
        </pc:sldMkLst>
        <pc:spChg chg="mod">
          <ac:chgData name="Wyman, Hilary" userId="f3bca22b-3a42-4d89-8a24-ce254d13f28a" providerId="ADAL" clId="{75EA3AFF-0BBF-4808-B22B-044878D225C8}" dt="2021-10-21T13:54:05.968" v="150" actId="1076"/>
          <ac:spMkLst>
            <pc:docMk/>
            <pc:sldMk cId="1048990997" sldId="352"/>
            <ac:spMk id="2" creationId="{988AF27A-B718-4649-9577-11501291E3A2}"/>
          </ac:spMkLst>
        </pc:spChg>
        <pc:spChg chg="mod">
          <ac:chgData name="Wyman, Hilary" userId="f3bca22b-3a42-4d89-8a24-ce254d13f28a" providerId="ADAL" clId="{75EA3AFF-0BBF-4808-B22B-044878D225C8}" dt="2021-10-21T13:58:10.529" v="205" actId="1035"/>
          <ac:spMkLst>
            <pc:docMk/>
            <pc:sldMk cId="1048990997" sldId="352"/>
            <ac:spMk id="3" creationId="{BCE7BA2A-BE22-4144-852D-711B37EB4B33}"/>
          </ac:spMkLst>
        </pc:spChg>
        <pc:picChg chg="mod">
          <ac:chgData name="Wyman, Hilary" userId="f3bca22b-3a42-4d89-8a24-ce254d13f28a" providerId="ADAL" clId="{75EA3AFF-0BBF-4808-B22B-044878D225C8}" dt="2021-10-21T13:55:34.484" v="159" actId="1036"/>
          <ac:picMkLst>
            <pc:docMk/>
            <pc:sldMk cId="1048990997" sldId="352"/>
            <ac:picMk id="5" creationId="{5EDC0906-996F-4BDE-80D8-11C8C5558A6B}"/>
          </ac:picMkLst>
        </pc:picChg>
        <pc:picChg chg="add mod">
          <ac:chgData name="Wyman, Hilary" userId="f3bca22b-3a42-4d89-8a24-ce254d13f28a" providerId="ADAL" clId="{75EA3AFF-0BBF-4808-B22B-044878D225C8}" dt="2021-10-21T13:53:45.843" v="149"/>
          <ac:picMkLst>
            <pc:docMk/>
            <pc:sldMk cId="1048990997" sldId="352"/>
            <ac:picMk id="6" creationId="{740B0612-4DED-465D-8DD6-AEA76A890349}"/>
          </ac:picMkLst>
        </pc:picChg>
      </pc:sldChg>
      <pc:sldChg chg="addSp modSp mod">
        <pc:chgData name="Wyman, Hilary" userId="f3bca22b-3a42-4d89-8a24-ce254d13f28a" providerId="ADAL" clId="{75EA3AFF-0BBF-4808-B22B-044878D225C8}" dt="2021-10-21T14:07:15.606" v="342" actId="1076"/>
        <pc:sldMkLst>
          <pc:docMk/>
          <pc:sldMk cId="3691094163" sldId="353"/>
        </pc:sldMkLst>
        <pc:spChg chg="mod">
          <ac:chgData name="Wyman, Hilary" userId="f3bca22b-3a42-4d89-8a24-ce254d13f28a" providerId="ADAL" clId="{75EA3AFF-0BBF-4808-B22B-044878D225C8}" dt="2021-10-21T14:07:15.606" v="342" actId="1076"/>
          <ac:spMkLst>
            <pc:docMk/>
            <pc:sldMk cId="3691094163" sldId="353"/>
            <ac:spMk id="2" creationId="{F64811A0-792D-41B0-A53A-D28AD8BE5913}"/>
          </ac:spMkLst>
        </pc:spChg>
        <pc:spChg chg="mod">
          <ac:chgData name="Wyman, Hilary" userId="f3bca22b-3a42-4d89-8a24-ce254d13f28a" providerId="ADAL" clId="{75EA3AFF-0BBF-4808-B22B-044878D225C8}" dt="2021-10-21T14:07:07.638" v="341" actId="1036"/>
          <ac:spMkLst>
            <pc:docMk/>
            <pc:sldMk cId="3691094163" sldId="353"/>
            <ac:spMk id="4" creationId="{017D5237-E05F-4B3C-99F3-A2587E7F1ECC}"/>
          </ac:spMkLst>
        </pc:spChg>
        <pc:spChg chg="mod">
          <ac:chgData name="Wyman, Hilary" userId="f3bca22b-3a42-4d89-8a24-ce254d13f28a" providerId="ADAL" clId="{75EA3AFF-0BBF-4808-B22B-044878D225C8}" dt="2021-10-21T14:07:07.638" v="341" actId="1036"/>
          <ac:spMkLst>
            <pc:docMk/>
            <pc:sldMk cId="3691094163" sldId="353"/>
            <ac:spMk id="6" creationId="{9A781D59-C58F-43C7-A107-27B835B529C4}"/>
          </ac:spMkLst>
        </pc:spChg>
        <pc:picChg chg="add mod">
          <ac:chgData name="Wyman, Hilary" userId="f3bca22b-3a42-4d89-8a24-ce254d13f28a" providerId="ADAL" clId="{75EA3AFF-0BBF-4808-B22B-044878D225C8}" dt="2021-10-21T14:03:07.357" v="306"/>
          <ac:picMkLst>
            <pc:docMk/>
            <pc:sldMk cId="3691094163" sldId="353"/>
            <ac:picMk id="5" creationId="{05561F4E-A6DB-4FF0-921C-83AA18ADB064}"/>
          </ac:picMkLst>
        </pc:picChg>
      </pc:sldChg>
      <pc:sldChg chg="addSp delSp modSp mod">
        <pc:chgData name="Wyman, Hilary" userId="f3bca22b-3a42-4d89-8a24-ce254d13f28a" providerId="ADAL" clId="{75EA3AFF-0BBF-4808-B22B-044878D225C8}" dt="2021-10-21T13:57:25.765" v="187" actId="20577"/>
        <pc:sldMkLst>
          <pc:docMk/>
          <pc:sldMk cId="4218148231" sldId="360"/>
        </pc:sldMkLst>
        <pc:spChg chg="del">
          <ac:chgData name="Wyman, Hilary" userId="f3bca22b-3a42-4d89-8a24-ce254d13f28a" providerId="ADAL" clId="{75EA3AFF-0BBF-4808-B22B-044878D225C8}" dt="2021-10-21T13:55:52.358" v="160" actId="478"/>
          <ac:spMkLst>
            <pc:docMk/>
            <pc:sldMk cId="4218148231" sldId="360"/>
            <ac:spMk id="2" creationId="{988AF27A-B718-4649-9577-11501291E3A2}"/>
          </ac:spMkLst>
        </pc:spChg>
        <pc:spChg chg="mod">
          <ac:chgData name="Wyman, Hilary" userId="f3bca22b-3a42-4d89-8a24-ce254d13f28a" providerId="ADAL" clId="{75EA3AFF-0BBF-4808-B22B-044878D225C8}" dt="2021-10-21T13:57:25.765" v="187" actId="20577"/>
          <ac:spMkLst>
            <pc:docMk/>
            <pc:sldMk cId="4218148231" sldId="360"/>
            <ac:spMk id="3" creationId="{BCE7BA2A-BE22-4144-852D-711B37EB4B33}"/>
          </ac:spMkLst>
        </pc:spChg>
        <pc:spChg chg="add del mod">
          <ac:chgData name="Wyman, Hilary" userId="f3bca22b-3a42-4d89-8a24-ce254d13f28a" providerId="ADAL" clId="{75EA3AFF-0BBF-4808-B22B-044878D225C8}" dt="2021-10-21T13:55:54.640" v="161" actId="478"/>
          <ac:spMkLst>
            <pc:docMk/>
            <pc:sldMk cId="4218148231" sldId="360"/>
            <ac:spMk id="5" creationId="{535882AE-0950-4360-A926-8BFBA755A10E}"/>
          </ac:spMkLst>
        </pc:spChg>
        <pc:spChg chg="add mod">
          <ac:chgData name="Wyman, Hilary" userId="f3bca22b-3a42-4d89-8a24-ce254d13f28a" providerId="ADAL" clId="{75EA3AFF-0BBF-4808-B22B-044878D225C8}" dt="2021-10-21T13:55:56.280" v="162"/>
          <ac:spMkLst>
            <pc:docMk/>
            <pc:sldMk cId="4218148231" sldId="360"/>
            <ac:spMk id="6" creationId="{E0398EAD-E7F5-4F1B-8A04-5083609F38B5}"/>
          </ac:spMkLst>
        </pc:spChg>
        <pc:picChg chg="add mod">
          <ac:chgData name="Wyman, Hilary" userId="f3bca22b-3a42-4d89-8a24-ce254d13f28a" providerId="ADAL" clId="{75EA3AFF-0BBF-4808-B22B-044878D225C8}" dt="2021-10-21T13:55:56.280" v="162"/>
          <ac:picMkLst>
            <pc:docMk/>
            <pc:sldMk cId="4218148231" sldId="360"/>
            <ac:picMk id="7" creationId="{999393E6-3D8D-4F01-A37D-6903B35FEE90}"/>
          </ac:picMkLst>
        </pc:picChg>
      </pc:sldChg>
      <pc:sldChg chg="addSp delSp modSp mod">
        <pc:chgData name="Wyman, Hilary" userId="f3bca22b-3a42-4d89-8a24-ce254d13f28a" providerId="ADAL" clId="{75EA3AFF-0BBF-4808-B22B-044878D225C8}" dt="2021-10-21T14:08:06.809" v="353" actId="14100"/>
        <pc:sldMkLst>
          <pc:docMk/>
          <pc:sldMk cId="1845007995" sldId="373"/>
        </pc:sldMkLst>
        <pc:spChg chg="del mod">
          <ac:chgData name="Wyman, Hilary" userId="f3bca22b-3a42-4d89-8a24-ce254d13f28a" providerId="ADAL" clId="{75EA3AFF-0BBF-4808-B22B-044878D225C8}" dt="2021-10-21T14:07:53.106" v="349" actId="478"/>
          <ac:spMkLst>
            <pc:docMk/>
            <pc:sldMk cId="1845007995" sldId="373"/>
            <ac:spMk id="2" creationId="{F64811A0-792D-41B0-A53A-D28AD8BE5913}"/>
          </ac:spMkLst>
        </pc:spChg>
        <pc:spChg chg="add del mod">
          <ac:chgData name="Wyman, Hilary" userId="f3bca22b-3a42-4d89-8a24-ce254d13f28a" providerId="ADAL" clId="{75EA3AFF-0BBF-4808-B22B-044878D225C8}" dt="2021-10-21T14:07:54.856" v="350" actId="478"/>
          <ac:spMkLst>
            <pc:docMk/>
            <pc:sldMk cId="1845007995" sldId="373"/>
            <ac:spMk id="5" creationId="{486DB259-8B6A-4C8D-9E0D-58D6513721B0}"/>
          </ac:spMkLst>
        </pc:spChg>
        <pc:spChg chg="add mod">
          <ac:chgData name="Wyman, Hilary" userId="f3bca22b-3a42-4d89-8a24-ce254d13f28a" providerId="ADAL" clId="{75EA3AFF-0BBF-4808-B22B-044878D225C8}" dt="2021-10-21T14:08:06.809" v="353" actId="14100"/>
          <ac:spMkLst>
            <pc:docMk/>
            <pc:sldMk cId="1845007995" sldId="373"/>
            <ac:spMk id="8" creationId="{49A349A7-6DCF-42B9-856F-2DED3E23C602}"/>
          </ac:spMkLst>
        </pc:spChg>
        <pc:picChg chg="add mod">
          <ac:chgData name="Wyman, Hilary" userId="f3bca22b-3a42-4d89-8a24-ce254d13f28a" providerId="ADAL" clId="{75EA3AFF-0BBF-4808-B22B-044878D225C8}" dt="2021-10-21T14:07:28.434" v="346"/>
          <ac:picMkLst>
            <pc:docMk/>
            <pc:sldMk cId="1845007995" sldId="373"/>
            <ac:picMk id="4" creationId="{E28C8C8C-AEFA-41BD-B0A4-CA35CD7CA068}"/>
          </ac:picMkLst>
        </pc:picChg>
        <pc:picChg chg="mod">
          <ac:chgData name="Wyman, Hilary" userId="f3bca22b-3a42-4d89-8a24-ce254d13f28a" providerId="ADAL" clId="{75EA3AFF-0BBF-4808-B22B-044878D225C8}" dt="2021-10-21T14:07:41.762" v="347" actId="1076"/>
          <ac:picMkLst>
            <pc:docMk/>
            <pc:sldMk cId="1845007995" sldId="373"/>
            <ac:picMk id="7" creationId="{F85E99EA-5FD2-445E-828A-127F35E0B0A2}"/>
          </ac:picMkLst>
        </pc:picChg>
      </pc:sldChg>
      <pc:sldChg chg="addSp delSp modSp mod">
        <pc:chgData name="Wyman, Hilary" userId="f3bca22b-3a42-4d89-8a24-ce254d13f28a" providerId="ADAL" clId="{75EA3AFF-0BBF-4808-B22B-044878D225C8}" dt="2021-10-21T14:08:43.778" v="357" actId="1076"/>
        <pc:sldMkLst>
          <pc:docMk/>
          <pc:sldMk cId="1088733252" sldId="374"/>
        </pc:sldMkLst>
        <pc:spChg chg="add del mod">
          <ac:chgData name="Wyman, Hilary" userId="f3bca22b-3a42-4d89-8a24-ce254d13f28a" providerId="ADAL" clId="{75EA3AFF-0BBF-4808-B22B-044878D225C8}" dt="2021-10-21T14:08:25.044" v="355"/>
          <ac:spMkLst>
            <pc:docMk/>
            <pc:sldMk cId="1088733252" sldId="374"/>
            <ac:spMk id="3" creationId="{24A64AC3-F289-472A-A45D-E2E9E48665B2}"/>
          </ac:spMkLst>
        </pc:spChg>
        <pc:picChg chg="add mod">
          <ac:chgData name="Wyman, Hilary" userId="f3bca22b-3a42-4d89-8a24-ce254d13f28a" providerId="ADAL" clId="{75EA3AFF-0BBF-4808-B22B-044878D225C8}" dt="2021-10-21T14:08:31.402" v="356"/>
          <ac:picMkLst>
            <pc:docMk/>
            <pc:sldMk cId="1088733252" sldId="374"/>
            <ac:picMk id="4" creationId="{D146E54B-AA23-4997-97CA-E92FE06D3AF3}"/>
          </ac:picMkLst>
        </pc:picChg>
        <pc:picChg chg="mod">
          <ac:chgData name="Wyman, Hilary" userId="f3bca22b-3a42-4d89-8a24-ce254d13f28a" providerId="ADAL" clId="{75EA3AFF-0BBF-4808-B22B-044878D225C8}" dt="2021-10-21T14:08:43.778" v="357" actId="1076"/>
          <ac:picMkLst>
            <pc:docMk/>
            <pc:sldMk cId="1088733252" sldId="374"/>
            <ac:picMk id="8" creationId="{1F3CA887-1C0C-4D37-80B7-E3E1B5348915}"/>
          </ac:picMkLst>
        </pc:picChg>
      </pc:sldChg>
      <pc:sldChg chg="del">
        <pc:chgData name="Wyman, Hilary" userId="f3bca22b-3a42-4d89-8a24-ce254d13f28a" providerId="ADAL" clId="{75EA3AFF-0BBF-4808-B22B-044878D225C8}" dt="2021-10-21T13:43:31.860" v="80" actId="47"/>
        <pc:sldMkLst>
          <pc:docMk/>
          <pc:sldMk cId="3902413265" sldId="379"/>
        </pc:sldMkLst>
      </pc:sldChg>
      <pc:sldChg chg="addSp modSp mod">
        <pc:chgData name="Wyman, Hilary" userId="f3bca22b-3a42-4d89-8a24-ce254d13f28a" providerId="ADAL" clId="{75EA3AFF-0BBF-4808-B22B-044878D225C8}" dt="2021-10-21T13:52:07" v="137" actId="1076"/>
        <pc:sldMkLst>
          <pc:docMk/>
          <pc:sldMk cId="3331254289" sldId="380"/>
        </pc:sldMkLst>
        <pc:spChg chg="mod">
          <ac:chgData name="Wyman, Hilary" userId="f3bca22b-3a42-4d89-8a24-ce254d13f28a" providerId="ADAL" clId="{75EA3AFF-0BBF-4808-B22B-044878D225C8}" dt="2021-10-21T13:52:01.016" v="135" actId="1076"/>
          <ac:spMkLst>
            <pc:docMk/>
            <pc:sldMk cId="3331254289" sldId="380"/>
            <ac:spMk id="2" creationId="{988AF27A-B718-4649-9577-11501291E3A2}"/>
          </ac:spMkLst>
        </pc:spChg>
        <pc:spChg chg="mod">
          <ac:chgData name="Wyman, Hilary" userId="f3bca22b-3a42-4d89-8a24-ce254d13f28a" providerId="ADAL" clId="{75EA3AFF-0BBF-4808-B22B-044878D225C8}" dt="2021-10-21T13:52:01.016" v="135" actId="1076"/>
          <ac:spMkLst>
            <pc:docMk/>
            <pc:sldMk cId="3331254289" sldId="380"/>
            <ac:spMk id="7" creationId="{83BA4877-840E-42EA-92DF-A8266A2695D6}"/>
          </ac:spMkLst>
        </pc:spChg>
        <pc:graphicFrameChg chg="mod modGraphic">
          <ac:chgData name="Wyman, Hilary" userId="f3bca22b-3a42-4d89-8a24-ce254d13f28a" providerId="ADAL" clId="{75EA3AFF-0BBF-4808-B22B-044878D225C8}" dt="2021-10-21T13:52:01.016" v="135" actId="1076"/>
          <ac:graphicFrameMkLst>
            <pc:docMk/>
            <pc:sldMk cId="3331254289" sldId="380"/>
            <ac:graphicFrameMk id="6" creationId="{5EEFE5C0-F0D6-42DE-B563-24807C17B5C7}"/>
          </ac:graphicFrameMkLst>
        </pc:graphicFrameChg>
        <pc:picChg chg="add mod">
          <ac:chgData name="Wyman, Hilary" userId="f3bca22b-3a42-4d89-8a24-ce254d13f28a" providerId="ADAL" clId="{75EA3AFF-0BBF-4808-B22B-044878D225C8}" dt="2021-10-21T13:52:07" v="137" actId="1076"/>
          <ac:picMkLst>
            <pc:docMk/>
            <pc:sldMk cId="3331254289" sldId="380"/>
            <ac:picMk id="5" creationId="{5F811CE1-0626-45D2-B469-1187B51DB9A3}"/>
          </ac:picMkLst>
        </pc:picChg>
      </pc:sldChg>
      <pc:sldChg chg="addSp modSp mod">
        <pc:chgData name="Wyman, Hilary" userId="f3bca22b-3a42-4d89-8a24-ce254d13f28a" providerId="ADAL" clId="{75EA3AFF-0BBF-4808-B22B-044878D225C8}" dt="2021-10-26T15:24:57.862" v="367" actId="207"/>
        <pc:sldMkLst>
          <pc:docMk/>
          <pc:sldMk cId="883640694" sldId="423"/>
        </pc:sldMkLst>
        <pc:spChg chg="mod">
          <ac:chgData name="Wyman, Hilary" userId="f3bca22b-3a42-4d89-8a24-ce254d13f28a" providerId="ADAL" clId="{75EA3AFF-0BBF-4808-B22B-044878D225C8}" dt="2021-10-26T15:24:57.862" v="367" actId="207"/>
          <ac:spMkLst>
            <pc:docMk/>
            <pc:sldMk cId="883640694" sldId="423"/>
            <ac:spMk id="2" creationId="{EBF94A1D-4A8F-47A8-81FB-F739019A68CA}"/>
          </ac:spMkLst>
        </pc:spChg>
        <pc:spChg chg="mod">
          <ac:chgData name="Wyman, Hilary" userId="f3bca22b-3a42-4d89-8a24-ce254d13f28a" providerId="ADAL" clId="{75EA3AFF-0BBF-4808-B22B-044878D225C8}" dt="2021-10-26T11:59:56.865" v="366" actId="113"/>
          <ac:spMkLst>
            <pc:docMk/>
            <pc:sldMk cId="883640694" sldId="423"/>
            <ac:spMk id="3" creationId="{73356C4D-39A4-41F4-81D7-A443625A2271}"/>
          </ac:spMkLst>
        </pc:spChg>
        <pc:picChg chg="add mod">
          <ac:chgData name="Wyman, Hilary" userId="f3bca22b-3a42-4d89-8a24-ce254d13f28a" providerId="ADAL" clId="{75EA3AFF-0BBF-4808-B22B-044878D225C8}" dt="2021-10-21T13:43:42.345" v="81"/>
          <ac:picMkLst>
            <pc:docMk/>
            <pc:sldMk cId="883640694" sldId="423"/>
            <ac:picMk id="4" creationId="{53D18817-F47B-4F47-8E77-16EFEE754130}"/>
          </ac:picMkLst>
        </pc:picChg>
      </pc:sldChg>
      <pc:sldChg chg="addSp modSp mod">
        <pc:chgData name="Wyman, Hilary" userId="f3bca22b-3a42-4d89-8a24-ce254d13f28a" providerId="ADAL" clId="{75EA3AFF-0BBF-4808-B22B-044878D225C8}" dt="2021-10-21T14:03:01.654" v="305" actId="1036"/>
        <pc:sldMkLst>
          <pc:docMk/>
          <pc:sldMk cId="1639671357" sldId="424"/>
        </pc:sldMkLst>
        <pc:spChg chg="mod">
          <ac:chgData name="Wyman, Hilary" userId="f3bca22b-3a42-4d89-8a24-ce254d13f28a" providerId="ADAL" clId="{75EA3AFF-0BBF-4808-B22B-044878D225C8}" dt="2021-10-21T14:03:01.654" v="305" actId="1036"/>
          <ac:spMkLst>
            <pc:docMk/>
            <pc:sldMk cId="1639671357" sldId="424"/>
            <ac:spMk id="2" creationId="{F64811A0-792D-41B0-A53A-D28AD8BE5913}"/>
          </ac:spMkLst>
        </pc:spChg>
        <pc:spChg chg="mod">
          <ac:chgData name="Wyman, Hilary" userId="f3bca22b-3a42-4d89-8a24-ce254d13f28a" providerId="ADAL" clId="{75EA3AFF-0BBF-4808-B22B-044878D225C8}" dt="2021-10-21T14:03:01.654" v="305" actId="1036"/>
          <ac:spMkLst>
            <pc:docMk/>
            <pc:sldMk cId="1639671357" sldId="424"/>
            <ac:spMk id="4" creationId="{017D5237-E05F-4B3C-99F3-A2587E7F1ECC}"/>
          </ac:spMkLst>
        </pc:spChg>
        <pc:spChg chg="mod">
          <ac:chgData name="Wyman, Hilary" userId="f3bca22b-3a42-4d89-8a24-ce254d13f28a" providerId="ADAL" clId="{75EA3AFF-0BBF-4808-B22B-044878D225C8}" dt="2021-10-21T14:03:01.654" v="305" actId="1036"/>
          <ac:spMkLst>
            <pc:docMk/>
            <pc:sldMk cId="1639671357" sldId="424"/>
            <ac:spMk id="6" creationId="{9A781D59-C58F-43C7-A107-27B835B529C4}"/>
          </ac:spMkLst>
        </pc:spChg>
        <pc:picChg chg="add mod">
          <ac:chgData name="Wyman, Hilary" userId="f3bca22b-3a42-4d89-8a24-ce254d13f28a" providerId="ADAL" clId="{75EA3AFF-0BBF-4808-B22B-044878D225C8}" dt="2021-10-21T14:02:30.169" v="284"/>
          <ac:picMkLst>
            <pc:docMk/>
            <pc:sldMk cId="1639671357" sldId="424"/>
            <ac:picMk id="5" creationId="{642246C7-65FE-4715-8F5E-FFD2D58E3773}"/>
          </ac:picMkLst>
        </pc:picChg>
      </pc:sldChg>
      <pc:sldChg chg="addSp delSp modSp del mod">
        <pc:chgData name="Wyman, Hilary" userId="f3bca22b-3a42-4d89-8a24-ce254d13f28a" providerId="ADAL" clId="{75EA3AFF-0BBF-4808-B22B-044878D225C8}" dt="2021-10-21T14:09:38.699" v="365" actId="47"/>
        <pc:sldMkLst>
          <pc:docMk/>
          <pc:sldMk cId="4202106917" sldId="425"/>
        </pc:sldMkLst>
        <pc:spChg chg="del">
          <ac:chgData name="Wyman, Hilary" userId="f3bca22b-3a42-4d89-8a24-ce254d13f28a" providerId="ADAL" clId="{75EA3AFF-0BBF-4808-B22B-044878D225C8}" dt="2021-10-21T14:09:13.887" v="360" actId="478"/>
          <ac:spMkLst>
            <pc:docMk/>
            <pc:sldMk cId="4202106917" sldId="425"/>
            <ac:spMk id="2" creationId="{F64811A0-792D-41B0-A53A-D28AD8BE5913}"/>
          </ac:spMkLst>
        </pc:spChg>
        <pc:spChg chg="add del mod">
          <ac:chgData name="Wyman, Hilary" userId="f3bca22b-3a42-4d89-8a24-ce254d13f28a" providerId="ADAL" clId="{75EA3AFF-0BBF-4808-B22B-044878D225C8}" dt="2021-10-21T14:09:16.153" v="362" actId="478"/>
          <ac:spMkLst>
            <pc:docMk/>
            <pc:sldMk cId="4202106917" sldId="425"/>
            <ac:spMk id="7" creationId="{5A7678DC-E44D-4898-B680-18C766B542DA}"/>
          </ac:spMkLst>
        </pc:spChg>
        <pc:spChg chg="add mod">
          <ac:chgData name="Wyman, Hilary" userId="f3bca22b-3a42-4d89-8a24-ce254d13f28a" providerId="ADAL" clId="{75EA3AFF-0BBF-4808-B22B-044878D225C8}" dt="2021-10-21T14:09:17.496" v="363"/>
          <ac:spMkLst>
            <pc:docMk/>
            <pc:sldMk cId="4202106917" sldId="425"/>
            <ac:spMk id="8" creationId="{D6B4E913-CA88-4628-8F8A-E844FB0A6945}"/>
          </ac:spMkLst>
        </pc:spChg>
        <pc:picChg chg="add mod">
          <ac:chgData name="Wyman, Hilary" userId="f3bca22b-3a42-4d89-8a24-ce254d13f28a" providerId="ADAL" clId="{75EA3AFF-0BBF-4808-B22B-044878D225C8}" dt="2021-10-21T14:09:00.403" v="359"/>
          <ac:picMkLst>
            <pc:docMk/>
            <pc:sldMk cId="4202106917" sldId="425"/>
            <ac:picMk id="5" creationId="{B9BA045F-48BD-43EF-BF1E-6BC994D54335}"/>
          </ac:picMkLst>
        </pc:picChg>
      </pc:sldChg>
      <pc:sldChg chg="addSp modSp">
        <pc:chgData name="Wyman, Hilary" userId="f3bca22b-3a42-4d89-8a24-ce254d13f28a" providerId="ADAL" clId="{75EA3AFF-0BBF-4808-B22B-044878D225C8}" dt="2021-10-21T14:08:51.715" v="358"/>
        <pc:sldMkLst>
          <pc:docMk/>
          <pc:sldMk cId="25136025" sldId="454"/>
        </pc:sldMkLst>
        <pc:picChg chg="add mod">
          <ac:chgData name="Wyman, Hilary" userId="f3bca22b-3a42-4d89-8a24-ce254d13f28a" providerId="ADAL" clId="{75EA3AFF-0BBF-4808-B22B-044878D225C8}" dt="2021-10-21T14:08:51.715" v="358"/>
          <ac:picMkLst>
            <pc:docMk/>
            <pc:sldMk cId="25136025" sldId="454"/>
            <ac:picMk id="3" creationId="{AB990BB4-DB1B-49E7-ADB8-95760729C6B0}"/>
          </ac:picMkLst>
        </pc:picChg>
      </pc:sldChg>
      <pc:sldChg chg="addSp modSp mod">
        <pc:chgData name="Wyman, Hilary" userId="f3bca22b-3a42-4d89-8a24-ce254d13f28a" providerId="ADAL" clId="{75EA3AFF-0BBF-4808-B22B-044878D225C8}" dt="2021-10-26T15:25:29.043" v="372" actId="14100"/>
        <pc:sldMkLst>
          <pc:docMk/>
          <pc:sldMk cId="3504652975" sldId="455"/>
        </pc:sldMkLst>
        <pc:spChg chg="mod">
          <ac:chgData name="Wyman, Hilary" userId="f3bca22b-3a42-4d89-8a24-ce254d13f28a" providerId="ADAL" clId="{75EA3AFF-0BBF-4808-B22B-044878D225C8}" dt="2021-10-26T15:25:20.059" v="371" actId="27636"/>
          <ac:spMkLst>
            <pc:docMk/>
            <pc:sldMk cId="3504652975" sldId="455"/>
            <ac:spMk id="2" creationId="{988AF27A-B718-4649-9577-11501291E3A2}"/>
          </ac:spMkLst>
        </pc:spChg>
        <pc:picChg chg="add mod">
          <ac:chgData name="Wyman, Hilary" userId="f3bca22b-3a42-4d89-8a24-ce254d13f28a" providerId="ADAL" clId="{75EA3AFF-0BBF-4808-B22B-044878D225C8}" dt="2021-10-21T13:58:45.764" v="209"/>
          <ac:picMkLst>
            <pc:docMk/>
            <pc:sldMk cId="3504652975" sldId="455"/>
            <ac:picMk id="4" creationId="{EC1A0275-1559-441D-AC45-A85B489A390B}"/>
          </ac:picMkLst>
        </pc:picChg>
        <pc:picChg chg="mod">
          <ac:chgData name="Wyman, Hilary" userId="f3bca22b-3a42-4d89-8a24-ce254d13f28a" providerId="ADAL" clId="{75EA3AFF-0BBF-4808-B22B-044878D225C8}" dt="2021-10-26T15:25:29.043" v="372" actId="14100"/>
          <ac:picMkLst>
            <pc:docMk/>
            <pc:sldMk cId="3504652975" sldId="455"/>
            <ac:picMk id="6" creationId="{01BBAD6C-CEE4-44A5-9000-F492CC4F03AA}"/>
          </ac:picMkLst>
        </pc:picChg>
      </pc:sldChg>
      <pc:sldChg chg="modSp add mod">
        <pc:chgData name="Wyman, Hilary" userId="f3bca22b-3a42-4d89-8a24-ce254d13f28a" providerId="ADAL" clId="{75EA3AFF-0BBF-4808-B22B-044878D225C8}" dt="2021-10-21T13:41:13.080" v="53" actId="207"/>
        <pc:sldMkLst>
          <pc:docMk/>
          <pc:sldMk cId="4134617792" sldId="456"/>
        </pc:sldMkLst>
        <pc:spChg chg="mod">
          <ac:chgData name="Wyman, Hilary" userId="f3bca22b-3a42-4d89-8a24-ce254d13f28a" providerId="ADAL" clId="{75EA3AFF-0BBF-4808-B22B-044878D225C8}" dt="2021-10-21T13:41:13.080" v="53" actId="207"/>
          <ac:spMkLst>
            <pc:docMk/>
            <pc:sldMk cId="4134617792" sldId="456"/>
            <ac:spMk id="4" creationId="{CDD34750-652D-FC49-85CC-0D442747B51C}"/>
          </ac:spMkLst>
        </pc:spChg>
      </pc:sldChg>
      <pc:sldChg chg="add">
        <pc:chgData name="Wyman, Hilary" userId="f3bca22b-3a42-4d89-8a24-ce254d13f28a" providerId="ADAL" clId="{75EA3AFF-0BBF-4808-B22B-044878D225C8}" dt="2021-10-21T13:38:21.617" v="0"/>
        <pc:sldMkLst>
          <pc:docMk/>
          <pc:sldMk cId="1066962807" sldId="458"/>
        </pc:sldMkLst>
      </pc:sldChg>
      <pc:sldChg chg="modSp add mod">
        <pc:chgData name="Wyman, Hilary" userId="f3bca22b-3a42-4d89-8a24-ce254d13f28a" providerId="ADAL" clId="{75EA3AFF-0BBF-4808-B22B-044878D225C8}" dt="2021-10-26T15:51:32.661" v="375" actId="20577"/>
        <pc:sldMkLst>
          <pc:docMk/>
          <pc:sldMk cId="2804995155" sldId="459"/>
        </pc:sldMkLst>
        <pc:graphicFrameChg chg="modGraphic">
          <ac:chgData name="Wyman, Hilary" userId="f3bca22b-3a42-4d89-8a24-ce254d13f28a" providerId="ADAL" clId="{75EA3AFF-0BBF-4808-B22B-044878D225C8}" dt="2021-10-26T15:51:32.661" v="375" actId="20577"/>
          <ac:graphicFrameMkLst>
            <pc:docMk/>
            <pc:sldMk cId="2804995155" sldId="459"/>
            <ac:graphicFrameMk id="6" creationId="{00000000-0000-0000-0000-000000000000}"/>
          </ac:graphicFrameMkLst>
        </pc:graphicFrameChg>
      </pc:sldChg>
      <pc:sldChg chg="modSp add mod">
        <pc:chgData name="Wyman, Hilary" userId="f3bca22b-3a42-4d89-8a24-ce254d13f28a" providerId="ADAL" clId="{75EA3AFF-0BBF-4808-B22B-044878D225C8}" dt="2021-10-26T15:51:43.725" v="378" actId="20577"/>
        <pc:sldMkLst>
          <pc:docMk/>
          <pc:sldMk cId="2849363983" sldId="460"/>
        </pc:sldMkLst>
        <pc:graphicFrameChg chg="modGraphic">
          <ac:chgData name="Wyman, Hilary" userId="f3bca22b-3a42-4d89-8a24-ce254d13f28a" providerId="ADAL" clId="{75EA3AFF-0BBF-4808-B22B-044878D225C8}" dt="2021-10-26T15:51:43.725" v="378" actId="20577"/>
          <ac:graphicFrameMkLst>
            <pc:docMk/>
            <pc:sldMk cId="2849363983" sldId="460"/>
            <ac:graphicFrameMk id="12" creationId="{2177F886-B284-4DAB-B3B7-7C7770B3F63F}"/>
          </ac:graphicFrameMkLst>
        </pc:graphicFrameChg>
      </pc:sldChg>
      <pc:sldChg chg="modSp add mod">
        <pc:chgData name="Wyman, Hilary" userId="f3bca22b-3a42-4d89-8a24-ce254d13f28a" providerId="ADAL" clId="{75EA3AFF-0BBF-4808-B22B-044878D225C8}" dt="2021-10-26T16:10:40.970" v="392" actId="20577"/>
        <pc:sldMkLst>
          <pc:docMk/>
          <pc:sldMk cId="2444163236" sldId="461"/>
        </pc:sldMkLst>
        <pc:graphicFrameChg chg="modGraphic">
          <ac:chgData name="Wyman, Hilary" userId="f3bca22b-3a42-4d89-8a24-ce254d13f28a" providerId="ADAL" clId="{75EA3AFF-0BBF-4808-B22B-044878D225C8}" dt="2021-10-26T16:10:40.970" v="392" actId="20577"/>
          <ac:graphicFrameMkLst>
            <pc:docMk/>
            <pc:sldMk cId="2444163236" sldId="461"/>
            <ac:graphicFrameMk id="3" creationId="{43863BC8-3C79-42D4-97D5-3DB4D6AAA6BE}"/>
          </ac:graphicFrameMkLst>
        </pc:graphicFrameChg>
      </pc:sldChg>
      <pc:sldChg chg="modSp add mod">
        <pc:chgData name="Wyman, Hilary" userId="f3bca22b-3a42-4d89-8a24-ce254d13f28a" providerId="ADAL" clId="{75EA3AFF-0BBF-4808-B22B-044878D225C8}" dt="2021-10-26T15:52:26.162" v="390" actId="20577"/>
        <pc:sldMkLst>
          <pc:docMk/>
          <pc:sldMk cId="3389659547" sldId="462"/>
        </pc:sldMkLst>
        <pc:graphicFrameChg chg="modGraphic">
          <ac:chgData name="Wyman, Hilary" userId="f3bca22b-3a42-4d89-8a24-ce254d13f28a" providerId="ADAL" clId="{75EA3AFF-0BBF-4808-B22B-044878D225C8}" dt="2021-10-26T15:52:26.162" v="390" actId="20577"/>
          <ac:graphicFrameMkLst>
            <pc:docMk/>
            <pc:sldMk cId="3389659547" sldId="462"/>
            <ac:graphicFrameMk id="4" creationId="{ED15F1B8-722A-475D-9F41-9256960E0203}"/>
          </ac:graphicFrameMkLst>
        </pc:graphicFrameChg>
      </pc:sldChg>
      <pc:sldChg chg="add">
        <pc:chgData name="Wyman, Hilary" userId="f3bca22b-3a42-4d89-8a24-ce254d13f28a" providerId="ADAL" clId="{75EA3AFF-0BBF-4808-B22B-044878D225C8}" dt="2021-10-21T13:38:21.617" v="0"/>
        <pc:sldMkLst>
          <pc:docMk/>
          <pc:sldMk cId="381539067" sldId="463"/>
        </pc:sldMkLst>
      </pc:sldChg>
      <pc:sldChg chg="add">
        <pc:chgData name="Wyman, Hilary" userId="f3bca22b-3a42-4d89-8a24-ce254d13f28a" providerId="ADAL" clId="{75EA3AFF-0BBF-4808-B22B-044878D225C8}" dt="2021-10-21T14:09:32.012" v="364"/>
        <pc:sldMkLst>
          <pc:docMk/>
          <pc:sldMk cId="2897455014" sldId="46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B4E7F7-10A5-9C49-B0D8-1AB2ECEB803F}" type="datetimeFigureOut">
              <a:rPr lang="en-US" smtClean="0"/>
              <a:t>10/26/2021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2DAE36-7858-FC43-8097-4996FD7094C5}" type="slidenum">
              <a:rPr lang="en-US" smtClean="0"/>
              <a:t>‹#›</a:t>
            </a:fld>
            <a:endParaRPr lang="en-US"/>
          </a:p>
        </p:txBody>
      </p:sp>
    </p:spTree>
    <p:extLst>
      <p:ext uri="{BB962C8B-B14F-4D97-AF65-F5344CB8AC3E}">
        <p14:creationId xmlns:p14="http://schemas.microsoft.com/office/powerpoint/2010/main" val="18070191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E7D6-D6CD-484E-8EDC-C7047F9920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E54C0C1-E392-9544-9704-7E98D9E2EF5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CE5EE09-A37A-A349-BBF5-208755C562A1}"/>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D919A6E6-5C36-2C45-AD06-F1002E968D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3FDD74-5674-ED48-A92F-F9EF9178D9D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1413295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22975D-CE7B-6143-8E58-C2C1940BF30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2DD341B-D73E-4946-BB85-7735E087EB6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D93A45A-F161-2D45-81EC-CD078884FBC2}"/>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18338294-AF45-6C4C-A014-CA7EB3E39E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A8FC89-DDD0-9B49-B6E2-F1160BC91966}"/>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2114106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6E39EE5-3048-3B4B-A225-EE3E8F7A837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1EB45CC-12EB-C542-B469-D1990A1EBA08}"/>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2F4473-8E30-324D-B911-23E125F32B6B}"/>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02A8FC97-3C1D-4E48-96F9-3DE5DB0103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3B57B6-FE54-AE48-A40D-40B5551D9F9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287565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899B6F-827E-624D-B0C2-C980F493756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0948B2E-7046-AC41-8D67-6E72E752768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09FF93-F077-5243-AF93-7263CEECAE36}"/>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F74F96D2-0702-8B47-9446-0A4567B72C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AAF693-3F9F-264F-BC93-B9E6BF6F7B96}"/>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658977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AF61D-2038-1744-B0A4-116EAED2C52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1DF3B0-51B2-8A42-9409-4C341ED3ECB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0B75ACF-992D-D241-8AFA-9E39F3A32461}"/>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0D4F3F34-BF81-DD4D-8851-B6B40BFC621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F4A106-7E9B-BB4C-AF8F-98EA6F998352}"/>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4054042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17C4A-EE38-104C-B284-51BECEC67AA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495A72-6D4B-5D4D-A230-3DBC9A38F2B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869F38-9D56-DD49-852C-BF91CB5F3CD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4E78A46-AFD6-F04D-94ED-47CC58D3D62C}"/>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6" name="Footer Placeholder 5">
            <a:extLst>
              <a:ext uri="{FF2B5EF4-FFF2-40B4-BE49-F238E27FC236}">
                <a16:creationId xmlns:a16="http://schemas.microsoft.com/office/drawing/2014/main" id="{4D820E58-6015-6643-8489-6A0D43BF9A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6CEC03E-3E6A-7E47-9670-4961C59E9158}"/>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3710089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DCDDF6-B321-D949-867C-B26814D98B7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773C89F-1764-4A48-B6BC-B141A9BC31B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1769379-9076-D343-9A2A-61105CF9A95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ADA577C-65CF-0A4A-AC16-0160FAFAB58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FDB6078-366E-1944-A4F1-5E471213DC8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6BF571A-9177-5F43-BCD1-6DFC1DAB96FC}"/>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8" name="Footer Placeholder 7">
            <a:extLst>
              <a:ext uri="{FF2B5EF4-FFF2-40B4-BE49-F238E27FC236}">
                <a16:creationId xmlns:a16="http://schemas.microsoft.com/office/drawing/2014/main" id="{1EFA1D5A-DDC0-604E-B503-AFA142E48B7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FEAEA89-D054-3843-AF07-B999D1E168CB}"/>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9928163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12172-4D0C-9C49-A7EF-D3493DCB598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ED3F768-2AC1-224E-B435-BB8DDCDFB95C}"/>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4" name="Footer Placeholder 3">
            <a:extLst>
              <a:ext uri="{FF2B5EF4-FFF2-40B4-BE49-F238E27FC236}">
                <a16:creationId xmlns:a16="http://schemas.microsoft.com/office/drawing/2014/main" id="{495FE34D-550D-574D-B98D-26ED654ABBE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4660757-2823-4C4C-B095-31722D208F9E}"/>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1387996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A378D94-AE9D-F744-9F04-7515EFE02659}"/>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3" name="Footer Placeholder 2">
            <a:extLst>
              <a:ext uri="{FF2B5EF4-FFF2-40B4-BE49-F238E27FC236}">
                <a16:creationId xmlns:a16="http://schemas.microsoft.com/office/drawing/2014/main" id="{C68D928A-D0A8-EB49-9A19-706F545705A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F7AD9FC-4671-234A-97BE-095AFA6C1F31}"/>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8375959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D25745-D98D-644A-8B42-97F1667DD50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64EB26D-335D-B847-945F-6AA3BEA1A14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27919A6-8A4D-CF42-9075-DC35EDB6A79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BB675A9-0FBC-F44D-8144-A66AF64705A2}"/>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6" name="Footer Placeholder 5">
            <a:extLst>
              <a:ext uri="{FF2B5EF4-FFF2-40B4-BE49-F238E27FC236}">
                <a16:creationId xmlns:a16="http://schemas.microsoft.com/office/drawing/2014/main" id="{325E2D68-A31B-BA4D-9617-B9F0B007089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3C4A58B-9FF7-A948-A0AE-BBBEA86C50CC}"/>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463027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E395A-1C5B-944F-87A2-D8A53CB59CE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03CE062-CC9F-0046-9DF1-B22B40AFB64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9029071-C80B-EE42-86A2-A42B1CF93B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9A07B94-8FE7-B54F-BF07-014BB6101CFE}"/>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6" name="Footer Placeholder 5">
            <a:extLst>
              <a:ext uri="{FF2B5EF4-FFF2-40B4-BE49-F238E27FC236}">
                <a16:creationId xmlns:a16="http://schemas.microsoft.com/office/drawing/2014/main" id="{C6F8E31B-582F-7649-A3A2-0C9CA4759E5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FE4E7F-D4C8-9541-B1F6-12A27AD63A47}"/>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798996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3772C36-5B53-CE49-8F44-018AF44E851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09C4754-8DE3-3749-A870-F32EC02A588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071DF27-E60B-A243-A151-1922129CE36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3882F363-BB5B-C240-8F81-9AB5A307DB3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CDA2D5D-CC85-1249-9AB3-30F2442BD43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C0D4F5-0D5C-F448-9219-64E66EE3E65F}" type="slidenum">
              <a:rPr lang="en-US" smtClean="0"/>
              <a:t>‹#›</a:t>
            </a:fld>
            <a:endParaRPr lang="en-US"/>
          </a:p>
        </p:txBody>
      </p:sp>
    </p:spTree>
    <p:extLst>
      <p:ext uri="{BB962C8B-B14F-4D97-AF65-F5344CB8AC3E}">
        <p14:creationId xmlns:p14="http://schemas.microsoft.com/office/powerpoint/2010/main" val="19863124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HSCandCC@wjec.co.uk" TargetMode="External"/><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video" Target="https://www.youtube.com/embed/-Ci5WByP6Gw?feature=oembed" TargetMode="Externa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4.xml"/><Relationship Id="rId1" Type="http://schemas.openxmlformats.org/officeDocument/2006/relationships/video" Target="https://www.youtube.com/embed/KAprzabBKuo?feature=oembed" TargetMode="External"/><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DD34750-652D-FC49-85CC-0D442747B51C}"/>
              </a:ext>
            </a:extLst>
          </p:cNvPr>
          <p:cNvSpPr>
            <a:spLocks noGrp="1"/>
          </p:cNvSpPr>
          <p:nvPr>
            <p:ph type="ctrTitle"/>
          </p:nvPr>
        </p:nvSpPr>
        <p:spPr>
          <a:xfrm>
            <a:off x="1502597" y="3139637"/>
            <a:ext cx="9186807" cy="3132264"/>
          </a:xfrm>
          <a:noFill/>
        </p:spPr>
        <p:txBody>
          <a:bodyPr anchor="t" anchorCtr="0">
            <a:noAutofit/>
          </a:bodyPr>
          <a:lstStyle/>
          <a:p>
            <a:r>
              <a:rPr lang="en-GB" sz="3200" dirty="0">
                <a:solidFill>
                  <a:srgbClr val="002060"/>
                </a:solidFill>
                <a:latin typeface="+mn-lt"/>
                <a:ea typeface="+mj-lt"/>
                <a:cs typeface="+mj-lt"/>
              </a:rPr>
              <a:t>GCE Health and Social Care, and Childcare</a:t>
            </a:r>
            <a:br>
              <a:rPr lang="en-GB" sz="3200" b="1" dirty="0">
                <a:solidFill>
                  <a:srgbClr val="002060"/>
                </a:solidFill>
                <a:latin typeface="+mn-lt"/>
                <a:ea typeface="+mj-lt"/>
                <a:cs typeface="+mj-lt"/>
              </a:rPr>
            </a:br>
            <a:br>
              <a:rPr lang="en-GB" sz="3200" b="1" dirty="0">
                <a:solidFill>
                  <a:srgbClr val="002060"/>
                </a:solidFill>
                <a:latin typeface="+mn-lt"/>
                <a:ea typeface="+mj-lt"/>
                <a:cs typeface="+mj-lt"/>
              </a:rPr>
            </a:br>
            <a:r>
              <a:rPr lang="en-GB" sz="3200" b="1" dirty="0">
                <a:solidFill>
                  <a:srgbClr val="002060"/>
                </a:solidFill>
                <a:latin typeface="+mn-lt"/>
                <a:ea typeface="+mj-lt"/>
                <a:cs typeface="+mj-lt"/>
              </a:rPr>
              <a:t>Unit 2</a:t>
            </a:r>
            <a:br>
              <a:rPr lang="en-GB" sz="3200" b="1" dirty="0">
                <a:solidFill>
                  <a:srgbClr val="002060"/>
                </a:solidFill>
                <a:latin typeface="+mn-lt"/>
                <a:ea typeface="+mj-lt"/>
                <a:cs typeface="+mj-lt"/>
              </a:rPr>
            </a:br>
            <a:r>
              <a:rPr lang="en-GB" sz="3200" b="1" dirty="0">
                <a:solidFill>
                  <a:srgbClr val="002060"/>
                </a:solidFill>
                <a:latin typeface="+mn-lt"/>
                <a:ea typeface="+mj-lt"/>
                <a:cs typeface="+mj-lt"/>
              </a:rPr>
              <a:t>Supporting health, well-being and resilience in Wales</a:t>
            </a:r>
            <a:br>
              <a:rPr lang="en-GB" sz="3200" b="1" dirty="0">
                <a:solidFill>
                  <a:srgbClr val="002060"/>
                </a:solidFill>
                <a:latin typeface="+mn-lt"/>
                <a:ea typeface="+mj-lt"/>
                <a:cs typeface="+mj-lt"/>
              </a:rPr>
            </a:br>
            <a:br>
              <a:rPr lang="en-GB" sz="3200" b="1" dirty="0">
                <a:solidFill>
                  <a:srgbClr val="002060"/>
                </a:solidFill>
                <a:latin typeface="+mn-lt"/>
                <a:ea typeface="+mj-lt"/>
                <a:cs typeface="+mj-lt"/>
              </a:rPr>
            </a:br>
            <a:r>
              <a:rPr lang="en-GB" sz="3200" b="1" dirty="0">
                <a:solidFill>
                  <a:srgbClr val="00B0F0"/>
                </a:solidFill>
                <a:latin typeface="+mn-lt"/>
                <a:ea typeface="+mj-lt"/>
                <a:cs typeface="+mj-lt"/>
              </a:rPr>
              <a:t>Task 1, part (b) – current legislation (1)</a:t>
            </a:r>
            <a:endParaRPr lang="en-US" sz="3200" dirty="0">
              <a:solidFill>
                <a:srgbClr val="00B0F0"/>
              </a:solidFill>
              <a:latin typeface="+mn-lt"/>
              <a:ea typeface="+mj-lt"/>
              <a:cs typeface="+mj-lt"/>
            </a:endParaRPr>
          </a:p>
        </p:txBody>
      </p:sp>
      <p:pic>
        <p:nvPicPr>
          <p:cNvPr id="6" name="Picture 5">
            <a:extLst>
              <a:ext uri="{FF2B5EF4-FFF2-40B4-BE49-F238E27FC236}">
                <a16:creationId xmlns:a16="http://schemas.microsoft.com/office/drawing/2014/main" id="{37FB048D-6B60-444B-8A65-DD672A8BF29F}"/>
              </a:ext>
            </a:extLst>
          </p:cNvPr>
          <p:cNvPicPr/>
          <p:nvPr/>
        </p:nvPicPr>
        <p:blipFill>
          <a:blip r:embed="rId2">
            <a:extLst>
              <a:ext uri="{28A0092B-C50C-407E-A947-70E740481C1C}">
                <a14:useLocalDpi xmlns:a14="http://schemas.microsoft.com/office/drawing/2010/main" val="0"/>
              </a:ext>
            </a:extLst>
          </a:blip>
          <a:stretch>
            <a:fillRect/>
          </a:stretch>
        </p:blipFill>
        <p:spPr>
          <a:xfrm>
            <a:off x="9732133" y="117212"/>
            <a:ext cx="2289493" cy="979714"/>
          </a:xfrm>
          <a:prstGeom prst="rect">
            <a:avLst/>
          </a:prstGeom>
        </p:spPr>
      </p:pic>
      <p:sp>
        <p:nvSpPr>
          <p:cNvPr id="7" name="Text Box 2">
            <a:extLst>
              <a:ext uri="{FF2B5EF4-FFF2-40B4-BE49-F238E27FC236}">
                <a16:creationId xmlns:a16="http://schemas.microsoft.com/office/drawing/2014/main" id="{C813EB3A-513C-492B-AA25-3DA6586120AE}"/>
              </a:ext>
            </a:extLst>
          </p:cNvPr>
          <p:cNvSpPr txBox="1">
            <a:spLocks noChangeArrowheads="1"/>
          </p:cNvSpPr>
          <p:nvPr/>
        </p:nvSpPr>
        <p:spPr bwMode="auto">
          <a:xfrm>
            <a:off x="506185" y="1582214"/>
            <a:ext cx="11179629" cy="979715"/>
          </a:xfrm>
          <a:prstGeom prst="rect">
            <a:avLst/>
          </a:prstGeom>
          <a:noFill/>
          <a:ln w="28575">
            <a:solidFill>
              <a:schemeClr val="accent1"/>
            </a:solidFill>
            <a:miter lim="800000"/>
            <a:headEnd/>
            <a:tailEnd/>
          </a:ln>
        </p:spPr>
        <p:txBody>
          <a:bodyPr rot="0" vert="horz" wrap="square" lIns="91440" tIns="45720" rIns="91440" bIns="45720" anchor="t" anchorCtr="0">
            <a:noAutofit/>
          </a:bodyPr>
          <a:lstStyle/>
          <a:p>
            <a:pPr algn="ctr">
              <a:lnSpc>
                <a:spcPct val="107000"/>
              </a:lnSpc>
              <a:spcAft>
                <a:spcPts val="800"/>
              </a:spcAft>
            </a:pPr>
            <a:r>
              <a:rPr lang="en-GB" dirty="0">
                <a:solidFill>
                  <a:srgbClr val="4472C4"/>
                </a:solidFill>
                <a:effectLst/>
                <a:latin typeface="Arial" panose="020B0604020202020204" pitchFamily="34" charset="0"/>
                <a:ea typeface="Calibri" panose="020F0502020204030204" pitchFamily="34" charset="0"/>
                <a:cs typeface="Times New Roman" panose="02020603050405020304" pitchFamily="18" charset="0"/>
              </a:rPr>
              <a:t>These materials are designed by teachers to support the delivery of GCE Health and Social Care, and Childcare.  They are supported, but not produced, by WJEC.  If you would like to share your resources, please contact </a:t>
            </a:r>
            <a:r>
              <a:rPr lang="en-GB" u="sng" dirty="0">
                <a:solidFill>
                  <a:srgbClr val="0000FF"/>
                </a:solidFill>
                <a:effectLst/>
                <a:latin typeface="Arial" panose="020B0604020202020204" pitchFamily="34" charset="0"/>
                <a:ea typeface="Calibri" panose="020F0502020204030204" pitchFamily="34" charset="0"/>
                <a:cs typeface="Times New Roman" panose="02020603050405020304" pitchFamily="18" charset="0"/>
                <a:hlinkClick r:id="rId3"/>
              </a:rPr>
              <a:t>HSCandCC@wjec.co.uk</a:t>
            </a:r>
            <a:r>
              <a:rPr lang="en-GB" dirty="0">
                <a:effectLst/>
                <a:latin typeface="Arial" panose="020B0604020202020204" pitchFamily="34" charset="0"/>
                <a:ea typeface="Calibri" panose="020F0502020204030204" pitchFamily="34" charset="0"/>
                <a:cs typeface="Times New Roman" panose="02020603050405020304" pitchFamily="18" charset="0"/>
              </a:rPr>
              <a:t>.</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346177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8AF27A-B718-4649-9577-11501291E3A2}"/>
              </a:ext>
            </a:extLst>
          </p:cNvPr>
          <p:cNvSpPr>
            <a:spLocks noGrp="1"/>
          </p:cNvSpPr>
          <p:nvPr>
            <p:ph type="title"/>
          </p:nvPr>
        </p:nvSpPr>
        <p:spPr>
          <a:xfrm>
            <a:off x="1186543" y="1516516"/>
            <a:ext cx="10047514" cy="838200"/>
          </a:xfrm>
          <a:solidFill>
            <a:srgbClr val="F584EB"/>
          </a:solidFill>
          <a:ln>
            <a:solidFill>
              <a:srgbClr val="F584EB"/>
            </a:solidFill>
          </a:ln>
        </p:spPr>
        <p:txBody>
          <a:bodyPr/>
          <a:lstStyle/>
          <a:p>
            <a:pPr algn="ctr"/>
            <a:r>
              <a:rPr lang="en-GB" dirty="0">
                <a:latin typeface="Calibri"/>
                <a:ea typeface="+mj-lt"/>
                <a:cs typeface="Calibri"/>
              </a:rPr>
              <a:t>Legislation</a:t>
            </a:r>
          </a:p>
        </p:txBody>
      </p:sp>
      <p:graphicFrame>
        <p:nvGraphicFramePr>
          <p:cNvPr id="6" name="Table 6">
            <a:extLst>
              <a:ext uri="{FF2B5EF4-FFF2-40B4-BE49-F238E27FC236}">
                <a16:creationId xmlns:a16="http://schemas.microsoft.com/office/drawing/2014/main" id="{5EEFE5C0-F0D6-42DE-B563-24807C17B5C7}"/>
              </a:ext>
            </a:extLst>
          </p:cNvPr>
          <p:cNvGraphicFramePr>
            <a:graphicFrameLocks noGrp="1"/>
          </p:cNvGraphicFramePr>
          <p:nvPr>
            <p:ph idx="1"/>
            <p:extLst>
              <p:ext uri="{D42A27DB-BD31-4B8C-83A1-F6EECF244321}">
                <p14:modId xmlns:p14="http://schemas.microsoft.com/office/powerpoint/2010/main" val="4018923906"/>
              </p:ext>
            </p:extLst>
          </p:nvPr>
        </p:nvGraphicFramePr>
        <p:xfrm>
          <a:off x="1264984" y="3514832"/>
          <a:ext cx="9969073" cy="2743200"/>
        </p:xfrm>
        <a:graphic>
          <a:graphicData uri="http://schemas.openxmlformats.org/drawingml/2006/table">
            <a:tbl>
              <a:tblPr firstRow="1" bandRow="1">
                <a:tableStyleId>{5940675A-B579-460E-94D1-54222C63F5DA}</a:tableStyleId>
              </a:tblPr>
              <a:tblGrid>
                <a:gridCol w="3448530">
                  <a:extLst>
                    <a:ext uri="{9D8B030D-6E8A-4147-A177-3AD203B41FA5}">
                      <a16:colId xmlns:a16="http://schemas.microsoft.com/office/drawing/2014/main" val="2827929333"/>
                    </a:ext>
                  </a:extLst>
                </a:gridCol>
                <a:gridCol w="3233058">
                  <a:extLst>
                    <a:ext uri="{9D8B030D-6E8A-4147-A177-3AD203B41FA5}">
                      <a16:colId xmlns:a16="http://schemas.microsoft.com/office/drawing/2014/main" val="402626043"/>
                    </a:ext>
                  </a:extLst>
                </a:gridCol>
                <a:gridCol w="3287485">
                  <a:extLst>
                    <a:ext uri="{9D8B030D-6E8A-4147-A177-3AD203B41FA5}">
                      <a16:colId xmlns:a16="http://schemas.microsoft.com/office/drawing/2014/main" val="3461787092"/>
                    </a:ext>
                  </a:extLst>
                </a:gridCol>
              </a:tblGrid>
              <a:tr h="473971">
                <a:tc>
                  <a:txBody>
                    <a:bodyPr/>
                    <a:lstStyle/>
                    <a:p>
                      <a:pPr lvl="0" algn="ctr">
                        <a:buNone/>
                      </a:pPr>
                      <a:endParaRPr lang="en-GB" sz="2400" b="1" i="0" u="none" strike="noStrike" noProof="0" dirty="0">
                        <a:solidFill>
                          <a:srgbClr val="DB44E3"/>
                        </a:solidFill>
                        <a:latin typeface="Calibri"/>
                      </a:endParaRPr>
                    </a:p>
                    <a:p>
                      <a:pPr lvl="0" algn="ctr">
                        <a:buNone/>
                      </a:pPr>
                      <a:r>
                        <a:rPr lang="en-GB" sz="2400" b="1" i="0" u="none" strike="noStrike" noProof="0" dirty="0">
                          <a:solidFill>
                            <a:srgbClr val="DB44E3"/>
                          </a:solidFill>
                          <a:latin typeface="Calibri"/>
                        </a:rPr>
                        <a:t>Individuals</a:t>
                      </a:r>
                      <a:endParaRPr lang="en-US" sz="2400" b="1" dirty="0">
                        <a:solidFill>
                          <a:srgbClr val="DB44E3"/>
                        </a:solidFill>
                      </a:endParaRPr>
                    </a:p>
                  </a:txBody>
                  <a:tcPr/>
                </a:tc>
                <a:tc>
                  <a:txBody>
                    <a:bodyPr/>
                    <a:lstStyle/>
                    <a:p>
                      <a:pPr lvl="0" algn="ctr">
                        <a:buNone/>
                      </a:pPr>
                      <a:r>
                        <a:rPr lang="en-GB" sz="2400" b="1" i="0" u="none" strike="noStrike" noProof="0" dirty="0">
                          <a:solidFill>
                            <a:srgbClr val="DB44E3"/>
                          </a:solidFill>
                          <a:latin typeface="Calibri"/>
                        </a:rPr>
                        <a:t>Services and practitioners</a:t>
                      </a:r>
                      <a:endParaRPr lang="en-US" sz="2400" b="1" dirty="0">
                        <a:solidFill>
                          <a:srgbClr val="DB44E3"/>
                        </a:solidFill>
                      </a:endParaRPr>
                    </a:p>
                  </a:txBody>
                  <a:tcPr/>
                </a:tc>
                <a:tc>
                  <a:txBody>
                    <a:bodyPr/>
                    <a:lstStyle/>
                    <a:p>
                      <a:pPr lvl="0" algn="ctr">
                        <a:buNone/>
                      </a:pPr>
                      <a:r>
                        <a:rPr lang="en-GB" sz="2400" b="1" i="0" u="none" strike="noStrike" noProof="0" dirty="0">
                          <a:solidFill>
                            <a:srgbClr val="DB44E3"/>
                          </a:solidFill>
                          <a:latin typeface="Calibri"/>
                        </a:rPr>
                        <a:t>Care practices at national and local level</a:t>
                      </a:r>
                    </a:p>
                  </a:txBody>
                  <a:tcPr/>
                </a:tc>
                <a:extLst>
                  <a:ext uri="{0D108BD9-81ED-4DB2-BD59-A6C34878D82A}">
                    <a16:rowId xmlns:a16="http://schemas.microsoft.com/office/drawing/2014/main" val="3734694914"/>
                  </a:ext>
                </a:extLst>
              </a:tr>
              <a:tr h="1290769">
                <a:tc>
                  <a:txBody>
                    <a:bodyPr/>
                    <a:lstStyle/>
                    <a:p>
                      <a:pPr lvl="0">
                        <a:buNone/>
                      </a:pPr>
                      <a:r>
                        <a:rPr lang="en-GB" sz="2000" b="0" i="0" u="none" strike="noStrike" noProof="0" dirty="0">
                          <a:latin typeface="Calibri"/>
                        </a:rPr>
                        <a:t>Rights and protection of individuals, access and barriers to services, consultation, managing individuals' needs, confidentiality and ethical issues</a:t>
                      </a:r>
                      <a:endParaRPr lang="en-GB" sz="2000" b="0" i="0" u="none" strike="noStrike" noProof="0" dirty="0"/>
                    </a:p>
                  </a:txBody>
                  <a:tcPr/>
                </a:tc>
                <a:tc>
                  <a:txBody>
                    <a:bodyPr/>
                    <a:lstStyle/>
                    <a:p>
                      <a:pPr lvl="0" algn="l">
                        <a:lnSpc>
                          <a:spcPct val="100000"/>
                        </a:lnSpc>
                        <a:spcBef>
                          <a:spcPts val="0"/>
                        </a:spcBef>
                        <a:spcAft>
                          <a:spcPts val="0"/>
                        </a:spcAft>
                        <a:buNone/>
                      </a:pPr>
                      <a:r>
                        <a:rPr lang="en-GB" sz="2000" b="0" i="0" u="none" strike="noStrike" noProof="0" dirty="0">
                          <a:latin typeface="Calibri"/>
                        </a:rPr>
                        <a:t>Changes in existing provision, joint funding arrangements, greater accountability, changes in roles and responsibilities, partnership agreements</a:t>
                      </a:r>
                    </a:p>
                  </a:txBody>
                  <a:tcPr/>
                </a:tc>
                <a:tc>
                  <a:txBody>
                    <a:bodyPr/>
                    <a:lstStyle/>
                    <a:p>
                      <a:pPr lvl="0" algn="l">
                        <a:lnSpc>
                          <a:spcPct val="100000"/>
                        </a:lnSpc>
                        <a:spcBef>
                          <a:spcPts val="0"/>
                        </a:spcBef>
                        <a:spcAft>
                          <a:spcPts val="0"/>
                        </a:spcAft>
                        <a:buNone/>
                      </a:pPr>
                      <a:r>
                        <a:rPr lang="en-GB" sz="2000" b="0" i="0" u="none" strike="noStrike" noProof="0" dirty="0">
                          <a:latin typeface="Calibri"/>
                        </a:rPr>
                        <a:t>Improving quality, changes in the level and pattern of service provision, targeting funds to meet national or local priorities</a:t>
                      </a:r>
                    </a:p>
                  </a:txBody>
                  <a:tcPr/>
                </a:tc>
                <a:extLst>
                  <a:ext uri="{0D108BD9-81ED-4DB2-BD59-A6C34878D82A}">
                    <a16:rowId xmlns:a16="http://schemas.microsoft.com/office/drawing/2014/main" val="822038891"/>
                  </a:ext>
                </a:extLst>
              </a:tr>
            </a:tbl>
          </a:graphicData>
        </a:graphic>
      </p:graphicFrame>
      <p:sp>
        <p:nvSpPr>
          <p:cNvPr id="7" name="TextBox 6">
            <a:extLst>
              <a:ext uri="{FF2B5EF4-FFF2-40B4-BE49-F238E27FC236}">
                <a16:creationId xmlns:a16="http://schemas.microsoft.com/office/drawing/2014/main" id="{83BA4877-840E-42EA-92DF-A8266A2695D6}"/>
              </a:ext>
            </a:extLst>
          </p:cNvPr>
          <p:cNvSpPr txBox="1"/>
          <p:nvPr/>
        </p:nvSpPr>
        <p:spPr>
          <a:xfrm>
            <a:off x="1264984" y="2857820"/>
            <a:ext cx="6428333"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000" dirty="0"/>
              <a:t>The impact of legislation and national and local policies on:</a:t>
            </a:r>
          </a:p>
        </p:txBody>
      </p:sp>
      <p:pic>
        <p:nvPicPr>
          <p:cNvPr id="5" name="Picture 4">
            <a:extLst>
              <a:ext uri="{FF2B5EF4-FFF2-40B4-BE49-F238E27FC236}">
                <a16:creationId xmlns:a16="http://schemas.microsoft.com/office/drawing/2014/main" id="{5F811CE1-0626-45D2-B469-1187B51DB9A3}"/>
              </a:ext>
            </a:extLst>
          </p:cNvPr>
          <p:cNvPicPr/>
          <p:nvPr/>
        </p:nvPicPr>
        <p:blipFill>
          <a:blip r:embed="rId2">
            <a:extLst>
              <a:ext uri="{28A0092B-C50C-407E-A947-70E740481C1C}">
                <a14:useLocalDpi xmlns:a14="http://schemas.microsoft.com/office/drawing/2010/main" val="0"/>
              </a:ext>
            </a:extLst>
          </a:blip>
          <a:stretch>
            <a:fillRect/>
          </a:stretch>
        </p:blipFill>
        <p:spPr>
          <a:xfrm>
            <a:off x="10184947" y="152536"/>
            <a:ext cx="1839686" cy="838200"/>
          </a:xfrm>
          <a:prstGeom prst="rect">
            <a:avLst/>
          </a:prstGeom>
        </p:spPr>
      </p:pic>
    </p:spTree>
    <p:extLst>
      <p:ext uri="{BB962C8B-B14F-4D97-AF65-F5344CB8AC3E}">
        <p14:creationId xmlns:p14="http://schemas.microsoft.com/office/powerpoint/2010/main" val="33312542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8AF27A-B718-4649-9577-11501291E3A2}"/>
              </a:ext>
            </a:extLst>
          </p:cNvPr>
          <p:cNvSpPr>
            <a:spLocks noGrp="1"/>
          </p:cNvSpPr>
          <p:nvPr>
            <p:ph type="title"/>
          </p:nvPr>
        </p:nvSpPr>
        <p:spPr>
          <a:xfrm>
            <a:off x="838200" y="1230713"/>
            <a:ext cx="10515600" cy="841602"/>
          </a:xfrm>
          <a:solidFill>
            <a:srgbClr val="F584EB"/>
          </a:solidFill>
          <a:ln>
            <a:solidFill>
              <a:srgbClr val="F584EB"/>
            </a:solidFill>
          </a:ln>
        </p:spPr>
        <p:txBody>
          <a:bodyPr>
            <a:normAutofit/>
          </a:bodyPr>
          <a:lstStyle/>
          <a:p>
            <a:pPr algn="ctr"/>
            <a:r>
              <a:rPr lang="en-GB" sz="4000" dirty="0">
                <a:latin typeface="Calibri"/>
                <a:cs typeface="Calibri"/>
              </a:rPr>
              <a:t>Social Services and Well-being (Wales) Act 2014</a:t>
            </a:r>
            <a:endParaRPr lang="en-GB" sz="4000" dirty="0">
              <a:ea typeface="+mj-lt"/>
              <a:cs typeface="+mj-lt"/>
            </a:endParaRPr>
          </a:p>
        </p:txBody>
      </p:sp>
      <p:sp>
        <p:nvSpPr>
          <p:cNvPr id="3" name="Content Placeholder 2">
            <a:extLst>
              <a:ext uri="{FF2B5EF4-FFF2-40B4-BE49-F238E27FC236}">
                <a16:creationId xmlns:a16="http://schemas.microsoft.com/office/drawing/2014/main" id="{BCE7BA2A-BE22-4144-852D-711B37EB4B33}"/>
              </a:ext>
            </a:extLst>
          </p:cNvPr>
          <p:cNvSpPr>
            <a:spLocks noGrp="1"/>
          </p:cNvSpPr>
          <p:nvPr>
            <p:ph sz="half" idx="1"/>
          </p:nvPr>
        </p:nvSpPr>
        <p:spPr>
          <a:xfrm>
            <a:off x="838200" y="2315872"/>
            <a:ext cx="6672943" cy="1995888"/>
          </a:xfrm>
          <a:ln>
            <a:solidFill>
              <a:srgbClr val="F584EB"/>
            </a:solidFill>
          </a:ln>
        </p:spPr>
        <p:txBody>
          <a:bodyPr vert="horz" lIns="91440" tIns="45720" rIns="91440" bIns="45720" rtlCol="0" anchor="t">
            <a:noAutofit/>
          </a:bodyPr>
          <a:lstStyle/>
          <a:p>
            <a:pPr marL="0" indent="0" algn="ctr">
              <a:buNone/>
            </a:pPr>
            <a:r>
              <a:rPr lang="en-GB" dirty="0">
                <a:ea typeface="+mn-lt"/>
                <a:cs typeface="+mn-lt"/>
              </a:rPr>
              <a:t>The Act provides the legal framework for improving the well-being of individuals who need care and support, and carers who need support, and for transforming social services in Wales.</a:t>
            </a:r>
          </a:p>
          <a:p>
            <a:endParaRPr lang="en-GB" dirty="0">
              <a:cs typeface="Calibri"/>
            </a:endParaRPr>
          </a:p>
        </p:txBody>
      </p:sp>
      <p:pic>
        <p:nvPicPr>
          <p:cNvPr id="5" name="Picture 5" descr="Text&#10;&#10;Description automatically generated">
            <a:extLst>
              <a:ext uri="{FF2B5EF4-FFF2-40B4-BE49-F238E27FC236}">
                <a16:creationId xmlns:a16="http://schemas.microsoft.com/office/drawing/2014/main" id="{5EDC0906-996F-4BDE-80D8-11C8C5558A6B}"/>
              </a:ext>
            </a:extLst>
          </p:cNvPr>
          <p:cNvPicPr>
            <a:picLocks noGrp="1" noChangeAspect="1"/>
          </p:cNvPicPr>
          <p:nvPr>
            <p:ph sz="half" idx="2"/>
          </p:nvPr>
        </p:nvPicPr>
        <p:blipFill>
          <a:blip r:embed="rId2"/>
          <a:stretch>
            <a:fillRect/>
          </a:stretch>
        </p:blipFill>
        <p:spPr>
          <a:xfrm>
            <a:off x="7806812" y="2104973"/>
            <a:ext cx="3546988" cy="4596567"/>
          </a:xfrm>
        </p:spPr>
      </p:pic>
      <p:pic>
        <p:nvPicPr>
          <p:cNvPr id="6" name="Picture 5">
            <a:extLst>
              <a:ext uri="{FF2B5EF4-FFF2-40B4-BE49-F238E27FC236}">
                <a16:creationId xmlns:a16="http://schemas.microsoft.com/office/drawing/2014/main" id="{740B0612-4DED-465D-8DD6-AEA76A890349}"/>
              </a:ext>
            </a:extLst>
          </p:cNvPr>
          <p:cNvPicPr/>
          <p:nvPr/>
        </p:nvPicPr>
        <p:blipFill>
          <a:blip r:embed="rId3">
            <a:extLst>
              <a:ext uri="{28A0092B-C50C-407E-A947-70E740481C1C}">
                <a14:useLocalDpi xmlns:a14="http://schemas.microsoft.com/office/drawing/2010/main" val="0"/>
              </a:ext>
            </a:extLst>
          </a:blip>
          <a:stretch>
            <a:fillRect/>
          </a:stretch>
        </p:blipFill>
        <p:spPr>
          <a:xfrm>
            <a:off x="10315576" y="41723"/>
            <a:ext cx="1839686" cy="838200"/>
          </a:xfrm>
          <a:prstGeom prst="rect">
            <a:avLst/>
          </a:prstGeom>
        </p:spPr>
      </p:pic>
    </p:spTree>
    <p:extLst>
      <p:ext uri="{BB962C8B-B14F-4D97-AF65-F5344CB8AC3E}">
        <p14:creationId xmlns:p14="http://schemas.microsoft.com/office/powerpoint/2010/main" val="10489909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CE7BA2A-BE22-4144-852D-711B37EB4B33}"/>
              </a:ext>
            </a:extLst>
          </p:cNvPr>
          <p:cNvSpPr>
            <a:spLocks noGrp="1"/>
          </p:cNvSpPr>
          <p:nvPr>
            <p:ph idx="1"/>
          </p:nvPr>
        </p:nvSpPr>
        <p:spPr>
          <a:xfrm>
            <a:off x="838200" y="2214019"/>
            <a:ext cx="10515600" cy="4175895"/>
          </a:xfrm>
          <a:ln>
            <a:solidFill>
              <a:srgbClr val="F584EB"/>
            </a:solidFill>
          </a:ln>
        </p:spPr>
        <p:txBody>
          <a:bodyPr vert="horz" lIns="91440" tIns="45720" rIns="91440" bIns="45720" rtlCol="0" anchor="t">
            <a:normAutofit/>
          </a:bodyPr>
          <a:lstStyle/>
          <a:p>
            <a:pPr marL="0" indent="0">
              <a:buNone/>
            </a:pPr>
            <a:r>
              <a:rPr lang="en-GB" sz="2600" dirty="0"/>
              <a:t>The</a:t>
            </a:r>
            <a:r>
              <a:rPr lang="en-GB" sz="2600" dirty="0">
                <a:ea typeface="+mn-lt"/>
                <a:cs typeface="+mn-lt"/>
              </a:rPr>
              <a:t> fundamental principles of the Act are:</a:t>
            </a:r>
            <a:endParaRPr lang="en-GB" sz="2600" dirty="0">
              <a:cs typeface="Calibri"/>
            </a:endParaRPr>
          </a:p>
          <a:p>
            <a:r>
              <a:rPr lang="en-GB" sz="2600" b="1" dirty="0">
                <a:solidFill>
                  <a:srgbClr val="DB44E3"/>
                </a:solidFill>
                <a:ea typeface="+mn-lt"/>
                <a:cs typeface="+mn-lt"/>
              </a:rPr>
              <a:t>Voice and control</a:t>
            </a:r>
            <a:r>
              <a:rPr lang="en-GB" sz="2600" dirty="0">
                <a:solidFill>
                  <a:srgbClr val="DB44E3"/>
                </a:solidFill>
                <a:ea typeface="+mn-lt"/>
                <a:cs typeface="+mn-lt"/>
              </a:rPr>
              <a:t> </a:t>
            </a:r>
            <a:r>
              <a:rPr lang="en-GB" sz="2600" dirty="0">
                <a:ea typeface="+mn-lt"/>
                <a:cs typeface="+mn-lt"/>
              </a:rPr>
              <a:t>– putting the individual and their needs at the centre of their care, and giving them a voice in, and control over, reaching the outcomes that help them achieve well-being.</a:t>
            </a:r>
            <a:endParaRPr lang="en-GB" sz="2600" dirty="0"/>
          </a:p>
          <a:p>
            <a:r>
              <a:rPr lang="en-GB" sz="2600" b="1" dirty="0">
                <a:solidFill>
                  <a:srgbClr val="DB44E3"/>
                </a:solidFill>
                <a:ea typeface="+mn-lt"/>
                <a:cs typeface="+mn-lt"/>
              </a:rPr>
              <a:t>Prevention and early intervention</a:t>
            </a:r>
            <a:r>
              <a:rPr lang="en-GB" sz="2600" dirty="0">
                <a:ea typeface="+mn-lt"/>
                <a:cs typeface="+mn-lt"/>
              </a:rPr>
              <a:t> – increasing preventative services within the community to minimise the escalation of critical need.</a:t>
            </a:r>
            <a:endParaRPr lang="en-GB" sz="2600" dirty="0"/>
          </a:p>
          <a:p>
            <a:r>
              <a:rPr lang="en-GB" sz="2600" b="1" dirty="0">
                <a:solidFill>
                  <a:srgbClr val="DB44E3"/>
                </a:solidFill>
                <a:ea typeface="+mn-lt"/>
                <a:cs typeface="+mn-lt"/>
              </a:rPr>
              <a:t>Well-being</a:t>
            </a:r>
            <a:r>
              <a:rPr lang="en-GB" sz="2600" dirty="0">
                <a:solidFill>
                  <a:srgbClr val="DB44E3"/>
                </a:solidFill>
                <a:ea typeface="+mn-lt"/>
                <a:cs typeface="+mn-lt"/>
              </a:rPr>
              <a:t> </a:t>
            </a:r>
            <a:r>
              <a:rPr lang="en-GB" sz="2600" dirty="0">
                <a:ea typeface="+mn-lt"/>
                <a:cs typeface="+mn-lt"/>
              </a:rPr>
              <a:t>– supporting individuals to achieve their own well-being and measuring the success of care and support.</a:t>
            </a:r>
            <a:endParaRPr lang="en-GB" sz="2600" dirty="0"/>
          </a:p>
          <a:p>
            <a:r>
              <a:rPr lang="en-GB" sz="2600" b="1" dirty="0">
                <a:solidFill>
                  <a:srgbClr val="DB44E3"/>
                </a:solidFill>
                <a:ea typeface="+mn-lt"/>
                <a:cs typeface="+mn-lt"/>
              </a:rPr>
              <a:t>Co-production</a:t>
            </a:r>
            <a:r>
              <a:rPr lang="en-GB" sz="2600" dirty="0">
                <a:solidFill>
                  <a:srgbClr val="DB44E3"/>
                </a:solidFill>
                <a:ea typeface="+mn-lt"/>
                <a:cs typeface="+mn-lt"/>
              </a:rPr>
              <a:t> </a:t>
            </a:r>
            <a:r>
              <a:rPr lang="en-GB" sz="2600" dirty="0">
                <a:ea typeface="+mn-lt"/>
                <a:cs typeface="+mn-lt"/>
              </a:rPr>
              <a:t>– encouraging individuals to become more involved in the design and delivery of services.</a:t>
            </a:r>
          </a:p>
          <a:p>
            <a:endParaRPr lang="en-GB" dirty="0">
              <a:cs typeface="Calibri"/>
            </a:endParaRPr>
          </a:p>
        </p:txBody>
      </p:sp>
      <p:sp>
        <p:nvSpPr>
          <p:cNvPr id="6" name="Title 1">
            <a:extLst>
              <a:ext uri="{FF2B5EF4-FFF2-40B4-BE49-F238E27FC236}">
                <a16:creationId xmlns:a16="http://schemas.microsoft.com/office/drawing/2014/main" id="{E0398EAD-E7F5-4F1B-8A04-5083609F38B5}"/>
              </a:ext>
            </a:extLst>
          </p:cNvPr>
          <p:cNvSpPr>
            <a:spLocks noGrp="1"/>
          </p:cNvSpPr>
          <p:nvPr>
            <p:ph type="title"/>
          </p:nvPr>
        </p:nvSpPr>
        <p:spPr>
          <a:xfrm>
            <a:off x="838200" y="1230713"/>
            <a:ext cx="10515600" cy="841602"/>
          </a:xfrm>
          <a:solidFill>
            <a:srgbClr val="F584EB"/>
          </a:solidFill>
          <a:ln>
            <a:solidFill>
              <a:srgbClr val="F584EB"/>
            </a:solidFill>
          </a:ln>
        </p:spPr>
        <p:txBody>
          <a:bodyPr>
            <a:normAutofit/>
          </a:bodyPr>
          <a:lstStyle/>
          <a:p>
            <a:pPr algn="ctr"/>
            <a:r>
              <a:rPr lang="en-GB" sz="4000" dirty="0">
                <a:latin typeface="Calibri"/>
                <a:cs typeface="Calibri"/>
              </a:rPr>
              <a:t>Social Services and Well-being (Wales) Act 2014</a:t>
            </a:r>
            <a:endParaRPr lang="en-GB" sz="4000" dirty="0">
              <a:ea typeface="+mj-lt"/>
              <a:cs typeface="+mj-lt"/>
            </a:endParaRPr>
          </a:p>
        </p:txBody>
      </p:sp>
      <p:pic>
        <p:nvPicPr>
          <p:cNvPr id="7" name="Picture 6">
            <a:extLst>
              <a:ext uri="{FF2B5EF4-FFF2-40B4-BE49-F238E27FC236}">
                <a16:creationId xmlns:a16="http://schemas.microsoft.com/office/drawing/2014/main" id="{999393E6-3D8D-4F01-A37D-6903B35FEE90}"/>
              </a:ext>
            </a:extLst>
          </p:cNvPr>
          <p:cNvPicPr/>
          <p:nvPr/>
        </p:nvPicPr>
        <p:blipFill>
          <a:blip r:embed="rId2">
            <a:extLst>
              <a:ext uri="{28A0092B-C50C-407E-A947-70E740481C1C}">
                <a14:useLocalDpi xmlns:a14="http://schemas.microsoft.com/office/drawing/2010/main" val="0"/>
              </a:ext>
            </a:extLst>
          </a:blip>
          <a:stretch>
            <a:fillRect/>
          </a:stretch>
        </p:blipFill>
        <p:spPr>
          <a:xfrm>
            <a:off x="10315576" y="41723"/>
            <a:ext cx="1839686" cy="838200"/>
          </a:xfrm>
          <a:prstGeom prst="rect">
            <a:avLst/>
          </a:prstGeom>
        </p:spPr>
      </p:pic>
    </p:spTree>
    <p:extLst>
      <p:ext uri="{BB962C8B-B14F-4D97-AF65-F5344CB8AC3E}">
        <p14:creationId xmlns:p14="http://schemas.microsoft.com/office/powerpoint/2010/main" val="42181482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8AF27A-B718-4649-9577-11501291E3A2}"/>
              </a:ext>
            </a:extLst>
          </p:cNvPr>
          <p:cNvSpPr>
            <a:spLocks noGrp="1"/>
          </p:cNvSpPr>
          <p:nvPr>
            <p:ph type="title"/>
          </p:nvPr>
        </p:nvSpPr>
        <p:spPr>
          <a:xfrm>
            <a:off x="127000" y="179055"/>
            <a:ext cx="10188576" cy="838200"/>
          </a:xfrm>
          <a:solidFill>
            <a:srgbClr val="F584EB"/>
          </a:solidFill>
          <a:ln>
            <a:solidFill>
              <a:srgbClr val="F584EB"/>
            </a:solidFill>
          </a:ln>
        </p:spPr>
        <p:txBody>
          <a:bodyPr>
            <a:normAutofit/>
          </a:bodyPr>
          <a:lstStyle/>
          <a:p>
            <a:pPr algn="ctr"/>
            <a:r>
              <a:rPr lang="en-GB" sz="4000" dirty="0">
                <a:latin typeface="Calibri"/>
                <a:cs typeface="Calibri"/>
              </a:rPr>
              <a:t>Social Services and Well-being (Wales) Act 2014</a:t>
            </a:r>
            <a:endParaRPr lang="en-GB" sz="4000" dirty="0">
              <a:ea typeface="+mj-lt"/>
              <a:cs typeface="+mj-lt"/>
            </a:endParaRPr>
          </a:p>
        </p:txBody>
      </p:sp>
      <p:pic>
        <p:nvPicPr>
          <p:cNvPr id="6" name="Picture 6">
            <a:hlinkClick r:id="" action="ppaction://media"/>
            <a:extLst>
              <a:ext uri="{FF2B5EF4-FFF2-40B4-BE49-F238E27FC236}">
                <a16:creationId xmlns:a16="http://schemas.microsoft.com/office/drawing/2014/main" id="{01BBAD6C-CEE4-44A5-9000-F492CC4F03AA}"/>
              </a:ext>
            </a:extLst>
          </p:cNvPr>
          <p:cNvPicPr>
            <a:picLocks noRot="1" noChangeAspect="1"/>
          </p:cNvPicPr>
          <p:nvPr>
            <a:videoFile r:link="rId1"/>
          </p:nvPr>
        </p:nvPicPr>
        <p:blipFill>
          <a:blip r:embed="rId3"/>
          <a:stretch>
            <a:fillRect/>
          </a:stretch>
        </p:blipFill>
        <p:spPr>
          <a:xfrm>
            <a:off x="127000" y="1200625"/>
            <a:ext cx="10188576" cy="5514500"/>
          </a:xfrm>
          <a:prstGeom prst="rect">
            <a:avLst/>
          </a:prstGeom>
        </p:spPr>
      </p:pic>
      <p:pic>
        <p:nvPicPr>
          <p:cNvPr id="4" name="Picture 3">
            <a:extLst>
              <a:ext uri="{FF2B5EF4-FFF2-40B4-BE49-F238E27FC236}">
                <a16:creationId xmlns:a16="http://schemas.microsoft.com/office/drawing/2014/main" id="{EC1A0275-1559-441D-AC45-A85B489A390B}"/>
              </a:ext>
            </a:extLst>
          </p:cNvPr>
          <p:cNvPicPr/>
          <p:nvPr/>
        </p:nvPicPr>
        <p:blipFill>
          <a:blip r:embed="rId4">
            <a:extLst>
              <a:ext uri="{28A0092B-C50C-407E-A947-70E740481C1C}">
                <a14:useLocalDpi xmlns:a14="http://schemas.microsoft.com/office/drawing/2010/main" val="0"/>
              </a:ext>
            </a:extLst>
          </a:blip>
          <a:stretch>
            <a:fillRect/>
          </a:stretch>
        </p:blipFill>
        <p:spPr>
          <a:xfrm>
            <a:off x="10315576" y="41723"/>
            <a:ext cx="1839686" cy="838200"/>
          </a:xfrm>
          <a:prstGeom prst="rect">
            <a:avLst/>
          </a:prstGeom>
        </p:spPr>
      </p:pic>
    </p:spTree>
    <p:extLst>
      <p:ext uri="{BB962C8B-B14F-4D97-AF65-F5344CB8AC3E}">
        <p14:creationId xmlns:p14="http://schemas.microsoft.com/office/powerpoint/2010/main" val="35046529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811A0-792D-41B0-A53A-D28AD8BE5913}"/>
              </a:ext>
            </a:extLst>
          </p:cNvPr>
          <p:cNvSpPr>
            <a:spLocks noGrp="1"/>
          </p:cNvSpPr>
          <p:nvPr>
            <p:ph type="title"/>
          </p:nvPr>
        </p:nvSpPr>
        <p:spPr>
          <a:xfrm>
            <a:off x="838200" y="1088574"/>
            <a:ext cx="10515600" cy="710974"/>
          </a:xfrm>
          <a:solidFill>
            <a:srgbClr val="F584EB"/>
          </a:solidFill>
        </p:spPr>
        <p:txBody>
          <a:bodyPr/>
          <a:lstStyle/>
          <a:p>
            <a:pPr algn="ctr"/>
            <a:r>
              <a:rPr lang="en-GB" dirty="0">
                <a:latin typeface="Calibri"/>
                <a:ea typeface="+mj-lt"/>
                <a:cs typeface="Calibri"/>
              </a:rPr>
              <a:t>Linking to NEA Task 1</a:t>
            </a:r>
          </a:p>
        </p:txBody>
      </p:sp>
      <p:sp>
        <p:nvSpPr>
          <p:cNvPr id="4" name="Content Placeholder 3">
            <a:extLst>
              <a:ext uri="{FF2B5EF4-FFF2-40B4-BE49-F238E27FC236}">
                <a16:creationId xmlns:a16="http://schemas.microsoft.com/office/drawing/2014/main" id="{017D5237-E05F-4B3C-99F3-A2587E7F1ECC}"/>
              </a:ext>
            </a:extLst>
          </p:cNvPr>
          <p:cNvSpPr>
            <a:spLocks noGrp="1"/>
          </p:cNvSpPr>
          <p:nvPr>
            <p:ph sz="half" idx="2"/>
          </p:nvPr>
        </p:nvSpPr>
        <p:spPr>
          <a:xfrm>
            <a:off x="4746171" y="1934485"/>
            <a:ext cx="6607629" cy="4662261"/>
          </a:xfrm>
          <a:ln>
            <a:solidFill>
              <a:srgbClr val="F584EB"/>
            </a:solidFill>
          </a:ln>
        </p:spPr>
        <p:txBody>
          <a:bodyPr vert="horz" lIns="91440" tIns="45720" rIns="91440" bIns="45720" rtlCol="0" anchor="t">
            <a:noAutofit/>
          </a:bodyPr>
          <a:lstStyle/>
          <a:p>
            <a:pPr marL="0" indent="0">
              <a:buNone/>
            </a:pPr>
            <a:r>
              <a:rPr lang="en-GB" sz="2400" b="1" dirty="0">
                <a:solidFill>
                  <a:srgbClr val="DB44E3"/>
                </a:solidFill>
                <a:ea typeface="+mn-lt"/>
                <a:cs typeface="+mn-lt"/>
              </a:rPr>
              <a:t>You must be able to link each piece of legislation, regulation and initiative:</a:t>
            </a:r>
          </a:p>
          <a:p>
            <a:pPr marL="457200" indent="-457200">
              <a:buFont typeface="Wingdings" panose="020B0604020202020204" pitchFamily="34" charset="0"/>
              <a:buChar char="ü"/>
            </a:pPr>
            <a:r>
              <a:rPr lang="en-GB" sz="2400" dirty="0">
                <a:ea typeface="+mn-lt"/>
                <a:cs typeface="+mn-lt"/>
              </a:rPr>
              <a:t>Able to identify the purpose of it</a:t>
            </a:r>
          </a:p>
          <a:p>
            <a:pPr marL="457200" indent="-457200">
              <a:buFont typeface="Wingdings" panose="020B0604020202020204" pitchFamily="34" charset="0"/>
              <a:buChar char="ü"/>
            </a:pPr>
            <a:r>
              <a:rPr lang="en-GB" sz="2400" dirty="0">
                <a:ea typeface="+mn-lt"/>
                <a:cs typeface="+mn-lt"/>
              </a:rPr>
              <a:t>The main features of it</a:t>
            </a:r>
          </a:p>
          <a:p>
            <a:pPr marL="457200" indent="-457200">
              <a:buFont typeface="Wingdings" panose="020B0604020202020204" pitchFamily="34" charset="0"/>
              <a:buChar char="ü"/>
            </a:pPr>
            <a:r>
              <a:rPr lang="en-GB" sz="2400" dirty="0">
                <a:ea typeface="+mn-lt"/>
                <a:cs typeface="+mn-lt"/>
              </a:rPr>
              <a:t>How it supports sustainable, high-quality person/child-centred health and social care and childcare services in Wales</a:t>
            </a:r>
          </a:p>
          <a:p>
            <a:pPr marL="457200" indent="-457200">
              <a:buFont typeface="Wingdings" panose="020B0604020202020204" pitchFamily="34" charset="0"/>
              <a:buChar char="ü"/>
            </a:pPr>
            <a:r>
              <a:rPr lang="en-GB" sz="2400" dirty="0">
                <a:ea typeface="+mn-lt"/>
                <a:cs typeface="+mn-lt"/>
              </a:rPr>
              <a:t>The impact of the current legislation, initiatives and/or regulation in relation to: </a:t>
            </a:r>
          </a:p>
          <a:p>
            <a:pPr marL="914400" lvl="1" indent="-457200">
              <a:buFont typeface="Wingdings" panose="020B0604020202020204" pitchFamily="34" charset="0"/>
              <a:buChar char="ü"/>
            </a:pPr>
            <a:r>
              <a:rPr lang="en-GB" dirty="0">
                <a:ea typeface="+mn-lt"/>
                <a:cs typeface="+mn-lt"/>
              </a:rPr>
              <a:t>sustainable care services </a:t>
            </a:r>
          </a:p>
          <a:p>
            <a:pPr marL="914400" lvl="1" indent="-457200">
              <a:buFont typeface="Wingdings" panose="020B0604020202020204" pitchFamily="34" charset="0"/>
              <a:buChar char="ü"/>
            </a:pPr>
            <a:r>
              <a:rPr lang="en-GB" dirty="0">
                <a:ea typeface="+mn-lt"/>
                <a:cs typeface="+mn-lt"/>
              </a:rPr>
              <a:t>high-quality health and social care, and childcare services in Wales.</a:t>
            </a:r>
            <a:endParaRPr lang="en-GB" sz="2400" dirty="0">
              <a:ea typeface="+mn-lt"/>
              <a:cs typeface="+mn-lt"/>
            </a:endParaRPr>
          </a:p>
          <a:p>
            <a:pPr marL="0" indent="0">
              <a:buNone/>
            </a:pPr>
            <a:endParaRPr lang="en-GB" dirty="0">
              <a:cs typeface="Calibri"/>
            </a:endParaRPr>
          </a:p>
        </p:txBody>
      </p:sp>
      <p:sp>
        <p:nvSpPr>
          <p:cNvPr id="6" name="Content Placeholder 5">
            <a:extLst>
              <a:ext uri="{FF2B5EF4-FFF2-40B4-BE49-F238E27FC236}">
                <a16:creationId xmlns:a16="http://schemas.microsoft.com/office/drawing/2014/main" id="{9A781D59-C58F-43C7-A107-27B835B529C4}"/>
              </a:ext>
            </a:extLst>
          </p:cNvPr>
          <p:cNvSpPr>
            <a:spLocks noGrp="1"/>
          </p:cNvSpPr>
          <p:nvPr>
            <p:ph sz="half" idx="1"/>
          </p:nvPr>
        </p:nvSpPr>
        <p:spPr>
          <a:xfrm>
            <a:off x="838200" y="1934485"/>
            <a:ext cx="3816350" cy="4855241"/>
          </a:xfrm>
        </p:spPr>
        <p:txBody>
          <a:bodyPr vert="horz" lIns="91440" tIns="45720" rIns="91440" bIns="45720" rtlCol="0" anchor="t">
            <a:noAutofit/>
          </a:bodyPr>
          <a:lstStyle/>
          <a:p>
            <a:pPr marL="0" indent="0">
              <a:buNone/>
            </a:pPr>
            <a:r>
              <a:rPr lang="en-GB" sz="2400" b="1" dirty="0">
                <a:solidFill>
                  <a:srgbClr val="DB44E3"/>
                </a:solidFill>
                <a:latin typeface="Calibri"/>
                <a:ea typeface="+mn-lt"/>
                <a:cs typeface="Calibri Light"/>
              </a:rPr>
              <a:t>Part (b)</a:t>
            </a:r>
          </a:p>
          <a:p>
            <a:pPr marL="0" indent="0">
              <a:buNone/>
            </a:pPr>
            <a:r>
              <a:rPr lang="en-GB" sz="2400" dirty="0">
                <a:latin typeface="Calibri"/>
                <a:ea typeface="+mn-lt"/>
                <a:cs typeface="Calibri Light"/>
              </a:rPr>
              <a:t>Discusses how current legislation, initiatives and regulation support, and have an impact on, the provision of sustainable, high-quality health and social care and childcare services in Wales</a:t>
            </a:r>
            <a:endParaRPr lang="en-GB" sz="2400" dirty="0">
              <a:latin typeface="Calibri"/>
              <a:ea typeface="+mn-lt"/>
              <a:cs typeface="+mn-lt"/>
            </a:endParaRPr>
          </a:p>
          <a:p>
            <a:endParaRPr lang="en-GB" dirty="0">
              <a:cs typeface="Calibri" panose="020F0502020204030204"/>
            </a:endParaRPr>
          </a:p>
        </p:txBody>
      </p:sp>
      <p:pic>
        <p:nvPicPr>
          <p:cNvPr id="5" name="Picture 4">
            <a:extLst>
              <a:ext uri="{FF2B5EF4-FFF2-40B4-BE49-F238E27FC236}">
                <a16:creationId xmlns:a16="http://schemas.microsoft.com/office/drawing/2014/main" id="{642246C7-65FE-4715-8F5E-FFD2D58E3773}"/>
              </a:ext>
            </a:extLst>
          </p:cNvPr>
          <p:cNvPicPr/>
          <p:nvPr/>
        </p:nvPicPr>
        <p:blipFill>
          <a:blip r:embed="rId2">
            <a:extLst>
              <a:ext uri="{28A0092B-C50C-407E-A947-70E740481C1C}">
                <a14:useLocalDpi xmlns:a14="http://schemas.microsoft.com/office/drawing/2010/main" val="0"/>
              </a:ext>
            </a:extLst>
          </a:blip>
          <a:stretch>
            <a:fillRect/>
          </a:stretch>
        </p:blipFill>
        <p:spPr>
          <a:xfrm>
            <a:off x="10315576" y="41723"/>
            <a:ext cx="1839686" cy="838200"/>
          </a:xfrm>
          <a:prstGeom prst="rect">
            <a:avLst/>
          </a:prstGeom>
        </p:spPr>
      </p:pic>
    </p:spTree>
    <p:extLst>
      <p:ext uri="{BB962C8B-B14F-4D97-AF65-F5344CB8AC3E}">
        <p14:creationId xmlns:p14="http://schemas.microsoft.com/office/powerpoint/2010/main" val="16396713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811A0-792D-41B0-A53A-D28AD8BE5913}"/>
              </a:ext>
            </a:extLst>
          </p:cNvPr>
          <p:cNvSpPr>
            <a:spLocks noGrp="1"/>
          </p:cNvSpPr>
          <p:nvPr>
            <p:ph type="title"/>
          </p:nvPr>
        </p:nvSpPr>
        <p:spPr>
          <a:xfrm>
            <a:off x="838201" y="1111925"/>
            <a:ext cx="10515600" cy="810765"/>
          </a:xfrm>
          <a:solidFill>
            <a:srgbClr val="F584EB"/>
          </a:solidFill>
        </p:spPr>
        <p:txBody>
          <a:bodyPr/>
          <a:lstStyle/>
          <a:p>
            <a:pPr algn="ctr"/>
            <a:r>
              <a:rPr lang="en-GB" dirty="0">
                <a:latin typeface="Calibri"/>
                <a:cs typeface="Calibri"/>
              </a:rPr>
              <a:t>Prudent Healthcare</a:t>
            </a:r>
            <a:endParaRPr lang="en-GB" dirty="0">
              <a:ea typeface="+mj-lt"/>
              <a:cs typeface="+mj-lt"/>
            </a:endParaRPr>
          </a:p>
        </p:txBody>
      </p:sp>
      <p:sp>
        <p:nvSpPr>
          <p:cNvPr id="4" name="Content Placeholder 3">
            <a:extLst>
              <a:ext uri="{FF2B5EF4-FFF2-40B4-BE49-F238E27FC236}">
                <a16:creationId xmlns:a16="http://schemas.microsoft.com/office/drawing/2014/main" id="{017D5237-E05F-4B3C-99F3-A2587E7F1ECC}"/>
              </a:ext>
            </a:extLst>
          </p:cNvPr>
          <p:cNvSpPr>
            <a:spLocks noGrp="1"/>
          </p:cNvSpPr>
          <p:nvPr>
            <p:ph sz="half" idx="2"/>
          </p:nvPr>
        </p:nvSpPr>
        <p:spPr>
          <a:xfrm>
            <a:off x="5725887" y="2086882"/>
            <a:ext cx="5627914" cy="4422775"/>
          </a:xfrm>
          <a:ln>
            <a:solidFill>
              <a:srgbClr val="F584EB"/>
            </a:solidFill>
          </a:ln>
        </p:spPr>
        <p:txBody>
          <a:bodyPr vert="horz" lIns="91440" tIns="45720" rIns="91440" bIns="45720" rtlCol="0" anchor="t">
            <a:normAutofit/>
          </a:bodyPr>
          <a:lstStyle/>
          <a:p>
            <a:pPr marL="0" indent="0">
              <a:buNone/>
            </a:pPr>
            <a:r>
              <a:rPr lang="en-GB" sz="2400" dirty="0">
                <a:ea typeface="+mn-lt"/>
                <a:cs typeface="+mn-lt"/>
              </a:rPr>
              <a:t>Three things you may not know about prudent healthcare:</a:t>
            </a:r>
            <a:endParaRPr lang="en-US" sz="2400" dirty="0"/>
          </a:p>
          <a:p>
            <a:pPr marL="514350" indent="-514350">
              <a:buAutoNum type="arabicPeriod"/>
            </a:pPr>
            <a:r>
              <a:rPr lang="en-GB" sz="2400" dirty="0">
                <a:ea typeface="+mn-lt"/>
                <a:cs typeface="+mn-lt"/>
              </a:rPr>
              <a:t>It directly involves patients in designing their own care and participating in co-creating services.</a:t>
            </a:r>
          </a:p>
          <a:p>
            <a:pPr marL="514350" indent="-514350">
              <a:buAutoNum type="arabicPeriod"/>
            </a:pPr>
            <a:r>
              <a:rPr lang="en-GB" sz="2400" dirty="0">
                <a:ea typeface="+mn-lt"/>
                <a:cs typeface="+mn-lt"/>
              </a:rPr>
              <a:t>It focuses on obtaining the best outcomes for patients, discarding practices which are of marginal or no benefit, or may even cause harm.</a:t>
            </a:r>
          </a:p>
          <a:p>
            <a:pPr marL="514350" indent="-514350">
              <a:buAutoNum type="arabicPeriod"/>
            </a:pPr>
            <a:r>
              <a:rPr lang="en-GB" sz="2400" dirty="0">
                <a:ea typeface="+mn-lt"/>
                <a:cs typeface="+mn-lt"/>
              </a:rPr>
              <a:t>It is allied with a global movement seeking to reduce harmful over-medicalisation.</a:t>
            </a:r>
          </a:p>
          <a:p>
            <a:pPr marL="0" indent="0">
              <a:buNone/>
            </a:pPr>
            <a:endParaRPr lang="en-GB" dirty="0">
              <a:cs typeface="Calibri"/>
            </a:endParaRPr>
          </a:p>
        </p:txBody>
      </p:sp>
      <p:sp>
        <p:nvSpPr>
          <p:cNvPr id="6" name="Content Placeholder 5">
            <a:extLst>
              <a:ext uri="{FF2B5EF4-FFF2-40B4-BE49-F238E27FC236}">
                <a16:creationId xmlns:a16="http://schemas.microsoft.com/office/drawing/2014/main" id="{9A781D59-C58F-43C7-A107-27B835B529C4}"/>
              </a:ext>
            </a:extLst>
          </p:cNvPr>
          <p:cNvSpPr>
            <a:spLocks noGrp="1"/>
          </p:cNvSpPr>
          <p:nvPr>
            <p:ph sz="half" idx="1"/>
          </p:nvPr>
        </p:nvSpPr>
        <p:spPr>
          <a:xfrm>
            <a:off x="838200" y="2086882"/>
            <a:ext cx="4767943" cy="4422775"/>
          </a:xfrm>
        </p:spPr>
        <p:txBody>
          <a:bodyPr vert="horz" lIns="91440" tIns="45720" rIns="91440" bIns="45720" rtlCol="0" anchor="t">
            <a:noAutofit/>
          </a:bodyPr>
          <a:lstStyle/>
          <a:p>
            <a:r>
              <a:rPr lang="en-GB" sz="2400" dirty="0">
                <a:ea typeface="+mn-lt"/>
                <a:cs typeface="+mn-lt"/>
              </a:rPr>
              <a:t>Securing health and well-being for future generations.</a:t>
            </a:r>
          </a:p>
          <a:p>
            <a:r>
              <a:rPr lang="en-GB" sz="2400" dirty="0">
                <a:ea typeface="+mn-lt"/>
                <a:cs typeface="+mn-lt"/>
              </a:rPr>
              <a:t>Prudent healthcare is </a:t>
            </a:r>
            <a:r>
              <a:rPr lang="en-GB" sz="2400" b="1" dirty="0">
                <a:ea typeface="+mn-lt"/>
                <a:cs typeface="+mn-lt"/>
              </a:rPr>
              <a:t>Wales’ blueprint for the co-production of better, more integrated health and social services</a:t>
            </a:r>
            <a:r>
              <a:rPr lang="en-GB" sz="2400" dirty="0">
                <a:ea typeface="+mn-lt"/>
                <a:cs typeface="+mn-lt"/>
              </a:rPr>
              <a:t> by identifying and prioritising need, choosing treatments wisely through partnership, and reducing inappropriate variation through the application of evidence-based approaches.</a:t>
            </a:r>
            <a:endParaRPr lang="en-GB" sz="2400" dirty="0">
              <a:cs typeface="Calibri" panose="020F0502020204030204"/>
            </a:endParaRPr>
          </a:p>
        </p:txBody>
      </p:sp>
      <p:pic>
        <p:nvPicPr>
          <p:cNvPr id="5" name="Picture 4">
            <a:extLst>
              <a:ext uri="{FF2B5EF4-FFF2-40B4-BE49-F238E27FC236}">
                <a16:creationId xmlns:a16="http://schemas.microsoft.com/office/drawing/2014/main" id="{05561F4E-A6DB-4FF0-921C-83AA18ADB064}"/>
              </a:ext>
            </a:extLst>
          </p:cNvPr>
          <p:cNvPicPr/>
          <p:nvPr/>
        </p:nvPicPr>
        <p:blipFill>
          <a:blip r:embed="rId2">
            <a:extLst>
              <a:ext uri="{28A0092B-C50C-407E-A947-70E740481C1C}">
                <a14:useLocalDpi xmlns:a14="http://schemas.microsoft.com/office/drawing/2010/main" val="0"/>
              </a:ext>
            </a:extLst>
          </a:blip>
          <a:stretch>
            <a:fillRect/>
          </a:stretch>
        </p:blipFill>
        <p:spPr>
          <a:xfrm>
            <a:off x="10315576" y="41723"/>
            <a:ext cx="1839686" cy="838200"/>
          </a:xfrm>
          <a:prstGeom prst="rect">
            <a:avLst/>
          </a:prstGeom>
        </p:spPr>
      </p:pic>
    </p:spTree>
    <p:extLst>
      <p:ext uri="{BB962C8B-B14F-4D97-AF65-F5344CB8AC3E}">
        <p14:creationId xmlns:p14="http://schemas.microsoft.com/office/powerpoint/2010/main" val="36910941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7" descr="Graphical user interface&#10;&#10;Description automatically generated">
            <a:extLst>
              <a:ext uri="{FF2B5EF4-FFF2-40B4-BE49-F238E27FC236}">
                <a16:creationId xmlns:a16="http://schemas.microsoft.com/office/drawing/2014/main" id="{F85E99EA-5FD2-445E-828A-127F35E0B0A2}"/>
              </a:ext>
            </a:extLst>
          </p:cNvPr>
          <p:cNvPicPr>
            <a:picLocks noGrp="1" noChangeAspect="1"/>
          </p:cNvPicPr>
          <p:nvPr>
            <p:ph sz="half" idx="2"/>
          </p:nvPr>
        </p:nvPicPr>
        <p:blipFill rotWithShape="1">
          <a:blip r:embed="rId2"/>
          <a:srcRect l="9921" t="44922" r="11243" b="30859"/>
          <a:stretch/>
        </p:blipFill>
        <p:spPr>
          <a:xfrm>
            <a:off x="278464" y="2895798"/>
            <a:ext cx="11635071" cy="2422036"/>
          </a:xfrm>
        </p:spPr>
      </p:pic>
      <p:pic>
        <p:nvPicPr>
          <p:cNvPr id="4" name="Picture 3">
            <a:extLst>
              <a:ext uri="{FF2B5EF4-FFF2-40B4-BE49-F238E27FC236}">
                <a16:creationId xmlns:a16="http://schemas.microsoft.com/office/drawing/2014/main" id="{E28C8C8C-AEFA-41BD-B0A4-CA35CD7CA068}"/>
              </a:ext>
            </a:extLst>
          </p:cNvPr>
          <p:cNvPicPr/>
          <p:nvPr/>
        </p:nvPicPr>
        <p:blipFill>
          <a:blip r:embed="rId3">
            <a:extLst>
              <a:ext uri="{28A0092B-C50C-407E-A947-70E740481C1C}">
                <a14:useLocalDpi xmlns:a14="http://schemas.microsoft.com/office/drawing/2010/main" val="0"/>
              </a:ext>
            </a:extLst>
          </a:blip>
          <a:stretch>
            <a:fillRect/>
          </a:stretch>
        </p:blipFill>
        <p:spPr>
          <a:xfrm>
            <a:off x="10315576" y="41723"/>
            <a:ext cx="1839686" cy="838200"/>
          </a:xfrm>
          <a:prstGeom prst="rect">
            <a:avLst/>
          </a:prstGeom>
        </p:spPr>
      </p:pic>
      <p:sp>
        <p:nvSpPr>
          <p:cNvPr id="8" name="Title 1">
            <a:extLst>
              <a:ext uri="{FF2B5EF4-FFF2-40B4-BE49-F238E27FC236}">
                <a16:creationId xmlns:a16="http://schemas.microsoft.com/office/drawing/2014/main" id="{49A349A7-6DCF-42B9-856F-2DED3E23C602}"/>
              </a:ext>
            </a:extLst>
          </p:cNvPr>
          <p:cNvSpPr>
            <a:spLocks noGrp="1"/>
          </p:cNvSpPr>
          <p:nvPr>
            <p:ph type="title"/>
          </p:nvPr>
        </p:nvSpPr>
        <p:spPr>
          <a:xfrm>
            <a:off x="278463" y="1540166"/>
            <a:ext cx="11635071" cy="810765"/>
          </a:xfrm>
          <a:solidFill>
            <a:srgbClr val="F584EB"/>
          </a:solidFill>
        </p:spPr>
        <p:txBody>
          <a:bodyPr/>
          <a:lstStyle/>
          <a:p>
            <a:pPr algn="ctr"/>
            <a:r>
              <a:rPr lang="en-GB" dirty="0">
                <a:latin typeface="Calibri"/>
                <a:cs typeface="Calibri"/>
              </a:rPr>
              <a:t>Prudent Healthcare</a:t>
            </a:r>
            <a:endParaRPr lang="en-GB" dirty="0">
              <a:ea typeface="+mj-lt"/>
              <a:cs typeface="+mj-lt"/>
            </a:endParaRPr>
          </a:p>
        </p:txBody>
      </p:sp>
    </p:spTree>
    <p:extLst>
      <p:ext uri="{BB962C8B-B14F-4D97-AF65-F5344CB8AC3E}">
        <p14:creationId xmlns:p14="http://schemas.microsoft.com/office/powerpoint/2010/main" val="18450079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8" descr="A picture containing timeline&#10;&#10;Description automatically generated">
            <a:extLst>
              <a:ext uri="{FF2B5EF4-FFF2-40B4-BE49-F238E27FC236}">
                <a16:creationId xmlns:a16="http://schemas.microsoft.com/office/drawing/2014/main" id="{1F3CA887-1C0C-4D37-80B7-E3E1B5348915}"/>
              </a:ext>
            </a:extLst>
          </p:cNvPr>
          <p:cNvPicPr>
            <a:picLocks noChangeAspect="1"/>
          </p:cNvPicPr>
          <p:nvPr/>
        </p:nvPicPr>
        <p:blipFill rotWithShape="1">
          <a:blip r:embed="rId2"/>
          <a:srcRect l="33070" t="13163" r="11234" b="14342"/>
          <a:stretch/>
        </p:blipFill>
        <p:spPr>
          <a:xfrm>
            <a:off x="673642" y="3914"/>
            <a:ext cx="9317441" cy="6854086"/>
          </a:xfrm>
          <a:prstGeom prst="rect">
            <a:avLst/>
          </a:prstGeom>
        </p:spPr>
      </p:pic>
      <p:pic>
        <p:nvPicPr>
          <p:cNvPr id="4" name="Picture 3">
            <a:extLst>
              <a:ext uri="{FF2B5EF4-FFF2-40B4-BE49-F238E27FC236}">
                <a16:creationId xmlns:a16="http://schemas.microsoft.com/office/drawing/2014/main" id="{D146E54B-AA23-4997-97CA-E92FE06D3AF3}"/>
              </a:ext>
            </a:extLst>
          </p:cNvPr>
          <p:cNvPicPr/>
          <p:nvPr/>
        </p:nvPicPr>
        <p:blipFill>
          <a:blip r:embed="rId3">
            <a:extLst>
              <a:ext uri="{28A0092B-C50C-407E-A947-70E740481C1C}">
                <a14:useLocalDpi xmlns:a14="http://schemas.microsoft.com/office/drawing/2010/main" val="0"/>
              </a:ext>
            </a:extLst>
          </a:blip>
          <a:stretch>
            <a:fillRect/>
          </a:stretch>
        </p:blipFill>
        <p:spPr>
          <a:xfrm>
            <a:off x="10315576" y="41723"/>
            <a:ext cx="1839686" cy="838200"/>
          </a:xfrm>
          <a:prstGeom prst="rect">
            <a:avLst/>
          </a:prstGeom>
        </p:spPr>
      </p:pic>
    </p:spTree>
    <p:extLst>
      <p:ext uri="{BB962C8B-B14F-4D97-AF65-F5344CB8AC3E}">
        <p14:creationId xmlns:p14="http://schemas.microsoft.com/office/powerpoint/2010/main" val="10887332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hlinkClick r:id="" action="ppaction://media"/>
            <a:extLst>
              <a:ext uri="{FF2B5EF4-FFF2-40B4-BE49-F238E27FC236}">
                <a16:creationId xmlns:a16="http://schemas.microsoft.com/office/drawing/2014/main" id="{EF6D26A0-B3AD-43AD-8983-BA9A05592F8F}"/>
              </a:ext>
            </a:extLst>
          </p:cNvPr>
          <p:cNvPicPr>
            <a:picLocks noRot="1" noChangeAspect="1"/>
          </p:cNvPicPr>
          <p:nvPr>
            <a:videoFile r:link="rId1"/>
          </p:nvPr>
        </p:nvPicPr>
        <p:blipFill>
          <a:blip r:embed="rId3"/>
          <a:stretch>
            <a:fillRect/>
          </a:stretch>
        </p:blipFill>
        <p:spPr>
          <a:xfrm>
            <a:off x="95250" y="79375"/>
            <a:ext cx="11959166" cy="6699250"/>
          </a:xfrm>
          <a:prstGeom prst="rect">
            <a:avLst/>
          </a:prstGeom>
        </p:spPr>
      </p:pic>
      <p:pic>
        <p:nvPicPr>
          <p:cNvPr id="3" name="Picture 2">
            <a:extLst>
              <a:ext uri="{FF2B5EF4-FFF2-40B4-BE49-F238E27FC236}">
                <a16:creationId xmlns:a16="http://schemas.microsoft.com/office/drawing/2014/main" id="{AB990BB4-DB1B-49E7-ADB8-95760729C6B0}"/>
              </a:ext>
            </a:extLst>
          </p:cNvPr>
          <p:cNvPicPr/>
          <p:nvPr/>
        </p:nvPicPr>
        <p:blipFill>
          <a:blip r:embed="rId4">
            <a:extLst>
              <a:ext uri="{28A0092B-C50C-407E-A947-70E740481C1C}">
                <a14:useLocalDpi xmlns:a14="http://schemas.microsoft.com/office/drawing/2010/main" val="0"/>
              </a:ext>
            </a:extLst>
          </a:blip>
          <a:stretch>
            <a:fillRect/>
          </a:stretch>
        </p:blipFill>
        <p:spPr>
          <a:xfrm>
            <a:off x="10315576" y="41723"/>
            <a:ext cx="1839686" cy="838200"/>
          </a:xfrm>
          <a:prstGeom prst="rect">
            <a:avLst/>
          </a:prstGeom>
        </p:spPr>
      </p:pic>
    </p:spTree>
    <p:extLst>
      <p:ext uri="{BB962C8B-B14F-4D97-AF65-F5344CB8AC3E}">
        <p14:creationId xmlns:p14="http://schemas.microsoft.com/office/powerpoint/2010/main" val="251360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811A0-792D-41B0-A53A-D28AD8BE5913}"/>
              </a:ext>
            </a:extLst>
          </p:cNvPr>
          <p:cNvSpPr>
            <a:spLocks noGrp="1"/>
          </p:cNvSpPr>
          <p:nvPr>
            <p:ph type="title"/>
          </p:nvPr>
        </p:nvSpPr>
        <p:spPr>
          <a:xfrm>
            <a:off x="838200" y="1088574"/>
            <a:ext cx="10515600" cy="710974"/>
          </a:xfrm>
          <a:solidFill>
            <a:srgbClr val="F584EB"/>
          </a:solidFill>
        </p:spPr>
        <p:txBody>
          <a:bodyPr/>
          <a:lstStyle/>
          <a:p>
            <a:pPr algn="ctr"/>
            <a:r>
              <a:rPr lang="en-GB" dirty="0">
                <a:latin typeface="Calibri"/>
                <a:ea typeface="+mj-lt"/>
                <a:cs typeface="Calibri"/>
              </a:rPr>
              <a:t>Linking to NEA Task 1</a:t>
            </a:r>
          </a:p>
        </p:txBody>
      </p:sp>
      <p:sp>
        <p:nvSpPr>
          <p:cNvPr id="4" name="Content Placeholder 3">
            <a:extLst>
              <a:ext uri="{FF2B5EF4-FFF2-40B4-BE49-F238E27FC236}">
                <a16:creationId xmlns:a16="http://schemas.microsoft.com/office/drawing/2014/main" id="{017D5237-E05F-4B3C-99F3-A2587E7F1ECC}"/>
              </a:ext>
            </a:extLst>
          </p:cNvPr>
          <p:cNvSpPr>
            <a:spLocks noGrp="1"/>
          </p:cNvSpPr>
          <p:nvPr>
            <p:ph sz="half" idx="2"/>
          </p:nvPr>
        </p:nvSpPr>
        <p:spPr>
          <a:xfrm>
            <a:off x="4746171" y="1934485"/>
            <a:ext cx="6607629" cy="4662261"/>
          </a:xfrm>
          <a:ln>
            <a:solidFill>
              <a:srgbClr val="F584EB"/>
            </a:solidFill>
          </a:ln>
        </p:spPr>
        <p:txBody>
          <a:bodyPr vert="horz" lIns="91440" tIns="45720" rIns="91440" bIns="45720" rtlCol="0" anchor="t">
            <a:noAutofit/>
          </a:bodyPr>
          <a:lstStyle/>
          <a:p>
            <a:pPr marL="0" indent="0">
              <a:buNone/>
            </a:pPr>
            <a:r>
              <a:rPr lang="en-GB" sz="2400" b="1" dirty="0">
                <a:solidFill>
                  <a:srgbClr val="DB44E3"/>
                </a:solidFill>
                <a:ea typeface="+mn-lt"/>
                <a:cs typeface="+mn-lt"/>
              </a:rPr>
              <a:t>You must be able to link each piece of legislation, regulation and initiative:</a:t>
            </a:r>
          </a:p>
          <a:p>
            <a:pPr marL="457200" indent="-457200">
              <a:buFont typeface="Wingdings" panose="020B0604020202020204" pitchFamily="34" charset="0"/>
              <a:buChar char="ü"/>
            </a:pPr>
            <a:r>
              <a:rPr lang="en-GB" sz="2400" dirty="0">
                <a:ea typeface="+mn-lt"/>
                <a:cs typeface="+mn-lt"/>
              </a:rPr>
              <a:t>Able to identify the purpose of it</a:t>
            </a:r>
          </a:p>
          <a:p>
            <a:pPr marL="457200" indent="-457200">
              <a:buFont typeface="Wingdings" panose="020B0604020202020204" pitchFamily="34" charset="0"/>
              <a:buChar char="ü"/>
            </a:pPr>
            <a:r>
              <a:rPr lang="en-GB" sz="2400" dirty="0">
                <a:ea typeface="+mn-lt"/>
                <a:cs typeface="+mn-lt"/>
              </a:rPr>
              <a:t>The main features of it</a:t>
            </a:r>
          </a:p>
          <a:p>
            <a:pPr marL="457200" indent="-457200">
              <a:buFont typeface="Wingdings" panose="020B0604020202020204" pitchFamily="34" charset="0"/>
              <a:buChar char="ü"/>
            </a:pPr>
            <a:r>
              <a:rPr lang="en-GB" sz="2400" dirty="0">
                <a:ea typeface="+mn-lt"/>
                <a:cs typeface="+mn-lt"/>
              </a:rPr>
              <a:t>How it supports sustainable, high-quality person/child-centred health and social care and childcare services in Wales</a:t>
            </a:r>
          </a:p>
          <a:p>
            <a:pPr marL="457200" indent="-457200">
              <a:buFont typeface="Wingdings" panose="020B0604020202020204" pitchFamily="34" charset="0"/>
              <a:buChar char="ü"/>
            </a:pPr>
            <a:r>
              <a:rPr lang="en-GB" sz="2400" dirty="0">
                <a:ea typeface="+mn-lt"/>
                <a:cs typeface="+mn-lt"/>
              </a:rPr>
              <a:t>The impact of the current legislation, initiatives and/or regulation in relation to: </a:t>
            </a:r>
          </a:p>
          <a:p>
            <a:pPr marL="914400" lvl="1" indent="-457200">
              <a:buFont typeface="Wingdings" panose="020B0604020202020204" pitchFamily="34" charset="0"/>
              <a:buChar char="ü"/>
            </a:pPr>
            <a:r>
              <a:rPr lang="en-GB" dirty="0">
                <a:ea typeface="+mn-lt"/>
                <a:cs typeface="+mn-lt"/>
              </a:rPr>
              <a:t>sustainable care services </a:t>
            </a:r>
          </a:p>
          <a:p>
            <a:pPr marL="914400" lvl="1" indent="-457200">
              <a:buFont typeface="Wingdings" panose="020B0604020202020204" pitchFamily="34" charset="0"/>
              <a:buChar char="ü"/>
            </a:pPr>
            <a:r>
              <a:rPr lang="en-GB" dirty="0">
                <a:ea typeface="+mn-lt"/>
                <a:cs typeface="+mn-lt"/>
              </a:rPr>
              <a:t>high-quality health and social care, and childcare services in Wales.</a:t>
            </a:r>
            <a:endParaRPr lang="en-GB" sz="2400" dirty="0">
              <a:ea typeface="+mn-lt"/>
              <a:cs typeface="+mn-lt"/>
            </a:endParaRPr>
          </a:p>
          <a:p>
            <a:pPr marL="0" indent="0">
              <a:buNone/>
            </a:pPr>
            <a:endParaRPr lang="en-GB" dirty="0">
              <a:cs typeface="Calibri"/>
            </a:endParaRPr>
          </a:p>
        </p:txBody>
      </p:sp>
      <p:sp>
        <p:nvSpPr>
          <p:cNvPr id="6" name="Content Placeholder 5">
            <a:extLst>
              <a:ext uri="{FF2B5EF4-FFF2-40B4-BE49-F238E27FC236}">
                <a16:creationId xmlns:a16="http://schemas.microsoft.com/office/drawing/2014/main" id="{9A781D59-C58F-43C7-A107-27B835B529C4}"/>
              </a:ext>
            </a:extLst>
          </p:cNvPr>
          <p:cNvSpPr>
            <a:spLocks noGrp="1"/>
          </p:cNvSpPr>
          <p:nvPr>
            <p:ph sz="half" idx="1"/>
          </p:nvPr>
        </p:nvSpPr>
        <p:spPr>
          <a:xfrm>
            <a:off x="838200" y="1934485"/>
            <a:ext cx="3816350" cy="4855241"/>
          </a:xfrm>
        </p:spPr>
        <p:txBody>
          <a:bodyPr vert="horz" lIns="91440" tIns="45720" rIns="91440" bIns="45720" rtlCol="0" anchor="t">
            <a:noAutofit/>
          </a:bodyPr>
          <a:lstStyle/>
          <a:p>
            <a:pPr marL="0" indent="0">
              <a:buNone/>
            </a:pPr>
            <a:r>
              <a:rPr lang="en-GB" sz="2400" b="1" dirty="0">
                <a:solidFill>
                  <a:srgbClr val="DB44E3"/>
                </a:solidFill>
                <a:latin typeface="Calibri"/>
                <a:ea typeface="+mn-lt"/>
                <a:cs typeface="Calibri Light"/>
              </a:rPr>
              <a:t>Part (b)</a:t>
            </a:r>
          </a:p>
          <a:p>
            <a:pPr marL="0" indent="0">
              <a:buNone/>
            </a:pPr>
            <a:r>
              <a:rPr lang="en-GB" sz="2400" dirty="0">
                <a:latin typeface="Calibri"/>
                <a:ea typeface="+mn-lt"/>
                <a:cs typeface="Calibri Light"/>
              </a:rPr>
              <a:t>Discusses how current legislation, initiatives and regulation support, and have an impact on, the provision of sustainable, high-quality health and social care and childcare services in Wales</a:t>
            </a:r>
            <a:endParaRPr lang="en-GB" sz="2400" dirty="0">
              <a:latin typeface="Calibri"/>
              <a:ea typeface="+mn-lt"/>
              <a:cs typeface="+mn-lt"/>
            </a:endParaRPr>
          </a:p>
          <a:p>
            <a:endParaRPr lang="en-GB" dirty="0">
              <a:cs typeface="Calibri" panose="020F0502020204030204"/>
            </a:endParaRPr>
          </a:p>
        </p:txBody>
      </p:sp>
      <p:pic>
        <p:nvPicPr>
          <p:cNvPr id="5" name="Picture 4">
            <a:extLst>
              <a:ext uri="{FF2B5EF4-FFF2-40B4-BE49-F238E27FC236}">
                <a16:creationId xmlns:a16="http://schemas.microsoft.com/office/drawing/2014/main" id="{642246C7-65FE-4715-8F5E-FFD2D58E3773}"/>
              </a:ext>
            </a:extLst>
          </p:cNvPr>
          <p:cNvPicPr/>
          <p:nvPr/>
        </p:nvPicPr>
        <p:blipFill>
          <a:blip r:embed="rId2">
            <a:extLst>
              <a:ext uri="{28A0092B-C50C-407E-A947-70E740481C1C}">
                <a14:useLocalDpi xmlns:a14="http://schemas.microsoft.com/office/drawing/2010/main" val="0"/>
              </a:ext>
            </a:extLst>
          </a:blip>
          <a:stretch>
            <a:fillRect/>
          </a:stretch>
        </p:blipFill>
        <p:spPr>
          <a:xfrm>
            <a:off x="10315576" y="41723"/>
            <a:ext cx="1839686" cy="838200"/>
          </a:xfrm>
          <a:prstGeom prst="rect">
            <a:avLst/>
          </a:prstGeom>
        </p:spPr>
      </p:pic>
    </p:spTree>
    <p:extLst>
      <p:ext uri="{BB962C8B-B14F-4D97-AF65-F5344CB8AC3E}">
        <p14:creationId xmlns:p14="http://schemas.microsoft.com/office/powerpoint/2010/main" val="28974550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DD34750-652D-FC49-85CC-0D442747B51C}"/>
              </a:ext>
            </a:extLst>
          </p:cNvPr>
          <p:cNvSpPr>
            <a:spLocks noGrp="1"/>
          </p:cNvSpPr>
          <p:nvPr>
            <p:ph type="ctrTitle"/>
          </p:nvPr>
        </p:nvSpPr>
        <p:spPr>
          <a:xfrm>
            <a:off x="878680" y="1753960"/>
            <a:ext cx="10434638" cy="1564823"/>
          </a:xfrm>
          <a:solidFill>
            <a:srgbClr val="DB44E3"/>
          </a:solidFill>
        </p:spPr>
        <p:txBody>
          <a:bodyPr>
            <a:normAutofit fontScale="90000"/>
          </a:bodyPr>
          <a:lstStyle/>
          <a:p>
            <a:r>
              <a:rPr lang="en-GB" sz="5400" b="1" dirty="0">
                <a:ea typeface="+mj-lt"/>
                <a:cs typeface="+mj-lt"/>
              </a:rPr>
              <a:t>Unit 2:  Supporting health, well-being and resilience in Wales</a:t>
            </a:r>
            <a:endParaRPr lang="en-US" sz="5400" dirty="0">
              <a:ea typeface="+mj-lt"/>
              <a:cs typeface="+mj-lt"/>
            </a:endParaRPr>
          </a:p>
        </p:txBody>
      </p:sp>
      <p:sp>
        <p:nvSpPr>
          <p:cNvPr id="2" name="Rectangle 1">
            <a:extLst>
              <a:ext uri="{FF2B5EF4-FFF2-40B4-BE49-F238E27FC236}">
                <a16:creationId xmlns:a16="http://schemas.microsoft.com/office/drawing/2014/main" id="{3FE9E8E6-6128-4A3D-BF82-8F4150A31ABF}"/>
              </a:ext>
            </a:extLst>
          </p:cNvPr>
          <p:cNvSpPr/>
          <p:nvPr/>
        </p:nvSpPr>
        <p:spPr>
          <a:xfrm>
            <a:off x="2300377" y="3933541"/>
            <a:ext cx="7591243" cy="2271367"/>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GB" sz="2400" b="1" dirty="0">
                <a:ea typeface="+mn-lt"/>
                <a:cs typeface="+mn-lt"/>
              </a:rPr>
              <a:t>Task 1 </a:t>
            </a:r>
            <a:endParaRPr lang="en-GB" sz="2400" dirty="0">
              <a:ea typeface="+mn-lt"/>
              <a:cs typeface="+mn-lt"/>
            </a:endParaRPr>
          </a:p>
          <a:p>
            <a:pPr algn="ctr"/>
            <a:r>
              <a:rPr lang="en-GB" sz="2400" b="1" dirty="0">
                <a:ea typeface="+mn-lt"/>
                <a:cs typeface="+mn-lt"/>
              </a:rPr>
              <a:t>Produce a report on how practitioners from the health and social care and childcare sectors work together within legislative guidelines to promote outcome-focused care</a:t>
            </a:r>
            <a:endParaRPr lang="en-GB" sz="2400" dirty="0">
              <a:ea typeface="+mn-lt"/>
              <a:cs typeface="+mn-lt"/>
            </a:endParaRPr>
          </a:p>
          <a:p>
            <a:pPr algn="ctr"/>
            <a:endParaRPr lang="en-GB" sz="2400" b="1" dirty="0">
              <a:ea typeface="+mn-lt"/>
              <a:cs typeface="+mn-lt"/>
            </a:endParaRPr>
          </a:p>
          <a:p>
            <a:pPr algn="ctr"/>
            <a:r>
              <a:rPr lang="en-GB" sz="2400" b="1" dirty="0">
                <a:ea typeface="+mn-lt"/>
                <a:cs typeface="+mn-lt"/>
              </a:rPr>
              <a:t>10 hours - NEA</a:t>
            </a:r>
          </a:p>
        </p:txBody>
      </p:sp>
      <p:pic>
        <p:nvPicPr>
          <p:cNvPr id="6" name="Picture 5">
            <a:extLst>
              <a:ext uri="{FF2B5EF4-FFF2-40B4-BE49-F238E27FC236}">
                <a16:creationId xmlns:a16="http://schemas.microsoft.com/office/drawing/2014/main" id="{37FB048D-6B60-444B-8A65-DD672A8BF29F}"/>
              </a:ext>
            </a:extLst>
          </p:cNvPr>
          <p:cNvPicPr/>
          <p:nvPr/>
        </p:nvPicPr>
        <p:blipFill>
          <a:blip r:embed="rId2">
            <a:extLst>
              <a:ext uri="{28A0092B-C50C-407E-A947-70E740481C1C}">
                <a14:useLocalDpi xmlns:a14="http://schemas.microsoft.com/office/drawing/2010/main" val="0"/>
              </a:ext>
            </a:extLst>
          </a:blip>
          <a:stretch>
            <a:fillRect/>
          </a:stretch>
        </p:blipFill>
        <p:spPr>
          <a:xfrm>
            <a:off x="9700235" y="159488"/>
            <a:ext cx="2289493" cy="979714"/>
          </a:xfrm>
          <a:prstGeom prst="rect">
            <a:avLst/>
          </a:prstGeom>
        </p:spPr>
      </p:pic>
    </p:spTree>
    <p:extLst>
      <p:ext uri="{BB962C8B-B14F-4D97-AF65-F5344CB8AC3E}">
        <p14:creationId xmlns:p14="http://schemas.microsoft.com/office/powerpoint/2010/main" val="10669628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8F5874-7B72-47AA-9495-8513776784C4}"/>
              </a:ext>
            </a:extLst>
          </p:cNvPr>
          <p:cNvSpPr>
            <a:spLocks noGrp="1"/>
          </p:cNvSpPr>
          <p:nvPr>
            <p:ph type="title"/>
          </p:nvPr>
        </p:nvSpPr>
        <p:spPr>
          <a:xfrm>
            <a:off x="0" y="223158"/>
            <a:ext cx="10236200" cy="1500188"/>
          </a:xfrm>
          <a:solidFill>
            <a:srgbClr val="DB44E3"/>
          </a:solidFill>
        </p:spPr>
        <p:txBody>
          <a:bodyPr>
            <a:normAutofit fontScale="90000"/>
          </a:bodyPr>
          <a:lstStyle/>
          <a:p>
            <a:pPr>
              <a:lnSpc>
                <a:spcPct val="100000"/>
              </a:lnSpc>
            </a:pPr>
            <a:r>
              <a:rPr lang="en-GB" sz="3600" b="1" dirty="0">
                <a:cs typeface="Calibri Light" panose="020F0302020204030204"/>
              </a:rPr>
              <a:t>Task 1 - </a:t>
            </a:r>
            <a:r>
              <a:rPr lang="en-GB" sz="3600" b="1" dirty="0">
                <a:cs typeface="Calibri"/>
              </a:rPr>
              <a:t>Produce a report on how practitioners from the health and social care and childcare sectors work together within legislative guidelines to promote outcome-focused care that:</a:t>
            </a:r>
            <a:endParaRPr lang="en-US" b="1" dirty="0">
              <a:cs typeface="Calibri Light"/>
            </a:endParaRPr>
          </a:p>
        </p:txBody>
      </p:sp>
      <p:graphicFrame>
        <p:nvGraphicFramePr>
          <p:cNvPr id="6" name="Table 5"/>
          <p:cNvGraphicFramePr>
            <a:graphicFrameLocks noGrp="1"/>
          </p:cNvGraphicFramePr>
          <p:nvPr>
            <p:extLst>
              <p:ext uri="{D42A27DB-BD31-4B8C-83A1-F6EECF244321}">
                <p14:modId xmlns:p14="http://schemas.microsoft.com/office/powerpoint/2010/main" val="3004135828"/>
              </p:ext>
            </p:extLst>
          </p:nvPr>
        </p:nvGraphicFramePr>
        <p:xfrm>
          <a:off x="-4" y="1737360"/>
          <a:ext cx="12192004" cy="5120640"/>
        </p:xfrm>
        <a:graphic>
          <a:graphicData uri="http://schemas.openxmlformats.org/drawingml/2006/table">
            <a:tbl>
              <a:tblPr firstRow="1" bandRow="1">
                <a:tableStyleId>{5C22544A-7EE6-4342-B048-85BDC9FD1C3A}</a:tableStyleId>
              </a:tblPr>
              <a:tblGrid>
                <a:gridCol w="3048001">
                  <a:extLst>
                    <a:ext uri="{9D8B030D-6E8A-4147-A177-3AD203B41FA5}">
                      <a16:colId xmlns:a16="http://schemas.microsoft.com/office/drawing/2014/main" val="20000"/>
                    </a:ext>
                  </a:extLst>
                </a:gridCol>
                <a:gridCol w="3048001">
                  <a:extLst>
                    <a:ext uri="{9D8B030D-6E8A-4147-A177-3AD203B41FA5}">
                      <a16:colId xmlns:a16="http://schemas.microsoft.com/office/drawing/2014/main" val="20001"/>
                    </a:ext>
                  </a:extLst>
                </a:gridCol>
                <a:gridCol w="3048001">
                  <a:extLst>
                    <a:ext uri="{9D8B030D-6E8A-4147-A177-3AD203B41FA5}">
                      <a16:colId xmlns:a16="http://schemas.microsoft.com/office/drawing/2014/main" val="20002"/>
                    </a:ext>
                  </a:extLst>
                </a:gridCol>
                <a:gridCol w="3048001">
                  <a:extLst>
                    <a:ext uri="{9D8B030D-6E8A-4147-A177-3AD203B41FA5}">
                      <a16:colId xmlns:a16="http://schemas.microsoft.com/office/drawing/2014/main" val="20003"/>
                    </a:ext>
                  </a:extLst>
                </a:gridCol>
              </a:tblGrid>
              <a:tr h="3657600">
                <a:tc>
                  <a:txBody>
                    <a:bodyPr/>
                    <a:lstStyle/>
                    <a:p>
                      <a:pPr marL="533400" indent="-533400"/>
                      <a:r>
                        <a:rPr lang="en-GB" sz="2200" b="1" i="0" kern="1200" dirty="0">
                          <a:solidFill>
                            <a:schemeClr val="lt1"/>
                          </a:solidFill>
                          <a:effectLst/>
                          <a:latin typeface="+mn-lt"/>
                          <a:ea typeface="+mn-ea"/>
                          <a:cs typeface="+mn-cs"/>
                        </a:rPr>
                        <a:t>(a)	Outlines the job roles, employment opportunities and potential career pathways of two practitioners working within the health and social care and childcare sectors in Wales.</a:t>
                      </a:r>
                      <a:endParaRPr lang="en-GB" sz="2200" dirty="0"/>
                    </a:p>
                  </a:txBody>
                  <a:tcPr>
                    <a:solidFill>
                      <a:schemeClr val="accent4">
                        <a:lumMod val="60000"/>
                        <a:lumOff val="40000"/>
                      </a:schemeClr>
                    </a:solidFill>
                  </a:tcPr>
                </a:tc>
                <a:tc>
                  <a:txBody>
                    <a:bodyPr/>
                    <a:lstStyle/>
                    <a:p>
                      <a:pPr marL="533400" indent="-533400"/>
                      <a:r>
                        <a:rPr lang="en-GB" sz="2200" b="1" i="0" kern="1200" dirty="0">
                          <a:solidFill>
                            <a:schemeClr val="lt1"/>
                          </a:solidFill>
                          <a:effectLst/>
                          <a:latin typeface="+mn-lt"/>
                          <a:ea typeface="+mn-ea"/>
                          <a:cs typeface="+mn-cs"/>
                        </a:rPr>
                        <a:t>(b)	Discusses how current legislation, initiatives and regulation support, and have an impact on, the provision of sustainable, high-quality health and social care and childcare services in Wales.</a:t>
                      </a:r>
                      <a:r>
                        <a:rPr lang="en-GB" sz="2200" b="0" i="0" kern="1200" dirty="0">
                          <a:solidFill>
                            <a:schemeClr val="lt1"/>
                          </a:solidFill>
                          <a:effectLst/>
                          <a:latin typeface="+mn-lt"/>
                          <a:ea typeface="+mn-ea"/>
                          <a:cs typeface="+mn-cs"/>
                        </a:rPr>
                        <a:t> </a:t>
                      </a:r>
                      <a:endParaRPr lang="en-GB" sz="2200" dirty="0"/>
                    </a:p>
                  </a:txBody>
                  <a:tcPr>
                    <a:solidFill>
                      <a:schemeClr val="accent6">
                        <a:lumMod val="60000"/>
                        <a:lumOff val="40000"/>
                      </a:schemeClr>
                    </a:solidFill>
                  </a:tcPr>
                </a:tc>
                <a:tc>
                  <a:txBody>
                    <a:bodyPr/>
                    <a:lstStyle/>
                    <a:p>
                      <a:pPr marL="444500" indent="-444500" rtl="0" fontAlgn="base"/>
                      <a:r>
                        <a:rPr lang="en-GB" sz="2200" b="1" i="0" kern="1200" dirty="0">
                          <a:solidFill>
                            <a:schemeClr val="lt1"/>
                          </a:solidFill>
                          <a:effectLst/>
                          <a:latin typeface="+mn-lt"/>
                          <a:ea typeface="+mn-ea"/>
                          <a:cs typeface="+mn-cs"/>
                        </a:rPr>
                        <a:t>(c)  Focuses on two practitioners from the health and social care and/or childcare sector, and: </a:t>
                      </a:r>
                      <a:endParaRPr lang="en-GB" sz="2200" b="0" i="0" kern="1200" dirty="0">
                        <a:solidFill>
                          <a:schemeClr val="lt1"/>
                        </a:solidFill>
                        <a:effectLst/>
                        <a:latin typeface="+mn-lt"/>
                        <a:ea typeface="+mn-ea"/>
                        <a:cs typeface="+mn-cs"/>
                      </a:endParaRPr>
                    </a:p>
                    <a:p>
                      <a:pPr marL="723900" indent="-723900" rtl="0" fontAlgn="base">
                        <a:tabLst>
                          <a:tab pos="444500" algn="l"/>
                        </a:tabLst>
                      </a:pPr>
                      <a:r>
                        <a:rPr lang="en-GB" sz="2200" b="0" i="0" kern="1200" dirty="0">
                          <a:solidFill>
                            <a:schemeClr val="lt1"/>
                          </a:solidFill>
                          <a:effectLst/>
                          <a:latin typeface="+mn-lt"/>
                          <a:ea typeface="+mn-ea"/>
                          <a:cs typeface="+mn-cs"/>
                        </a:rPr>
                        <a:t>	(</a:t>
                      </a:r>
                      <a:r>
                        <a:rPr lang="en-GB" sz="2200" b="1" i="0" kern="1200" dirty="0">
                          <a:solidFill>
                            <a:schemeClr val="lt1"/>
                          </a:solidFill>
                          <a:effectLst/>
                          <a:latin typeface="+mn-lt"/>
                          <a:ea typeface="+mn-ea"/>
                          <a:cs typeface="+mn-cs"/>
                        </a:rPr>
                        <a:t>i) for one of the practitioners, explains a range of skills and techniques applied to promote outcome-focused care.</a:t>
                      </a:r>
                      <a:r>
                        <a:rPr lang="en-GB" sz="2200" b="0" i="0" kern="1200" dirty="0">
                          <a:solidFill>
                            <a:schemeClr val="lt1"/>
                          </a:solidFill>
                          <a:effectLst/>
                          <a:latin typeface="+mn-lt"/>
                          <a:ea typeface="+mn-ea"/>
                          <a:cs typeface="+mn-cs"/>
                        </a:rPr>
                        <a:t> </a:t>
                      </a:r>
                    </a:p>
                  </a:txBody>
                  <a:tcPr>
                    <a:solidFill>
                      <a:schemeClr val="accent2">
                        <a:lumMod val="60000"/>
                        <a:lumOff val="40000"/>
                      </a:schemeClr>
                    </a:solidFill>
                  </a:tcPr>
                </a:tc>
                <a:tc>
                  <a:txBody>
                    <a:bodyPr/>
                    <a:lstStyle/>
                    <a:p>
                      <a:pPr marL="901700" indent="-901700" rtl="0" fontAlgn="base"/>
                      <a:r>
                        <a:rPr lang="en-GB" sz="2200" b="1" i="0" kern="1200" dirty="0">
                          <a:solidFill>
                            <a:schemeClr val="lt1"/>
                          </a:solidFill>
                          <a:effectLst/>
                          <a:latin typeface="+mn-lt"/>
                          <a:ea typeface="+mn-ea"/>
                          <a:cs typeface="+mn-cs"/>
                        </a:rPr>
                        <a:t>(c) (ii) 	for the other practitioner, explains:</a:t>
                      </a:r>
                      <a:r>
                        <a:rPr lang="en-GB" sz="2200" b="0" i="0" kern="1200" dirty="0">
                          <a:solidFill>
                            <a:schemeClr val="lt1"/>
                          </a:solidFill>
                          <a:effectLst/>
                          <a:latin typeface="+mn-lt"/>
                          <a:ea typeface="+mn-ea"/>
                          <a:cs typeface="+mn-cs"/>
                        </a:rPr>
                        <a:t> </a:t>
                      </a:r>
                    </a:p>
                    <a:p>
                      <a:pPr marL="271463" indent="-271463" rtl="0" fontAlgn="base"/>
                      <a:r>
                        <a:rPr lang="en-GB" sz="2200" b="1" i="0" kern="1200" dirty="0">
                          <a:solidFill>
                            <a:schemeClr val="lt1"/>
                          </a:solidFill>
                          <a:effectLst/>
                          <a:latin typeface="+mn-lt"/>
                          <a:ea typeface="+mn-ea"/>
                          <a:cs typeface="+mn-cs"/>
                        </a:rPr>
                        <a:t>•	the principles of care and core values that underpin their working practices, and their application</a:t>
                      </a:r>
                      <a:endParaRPr lang="en-GB" sz="2200" b="0" i="0" kern="1200" dirty="0">
                        <a:solidFill>
                          <a:schemeClr val="lt1"/>
                        </a:solidFill>
                        <a:effectLst/>
                        <a:latin typeface="+mn-lt"/>
                        <a:ea typeface="+mn-ea"/>
                        <a:cs typeface="+mn-cs"/>
                      </a:endParaRPr>
                    </a:p>
                    <a:p>
                      <a:pPr marL="271463" indent="-271463" rtl="0" fontAlgn="base"/>
                      <a:r>
                        <a:rPr lang="en-GB" sz="2200" b="1" i="0" kern="1200" dirty="0">
                          <a:solidFill>
                            <a:schemeClr val="lt1"/>
                          </a:solidFill>
                          <a:effectLst/>
                          <a:latin typeface="+mn-lt"/>
                          <a:ea typeface="+mn-ea"/>
                          <a:cs typeface="+mn-cs"/>
                        </a:rPr>
                        <a:t>•	how the practitioner works within a multi-disciplinary team to ensure that personal outcomes are achieved. </a:t>
                      </a:r>
                      <a:r>
                        <a:rPr lang="en-GB" sz="2200" b="0" i="0" kern="1200" dirty="0">
                          <a:solidFill>
                            <a:schemeClr val="lt1"/>
                          </a:solidFill>
                          <a:effectLst/>
                          <a:latin typeface="+mn-lt"/>
                          <a:ea typeface="+mn-ea"/>
                          <a:cs typeface="+mn-cs"/>
                        </a:rPr>
                        <a:t> </a:t>
                      </a:r>
                    </a:p>
                    <a:p>
                      <a:endParaRPr lang="en-GB" sz="2200" dirty="0"/>
                    </a:p>
                  </a:txBody>
                  <a:tcPr>
                    <a:solidFill>
                      <a:schemeClr val="accent5">
                        <a:lumMod val="60000"/>
                        <a:lumOff val="40000"/>
                      </a:schemeClr>
                    </a:solidFill>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238F471E-1507-4AE0-BF48-FE2FE37321C8}"/>
              </a:ext>
            </a:extLst>
          </p:cNvPr>
          <p:cNvPicPr/>
          <p:nvPr/>
        </p:nvPicPr>
        <p:blipFill>
          <a:blip r:embed="rId2">
            <a:extLst>
              <a:ext uri="{28A0092B-C50C-407E-A947-70E740481C1C}">
                <a14:useLocalDpi xmlns:a14="http://schemas.microsoft.com/office/drawing/2010/main" val="0"/>
              </a:ext>
            </a:extLst>
          </a:blip>
          <a:stretch>
            <a:fillRect/>
          </a:stretch>
        </p:blipFill>
        <p:spPr>
          <a:xfrm>
            <a:off x="10711543" y="0"/>
            <a:ext cx="1480457" cy="642257"/>
          </a:xfrm>
          <a:prstGeom prst="rect">
            <a:avLst/>
          </a:prstGeom>
        </p:spPr>
      </p:pic>
    </p:spTree>
    <p:extLst>
      <p:ext uri="{BB962C8B-B14F-4D97-AF65-F5344CB8AC3E}">
        <p14:creationId xmlns:p14="http://schemas.microsoft.com/office/powerpoint/2010/main" val="28049951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2177F886-B284-4DAB-B3B7-7C7770B3F63F}"/>
              </a:ext>
            </a:extLst>
          </p:cNvPr>
          <p:cNvGraphicFramePr>
            <a:graphicFrameLocks noGrp="1"/>
          </p:cNvGraphicFramePr>
          <p:nvPr>
            <p:extLst>
              <p:ext uri="{D42A27DB-BD31-4B8C-83A1-F6EECF244321}">
                <p14:modId xmlns:p14="http://schemas.microsoft.com/office/powerpoint/2010/main" val="3826726817"/>
              </p:ext>
            </p:extLst>
          </p:nvPr>
        </p:nvGraphicFramePr>
        <p:xfrm>
          <a:off x="-4" y="1737360"/>
          <a:ext cx="12192004" cy="5120640"/>
        </p:xfrm>
        <a:graphic>
          <a:graphicData uri="http://schemas.openxmlformats.org/drawingml/2006/table">
            <a:tbl>
              <a:tblPr firstRow="1" bandRow="1">
                <a:tableStyleId>{5C22544A-7EE6-4342-B048-85BDC9FD1C3A}</a:tableStyleId>
              </a:tblPr>
              <a:tblGrid>
                <a:gridCol w="3048001">
                  <a:extLst>
                    <a:ext uri="{9D8B030D-6E8A-4147-A177-3AD203B41FA5}">
                      <a16:colId xmlns:a16="http://schemas.microsoft.com/office/drawing/2014/main" val="20000"/>
                    </a:ext>
                  </a:extLst>
                </a:gridCol>
                <a:gridCol w="3048001">
                  <a:extLst>
                    <a:ext uri="{9D8B030D-6E8A-4147-A177-3AD203B41FA5}">
                      <a16:colId xmlns:a16="http://schemas.microsoft.com/office/drawing/2014/main" val="20001"/>
                    </a:ext>
                  </a:extLst>
                </a:gridCol>
                <a:gridCol w="3048001">
                  <a:extLst>
                    <a:ext uri="{9D8B030D-6E8A-4147-A177-3AD203B41FA5}">
                      <a16:colId xmlns:a16="http://schemas.microsoft.com/office/drawing/2014/main" val="20002"/>
                    </a:ext>
                  </a:extLst>
                </a:gridCol>
                <a:gridCol w="3048001">
                  <a:extLst>
                    <a:ext uri="{9D8B030D-6E8A-4147-A177-3AD203B41FA5}">
                      <a16:colId xmlns:a16="http://schemas.microsoft.com/office/drawing/2014/main" val="20003"/>
                    </a:ext>
                  </a:extLst>
                </a:gridCol>
              </a:tblGrid>
              <a:tr h="3657600">
                <a:tc>
                  <a:txBody>
                    <a:bodyPr/>
                    <a:lstStyle/>
                    <a:p>
                      <a:pPr marL="533400" indent="-533400"/>
                      <a:r>
                        <a:rPr lang="en-GB" sz="2200" b="1" i="0" kern="1200" dirty="0">
                          <a:solidFill>
                            <a:schemeClr val="lt1"/>
                          </a:solidFill>
                          <a:effectLst/>
                          <a:latin typeface="+mn-lt"/>
                          <a:ea typeface="+mn-ea"/>
                          <a:cs typeface="+mn-cs"/>
                        </a:rPr>
                        <a:t>(a)	Outlines the job roles, employment opportunities and potential career pathways of two practitioners working within the health and social care and childcare sectors in Wales.</a:t>
                      </a:r>
                      <a:endParaRPr lang="en-GB" sz="2200" dirty="0"/>
                    </a:p>
                  </a:txBody>
                  <a:tcPr>
                    <a:solidFill>
                      <a:schemeClr val="accent4">
                        <a:lumMod val="60000"/>
                        <a:lumOff val="40000"/>
                      </a:schemeClr>
                    </a:solidFill>
                  </a:tcPr>
                </a:tc>
                <a:tc>
                  <a:txBody>
                    <a:bodyPr/>
                    <a:lstStyle/>
                    <a:p>
                      <a:pPr marL="533400" indent="-533400"/>
                      <a:r>
                        <a:rPr lang="en-GB" sz="2200" b="1" i="0" kern="1200" dirty="0">
                          <a:solidFill>
                            <a:schemeClr val="lt1"/>
                          </a:solidFill>
                          <a:effectLst/>
                          <a:latin typeface="+mn-lt"/>
                          <a:ea typeface="+mn-ea"/>
                          <a:cs typeface="+mn-cs"/>
                        </a:rPr>
                        <a:t>(b)	Discusses how current legislation, initiatives and regulation support, and have an impact on, the provision of sustainable, high-quality health and social care and childcare services in Wales.</a:t>
                      </a:r>
                      <a:r>
                        <a:rPr lang="en-GB" sz="2200" b="0" i="0" kern="1200" dirty="0">
                          <a:solidFill>
                            <a:schemeClr val="lt1"/>
                          </a:solidFill>
                          <a:effectLst/>
                          <a:latin typeface="+mn-lt"/>
                          <a:ea typeface="+mn-ea"/>
                          <a:cs typeface="+mn-cs"/>
                        </a:rPr>
                        <a:t> </a:t>
                      </a:r>
                      <a:endParaRPr lang="en-GB" sz="2200" dirty="0"/>
                    </a:p>
                  </a:txBody>
                  <a:tcPr>
                    <a:solidFill>
                      <a:schemeClr val="accent6">
                        <a:lumMod val="60000"/>
                        <a:lumOff val="40000"/>
                      </a:schemeClr>
                    </a:solidFill>
                  </a:tcPr>
                </a:tc>
                <a:tc>
                  <a:txBody>
                    <a:bodyPr/>
                    <a:lstStyle/>
                    <a:p>
                      <a:pPr marL="444500" indent="-444500" rtl="0" fontAlgn="base"/>
                      <a:r>
                        <a:rPr lang="en-GB" sz="2200" b="1" i="0" kern="1200" dirty="0">
                          <a:solidFill>
                            <a:schemeClr val="lt1"/>
                          </a:solidFill>
                          <a:effectLst/>
                          <a:latin typeface="+mn-lt"/>
                          <a:ea typeface="+mn-ea"/>
                          <a:cs typeface="+mn-cs"/>
                        </a:rPr>
                        <a:t>(c)  Focuses on two practitioners from the health and social care and/or childcare sector, and: </a:t>
                      </a:r>
                      <a:endParaRPr lang="en-GB" sz="2200" b="0" i="0" kern="1200" dirty="0">
                        <a:solidFill>
                          <a:schemeClr val="lt1"/>
                        </a:solidFill>
                        <a:effectLst/>
                        <a:latin typeface="+mn-lt"/>
                        <a:ea typeface="+mn-ea"/>
                        <a:cs typeface="+mn-cs"/>
                      </a:endParaRPr>
                    </a:p>
                    <a:p>
                      <a:pPr marL="723900" indent="-723900" rtl="0" fontAlgn="base">
                        <a:tabLst>
                          <a:tab pos="444500" algn="l"/>
                        </a:tabLst>
                      </a:pPr>
                      <a:r>
                        <a:rPr lang="en-GB" sz="2200" b="0" i="0" kern="1200" dirty="0">
                          <a:solidFill>
                            <a:schemeClr val="lt1"/>
                          </a:solidFill>
                          <a:effectLst/>
                          <a:latin typeface="+mn-lt"/>
                          <a:ea typeface="+mn-ea"/>
                          <a:cs typeface="+mn-cs"/>
                        </a:rPr>
                        <a:t>	(</a:t>
                      </a:r>
                      <a:r>
                        <a:rPr lang="en-GB" sz="2200" b="1" i="0" kern="1200" dirty="0">
                          <a:solidFill>
                            <a:schemeClr val="lt1"/>
                          </a:solidFill>
                          <a:effectLst/>
                          <a:latin typeface="+mn-lt"/>
                          <a:ea typeface="+mn-ea"/>
                          <a:cs typeface="+mn-cs"/>
                        </a:rPr>
                        <a:t>i) for one of the practitioners, explains a range of skills and techniques applied to promote outcome-focused care.</a:t>
                      </a:r>
                      <a:r>
                        <a:rPr lang="en-GB" sz="2200" b="0" i="0" kern="1200" dirty="0">
                          <a:solidFill>
                            <a:schemeClr val="lt1"/>
                          </a:solidFill>
                          <a:effectLst/>
                          <a:latin typeface="+mn-lt"/>
                          <a:ea typeface="+mn-ea"/>
                          <a:cs typeface="+mn-cs"/>
                        </a:rPr>
                        <a:t> </a:t>
                      </a:r>
                    </a:p>
                  </a:txBody>
                  <a:tcPr>
                    <a:solidFill>
                      <a:schemeClr val="accent2">
                        <a:lumMod val="60000"/>
                        <a:lumOff val="40000"/>
                      </a:schemeClr>
                    </a:solidFill>
                  </a:tcPr>
                </a:tc>
                <a:tc>
                  <a:txBody>
                    <a:bodyPr/>
                    <a:lstStyle/>
                    <a:p>
                      <a:pPr marL="901700" indent="-901700" rtl="0" fontAlgn="base"/>
                      <a:r>
                        <a:rPr lang="en-GB" sz="2200" b="1" i="0" kern="1200" dirty="0">
                          <a:solidFill>
                            <a:schemeClr val="lt1"/>
                          </a:solidFill>
                          <a:effectLst/>
                          <a:latin typeface="+mn-lt"/>
                          <a:ea typeface="+mn-ea"/>
                          <a:cs typeface="+mn-cs"/>
                        </a:rPr>
                        <a:t>(c) (ii) 	for the other practitioner, explains:</a:t>
                      </a:r>
                      <a:r>
                        <a:rPr lang="en-GB" sz="2200" b="0" i="0" kern="1200" dirty="0">
                          <a:solidFill>
                            <a:schemeClr val="lt1"/>
                          </a:solidFill>
                          <a:effectLst/>
                          <a:latin typeface="+mn-lt"/>
                          <a:ea typeface="+mn-ea"/>
                          <a:cs typeface="+mn-cs"/>
                        </a:rPr>
                        <a:t> </a:t>
                      </a:r>
                    </a:p>
                    <a:p>
                      <a:pPr marL="271463" indent="-271463" rtl="0" fontAlgn="base"/>
                      <a:r>
                        <a:rPr lang="en-GB" sz="2200" b="1" i="0" kern="1200" dirty="0">
                          <a:solidFill>
                            <a:schemeClr val="lt1"/>
                          </a:solidFill>
                          <a:effectLst/>
                          <a:latin typeface="+mn-lt"/>
                          <a:ea typeface="+mn-ea"/>
                          <a:cs typeface="+mn-cs"/>
                        </a:rPr>
                        <a:t>•	the principles of care and core values that underpin their working practices, and their application</a:t>
                      </a:r>
                      <a:endParaRPr lang="en-GB" sz="2200" b="0" i="0" kern="1200" dirty="0">
                        <a:solidFill>
                          <a:schemeClr val="lt1"/>
                        </a:solidFill>
                        <a:effectLst/>
                        <a:latin typeface="+mn-lt"/>
                        <a:ea typeface="+mn-ea"/>
                        <a:cs typeface="+mn-cs"/>
                      </a:endParaRPr>
                    </a:p>
                    <a:p>
                      <a:pPr marL="271463" indent="-271463" rtl="0" fontAlgn="base"/>
                      <a:r>
                        <a:rPr lang="en-GB" sz="2200" b="1" i="0" kern="1200" dirty="0">
                          <a:solidFill>
                            <a:schemeClr val="lt1"/>
                          </a:solidFill>
                          <a:effectLst/>
                          <a:latin typeface="+mn-lt"/>
                          <a:ea typeface="+mn-ea"/>
                          <a:cs typeface="+mn-cs"/>
                        </a:rPr>
                        <a:t>•	how the practitioner works within a multi-disciplinary team to ensure that personal outcomes are achieved. </a:t>
                      </a:r>
                      <a:r>
                        <a:rPr lang="en-GB" sz="2200" b="0" i="0" kern="1200" dirty="0">
                          <a:solidFill>
                            <a:schemeClr val="lt1"/>
                          </a:solidFill>
                          <a:effectLst/>
                          <a:latin typeface="+mn-lt"/>
                          <a:ea typeface="+mn-ea"/>
                          <a:cs typeface="+mn-cs"/>
                        </a:rPr>
                        <a:t> </a:t>
                      </a:r>
                    </a:p>
                    <a:p>
                      <a:endParaRPr lang="en-GB" sz="2200" dirty="0"/>
                    </a:p>
                  </a:txBody>
                  <a:tcPr>
                    <a:solidFill>
                      <a:schemeClr val="accent5">
                        <a:lumMod val="60000"/>
                        <a:lumOff val="40000"/>
                      </a:schemeClr>
                    </a:solidFill>
                  </a:tcPr>
                </a:tc>
                <a:extLst>
                  <a:ext uri="{0D108BD9-81ED-4DB2-BD59-A6C34878D82A}">
                    <a16:rowId xmlns:a16="http://schemas.microsoft.com/office/drawing/2014/main" val="10000"/>
                  </a:ext>
                </a:extLst>
              </a:tr>
            </a:tbl>
          </a:graphicData>
        </a:graphic>
      </p:graphicFrame>
      <p:sp>
        <p:nvSpPr>
          <p:cNvPr id="3" name="Arrow: Left 2">
            <a:extLst>
              <a:ext uri="{FF2B5EF4-FFF2-40B4-BE49-F238E27FC236}">
                <a16:creationId xmlns:a16="http://schemas.microsoft.com/office/drawing/2014/main" id="{C7170162-B4B9-4F71-80A1-4A49FBAC00DC}"/>
              </a:ext>
            </a:extLst>
          </p:cNvPr>
          <p:cNvSpPr/>
          <p:nvPr/>
        </p:nvSpPr>
        <p:spPr>
          <a:xfrm>
            <a:off x="6095626" y="3301703"/>
            <a:ext cx="4888301" cy="2228489"/>
          </a:xfrm>
          <a:prstGeom prst="leftArrow">
            <a:avLst/>
          </a:prstGeom>
          <a:solidFill>
            <a:srgbClr val="F584E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4" descr="A picture containing drawing&#10;&#10;Description automatically generated">
            <a:extLst>
              <a:ext uri="{FF2B5EF4-FFF2-40B4-BE49-F238E27FC236}">
                <a16:creationId xmlns:a16="http://schemas.microsoft.com/office/drawing/2014/main" id="{1290E914-3571-48C6-B1CE-2594993BACA3}"/>
              </a:ext>
            </a:extLst>
          </p:cNvPr>
          <p:cNvPicPr>
            <a:picLocks noChangeAspect="1"/>
          </p:cNvPicPr>
          <p:nvPr/>
        </p:nvPicPr>
        <p:blipFill>
          <a:blip r:embed="rId2"/>
          <a:stretch>
            <a:fillRect/>
          </a:stretch>
        </p:blipFill>
        <p:spPr>
          <a:xfrm>
            <a:off x="656865" y="3697677"/>
            <a:ext cx="1619250" cy="1619250"/>
          </a:xfrm>
          <a:prstGeom prst="rect">
            <a:avLst/>
          </a:prstGeom>
        </p:spPr>
      </p:pic>
      <p:pic>
        <p:nvPicPr>
          <p:cNvPr id="8" name="Picture 7">
            <a:extLst>
              <a:ext uri="{FF2B5EF4-FFF2-40B4-BE49-F238E27FC236}">
                <a16:creationId xmlns:a16="http://schemas.microsoft.com/office/drawing/2014/main" id="{F56F47D3-F7A4-4B90-A02B-E2421D8248EA}"/>
              </a:ext>
            </a:extLst>
          </p:cNvPr>
          <p:cNvPicPr/>
          <p:nvPr/>
        </p:nvPicPr>
        <p:blipFill>
          <a:blip r:embed="rId3">
            <a:extLst>
              <a:ext uri="{28A0092B-C50C-407E-A947-70E740481C1C}">
                <a14:useLocalDpi xmlns:a14="http://schemas.microsoft.com/office/drawing/2010/main" val="0"/>
              </a:ext>
            </a:extLst>
          </a:blip>
          <a:stretch>
            <a:fillRect/>
          </a:stretch>
        </p:blipFill>
        <p:spPr>
          <a:xfrm>
            <a:off x="10711543" y="0"/>
            <a:ext cx="1480457" cy="642257"/>
          </a:xfrm>
          <a:prstGeom prst="rect">
            <a:avLst/>
          </a:prstGeom>
        </p:spPr>
      </p:pic>
      <p:sp>
        <p:nvSpPr>
          <p:cNvPr id="10" name="Title 1">
            <a:extLst>
              <a:ext uri="{FF2B5EF4-FFF2-40B4-BE49-F238E27FC236}">
                <a16:creationId xmlns:a16="http://schemas.microsoft.com/office/drawing/2014/main" id="{3810B853-A582-4035-9878-0879B7EF0E2A}"/>
              </a:ext>
            </a:extLst>
          </p:cNvPr>
          <p:cNvSpPr>
            <a:spLocks noGrp="1"/>
          </p:cNvSpPr>
          <p:nvPr>
            <p:ph type="title"/>
          </p:nvPr>
        </p:nvSpPr>
        <p:spPr>
          <a:xfrm>
            <a:off x="0" y="223158"/>
            <a:ext cx="10198100" cy="1500188"/>
          </a:xfrm>
          <a:solidFill>
            <a:srgbClr val="DB44E3"/>
          </a:solidFill>
        </p:spPr>
        <p:txBody>
          <a:bodyPr>
            <a:normAutofit fontScale="90000"/>
          </a:bodyPr>
          <a:lstStyle/>
          <a:p>
            <a:pPr>
              <a:lnSpc>
                <a:spcPct val="100000"/>
              </a:lnSpc>
            </a:pPr>
            <a:r>
              <a:rPr lang="en-GB" sz="3600" b="1" dirty="0">
                <a:cs typeface="Calibri Light" panose="020F0302020204030204"/>
              </a:rPr>
              <a:t>Task 1 - </a:t>
            </a:r>
            <a:r>
              <a:rPr lang="en-GB" sz="3600" b="1" dirty="0">
                <a:cs typeface="Calibri"/>
              </a:rPr>
              <a:t>Produce a report on how practitioners from the health and social care and childcare sectors work together within legislative guidelines to promote outcome-focused care that:</a:t>
            </a:r>
            <a:endParaRPr lang="en-US" b="1" dirty="0">
              <a:cs typeface="Calibri Light"/>
            </a:endParaRPr>
          </a:p>
        </p:txBody>
      </p:sp>
    </p:spTree>
    <p:extLst>
      <p:ext uri="{BB962C8B-B14F-4D97-AF65-F5344CB8AC3E}">
        <p14:creationId xmlns:p14="http://schemas.microsoft.com/office/powerpoint/2010/main" val="28493639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43863BC8-3C79-42D4-97D5-3DB4D6AAA6BE}"/>
              </a:ext>
            </a:extLst>
          </p:cNvPr>
          <p:cNvGraphicFramePr>
            <a:graphicFrameLocks noGrp="1"/>
          </p:cNvGraphicFramePr>
          <p:nvPr>
            <p:extLst>
              <p:ext uri="{D42A27DB-BD31-4B8C-83A1-F6EECF244321}">
                <p14:modId xmlns:p14="http://schemas.microsoft.com/office/powerpoint/2010/main" val="1044619972"/>
              </p:ext>
            </p:extLst>
          </p:nvPr>
        </p:nvGraphicFramePr>
        <p:xfrm>
          <a:off x="12700" y="-8011"/>
          <a:ext cx="12192000" cy="6904111"/>
        </p:xfrm>
        <a:graphic>
          <a:graphicData uri="http://schemas.openxmlformats.org/drawingml/2006/table">
            <a:tbl>
              <a:tblPr firstRow="1" bandRow="1">
                <a:tableStyleId>{E8B1032C-EA38-4F05-BA0D-38AFFFC7BED3}</a:tableStyleId>
              </a:tblPr>
              <a:tblGrid>
                <a:gridCol w="12192000">
                  <a:extLst>
                    <a:ext uri="{9D8B030D-6E8A-4147-A177-3AD203B41FA5}">
                      <a16:colId xmlns:a16="http://schemas.microsoft.com/office/drawing/2014/main" val="2949081953"/>
                    </a:ext>
                  </a:extLst>
                </a:gridCol>
              </a:tblGrid>
              <a:tr h="694609">
                <a:tc>
                  <a:txBody>
                    <a:bodyPr/>
                    <a:lstStyle/>
                    <a:p>
                      <a:pPr marL="444500" indent="-444500" fontAlgn="base"/>
                      <a:r>
                        <a:rPr lang="en-GB" sz="2000" dirty="0">
                          <a:effectLst/>
                        </a:rPr>
                        <a:t>(b)	Discusses how current legislation, initiatives and regulation support, and have an impact on, the provision of sustainable, high-quality health and social care and childcare services in Wales.  ​</a:t>
                      </a:r>
                    </a:p>
                  </a:txBody>
                  <a:tcPr/>
                </a:tc>
                <a:extLst>
                  <a:ext uri="{0D108BD9-81ED-4DB2-BD59-A6C34878D82A}">
                    <a16:rowId xmlns:a16="http://schemas.microsoft.com/office/drawing/2014/main" val="1219150377"/>
                  </a:ext>
                </a:extLst>
              </a:tr>
              <a:tr h="1177816">
                <a:tc>
                  <a:txBody>
                    <a:bodyPr/>
                    <a:lstStyle/>
                    <a:p>
                      <a:pPr fontAlgn="base"/>
                      <a:r>
                        <a:rPr lang="en-GB" sz="2400" b="1" dirty="0">
                          <a:effectLst/>
                        </a:rPr>
                        <a:t>Person/child-centred care within outcome-focused provision ​</a:t>
                      </a:r>
                    </a:p>
                    <a:p>
                      <a:pPr marL="342900" lvl="0" indent="-342900" fontAlgn="base">
                        <a:buFont typeface="Arial" panose="020B0604020202020204" pitchFamily="34" charset="0"/>
                        <a:buChar char="•"/>
                      </a:pPr>
                      <a:r>
                        <a:rPr lang="en-GB" sz="2400" dirty="0">
                          <a:effectLst/>
                        </a:rPr>
                        <a:t>What is meant by person/child-centred care and how this relates to outcome-focused provision and current legislation and policy</a:t>
                      </a:r>
                    </a:p>
                  </a:txBody>
                  <a:tcPr/>
                </a:tc>
                <a:extLst>
                  <a:ext uri="{0D108BD9-81ED-4DB2-BD59-A6C34878D82A}">
                    <a16:rowId xmlns:a16="http://schemas.microsoft.com/office/drawing/2014/main" val="4220580426"/>
                  </a:ext>
                </a:extLst>
              </a:tr>
              <a:tr h="2989841">
                <a:tc>
                  <a:txBody>
                    <a:bodyPr/>
                    <a:lstStyle/>
                    <a:p>
                      <a:pPr fontAlgn="base"/>
                      <a:r>
                        <a:rPr lang="en-GB" sz="2400" b="1" dirty="0">
                          <a:effectLst/>
                        </a:rPr>
                        <a:t>Recognising high-quality health, social care and childcare services ​</a:t>
                      </a:r>
                    </a:p>
                    <a:p>
                      <a:pPr marL="0" lvl="0" indent="0" fontAlgn="base">
                        <a:buFont typeface="Arial" panose="020B0604020202020204" pitchFamily="34" charset="0"/>
                        <a:buNone/>
                      </a:pPr>
                      <a:r>
                        <a:rPr lang="en-GB" sz="2400" dirty="0">
                          <a:effectLst/>
                        </a:rPr>
                        <a:t>Learners should understand that every individual in Wales who uses heath and care services has the right to receive high quality care, and that this is achieved through:​</a:t>
                      </a:r>
                    </a:p>
                    <a:p>
                      <a:pPr marL="342900" lvl="0" indent="-342900" fontAlgn="base">
                        <a:buFont typeface="Arial" panose="020B0604020202020204" pitchFamily="34" charset="0"/>
                        <a:buChar char="•"/>
                      </a:pPr>
                      <a:r>
                        <a:rPr lang="en-GB" sz="2400" dirty="0">
                          <a:effectLst/>
                        </a:rPr>
                        <a:t>The standards that are set in legislation to provide a framework to maintain high-quality provision across all services in Wales​</a:t>
                      </a:r>
                    </a:p>
                    <a:p>
                      <a:pPr marL="342900" lvl="0" indent="-342900" fontAlgn="base">
                        <a:buFont typeface="Arial" panose="020B0604020202020204" pitchFamily="34" charset="0"/>
                        <a:buChar char="•"/>
                      </a:pPr>
                      <a:r>
                        <a:rPr lang="en-GB" sz="2400" dirty="0">
                          <a:effectLst/>
                        </a:rPr>
                        <a:t>Organisations that regulate and inspect the services that are provided​</a:t>
                      </a:r>
                    </a:p>
                    <a:p>
                      <a:pPr marL="342900" lvl="0" indent="-342900" fontAlgn="base">
                        <a:buFont typeface="Arial" panose="020B0604020202020204" pitchFamily="34" charset="0"/>
                        <a:buChar char="•"/>
                      </a:pPr>
                      <a:r>
                        <a:rPr lang="en-GB" sz="2400" dirty="0">
                          <a:effectLst/>
                        </a:rPr>
                        <a:t>Regulation of people working in health and social care and childcare, by confirming that they are suitable people to work in the specific professional or job role​</a:t>
                      </a:r>
                    </a:p>
                  </a:txBody>
                  <a:tcPr/>
                </a:tc>
                <a:extLst>
                  <a:ext uri="{0D108BD9-81ED-4DB2-BD59-A6C34878D82A}">
                    <a16:rowId xmlns:a16="http://schemas.microsoft.com/office/drawing/2014/main" val="433607872"/>
                  </a:ext>
                </a:extLst>
              </a:tr>
              <a:tr h="1996831">
                <a:tc>
                  <a:txBody>
                    <a:bodyPr/>
                    <a:lstStyle/>
                    <a:p>
                      <a:pPr fontAlgn="base"/>
                      <a:r>
                        <a:rPr lang="en-GB" sz="2400" b="1" dirty="0">
                          <a:effectLst/>
                        </a:rPr>
                        <a:t>The impact of legislation and national and local policies on provision and the rights of both the providers and individuals </a:t>
                      </a:r>
                      <a:r>
                        <a:rPr lang="en-GB" sz="2400" dirty="0">
                          <a:effectLst/>
                        </a:rPr>
                        <a:t>​</a:t>
                      </a:r>
                    </a:p>
                    <a:p>
                      <a:pPr marL="342900" lvl="0" indent="-342900" fontAlgn="base">
                        <a:buFont typeface="Arial" panose="020B0604020202020204" pitchFamily="34" charset="0"/>
                        <a:buChar char="•"/>
                      </a:pPr>
                      <a:r>
                        <a:rPr lang="en-GB" sz="2400" dirty="0">
                          <a:effectLst/>
                        </a:rPr>
                        <a:t>The impact of legislation and national and local policies ​</a:t>
                      </a:r>
                    </a:p>
                    <a:p>
                      <a:pPr marL="342900" lvl="0" indent="-342900" fontAlgn="base">
                        <a:buFont typeface="Arial" panose="020B0604020202020204" pitchFamily="34" charset="0"/>
                        <a:buChar char="•"/>
                      </a:pPr>
                      <a:r>
                        <a:rPr lang="en-GB" sz="2400" dirty="0">
                          <a:effectLst/>
                        </a:rPr>
                        <a:t>The key principles of current legislation and policies designed​</a:t>
                      </a:r>
                    </a:p>
                    <a:p>
                      <a:pPr marL="342900" lvl="0" indent="-342900" fontAlgn="base">
                        <a:buFont typeface="Arial" panose="020B0604020202020204" pitchFamily="34" charset="0"/>
                        <a:buChar char="•"/>
                      </a:pPr>
                      <a:r>
                        <a:rPr lang="en-GB" sz="2400" dirty="0">
                          <a:effectLst/>
                        </a:rPr>
                        <a:t>The impact of legislation on care and support provision ​</a:t>
                      </a:r>
                    </a:p>
                  </a:txBody>
                  <a:tcPr/>
                </a:tc>
                <a:extLst>
                  <a:ext uri="{0D108BD9-81ED-4DB2-BD59-A6C34878D82A}">
                    <a16:rowId xmlns:a16="http://schemas.microsoft.com/office/drawing/2014/main" val="3424024069"/>
                  </a:ext>
                </a:extLst>
              </a:tr>
            </a:tbl>
          </a:graphicData>
        </a:graphic>
      </p:graphicFrame>
      <p:pic>
        <p:nvPicPr>
          <p:cNvPr id="4" name="Picture 3">
            <a:extLst>
              <a:ext uri="{FF2B5EF4-FFF2-40B4-BE49-F238E27FC236}">
                <a16:creationId xmlns:a16="http://schemas.microsoft.com/office/drawing/2014/main" id="{9BA7D23E-6F6A-4258-B659-43C9DDC7CE66}"/>
              </a:ext>
            </a:extLst>
          </p:cNvPr>
          <p:cNvPicPr/>
          <p:nvPr/>
        </p:nvPicPr>
        <p:blipFill>
          <a:blip r:embed="rId2">
            <a:extLst>
              <a:ext uri="{28A0092B-C50C-407E-A947-70E740481C1C}">
                <a14:useLocalDpi xmlns:a14="http://schemas.microsoft.com/office/drawing/2010/main" val="0"/>
              </a:ext>
            </a:extLst>
          </a:blip>
          <a:stretch>
            <a:fillRect/>
          </a:stretch>
        </p:blipFill>
        <p:spPr>
          <a:xfrm>
            <a:off x="10698843" y="6215743"/>
            <a:ext cx="1480457" cy="642257"/>
          </a:xfrm>
          <a:prstGeom prst="rect">
            <a:avLst/>
          </a:prstGeom>
        </p:spPr>
      </p:pic>
    </p:spTree>
    <p:extLst>
      <p:ext uri="{BB962C8B-B14F-4D97-AF65-F5344CB8AC3E}">
        <p14:creationId xmlns:p14="http://schemas.microsoft.com/office/powerpoint/2010/main" val="24441632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ED15F1B8-722A-475D-9F41-9256960E0203}"/>
              </a:ext>
            </a:extLst>
          </p:cNvPr>
          <p:cNvGraphicFramePr>
            <a:graphicFrameLocks noGrp="1"/>
          </p:cNvGraphicFramePr>
          <p:nvPr>
            <p:extLst>
              <p:ext uri="{D42A27DB-BD31-4B8C-83A1-F6EECF244321}">
                <p14:modId xmlns:p14="http://schemas.microsoft.com/office/powerpoint/2010/main" val="3207918535"/>
              </p:ext>
            </p:extLst>
          </p:nvPr>
        </p:nvGraphicFramePr>
        <p:xfrm>
          <a:off x="0" y="-41346"/>
          <a:ext cx="12225073" cy="6899346"/>
        </p:xfrm>
        <a:graphic>
          <a:graphicData uri="http://schemas.openxmlformats.org/drawingml/2006/table">
            <a:tbl>
              <a:tblPr firstRow="1" bandRow="1">
                <a:tableStyleId>{5C22544A-7EE6-4342-B048-85BDC9FD1C3A}</a:tableStyleId>
              </a:tblPr>
              <a:tblGrid>
                <a:gridCol w="5635924">
                  <a:extLst>
                    <a:ext uri="{9D8B030D-6E8A-4147-A177-3AD203B41FA5}">
                      <a16:colId xmlns:a16="http://schemas.microsoft.com/office/drawing/2014/main" val="1653581029"/>
                    </a:ext>
                  </a:extLst>
                </a:gridCol>
                <a:gridCol w="688084">
                  <a:extLst>
                    <a:ext uri="{9D8B030D-6E8A-4147-A177-3AD203B41FA5}">
                      <a16:colId xmlns:a16="http://schemas.microsoft.com/office/drawing/2014/main" val="2721977871"/>
                    </a:ext>
                  </a:extLst>
                </a:gridCol>
                <a:gridCol w="5218981">
                  <a:extLst>
                    <a:ext uri="{9D8B030D-6E8A-4147-A177-3AD203B41FA5}">
                      <a16:colId xmlns:a16="http://schemas.microsoft.com/office/drawing/2014/main" val="1499292588"/>
                    </a:ext>
                  </a:extLst>
                </a:gridCol>
                <a:gridCol w="682084">
                  <a:extLst>
                    <a:ext uri="{9D8B030D-6E8A-4147-A177-3AD203B41FA5}">
                      <a16:colId xmlns:a16="http://schemas.microsoft.com/office/drawing/2014/main" val="1956943722"/>
                    </a:ext>
                  </a:extLst>
                </a:gridCol>
              </a:tblGrid>
              <a:tr h="654417">
                <a:tc gridSpan="4">
                  <a:txBody>
                    <a:bodyPr/>
                    <a:lstStyle/>
                    <a:p>
                      <a:pPr marL="357188" indent="-357188" rtl="0" fontAlgn="base">
                        <a:tabLst>
                          <a:tab pos="11839575" algn="r"/>
                        </a:tabLst>
                      </a:pPr>
                      <a:r>
                        <a:rPr lang="en-GB" sz="1400" dirty="0">
                          <a:effectLst/>
                        </a:rPr>
                        <a:t>(b)	Discusses how current legislation, initiatives and regulation support, and have an impact on, the provision of sustainable, high-quality health and social care and childcare services in Wales.	[12 marks] </a:t>
                      </a:r>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33334102"/>
                  </a:ext>
                </a:extLst>
              </a:tr>
              <a:tr h="758529">
                <a:tc>
                  <a:txBody>
                    <a:bodyPr/>
                    <a:lstStyle/>
                    <a:p>
                      <a:pPr algn="ctr" rtl="0" fontAlgn="base"/>
                      <a:r>
                        <a:rPr lang="en-GB" sz="1400" b="1" dirty="0">
                          <a:effectLst/>
                        </a:rPr>
                        <a:t>Assessment Criteria </a:t>
                      </a:r>
                    </a:p>
                    <a:p>
                      <a:pPr marL="444500" indent="-444500" rtl="0" fontAlgn="base"/>
                      <a:r>
                        <a:rPr lang="en-GB" sz="1400" dirty="0">
                          <a:effectLst/>
                        </a:rPr>
                        <a:t>AO1	Demonstrate knowledge and understanding of health and social care and childcare</a:t>
                      </a:r>
                    </a:p>
                  </a:txBody>
                  <a:tcPr/>
                </a:tc>
                <a:tc>
                  <a:txBody>
                    <a:bodyPr/>
                    <a:lstStyle/>
                    <a:p>
                      <a:pPr algn="ctr" rtl="0" fontAlgn="base"/>
                      <a:r>
                        <a:rPr lang="en-GB" sz="1400" b="1" dirty="0">
                          <a:effectLst/>
                        </a:rPr>
                        <a:t>Marks</a:t>
                      </a:r>
                      <a:r>
                        <a:rPr lang="en-GB" sz="1400" dirty="0">
                          <a:effectLst/>
                        </a:rPr>
                        <a:t> 8 marks </a:t>
                      </a:r>
                    </a:p>
                  </a:txBody>
                  <a:tcPr/>
                </a:tc>
                <a:tc>
                  <a:txBody>
                    <a:bodyPr/>
                    <a:lstStyle/>
                    <a:p>
                      <a:pPr algn="ctr" rtl="0" fontAlgn="base"/>
                      <a:r>
                        <a:rPr lang="en-GB" sz="1400" b="1" dirty="0">
                          <a:effectLst/>
                        </a:rPr>
                        <a:t>Assessment Criteria </a:t>
                      </a:r>
                    </a:p>
                    <a:p>
                      <a:pPr marL="357188" indent="-357188" rtl="0" fontAlgn="base"/>
                      <a:r>
                        <a:rPr lang="en-GB" sz="1400" dirty="0">
                          <a:effectLst/>
                        </a:rPr>
                        <a:t>AO3	</a:t>
                      </a:r>
                      <a:r>
                        <a:rPr lang="en-GB" sz="1350" dirty="0">
                          <a:effectLst/>
                        </a:rPr>
                        <a:t>Analyse and evaluate aspects of care to demonstrate understanding, make reasoned judgements and draw conclusions </a:t>
                      </a:r>
                    </a:p>
                  </a:txBody>
                  <a:tcPr/>
                </a:tc>
                <a:tc>
                  <a:txBody>
                    <a:bodyPr/>
                    <a:lstStyle/>
                    <a:p>
                      <a:pPr algn="ctr" rtl="0" fontAlgn="base"/>
                      <a:r>
                        <a:rPr lang="en-GB" sz="1400" b="1" dirty="0">
                          <a:effectLst/>
                        </a:rPr>
                        <a:t>Marks</a:t>
                      </a:r>
                      <a:r>
                        <a:rPr lang="en-GB" sz="1400" dirty="0">
                          <a:effectLst/>
                        </a:rPr>
                        <a:t> 4 marks</a:t>
                      </a:r>
                    </a:p>
                  </a:txBody>
                  <a:tcPr/>
                </a:tc>
                <a:extLst>
                  <a:ext uri="{0D108BD9-81ED-4DB2-BD59-A6C34878D82A}">
                    <a16:rowId xmlns:a16="http://schemas.microsoft.com/office/drawing/2014/main" val="3035179629"/>
                  </a:ext>
                </a:extLst>
              </a:tr>
              <a:tr h="1519560">
                <a:tc>
                  <a:txBody>
                    <a:bodyPr/>
                    <a:lstStyle/>
                    <a:p>
                      <a:pPr rtl="0" fontAlgn="base"/>
                      <a:r>
                        <a:rPr lang="en-GB" sz="1400" dirty="0">
                          <a:effectLst/>
                        </a:rPr>
                        <a:t>Excellent knowledge and understanding of: </a:t>
                      </a:r>
                    </a:p>
                    <a:p>
                      <a:pPr marL="182563" indent="-182563" rtl="0" fontAlgn="base"/>
                      <a:r>
                        <a:rPr lang="en-GB" sz="1400" dirty="0">
                          <a:effectLst/>
                        </a:rPr>
                        <a:t>•	current named legislation, initiatives and regulation </a:t>
                      </a:r>
                    </a:p>
                    <a:p>
                      <a:pPr marL="182563" indent="-182563" rtl="0" fontAlgn="base"/>
                      <a:r>
                        <a:rPr lang="en-GB" sz="1400" dirty="0">
                          <a:effectLst/>
                        </a:rPr>
                        <a:t>•	standards that are set in legislation and organisations that regulate and inspect </a:t>
                      </a:r>
                    </a:p>
                    <a:p>
                      <a:pPr marL="182563" indent="-182563" rtl="0" fontAlgn="base"/>
                      <a:r>
                        <a:rPr lang="en-GB" sz="1400" dirty="0">
                          <a:effectLst/>
                        </a:rPr>
                        <a:t>•	how a broad range of current legislation, initiatives and regulation support sustainable, high-quality person/child-centred health and social care and childcare services in Wales.  </a:t>
                      </a:r>
                    </a:p>
                  </a:txBody>
                  <a:tcPr/>
                </a:tc>
                <a:tc>
                  <a:txBody>
                    <a:bodyPr/>
                    <a:lstStyle/>
                    <a:p>
                      <a:pPr algn="ctr" rtl="0" fontAlgn="base"/>
                      <a:r>
                        <a:rPr lang="en-GB" sz="1400" dirty="0">
                          <a:effectLst/>
                        </a:rPr>
                        <a:t>7-8 marks</a:t>
                      </a:r>
                    </a:p>
                  </a:txBody>
                  <a:tcPr/>
                </a:tc>
                <a:tc>
                  <a:txBody>
                    <a:bodyPr/>
                    <a:lstStyle/>
                    <a:p>
                      <a:pPr rtl="0" fontAlgn="base"/>
                      <a:r>
                        <a:rPr lang="en-GB" sz="1400" dirty="0">
                          <a:effectLst/>
                        </a:rPr>
                        <a:t>There are no Band 4 marks for this assessment objective. </a:t>
                      </a:r>
                    </a:p>
                    <a:p>
                      <a:pPr rtl="0" fontAlgn="base"/>
                      <a:r>
                        <a:rPr lang="en-GB" sz="1400" dirty="0">
                          <a:effectLst/>
                        </a:rPr>
                        <a:t>4 marks are awarded as for Band 3.</a:t>
                      </a:r>
                    </a:p>
                    <a:p>
                      <a:pPr rtl="0" fontAlgn="base"/>
                      <a:endParaRPr lang="en-GB" sz="2000" dirty="0">
                        <a:effectLst/>
                      </a:endParaRPr>
                    </a:p>
                  </a:txBody>
                  <a:tcPr/>
                </a:tc>
                <a:tc>
                  <a:txBody>
                    <a:bodyPr/>
                    <a:lstStyle/>
                    <a:p>
                      <a:pPr algn="ctr" rtl="0" fontAlgn="base"/>
                      <a:endParaRPr lang="en-GB" sz="1400" dirty="0">
                        <a:effectLst/>
                        <a:latin typeface="Calibri Light"/>
                      </a:endParaRPr>
                    </a:p>
                  </a:txBody>
                  <a:tcPr/>
                </a:tc>
                <a:extLst>
                  <a:ext uri="{0D108BD9-81ED-4DB2-BD59-A6C34878D82A}">
                    <a16:rowId xmlns:a16="http://schemas.microsoft.com/office/drawing/2014/main" val="1413922028"/>
                  </a:ext>
                </a:extLst>
              </a:tr>
              <a:tr h="1564617">
                <a:tc>
                  <a:txBody>
                    <a:bodyPr/>
                    <a:lstStyle/>
                    <a:p>
                      <a:pPr rtl="0" fontAlgn="base"/>
                      <a:r>
                        <a:rPr lang="en-GB" sz="1400" dirty="0">
                          <a:effectLst/>
                        </a:rPr>
                        <a:t>Good knowledge and understanding of: </a:t>
                      </a:r>
                    </a:p>
                    <a:p>
                      <a:pPr marL="182563" indent="-182563" rtl="0" fontAlgn="base"/>
                      <a:r>
                        <a:rPr lang="en-GB" sz="1400" dirty="0">
                          <a:effectLst/>
                        </a:rPr>
                        <a:t>•	current named legislation, initiatives and regulation </a:t>
                      </a:r>
                    </a:p>
                    <a:p>
                      <a:pPr marL="182563" indent="-182563" rtl="0" fontAlgn="base"/>
                      <a:r>
                        <a:rPr lang="en-GB" sz="1400" dirty="0">
                          <a:effectLst/>
                        </a:rPr>
                        <a:t>•	standards that are set in legislation and/or organisations that regulate and inspect </a:t>
                      </a:r>
                    </a:p>
                    <a:p>
                      <a:pPr marL="182563" indent="-182563" rtl="0" fontAlgn="base"/>
                      <a:r>
                        <a:rPr lang="en-GB" sz="1400" dirty="0">
                          <a:effectLst/>
                        </a:rPr>
                        <a:t>•	how a range of current legislation, initiatives and regulation support sustainable, high quality person/child-centred health and social care and childcare services in Wales.</a:t>
                      </a:r>
                    </a:p>
                  </a:txBody>
                  <a:tcPr/>
                </a:tc>
                <a:tc>
                  <a:txBody>
                    <a:bodyPr/>
                    <a:lstStyle/>
                    <a:p>
                      <a:pPr algn="ctr" rtl="0" fontAlgn="base"/>
                      <a:r>
                        <a:rPr lang="en-GB" sz="1400" dirty="0">
                          <a:effectLst/>
                        </a:rPr>
                        <a:t>5-6 marks</a:t>
                      </a:r>
                    </a:p>
                    <a:p>
                      <a:pPr algn="ctr" rtl="0" fontAlgn="base"/>
                      <a:endParaRPr lang="en-GB" sz="2000" dirty="0">
                        <a:effectLst/>
                      </a:endParaRPr>
                    </a:p>
                  </a:txBody>
                  <a:tcPr/>
                </a:tc>
                <a:tc>
                  <a:txBody>
                    <a:bodyPr/>
                    <a:lstStyle/>
                    <a:p>
                      <a:pPr rtl="0" fontAlgn="base"/>
                      <a:r>
                        <a:rPr lang="en-GB" sz="1400" dirty="0">
                          <a:effectLst/>
                        </a:rPr>
                        <a:t>A very good discussion which demonstrates reasoned judgements about the impact of named current legislation, initiatives and regulation in relation to:  </a:t>
                      </a:r>
                    </a:p>
                    <a:p>
                      <a:pPr marL="182563" indent="-182563" rtl="0" fontAlgn="base"/>
                      <a:r>
                        <a:rPr lang="en-GB" sz="1400" dirty="0">
                          <a:effectLst/>
                        </a:rPr>
                        <a:t>•	sustainable care services  </a:t>
                      </a:r>
                    </a:p>
                    <a:p>
                      <a:pPr marL="182563" indent="-182563" rtl="0" fontAlgn="base"/>
                      <a:r>
                        <a:rPr lang="en-GB" sz="1400" dirty="0">
                          <a:effectLst/>
                        </a:rPr>
                        <a:t>•	high-quality health and social care, and childcare services in Wales.</a:t>
                      </a:r>
                    </a:p>
                  </a:txBody>
                  <a:tcPr/>
                </a:tc>
                <a:tc>
                  <a:txBody>
                    <a:bodyPr/>
                    <a:lstStyle/>
                    <a:p>
                      <a:pPr algn="ctr" rtl="0" fontAlgn="base"/>
                      <a:r>
                        <a:rPr lang="en-GB" sz="1400" dirty="0">
                          <a:effectLst/>
                        </a:rPr>
                        <a:t>4 marks</a:t>
                      </a:r>
                    </a:p>
                    <a:p>
                      <a:pPr algn="ctr" rtl="0" fontAlgn="base"/>
                      <a:endParaRPr lang="en-GB" sz="2000" dirty="0">
                        <a:effectLst/>
                      </a:endParaRPr>
                    </a:p>
                  </a:txBody>
                  <a:tcPr/>
                </a:tc>
                <a:extLst>
                  <a:ext uri="{0D108BD9-81ED-4DB2-BD59-A6C34878D82A}">
                    <a16:rowId xmlns:a16="http://schemas.microsoft.com/office/drawing/2014/main" val="2603869166"/>
                  </a:ext>
                </a:extLst>
              </a:tr>
              <a:tr h="828657">
                <a:tc>
                  <a:txBody>
                    <a:bodyPr/>
                    <a:lstStyle/>
                    <a:p>
                      <a:pPr rtl="0" fontAlgn="base"/>
                      <a:r>
                        <a:rPr lang="en-GB" sz="1400" dirty="0">
                          <a:effectLst/>
                        </a:rPr>
                        <a:t>Basic knowledge and understanding of: </a:t>
                      </a:r>
                    </a:p>
                    <a:p>
                      <a:pPr marL="182563" indent="-182563" rtl="0" fontAlgn="base"/>
                      <a:r>
                        <a:rPr lang="en-GB" sz="1400" dirty="0">
                          <a:effectLst/>
                        </a:rPr>
                        <a:t>•	current legislation, initiatives and/or regulation  </a:t>
                      </a:r>
                    </a:p>
                    <a:p>
                      <a:pPr marL="182563" indent="-182563" rtl="0" fontAlgn="base"/>
                      <a:r>
                        <a:rPr lang="en-GB" sz="1400" dirty="0">
                          <a:effectLst/>
                        </a:rPr>
                        <a:t>•	how current legislation, initiatives and/or regulation support  sustainable, high-quality health and social care and childcare services in Wales.</a:t>
                      </a:r>
                    </a:p>
                  </a:txBody>
                  <a:tcPr/>
                </a:tc>
                <a:tc>
                  <a:txBody>
                    <a:bodyPr/>
                    <a:lstStyle/>
                    <a:p>
                      <a:pPr algn="ctr" rtl="0" fontAlgn="base"/>
                      <a:r>
                        <a:rPr lang="en-GB" sz="1400" dirty="0">
                          <a:effectLst/>
                        </a:rPr>
                        <a:t>3-4 marks</a:t>
                      </a:r>
                    </a:p>
                    <a:p>
                      <a:pPr algn="ctr" rtl="0" fontAlgn="base"/>
                      <a:endParaRPr lang="en-GB" sz="2000" dirty="0">
                        <a:effectLst/>
                      </a:endParaRPr>
                    </a:p>
                  </a:txBody>
                  <a:tcPr/>
                </a:tc>
                <a:tc>
                  <a:txBody>
                    <a:bodyPr/>
                    <a:lstStyle/>
                    <a:p>
                      <a:pPr rtl="0" fontAlgn="base"/>
                      <a:r>
                        <a:rPr lang="en-GB" sz="1400" dirty="0">
                          <a:effectLst/>
                        </a:rPr>
                        <a:t>A good discussion which demonstrates generally valid judgements about the impact of current legislation, initiatives and/or regulation in relation to:  </a:t>
                      </a:r>
                    </a:p>
                    <a:p>
                      <a:pPr marL="182563" indent="-182563" rtl="0" fontAlgn="base"/>
                      <a:r>
                        <a:rPr lang="en-GB" sz="1400" dirty="0">
                          <a:effectLst/>
                        </a:rPr>
                        <a:t>•	sustainable care services  </a:t>
                      </a:r>
                    </a:p>
                    <a:p>
                      <a:pPr marL="182563" indent="-182563" rtl="0" fontAlgn="base"/>
                      <a:r>
                        <a:rPr lang="en-GB" sz="1400" dirty="0">
                          <a:effectLst/>
                        </a:rPr>
                        <a:t>•	high-quality health and social care, and childcare services in Wales.</a:t>
                      </a:r>
                    </a:p>
                  </a:txBody>
                  <a:tcPr/>
                </a:tc>
                <a:tc>
                  <a:txBody>
                    <a:bodyPr/>
                    <a:lstStyle/>
                    <a:p>
                      <a:pPr algn="ctr" rtl="0" fontAlgn="base"/>
                      <a:r>
                        <a:rPr lang="en-GB" sz="1400" dirty="0">
                          <a:effectLst/>
                        </a:rPr>
                        <a:t>2-3 marks</a:t>
                      </a:r>
                    </a:p>
                    <a:p>
                      <a:pPr algn="ctr" rtl="0" fontAlgn="base"/>
                      <a:endParaRPr lang="en-GB" sz="2000" dirty="0">
                        <a:effectLst/>
                      </a:endParaRPr>
                    </a:p>
                  </a:txBody>
                  <a:tcPr/>
                </a:tc>
                <a:extLst>
                  <a:ext uri="{0D108BD9-81ED-4DB2-BD59-A6C34878D82A}">
                    <a16:rowId xmlns:a16="http://schemas.microsoft.com/office/drawing/2014/main" val="1710141311"/>
                  </a:ext>
                </a:extLst>
              </a:tr>
              <a:tr h="981627">
                <a:tc>
                  <a:txBody>
                    <a:bodyPr/>
                    <a:lstStyle/>
                    <a:p>
                      <a:pPr rtl="0" fontAlgn="base"/>
                      <a:r>
                        <a:rPr lang="en-GB" sz="1400" dirty="0">
                          <a:effectLst/>
                        </a:rPr>
                        <a:t> Limited knowledge and understanding of: </a:t>
                      </a:r>
                    </a:p>
                    <a:p>
                      <a:pPr marL="182563" indent="-182563" rtl="0" fontAlgn="base"/>
                      <a:r>
                        <a:rPr lang="en-GB" sz="1400" dirty="0">
                          <a:effectLst/>
                        </a:rPr>
                        <a:t>•	current legislation, initiatives or regulation  </a:t>
                      </a:r>
                    </a:p>
                    <a:p>
                      <a:pPr marL="182563" indent="-182563" rtl="0" fontAlgn="base"/>
                      <a:r>
                        <a:rPr lang="en-GB" sz="1400" dirty="0">
                          <a:effectLst/>
                        </a:rPr>
                        <a:t>•	how any current legislation, initiatives or regulation support sustainable health and social care or childcare services.</a:t>
                      </a:r>
                    </a:p>
                  </a:txBody>
                  <a:tcPr/>
                </a:tc>
                <a:tc>
                  <a:txBody>
                    <a:bodyPr/>
                    <a:lstStyle/>
                    <a:p>
                      <a:pPr algn="ctr" rtl="0" fontAlgn="base"/>
                      <a:r>
                        <a:rPr lang="en-GB" sz="1400" dirty="0">
                          <a:effectLst/>
                        </a:rPr>
                        <a:t>1-2 marks</a:t>
                      </a:r>
                    </a:p>
                    <a:p>
                      <a:pPr algn="ctr" rtl="0" fontAlgn="base"/>
                      <a:endParaRPr lang="en-GB" sz="2000" dirty="0">
                        <a:effectLst/>
                      </a:endParaRPr>
                    </a:p>
                  </a:txBody>
                  <a:tcPr/>
                </a:tc>
                <a:tc>
                  <a:txBody>
                    <a:bodyPr/>
                    <a:lstStyle/>
                    <a:p>
                      <a:pPr rtl="0" fontAlgn="base"/>
                      <a:r>
                        <a:rPr lang="en-GB" sz="1400" dirty="0">
                          <a:effectLst/>
                        </a:rPr>
                        <a:t>A basic discussion which demonstrates some valid judgements about the impact of current legislation, initiatives or regulation in relation to:</a:t>
                      </a:r>
                    </a:p>
                    <a:p>
                      <a:pPr marL="177800" indent="-177800" rtl="0" fontAlgn="base"/>
                      <a:r>
                        <a:rPr lang="en-GB" sz="1400" dirty="0">
                          <a:effectLst/>
                        </a:rPr>
                        <a:t>•	sustainable care services </a:t>
                      </a:r>
                    </a:p>
                    <a:p>
                      <a:pPr marL="177800" indent="-177800" rtl="0" fontAlgn="base"/>
                      <a:r>
                        <a:rPr lang="en-GB" sz="1400" dirty="0">
                          <a:effectLst/>
                        </a:rPr>
                        <a:t>•</a:t>
                      </a:r>
                      <a:r>
                        <a:rPr lang="en-GB" sz="1400">
                          <a:effectLst/>
                        </a:rPr>
                        <a:t>	high-quality </a:t>
                      </a:r>
                      <a:r>
                        <a:rPr lang="en-GB" sz="1400" dirty="0">
                          <a:effectLst/>
                        </a:rPr>
                        <a:t>health and social care, and childcare services.</a:t>
                      </a:r>
                    </a:p>
                  </a:txBody>
                  <a:tcPr/>
                </a:tc>
                <a:tc>
                  <a:txBody>
                    <a:bodyPr/>
                    <a:lstStyle/>
                    <a:p>
                      <a:pPr algn="ctr" rtl="0" fontAlgn="base"/>
                      <a:r>
                        <a:rPr lang="en-GB" sz="1400" dirty="0">
                          <a:effectLst/>
                        </a:rPr>
                        <a:t>1 mark</a:t>
                      </a:r>
                    </a:p>
                    <a:p>
                      <a:pPr algn="ctr" rtl="0" fontAlgn="base"/>
                      <a:endParaRPr lang="en-GB" sz="2000" dirty="0">
                        <a:effectLst/>
                      </a:endParaRPr>
                    </a:p>
                  </a:txBody>
                  <a:tcPr/>
                </a:tc>
                <a:extLst>
                  <a:ext uri="{0D108BD9-81ED-4DB2-BD59-A6C34878D82A}">
                    <a16:rowId xmlns:a16="http://schemas.microsoft.com/office/drawing/2014/main" val="1385603642"/>
                  </a:ext>
                </a:extLst>
              </a:tr>
            </a:tbl>
          </a:graphicData>
        </a:graphic>
      </p:graphicFrame>
    </p:spTree>
    <p:extLst>
      <p:ext uri="{BB962C8B-B14F-4D97-AF65-F5344CB8AC3E}">
        <p14:creationId xmlns:p14="http://schemas.microsoft.com/office/powerpoint/2010/main" val="33896595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2AF48-C521-4688-A46C-5145B2716851}"/>
              </a:ext>
            </a:extLst>
          </p:cNvPr>
          <p:cNvSpPr>
            <a:spLocks noGrp="1"/>
          </p:cNvSpPr>
          <p:nvPr>
            <p:ph type="title"/>
          </p:nvPr>
        </p:nvSpPr>
        <p:spPr>
          <a:xfrm>
            <a:off x="914400" y="909411"/>
            <a:ext cx="10515600" cy="1325563"/>
          </a:xfrm>
          <a:solidFill>
            <a:srgbClr val="F584EB"/>
          </a:solidFill>
        </p:spPr>
        <p:txBody>
          <a:bodyPr>
            <a:noAutofit/>
          </a:bodyPr>
          <a:lstStyle/>
          <a:p>
            <a:pPr algn="ctr"/>
            <a:r>
              <a:rPr lang="en-GB" sz="2800" b="1" dirty="0">
                <a:solidFill>
                  <a:srgbClr val="000000"/>
                </a:solidFill>
                <a:ea typeface="+mj-lt"/>
                <a:cs typeface="+mj-lt"/>
              </a:rPr>
              <a:t>Discuss how current legislation, initiatives and regulation support, and have an impact on, the provision of sustainable, high-quality health and social care and childcare services in Wales</a:t>
            </a:r>
            <a:endParaRPr lang="en-US" sz="2800" dirty="0">
              <a:solidFill>
                <a:srgbClr val="000000"/>
              </a:solidFill>
              <a:cs typeface="Calibri Light" panose="020F0302020204030204"/>
            </a:endParaRPr>
          </a:p>
        </p:txBody>
      </p:sp>
      <p:sp>
        <p:nvSpPr>
          <p:cNvPr id="6" name="Content Placeholder 5">
            <a:extLst>
              <a:ext uri="{FF2B5EF4-FFF2-40B4-BE49-F238E27FC236}">
                <a16:creationId xmlns:a16="http://schemas.microsoft.com/office/drawing/2014/main" id="{CA5D3C92-D87E-4558-AD88-59815AB6C491}"/>
              </a:ext>
            </a:extLst>
          </p:cNvPr>
          <p:cNvSpPr>
            <a:spLocks noGrp="1"/>
          </p:cNvSpPr>
          <p:nvPr>
            <p:ph sz="half" idx="1"/>
          </p:nvPr>
        </p:nvSpPr>
        <p:spPr>
          <a:xfrm>
            <a:off x="914400" y="2369911"/>
            <a:ext cx="5181600" cy="4351338"/>
          </a:xfrm>
          <a:ln>
            <a:solidFill>
              <a:srgbClr val="F584EB"/>
            </a:solidFill>
          </a:ln>
        </p:spPr>
        <p:txBody>
          <a:bodyPr vert="horz" lIns="91440" tIns="45720" rIns="91440" bIns="45720" rtlCol="0" anchor="t">
            <a:normAutofit/>
          </a:bodyPr>
          <a:lstStyle/>
          <a:p>
            <a:pPr marL="0" indent="0" algn="ctr">
              <a:buNone/>
            </a:pPr>
            <a:endParaRPr lang="en-GB" dirty="0">
              <a:cs typeface="Calibri"/>
            </a:endParaRPr>
          </a:p>
          <a:p>
            <a:pPr marL="0" indent="0" algn="ctr">
              <a:buNone/>
            </a:pPr>
            <a:endParaRPr lang="en-GB" dirty="0">
              <a:cs typeface="Calibri"/>
            </a:endParaRPr>
          </a:p>
          <a:p>
            <a:pPr marL="0" indent="0" algn="ctr">
              <a:buNone/>
            </a:pPr>
            <a:endParaRPr lang="en-GB" dirty="0">
              <a:cs typeface="Calibri"/>
            </a:endParaRPr>
          </a:p>
          <a:p>
            <a:pPr marL="0" indent="0" algn="ctr">
              <a:buNone/>
            </a:pPr>
            <a:r>
              <a:rPr lang="en-GB" sz="5400" b="1" dirty="0">
                <a:solidFill>
                  <a:srgbClr val="DB44E3"/>
                </a:solidFill>
                <a:cs typeface="Calibri"/>
              </a:rPr>
              <a:t>Discuss</a:t>
            </a:r>
            <a:endParaRPr lang="en-US" sz="5400" b="1">
              <a:solidFill>
                <a:srgbClr val="DB44E3"/>
              </a:solidFill>
              <a:cs typeface="Calibri"/>
            </a:endParaRPr>
          </a:p>
        </p:txBody>
      </p:sp>
      <p:sp>
        <p:nvSpPr>
          <p:cNvPr id="7" name="Content Placeholder 6">
            <a:extLst>
              <a:ext uri="{FF2B5EF4-FFF2-40B4-BE49-F238E27FC236}">
                <a16:creationId xmlns:a16="http://schemas.microsoft.com/office/drawing/2014/main" id="{A57527A0-4AB6-47F3-9222-9CB2ACC433D9}"/>
              </a:ext>
            </a:extLst>
          </p:cNvPr>
          <p:cNvSpPr>
            <a:spLocks noGrp="1"/>
          </p:cNvSpPr>
          <p:nvPr>
            <p:ph sz="half" idx="2"/>
          </p:nvPr>
        </p:nvSpPr>
        <p:spPr>
          <a:xfrm>
            <a:off x="6248400" y="2369911"/>
            <a:ext cx="5181600" cy="4351338"/>
          </a:xfrm>
          <a:solidFill>
            <a:srgbClr val="F584EB"/>
          </a:solidFill>
          <a:ln>
            <a:solidFill>
              <a:srgbClr val="F584EB"/>
            </a:solidFill>
          </a:ln>
        </p:spPr>
        <p:txBody>
          <a:bodyPr vert="horz" lIns="91440" tIns="45720" rIns="91440" bIns="45720" rtlCol="0" anchor="t">
            <a:normAutofit/>
          </a:bodyPr>
          <a:lstStyle/>
          <a:p>
            <a:pPr marL="0" indent="0">
              <a:buNone/>
            </a:pPr>
            <a:endParaRPr lang="en-GB" dirty="0">
              <a:ea typeface="+mn-lt"/>
              <a:cs typeface="+mn-lt"/>
            </a:endParaRPr>
          </a:p>
          <a:p>
            <a:pPr marL="0" indent="0">
              <a:buNone/>
            </a:pPr>
            <a:endParaRPr lang="en-GB" dirty="0">
              <a:ea typeface="+mn-lt"/>
              <a:cs typeface="+mn-lt"/>
            </a:endParaRPr>
          </a:p>
          <a:p>
            <a:pPr marL="0" indent="0" algn="ctr">
              <a:buNone/>
            </a:pPr>
            <a:r>
              <a:rPr lang="en-GB" sz="3200" dirty="0">
                <a:ea typeface="+mn-lt"/>
                <a:cs typeface="+mn-lt"/>
              </a:rPr>
              <a:t>Examine an issue in detail/in a structured way, taking into account different ideas</a:t>
            </a:r>
            <a:endParaRPr lang="en-GB" sz="3200" dirty="0">
              <a:cs typeface="Calibri" panose="020F0502020204030204"/>
            </a:endParaRPr>
          </a:p>
        </p:txBody>
      </p:sp>
      <p:pic>
        <p:nvPicPr>
          <p:cNvPr id="5" name="Picture 4">
            <a:extLst>
              <a:ext uri="{FF2B5EF4-FFF2-40B4-BE49-F238E27FC236}">
                <a16:creationId xmlns:a16="http://schemas.microsoft.com/office/drawing/2014/main" id="{1B6DDF20-DF70-46DB-A4FE-32EA3D3EE398}"/>
              </a:ext>
            </a:extLst>
          </p:cNvPr>
          <p:cNvPicPr/>
          <p:nvPr/>
        </p:nvPicPr>
        <p:blipFill>
          <a:blip r:embed="rId2">
            <a:extLst>
              <a:ext uri="{28A0092B-C50C-407E-A947-70E740481C1C}">
                <a14:useLocalDpi xmlns:a14="http://schemas.microsoft.com/office/drawing/2010/main" val="0"/>
              </a:ext>
            </a:extLst>
          </a:blip>
          <a:stretch>
            <a:fillRect/>
          </a:stretch>
        </p:blipFill>
        <p:spPr>
          <a:xfrm>
            <a:off x="10472058" y="10886"/>
            <a:ext cx="1709056" cy="763588"/>
          </a:xfrm>
          <a:prstGeom prst="rect">
            <a:avLst/>
          </a:prstGeom>
        </p:spPr>
      </p:pic>
    </p:spTree>
    <p:extLst>
      <p:ext uri="{BB962C8B-B14F-4D97-AF65-F5344CB8AC3E}">
        <p14:creationId xmlns:p14="http://schemas.microsoft.com/office/powerpoint/2010/main" val="3815390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D834D36-D981-4EDD-B062-077BAB9C71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314"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1" name="Picture 20">
            <a:extLst>
              <a:ext uri="{FF2B5EF4-FFF2-40B4-BE49-F238E27FC236}">
                <a16:creationId xmlns:a16="http://schemas.microsoft.com/office/drawing/2014/main" id="{6CFD523C-CC0D-41EB-B7F7-C615B5715FE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DBAA343D-5DD0-437E-982F-01D667EE0E39}"/>
              </a:ext>
            </a:extLst>
          </p:cNvPr>
          <p:cNvSpPr>
            <a:spLocks noGrp="1"/>
          </p:cNvSpPr>
          <p:nvPr>
            <p:ph type="title"/>
          </p:nvPr>
        </p:nvSpPr>
        <p:spPr>
          <a:xfrm>
            <a:off x="4973784" y="4162870"/>
            <a:ext cx="6432472" cy="1794989"/>
          </a:xfrm>
          <a:solidFill>
            <a:srgbClr val="F584EB"/>
          </a:solidFill>
        </p:spPr>
        <p:txBody>
          <a:bodyPr vert="horz" lIns="91440" tIns="45720" rIns="91440" bIns="45720" rtlCol="0" anchor="t">
            <a:noAutofit/>
          </a:bodyPr>
          <a:lstStyle/>
          <a:p>
            <a:pPr algn="ctr"/>
            <a:br>
              <a:rPr lang="en-US" b="1" dirty="0">
                <a:solidFill>
                  <a:srgbClr val="000000"/>
                </a:solidFill>
                <a:cs typeface="Calibri Light"/>
              </a:rPr>
            </a:br>
            <a:r>
              <a:rPr lang="en-US" b="1" dirty="0">
                <a:solidFill>
                  <a:srgbClr val="000000"/>
                </a:solidFill>
                <a:cs typeface="Calibri Light"/>
              </a:rPr>
              <a:t>Legislation</a:t>
            </a:r>
            <a:br>
              <a:rPr lang="en-US" b="1" dirty="0">
                <a:solidFill>
                  <a:srgbClr val="000000"/>
                </a:solidFill>
                <a:cs typeface="Calibri Light"/>
              </a:rPr>
            </a:br>
            <a:endParaRPr lang="en-US" dirty="0">
              <a:solidFill>
                <a:srgbClr val="000000"/>
              </a:solidFill>
              <a:cs typeface="Calibri Light"/>
            </a:endParaRPr>
          </a:p>
        </p:txBody>
      </p:sp>
      <p:sp>
        <p:nvSpPr>
          <p:cNvPr id="23" name="Freeform 68">
            <a:extLst>
              <a:ext uri="{FF2B5EF4-FFF2-40B4-BE49-F238E27FC236}">
                <a16:creationId xmlns:a16="http://schemas.microsoft.com/office/drawing/2014/main" id="{251BB4E6-C169-431D-9D53-2BBEBFFD15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79782" y="2"/>
            <a:ext cx="3614335" cy="2178813"/>
          </a:xfrm>
          <a:custGeom>
            <a:avLst/>
            <a:gdLst>
              <a:gd name="connsiteX0" fmla="*/ 38628 w 3614335"/>
              <a:gd name="connsiteY0" fmla="*/ 0 h 2178813"/>
              <a:gd name="connsiteX1" fmla="*/ 3575707 w 3614335"/>
              <a:gd name="connsiteY1" fmla="*/ 0 h 2178813"/>
              <a:gd name="connsiteX2" fmla="*/ 3577619 w 3614335"/>
              <a:gd name="connsiteY2" fmla="*/ 7439 h 2178813"/>
              <a:gd name="connsiteX3" fmla="*/ 3614335 w 3614335"/>
              <a:gd name="connsiteY3" fmla="*/ 371646 h 2178813"/>
              <a:gd name="connsiteX4" fmla="*/ 1807167 w 3614335"/>
              <a:gd name="connsiteY4" fmla="*/ 2178813 h 2178813"/>
              <a:gd name="connsiteX5" fmla="*/ 0 w 3614335"/>
              <a:gd name="connsiteY5" fmla="*/ 371646 h 2178813"/>
              <a:gd name="connsiteX6" fmla="*/ 36715 w 3614335"/>
              <a:gd name="connsiteY6" fmla="*/ 7439 h 2178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4335" h="2178813">
                <a:moveTo>
                  <a:pt x="38628" y="0"/>
                </a:moveTo>
                <a:lnTo>
                  <a:pt x="3575707" y="0"/>
                </a:lnTo>
                <a:lnTo>
                  <a:pt x="3577619" y="7439"/>
                </a:lnTo>
                <a:cubicBezTo>
                  <a:pt x="3601692" y="125081"/>
                  <a:pt x="3614335" y="246887"/>
                  <a:pt x="3614335" y="371646"/>
                </a:cubicBezTo>
                <a:cubicBezTo>
                  <a:pt x="3614335" y="1369717"/>
                  <a:pt x="2805239" y="2178813"/>
                  <a:pt x="1807167" y="2178813"/>
                </a:cubicBezTo>
                <a:cubicBezTo>
                  <a:pt x="809097" y="2178813"/>
                  <a:pt x="0" y="1369717"/>
                  <a:pt x="0" y="371646"/>
                </a:cubicBezTo>
                <a:cubicBezTo>
                  <a:pt x="0" y="246887"/>
                  <a:pt x="12642" y="125081"/>
                  <a:pt x="36715" y="7439"/>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9" name="Picture 9" descr="Text&#10;&#10;Description automatically generated">
            <a:extLst>
              <a:ext uri="{FF2B5EF4-FFF2-40B4-BE49-F238E27FC236}">
                <a16:creationId xmlns:a16="http://schemas.microsoft.com/office/drawing/2014/main" id="{60B35511-EF0B-417B-AF0B-B93747DD46AB}"/>
              </a:ext>
            </a:extLst>
          </p:cNvPr>
          <p:cNvPicPr>
            <a:picLocks noChangeAspect="1"/>
          </p:cNvPicPr>
          <p:nvPr/>
        </p:nvPicPr>
        <p:blipFill>
          <a:blip r:embed="rId3"/>
          <a:stretch>
            <a:fillRect/>
          </a:stretch>
        </p:blipFill>
        <p:spPr>
          <a:xfrm>
            <a:off x="2122108" y="291035"/>
            <a:ext cx="2329681" cy="1198334"/>
          </a:xfrm>
          <a:prstGeom prst="rect">
            <a:avLst/>
          </a:prstGeom>
        </p:spPr>
      </p:pic>
      <p:sp>
        <p:nvSpPr>
          <p:cNvPr id="25" name="Freeform 72">
            <a:extLst>
              <a:ext uri="{FF2B5EF4-FFF2-40B4-BE49-F238E27FC236}">
                <a16:creationId xmlns:a16="http://schemas.microsoft.com/office/drawing/2014/main" id="{5AFEC34A-0251-411C-A0C7-E1FB917E90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2433009"/>
            <a:ext cx="3762321" cy="4434467"/>
          </a:xfrm>
          <a:custGeom>
            <a:avLst/>
            <a:gdLst>
              <a:gd name="connsiteX0" fmla="*/ 871484 w 3762321"/>
              <a:gd name="connsiteY0" fmla="*/ 0 h 4434467"/>
              <a:gd name="connsiteX1" fmla="*/ 3762321 w 3762321"/>
              <a:gd name="connsiteY1" fmla="*/ 2890836 h 4434467"/>
              <a:gd name="connsiteX2" fmla="*/ 3413413 w 3762321"/>
              <a:gd name="connsiteY2" fmla="*/ 4268781 h 4434467"/>
              <a:gd name="connsiteX3" fmla="*/ 3312756 w 3762321"/>
              <a:gd name="connsiteY3" fmla="*/ 4434467 h 4434467"/>
              <a:gd name="connsiteX4" fmla="*/ 0 w 3762321"/>
              <a:gd name="connsiteY4" fmla="*/ 4434467 h 4434467"/>
              <a:gd name="connsiteX5" fmla="*/ 0 w 3762321"/>
              <a:gd name="connsiteY5" fmla="*/ 134299 h 4434467"/>
              <a:gd name="connsiteX6" fmla="*/ 11838 w 3762321"/>
              <a:gd name="connsiteY6" fmla="*/ 129967 h 4434467"/>
              <a:gd name="connsiteX7" fmla="*/ 871484 w 3762321"/>
              <a:gd name="connsiteY7" fmla="*/ 0 h 4434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62321" h="4434467">
                <a:moveTo>
                  <a:pt x="871484" y="0"/>
                </a:moveTo>
                <a:cubicBezTo>
                  <a:pt x="2468049" y="0"/>
                  <a:pt x="3762321" y="1294271"/>
                  <a:pt x="3762321" y="2890836"/>
                </a:cubicBezTo>
                <a:cubicBezTo>
                  <a:pt x="3762321" y="3389763"/>
                  <a:pt x="3635928" y="3859169"/>
                  <a:pt x="3413413" y="4268781"/>
                </a:cubicBezTo>
                <a:lnTo>
                  <a:pt x="3312756" y="4434467"/>
                </a:lnTo>
                <a:lnTo>
                  <a:pt x="0" y="4434467"/>
                </a:lnTo>
                <a:lnTo>
                  <a:pt x="0" y="134299"/>
                </a:lnTo>
                <a:lnTo>
                  <a:pt x="11838" y="129967"/>
                </a:lnTo>
                <a:cubicBezTo>
                  <a:pt x="283400" y="45502"/>
                  <a:pt x="572129" y="0"/>
                  <a:pt x="871484"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Oval 26">
            <a:extLst>
              <a:ext uri="{FF2B5EF4-FFF2-40B4-BE49-F238E27FC236}">
                <a16:creationId xmlns:a16="http://schemas.microsoft.com/office/drawing/2014/main" id="{89E9B1A9-F407-4A46-B721-26946A1A2C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21460" y="460823"/>
            <a:ext cx="3245896" cy="3245896"/>
          </a:xfrm>
          <a:prstGeom prst="ellipse">
            <a:avLst/>
          </a:pr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 name="Picture 8" descr="Text, whiteboard&#10;&#10;Description automatically generated">
            <a:extLst>
              <a:ext uri="{FF2B5EF4-FFF2-40B4-BE49-F238E27FC236}">
                <a16:creationId xmlns:a16="http://schemas.microsoft.com/office/drawing/2014/main" id="{4BDEE162-7474-4F61-9247-EAA92046544E}"/>
              </a:ext>
            </a:extLst>
          </p:cNvPr>
          <p:cNvPicPr>
            <a:picLocks noChangeAspect="1"/>
          </p:cNvPicPr>
          <p:nvPr/>
        </p:nvPicPr>
        <p:blipFill>
          <a:blip r:embed="rId4"/>
          <a:stretch>
            <a:fillRect/>
          </a:stretch>
        </p:blipFill>
        <p:spPr>
          <a:xfrm>
            <a:off x="5725050" y="1461377"/>
            <a:ext cx="2254110" cy="1262301"/>
          </a:xfrm>
          <a:prstGeom prst="rect">
            <a:avLst/>
          </a:prstGeom>
        </p:spPr>
      </p:pic>
      <p:sp>
        <p:nvSpPr>
          <p:cNvPr id="29" name="Freeform 64">
            <a:extLst>
              <a:ext uri="{FF2B5EF4-FFF2-40B4-BE49-F238E27FC236}">
                <a16:creationId xmlns:a16="http://schemas.microsoft.com/office/drawing/2014/main" id="{B81747D3-9737-4919-8850-65DBC9048B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098288" y="1"/>
            <a:ext cx="3093713" cy="3406036"/>
          </a:xfrm>
          <a:custGeom>
            <a:avLst/>
            <a:gdLst>
              <a:gd name="connsiteX0" fmla="*/ 404583 w 3093713"/>
              <a:gd name="connsiteY0" fmla="*/ 0 h 3406036"/>
              <a:gd name="connsiteX1" fmla="*/ 3093713 w 3093713"/>
              <a:gd name="connsiteY1" fmla="*/ 0 h 3406036"/>
              <a:gd name="connsiteX2" fmla="*/ 3093713 w 3093713"/>
              <a:gd name="connsiteY2" fmla="*/ 3187362 h 3406036"/>
              <a:gd name="connsiteX3" fmla="*/ 2990991 w 3093713"/>
              <a:gd name="connsiteY3" fmla="*/ 3236846 h 3406036"/>
              <a:gd name="connsiteX4" fmla="*/ 2152961 w 3093713"/>
              <a:gd name="connsiteY4" fmla="*/ 3406036 h 3406036"/>
              <a:gd name="connsiteX5" fmla="*/ 0 w 3093713"/>
              <a:gd name="connsiteY5" fmla="*/ 1253075 h 3406036"/>
              <a:gd name="connsiteX6" fmla="*/ 367692 w 3093713"/>
              <a:gd name="connsiteY6" fmla="*/ 49334 h 3406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3713" h="3406036">
                <a:moveTo>
                  <a:pt x="404583" y="0"/>
                </a:moveTo>
                <a:lnTo>
                  <a:pt x="3093713" y="0"/>
                </a:lnTo>
                <a:lnTo>
                  <a:pt x="3093713" y="3187362"/>
                </a:lnTo>
                <a:lnTo>
                  <a:pt x="2990991" y="3236846"/>
                </a:lnTo>
                <a:cubicBezTo>
                  <a:pt x="2733414" y="3345792"/>
                  <a:pt x="2450223" y="3406036"/>
                  <a:pt x="2152961" y="3406036"/>
                </a:cubicBezTo>
                <a:cubicBezTo>
                  <a:pt x="963913" y="3406036"/>
                  <a:pt x="0" y="2442123"/>
                  <a:pt x="0" y="1253075"/>
                </a:cubicBezTo>
                <a:cubicBezTo>
                  <a:pt x="0" y="807182"/>
                  <a:pt x="135550" y="392949"/>
                  <a:pt x="367692" y="49334"/>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 name="Picture 10" descr="A picture containing logo&#10;&#10;Description automatically generated">
            <a:extLst>
              <a:ext uri="{FF2B5EF4-FFF2-40B4-BE49-F238E27FC236}">
                <a16:creationId xmlns:a16="http://schemas.microsoft.com/office/drawing/2014/main" id="{1B2CC499-DC8F-45A8-AEDB-7B18B95A5B7A}"/>
              </a:ext>
            </a:extLst>
          </p:cNvPr>
          <p:cNvPicPr>
            <a:picLocks noChangeAspect="1"/>
          </p:cNvPicPr>
          <p:nvPr/>
        </p:nvPicPr>
        <p:blipFill>
          <a:blip r:embed="rId5"/>
          <a:stretch>
            <a:fillRect/>
          </a:stretch>
        </p:blipFill>
        <p:spPr>
          <a:xfrm>
            <a:off x="9886704" y="1636756"/>
            <a:ext cx="2268558" cy="1286531"/>
          </a:xfrm>
          <a:prstGeom prst="rect">
            <a:avLst/>
          </a:prstGeom>
        </p:spPr>
      </p:pic>
      <p:pic>
        <p:nvPicPr>
          <p:cNvPr id="3" name="Picture 7" descr="Map&#10;&#10;Description automatically generated">
            <a:extLst>
              <a:ext uri="{FF2B5EF4-FFF2-40B4-BE49-F238E27FC236}">
                <a16:creationId xmlns:a16="http://schemas.microsoft.com/office/drawing/2014/main" id="{14E45D8A-AD6A-45A5-B063-653DA338ED94}"/>
              </a:ext>
            </a:extLst>
          </p:cNvPr>
          <p:cNvPicPr>
            <a:picLocks noChangeAspect="1"/>
          </p:cNvPicPr>
          <p:nvPr/>
        </p:nvPicPr>
        <p:blipFill>
          <a:blip r:embed="rId6"/>
          <a:stretch>
            <a:fillRect/>
          </a:stretch>
        </p:blipFill>
        <p:spPr>
          <a:xfrm>
            <a:off x="272495" y="4065311"/>
            <a:ext cx="2639607" cy="1892548"/>
          </a:xfrm>
          <a:prstGeom prst="rect">
            <a:avLst/>
          </a:prstGeom>
        </p:spPr>
      </p:pic>
      <p:pic>
        <p:nvPicPr>
          <p:cNvPr id="13" name="Picture 12">
            <a:extLst>
              <a:ext uri="{FF2B5EF4-FFF2-40B4-BE49-F238E27FC236}">
                <a16:creationId xmlns:a16="http://schemas.microsoft.com/office/drawing/2014/main" id="{6BB8A338-DACB-47B1-9DB8-E3D300C69615}"/>
              </a:ext>
            </a:extLst>
          </p:cNvPr>
          <p:cNvPicPr/>
          <p:nvPr/>
        </p:nvPicPr>
        <p:blipFill>
          <a:blip r:embed="rId7">
            <a:extLst>
              <a:ext uri="{28A0092B-C50C-407E-A947-70E740481C1C}">
                <a14:useLocalDpi xmlns:a14="http://schemas.microsoft.com/office/drawing/2010/main" val="0"/>
              </a:ext>
            </a:extLst>
          </a:blip>
          <a:stretch>
            <a:fillRect/>
          </a:stretch>
        </p:blipFill>
        <p:spPr>
          <a:xfrm>
            <a:off x="10315576" y="41723"/>
            <a:ext cx="1839686" cy="838200"/>
          </a:xfrm>
          <a:prstGeom prst="rect">
            <a:avLst/>
          </a:prstGeom>
        </p:spPr>
      </p:pic>
    </p:spTree>
    <p:extLst>
      <p:ext uri="{BB962C8B-B14F-4D97-AF65-F5344CB8AC3E}">
        <p14:creationId xmlns:p14="http://schemas.microsoft.com/office/powerpoint/2010/main" val="15276132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94A1D-4A8F-47A8-81FB-F739019A68CA}"/>
              </a:ext>
            </a:extLst>
          </p:cNvPr>
          <p:cNvSpPr>
            <a:spLocks noGrp="1"/>
          </p:cNvSpPr>
          <p:nvPr>
            <p:ph type="title"/>
          </p:nvPr>
        </p:nvSpPr>
        <p:spPr>
          <a:xfrm>
            <a:off x="1504470" y="186499"/>
            <a:ext cx="7966104" cy="588957"/>
          </a:xfrm>
          <a:solidFill>
            <a:srgbClr val="F584EB"/>
          </a:solidFill>
        </p:spPr>
        <p:txBody>
          <a:bodyPr>
            <a:normAutofit fontScale="90000"/>
          </a:bodyPr>
          <a:lstStyle/>
          <a:p>
            <a:pPr algn="ctr"/>
            <a:r>
              <a:rPr lang="en-GB" dirty="0">
                <a:latin typeface="Calibri"/>
                <a:cs typeface="Calibri"/>
              </a:rPr>
              <a:t>Legislation and Policies</a:t>
            </a:r>
          </a:p>
        </p:txBody>
      </p:sp>
      <p:sp>
        <p:nvSpPr>
          <p:cNvPr id="3" name="Content Placeholder 2">
            <a:extLst>
              <a:ext uri="{FF2B5EF4-FFF2-40B4-BE49-F238E27FC236}">
                <a16:creationId xmlns:a16="http://schemas.microsoft.com/office/drawing/2014/main" id="{73356C4D-39A4-41F4-81D7-A443625A2271}"/>
              </a:ext>
            </a:extLst>
          </p:cNvPr>
          <p:cNvSpPr>
            <a:spLocks noGrp="1"/>
          </p:cNvSpPr>
          <p:nvPr>
            <p:ph idx="1"/>
          </p:nvPr>
        </p:nvSpPr>
        <p:spPr>
          <a:xfrm>
            <a:off x="1504469" y="879923"/>
            <a:ext cx="7966104" cy="5873610"/>
          </a:xfrm>
          <a:ln>
            <a:solidFill>
              <a:srgbClr val="DB44E3"/>
            </a:solidFill>
          </a:ln>
        </p:spPr>
        <p:txBody>
          <a:bodyPr vert="horz" lIns="91440" tIns="45720" rIns="91440" bIns="45720" rtlCol="0" anchor="t">
            <a:noAutofit/>
          </a:bodyPr>
          <a:lstStyle/>
          <a:p>
            <a:r>
              <a:rPr lang="en-GB" sz="1600" b="1" dirty="0">
                <a:solidFill>
                  <a:srgbClr val="DB44E3"/>
                </a:solidFill>
                <a:ea typeface="+mn-lt"/>
                <a:cs typeface="Calibri"/>
              </a:rPr>
              <a:t>Social Services and Well-being (Wales) Act 2014</a:t>
            </a:r>
            <a:endParaRPr lang="en-GB" sz="1600" b="1" dirty="0">
              <a:solidFill>
                <a:srgbClr val="DB44E3"/>
              </a:solidFill>
              <a:ea typeface="+mn-lt"/>
              <a:cs typeface="+mn-lt"/>
            </a:endParaRPr>
          </a:p>
          <a:p>
            <a:r>
              <a:rPr lang="en-GB" sz="1600" b="1" dirty="0">
                <a:solidFill>
                  <a:srgbClr val="DB44E3"/>
                </a:solidFill>
                <a:ea typeface="+mn-lt"/>
                <a:cs typeface="+mn-lt"/>
              </a:rPr>
              <a:t>Well-being of Future Generations (Wales) Act 2015</a:t>
            </a:r>
            <a:endParaRPr lang="en-GB" sz="1600" b="1" dirty="0">
              <a:solidFill>
                <a:srgbClr val="DB44E3"/>
              </a:solidFill>
              <a:ea typeface="+mn-lt"/>
              <a:cs typeface="Calibri"/>
            </a:endParaRPr>
          </a:p>
          <a:p>
            <a:r>
              <a:rPr lang="en-GB" sz="1600" dirty="0">
                <a:ea typeface="+mn-lt"/>
                <a:cs typeface="Calibri"/>
              </a:rPr>
              <a:t>Active Participation and Patient Activation</a:t>
            </a:r>
            <a:endParaRPr lang="en-GB" sz="1600" dirty="0">
              <a:ea typeface="+mn-lt"/>
              <a:cs typeface="+mn-lt"/>
            </a:endParaRPr>
          </a:p>
          <a:p>
            <a:r>
              <a:rPr lang="en-GB" sz="1600" dirty="0">
                <a:ea typeface="+mn-lt"/>
                <a:cs typeface="Calibri"/>
              </a:rPr>
              <a:t>Co-production</a:t>
            </a:r>
            <a:endParaRPr lang="en-GB" sz="1600" dirty="0">
              <a:ea typeface="+mn-lt"/>
              <a:cs typeface="+mn-lt"/>
            </a:endParaRPr>
          </a:p>
          <a:p>
            <a:r>
              <a:rPr lang="en-GB" sz="1600" dirty="0">
                <a:ea typeface="+mn-lt"/>
                <a:cs typeface="Calibri"/>
              </a:rPr>
              <a:t>Prudent Health Care</a:t>
            </a:r>
            <a:endParaRPr lang="en-GB" sz="1600" dirty="0">
              <a:ea typeface="+mn-lt"/>
              <a:cs typeface="+mn-lt"/>
            </a:endParaRPr>
          </a:p>
          <a:p>
            <a:r>
              <a:rPr lang="en-GB" sz="1600" dirty="0">
                <a:ea typeface="+mn-lt"/>
                <a:cs typeface="Calibri"/>
              </a:rPr>
              <a:t>Childcare Offer for Wales</a:t>
            </a:r>
            <a:endParaRPr lang="en-GB" sz="1600" dirty="0">
              <a:ea typeface="+mn-lt"/>
              <a:cs typeface="+mn-lt"/>
            </a:endParaRPr>
          </a:p>
          <a:p>
            <a:r>
              <a:rPr lang="en-GB" sz="1600" dirty="0">
                <a:ea typeface="+mn-lt"/>
                <a:cs typeface="Calibri"/>
              </a:rPr>
              <a:t>National Minimum Standards for Regulated Childcare for children up to the age of 12 years</a:t>
            </a:r>
            <a:endParaRPr lang="en-GB" sz="1600" dirty="0">
              <a:ea typeface="+mn-lt"/>
              <a:cs typeface="+mn-lt"/>
            </a:endParaRPr>
          </a:p>
          <a:p>
            <a:r>
              <a:rPr lang="en-GB" sz="1600" b="1" dirty="0">
                <a:ea typeface="+mn-lt"/>
                <a:cs typeface="Calibri Light"/>
              </a:rPr>
              <a:t>United Nations Convention on the Rights of the Child 1989</a:t>
            </a:r>
            <a:endParaRPr lang="en-GB" sz="1600" b="1" dirty="0">
              <a:ea typeface="+mn-lt"/>
              <a:cs typeface="+mn-lt"/>
            </a:endParaRPr>
          </a:p>
          <a:p>
            <a:r>
              <a:rPr lang="en-GB" sz="1600" b="1" dirty="0">
                <a:ea typeface="+mn-lt"/>
                <a:cs typeface="Calibri Light"/>
              </a:rPr>
              <a:t>Additional Learning Needs and Education Tribunal (Wales) Act 2017</a:t>
            </a:r>
            <a:endParaRPr lang="en-GB" sz="1600" b="1" dirty="0">
              <a:ea typeface="+mn-lt"/>
              <a:cs typeface="+mn-lt"/>
            </a:endParaRPr>
          </a:p>
          <a:p>
            <a:r>
              <a:rPr lang="en-GB" sz="1600" b="1" dirty="0">
                <a:ea typeface="+mn-lt"/>
                <a:cs typeface="Calibri Light"/>
              </a:rPr>
              <a:t>The Mental Capacity Act 2005</a:t>
            </a:r>
          </a:p>
          <a:p>
            <a:r>
              <a:rPr lang="en-GB" sz="1600" b="1" dirty="0">
                <a:ea typeface="+mn-lt"/>
                <a:cs typeface="Calibri Light"/>
              </a:rPr>
              <a:t>Public Health Wales Act 2017</a:t>
            </a:r>
            <a:endParaRPr lang="en-GB" sz="1600" b="1" dirty="0">
              <a:ea typeface="+mn-lt"/>
              <a:cs typeface="Calibri"/>
            </a:endParaRPr>
          </a:p>
          <a:p>
            <a:r>
              <a:rPr lang="en-GB" sz="1600" b="1" dirty="0">
                <a:ea typeface="+mn-lt"/>
                <a:cs typeface="Calibri Light"/>
              </a:rPr>
              <a:t>The Equality Act 2010 </a:t>
            </a:r>
            <a:endParaRPr lang="en-GB" sz="1600" b="1" dirty="0">
              <a:ea typeface="+mn-lt"/>
              <a:cs typeface="+mn-lt"/>
            </a:endParaRPr>
          </a:p>
          <a:p>
            <a:r>
              <a:rPr lang="en-GB" sz="1600" b="1" dirty="0">
                <a:ea typeface="+mn-lt"/>
                <a:cs typeface="Calibri Light"/>
              </a:rPr>
              <a:t>Human Rights Act 1998</a:t>
            </a:r>
            <a:endParaRPr lang="en-GB" sz="1600" b="1" dirty="0">
              <a:ea typeface="+mn-lt"/>
              <a:cs typeface="+mn-lt"/>
            </a:endParaRPr>
          </a:p>
          <a:p>
            <a:r>
              <a:rPr lang="en-GB" sz="1600" b="1" dirty="0">
                <a:ea typeface="+mn-lt"/>
                <a:cs typeface="Calibri Light"/>
              </a:rPr>
              <a:t>The Children Act 1989, 2004 </a:t>
            </a:r>
            <a:endParaRPr lang="en-GB" sz="1600" b="1" dirty="0">
              <a:ea typeface="+mn-lt"/>
              <a:cs typeface="+mn-lt"/>
            </a:endParaRPr>
          </a:p>
          <a:p>
            <a:r>
              <a:rPr lang="en-GB" sz="1600" b="1" dirty="0">
                <a:ea typeface="+mn-lt"/>
                <a:cs typeface="Calibri Light"/>
              </a:rPr>
              <a:t>General Data Protection Regulation 2018</a:t>
            </a:r>
            <a:endParaRPr lang="en-GB" sz="1600" b="1" dirty="0">
              <a:ea typeface="+mn-lt"/>
              <a:cs typeface="+mn-lt"/>
            </a:endParaRPr>
          </a:p>
          <a:p>
            <a:r>
              <a:rPr lang="en-GB" sz="1600" b="1" dirty="0">
                <a:ea typeface="+mn-lt"/>
                <a:cs typeface="Calibri Light"/>
              </a:rPr>
              <a:t>Regulation and Inspection of Social Care (Wales) Act 2016</a:t>
            </a:r>
            <a:endParaRPr lang="en-GB" sz="1600" b="1" dirty="0">
              <a:ea typeface="+mn-lt"/>
              <a:cs typeface="+mn-lt"/>
            </a:endParaRPr>
          </a:p>
          <a:p>
            <a:r>
              <a:rPr lang="en-GB" sz="1600" dirty="0">
                <a:ea typeface="+mn-lt"/>
                <a:cs typeface="+mn-lt"/>
              </a:rPr>
              <a:t>Health and Care Standards 2015 (NHS)</a:t>
            </a:r>
            <a:endParaRPr lang="en-GB" sz="1600" dirty="0"/>
          </a:p>
          <a:p>
            <a:endParaRPr lang="en-GB" dirty="0">
              <a:ea typeface="+mn-lt"/>
              <a:cs typeface="+mn-lt"/>
            </a:endParaRPr>
          </a:p>
          <a:p>
            <a:endParaRPr lang="en-GB" dirty="0">
              <a:ea typeface="+mn-lt"/>
              <a:cs typeface="+mn-lt"/>
            </a:endParaRPr>
          </a:p>
          <a:p>
            <a:endParaRPr lang="en-GB" dirty="0">
              <a:ea typeface="+mn-lt"/>
              <a:cs typeface="+mn-lt"/>
            </a:endParaRPr>
          </a:p>
        </p:txBody>
      </p:sp>
      <p:pic>
        <p:nvPicPr>
          <p:cNvPr id="4" name="Picture 3">
            <a:extLst>
              <a:ext uri="{FF2B5EF4-FFF2-40B4-BE49-F238E27FC236}">
                <a16:creationId xmlns:a16="http://schemas.microsoft.com/office/drawing/2014/main" id="{53D18817-F47B-4F47-8E77-16EFEE754130}"/>
              </a:ext>
            </a:extLst>
          </p:cNvPr>
          <p:cNvPicPr/>
          <p:nvPr/>
        </p:nvPicPr>
        <p:blipFill>
          <a:blip r:embed="rId2">
            <a:extLst>
              <a:ext uri="{28A0092B-C50C-407E-A947-70E740481C1C}">
                <a14:useLocalDpi xmlns:a14="http://schemas.microsoft.com/office/drawing/2010/main" val="0"/>
              </a:ext>
            </a:extLst>
          </a:blip>
          <a:stretch>
            <a:fillRect/>
          </a:stretch>
        </p:blipFill>
        <p:spPr>
          <a:xfrm>
            <a:off x="10315576" y="41723"/>
            <a:ext cx="1839686" cy="838200"/>
          </a:xfrm>
          <a:prstGeom prst="rect">
            <a:avLst/>
          </a:prstGeom>
        </p:spPr>
      </p:pic>
    </p:spTree>
    <p:extLst>
      <p:ext uri="{BB962C8B-B14F-4D97-AF65-F5344CB8AC3E}">
        <p14:creationId xmlns:p14="http://schemas.microsoft.com/office/powerpoint/2010/main" val="8836406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aa87a6a0bdfe4bfb97a25745bc8270e2 xmlns="36f98b4f-ba65-4a7d-9a34-48b23de556cb">
      <Terms xmlns="http://schemas.microsoft.com/office/infopath/2007/PartnerControls"/>
    </aa87a6a0bdfe4bfb97a25745bc8270e2>
    <TaxCatchAll xmlns="36f98b4f-ba65-4a7d-9a34-48b23de556cb" xsi:nil="true"/>
    <RoutingRuleDescription xmlns="http://schemas.microsoft.com/sharepoint/v3" xsi:nil="true"/>
    <WJEC_x0020_Language xmlns="07b9bb9f-93d7-4a9d-9e48-363b5c999e88">
      <Value>English</Value>
    </WJEC_x0020_Language>
  </documentManagement>
</p:properties>
</file>

<file path=customXml/item3.xml><?xml version="1.0" encoding="utf-8"?>
<ct:contentTypeSchema xmlns:ct="http://schemas.microsoft.com/office/2006/metadata/contentType" xmlns:ma="http://schemas.microsoft.com/office/2006/metadata/properties/metaAttributes" ct:_="" ma:_="" ma:contentTypeName="Exhibition Material" ma:contentTypeID="0x010100DBC7A01CEBF7C94A97D2273CFBDA9893009D6A72774190924282139DF56E538B62" ma:contentTypeVersion="63" ma:contentTypeDescription="" ma:contentTypeScope="" ma:versionID="3244bcad27c6d4c5e6fa5074a89247ad">
  <xsd:schema xmlns:xsd="http://www.w3.org/2001/XMLSchema" xmlns:xs="http://www.w3.org/2001/XMLSchema" xmlns:p="http://schemas.microsoft.com/office/2006/metadata/properties" xmlns:ns1="http://schemas.microsoft.com/sharepoint/v3" xmlns:ns3="36f98b4f-ba65-4a7d-9a34-48b23de556cb" xmlns:ns4="07b9bb9f-93d7-4a9d-9e48-363b5c999e88" targetNamespace="http://schemas.microsoft.com/office/2006/metadata/properties" ma:root="true" ma:fieldsID="ed926c664946a738b07da6463c78c8af" ns1:_="" ns3:_="" ns4:_="">
    <xsd:import namespace="http://schemas.microsoft.com/sharepoint/v3"/>
    <xsd:import namespace="36f98b4f-ba65-4a7d-9a34-48b23de556cb"/>
    <xsd:import namespace="07b9bb9f-93d7-4a9d-9e48-363b5c999e88"/>
    <xsd:element name="properties">
      <xsd:complexType>
        <xsd:sequence>
          <xsd:element name="documentManagement">
            <xsd:complexType>
              <xsd:all>
                <xsd:element ref="ns1:RoutingRuleDescription" minOccurs="0"/>
                <xsd:element ref="ns4:WJEC_x0020_Language" minOccurs="0"/>
                <xsd:element ref="ns3:aa87a6a0bdfe4bfb97a25745bc8270e2" minOccurs="0"/>
                <xsd:element ref="ns3:TaxCatchAll" minOccurs="0"/>
                <xsd:element ref="ns3: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3" nillable="true" ma:displayName="Description3" ma:description="can't delete this column" ma:internalName="RoutingRuleDescription"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aa87a6a0bdfe4bfb97a25745bc8270e2" ma:index="10"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element name="TaxCatchAll" ma:index="11"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12"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Language" ma:index="5"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8" ma:displayName="Content Type"/>
        <xsd:element ref="dc:title" minOccurs="0" maxOccurs="1" ma:index="1" ma:displayName="Title"/>
        <xsd:element ref="dc:subject" minOccurs="0" maxOccurs="1"/>
        <xsd:element ref="dc:description" minOccurs="0" maxOccurs="1"/>
        <xsd:element name="keywords" minOccurs="0" maxOccurs="1" type="xsd:string" ma:index="2"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1173A65-346E-48C1-A4F4-F48F4F0DBC57}">
  <ds:schemaRefs>
    <ds:schemaRef ds:uri="http://schemas.microsoft.com/sharepoint/v3/contenttype/forms"/>
  </ds:schemaRefs>
</ds:datastoreItem>
</file>

<file path=customXml/itemProps2.xml><?xml version="1.0" encoding="utf-8"?>
<ds:datastoreItem xmlns:ds="http://schemas.openxmlformats.org/officeDocument/2006/customXml" ds:itemID="{F199EA75-ED08-4848-B3C2-0CB76A1B535A}">
  <ds:schemaRefs>
    <ds:schemaRef ds:uri="http://schemas.microsoft.com/sharepoint/v3"/>
    <ds:schemaRef ds:uri="http://purl.org/dc/terms/"/>
    <ds:schemaRef ds:uri="http://schemas.microsoft.com/office/infopath/2007/PartnerControls"/>
    <ds:schemaRef ds:uri="http://schemas.microsoft.com/office/2006/documentManagement/types"/>
    <ds:schemaRef ds:uri="http://schemas.openxmlformats.org/package/2006/metadata/core-properties"/>
    <ds:schemaRef ds:uri="36f98b4f-ba65-4a7d-9a34-48b23de556cb"/>
    <ds:schemaRef ds:uri="07b9bb9f-93d7-4a9d-9e48-363b5c999e88"/>
    <ds:schemaRef ds:uri="http://purl.org/dc/elements/1.1/"/>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509ACD3A-BB1B-4120-9909-2B9EDD5BFF9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6f98b4f-ba65-4a7d-9a34-48b23de556cb"/>
    <ds:schemaRef ds:uri="07b9bb9f-93d7-4a9d-9e48-363b5c999e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77</TotalTime>
  <Words>1923</Words>
  <Application>Microsoft Office PowerPoint</Application>
  <PresentationFormat>Widescreen</PresentationFormat>
  <Paragraphs>148</Paragraphs>
  <Slides>19</Slides>
  <Notes>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Calibri Light</vt:lpstr>
      <vt:lpstr>Wingdings</vt:lpstr>
      <vt:lpstr>Office Theme</vt:lpstr>
      <vt:lpstr>GCE Health and Social Care, and Childcare  Unit 2 Supporting health, well-being and resilience in Wales  Task 1, part (b) – current legislation (1)</vt:lpstr>
      <vt:lpstr>Unit 2:  Supporting health, well-being and resilience in Wales</vt:lpstr>
      <vt:lpstr>Task 1 - Produce a report on how practitioners from the health and social care and childcare sectors work together within legislative guidelines to promote outcome-focused care that:</vt:lpstr>
      <vt:lpstr>Task 1 - Produce a report on how practitioners from the health and social care and childcare sectors work together within legislative guidelines to promote outcome-focused care that:</vt:lpstr>
      <vt:lpstr>PowerPoint Presentation</vt:lpstr>
      <vt:lpstr>PowerPoint Presentation</vt:lpstr>
      <vt:lpstr>Discuss how current legislation, initiatives and regulation support, and have an impact on, the provision of sustainable, high-quality health and social care and childcare services in Wales</vt:lpstr>
      <vt:lpstr> Legislation </vt:lpstr>
      <vt:lpstr>Legislation and Policies</vt:lpstr>
      <vt:lpstr>Legislation</vt:lpstr>
      <vt:lpstr>Social Services and Well-being (Wales) Act 2014</vt:lpstr>
      <vt:lpstr>Social Services and Well-being (Wales) Act 2014</vt:lpstr>
      <vt:lpstr>Social Services and Well-being (Wales) Act 2014</vt:lpstr>
      <vt:lpstr>Linking to NEA Task 1</vt:lpstr>
      <vt:lpstr>Prudent Healthcare</vt:lpstr>
      <vt:lpstr>Prudent Healthcare</vt:lpstr>
      <vt:lpstr>PowerPoint Presentation</vt:lpstr>
      <vt:lpstr>PowerPoint Presentation</vt:lpstr>
      <vt:lpstr>Linking to NEA Task 1</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 Level Health and Social Care </dc:title>
  <dc:creator>Sophie Bellis (Staff)</dc:creator>
  <cp:lastModifiedBy>Wyman, Hilary</cp:lastModifiedBy>
  <cp:revision>3155</cp:revision>
  <dcterms:created xsi:type="dcterms:W3CDTF">2020-04-27T13:53:12Z</dcterms:created>
  <dcterms:modified xsi:type="dcterms:W3CDTF">2021-10-26T16:10:42Z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0x010100DBC7A01CEBF7C94A97D2273CFBDA9893009D6A72774190924282139DF56E538B62</vt:lpwstr>
  </property>
  <property fmtid="{D5CDD505-2E9C-101B-9397-08002B2CF9AE}" pid="3" name="xd_Signature">
    <vt:bool>false</vt:bool>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k48d8005054a4dd09ad49b7c837f0781">
    <vt:lpwstr/>
  </property>
  <property fmtid="{D5CDD505-2E9C-101B-9397-08002B2CF9AE}" pid="8" name="WJEC_x0020_Audiences">
    <vt:lpwstr/>
  </property>
  <property fmtid="{D5CDD505-2E9C-101B-9397-08002B2CF9AE}" pid="9" name="WJEC Department">
    <vt:lpwstr/>
  </property>
  <property fmtid="{D5CDD505-2E9C-101B-9397-08002B2CF9AE}" pid="10" name="WJEC Audiences">
    <vt:lpwstr/>
  </property>
</Properties>
</file>