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1"/>
  </p:notesMasterIdLst>
  <p:sldIdLst>
    <p:sldId id="456" r:id="rId5"/>
    <p:sldId id="458" r:id="rId6"/>
    <p:sldId id="459" r:id="rId7"/>
    <p:sldId id="460" r:id="rId8"/>
    <p:sldId id="461" r:id="rId9"/>
    <p:sldId id="462" r:id="rId10"/>
    <p:sldId id="463" r:id="rId11"/>
    <p:sldId id="357" r:id="rId12"/>
    <p:sldId id="452" r:id="rId13"/>
    <p:sldId id="424" r:id="rId14"/>
    <p:sldId id="358" r:id="rId15"/>
    <p:sldId id="464" r:id="rId16"/>
    <p:sldId id="383" r:id="rId17"/>
    <p:sldId id="391" r:id="rId18"/>
    <p:sldId id="451" r:id="rId19"/>
    <p:sldId id="465"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44E3"/>
    <a:srgbClr val="F584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02AD11-C4D4-4099-82F0-CF4AF5FAB395}" v="13" dt="2021-10-26T15:29:16.2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9302AD11-C4D4-4099-82F0-CF4AF5FAB395}"/>
    <pc:docChg chg="undo custSel addSld delSld modSld">
      <pc:chgData name="Wyman, Hilary" userId="f3bca22b-3a42-4d89-8a24-ce254d13f28a" providerId="ADAL" clId="{9302AD11-C4D4-4099-82F0-CF4AF5FAB395}" dt="2021-10-26T16:11:16.329" v="150" actId="20577"/>
      <pc:docMkLst>
        <pc:docMk/>
      </pc:docMkLst>
      <pc:sldChg chg="del">
        <pc:chgData name="Wyman, Hilary" userId="f3bca22b-3a42-4d89-8a24-ce254d13f28a" providerId="ADAL" clId="{9302AD11-C4D4-4099-82F0-CF4AF5FAB395}" dt="2021-10-21T14:29:56.773" v="2" actId="47"/>
        <pc:sldMkLst>
          <pc:docMk/>
          <pc:sldMk cId="2242577526" sldId="257"/>
        </pc:sldMkLst>
      </pc:sldChg>
      <pc:sldChg chg="del">
        <pc:chgData name="Wyman, Hilary" userId="f3bca22b-3a42-4d89-8a24-ce254d13f28a" providerId="ADAL" clId="{9302AD11-C4D4-4099-82F0-CF4AF5FAB395}" dt="2021-10-21T14:29:56.773" v="2" actId="47"/>
        <pc:sldMkLst>
          <pc:docMk/>
          <pc:sldMk cId="3010577296" sldId="292"/>
        </pc:sldMkLst>
      </pc:sldChg>
      <pc:sldChg chg="del">
        <pc:chgData name="Wyman, Hilary" userId="f3bca22b-3a42-4d89-8a24-ce254d13f28a" providerId="ADAL" clId="{9302AD11-C4D4-4099-82F0-CF4AF5FAB395}" dt="2021-10-21T14:29:56.773" v="2" actId="47"/>
        <pc:sldMkLst>
          <pc:docMk/>
          <pc:sldMk cId="530223546" sldId="294"/>
        </pc:sldMkLst>
      </pc:sldChg>
      <pc:sldChg chg="del">
        <pc:chgData name="Wyman, Hilary" userId="f3bca22b-3a42-4d89-8a24-ce254d13f28a" providerId="ADAL" clId="{9302AD11-C4D4-4099-82F0-CF4AF5FAB395}" dt="2021-10-21T14:29:56.773" v="2" actId="47"/>
        <pc:sldMkLst>
          <pc:docMk/>
          <pc:sldMk cId="2528010839" sldId="295"/>
        </pc:sldMkLst>
      </pc:sldChg>
      <pc:sldChg chg="del">
        <pc:chgData name="Wyman, Hilary" userId="f3bca22b-3a42-4d89-8a24-ce254d13f28a" providerId="ADAL" clId="{9302AD11-C4D4-4099-82F0-CF4AF5FAB395}" dt="2021-10-21T14:29:56.773" v="2" actId="47"/>
        <pc:sldMkLst>
          <pc:docMk/>
          <pc:sldMk cId="3212139358" sldId="337"/>
        </pc:sldMkLst>
      </pc:sldChg>
      <pc:sldChg chg="del">
        <pc:chgData name="Wyman, Hilary" userId="f3bca22b-3a42-4d89-8a24-ce254d13f28a" providerId="ADAL" clId="{9302AD11-C4D4-4099-82F0-CF4AF5FAB395}" dt="2021-10-21T14:29:56.773" v="2" actId="47"/>
        <pc:sldMkLst>
          <pc:docMk/>
          <pc:sldMk cId="886482572" sldId="349"/>
        </pc:sldMkLst>
      </pc:sldChg>
      <pc:sldChg chg="addSp modSp mod">
        <pc:chgData name="Wyman, Hilary" userId="f3bca22b-3a42-4d89-8a24-ce254d13f28a" providerId="ADAL" clId="{9302AD11-C4D4-4099-82F0-CF4AF5FAB395}" dt="2021-10-21T14:32:04.851" v="26" actId="14100"/>
        <pc:sldMkLst>
          <pc:docMk/>
          <pc:sldMk cId="3658113052" sldId="357"/>
        </pc:sldMkLst>
        <pc:spChg chg="mod">
          <ac:chgData name="Wyman, Hilary" userId="f3bca22b-3a42-4d89-8a24-ce254d13f28a" providerId="ADAL" clId="{9302AD11-C4D4-4099-82F0-CF4AF5FAB395}" dt="2021-10-21T14:31:34.836" v="20" actId="1076"/>
          <ac:spMkLst>
            <pc:docMk/>
            <pc:sldMk cId="3658113052" sldId="357"/>
            <ac:spMk id="2" creationId="{03ABE0FE-13E7-41FC-920A-BD07B13537BD}"/>
          </ac:spMkLst>
        </pc:spChg>
        <pc:spChg chg="mod">
          <ac:chgData name="Wyman, Hilary" userId="f3bca22b-3a42-4d89-8a24-ce254d13f28a" providerId="ADAL" clId="{9302AD11-C4D4-4099-82F0-CF4AF5FAB395}" dt="2021-10-21T14:32:04.851" v="26" actId="14100"/>
          <ac:spMkLst>
            <pc:docMk/>
            <pc:sldMk cId="3658113052" sldId="357"/>
            <ac:spMk id="3" creationId="{7E546FB4-5A01-4D70-859B-84FEE9361C55}"/>
          </ac:spMkLst>
        </pc:spChg>
        <pc:picChg chg="add mod">
          <ac:chgData name="Wyman, Hilary" userId="f3bca22b-3a42-4d89-8a24-ce254d13f28a" providerId="ADAL" clId="{9302AD11-C4D4-4099-82F0-CF4AF5FAB395}" dt="2021-10-21T14:30:42.226" v="11" actId="1036"/>
          <ac:picMkLst>
            <pc:docMk/>
            <pc:sldMk cId="3658113052" sldId="357"/>
            <ac:picMk id="4" creationId="{25AC557C-DEDC-46C0-9DC6-9A6D28BCB11E}"/>
          </ac:picMkLst>
        </pc:picChg>
      </pc:sldChg>
      <pc:sldChg chg="addSp modSp mod">
        <pc:chgData name="Wyman, Hilary" userId="f3bca22b-3a42-4d89-8a24-ce254d13f28a" providerId="ADAL" clId="{9302AD11-C4D4-4099-82F0-CF4AF5FAB395}" dt="2021-10-26T15:27:42.340" v="116" actId="139"/>
        <pc:sldMkLst>
          <pc:docMk/>
          <pc:sldMk cId="3710113814" sldId="358"/>
        </pc:sldMkLst>
        <pc:spChg chg="mod">
          <ac:chgData name="Wyman, Hilary" userId="f3bca22b-3a42-4d89-8a24-ce254d13f28a" providerId="ADAL" clId="{9302AD11-C4D4-4099-82F0-CF4AF5FAB395}" dt="2021-10-21T14:36:19.960" v="60" actId="1036"/>
          <ac:spMkLst>
            <pc:docMk/>
            <pc:sldMk cId="3710113814" sldId="358"/>
            <ac:spMk id="2" creationId="{03ABE0FE-13E7-41FC-920A-BD07B13537BD}"/>
          </ac:spMkLst>
        </pc:spChg>
        <pc:spChg chg="mod">
          <ac:chgData name="Wyman, Hilary" userId="f3bca22b-3a42-4d89-8a24-ce254d13f28a" providerId="ADAL" clId="{9302AD11-C4D4-4099-82F0-CF4AF5FAB395}" dt="2021-10-26T15:27:42.340" v="116" actId="139"/>
          <ac:spMkLst>
            <pc:docMk/>
            <pc:sldMk cId="3710113814" sldId="358"/>
            <ac:spMk id="3" creationId="{7E546FB4-5A01-4D70-859B-84FEE9361C55}"/>
          </ac:spMkLst>
        </pc:spChg>
        <pc:picChg chg="add mod">
          <ac:chgData name="Wyman, Hilary" userId="f3bca22b-3a42-4d89-8a24-ce254d13f28a" providerId="ADAL" clId="{9302AD11-C4D4-4099-82F0-CF4AF5FAB395}" dt="2021-10-21T14:33:36.789" v="35"/>
          <ac:picMkLst>
            <pc:docMk/>
            <pc:sldMk cId="3710113814" sldId="358"/>
            <ac:picMk id="4" creationId="{2A4D1B30-3E6F-4996-B4E0-C6E9D862AC39}"/>
          </ac:picMkLst>
        </pc:picChg>
      </pc:sldChg>
      <pc:sldChg chg="addSp modSp mod">
        <pc:chgData name="Wyman, Hilary" userId="f3bca22b-3a42-4d89-8a24-ce254d13f28a" providerId="ADAL" clId="{9302AD11-C4D4-4099-82F0-CF4AF5FAB395}" dt="2021-10-26T15:29:25.933" v="128" actId="14100"/>
        <pc:sldMkLst>
          <pc:docMk/>
          <pc:sldMk cId="439821875" sldId="383"/>
        </pc:sldMkLst>
        <pc:spChg chg="mod">
          <ac:chgData name="Wyman, Hilary" userId="f3bca22b-3a42-4d89-8a24-ce254d13f28a" providerId="ADAL" clId="{9302AD11-C4D4-4099-82F0-CF4AF5FAB395}" dt="2021-10-26T15:28:19.277" v="126" actId="1035"/>
          <ac:spMkLst>
            <pc:docMk/>
            <pc:sldMk cId="439821875" sldId="383"/>
            <ac:spMk id="2" creationId="{B9A5D962-0A50-41C9-B504-F1A389D1348F}"/>
          </ac:spMkLst>
        </pc:spChg>
        <pc:spChg chg="mod">
          <ac:chgData name="Wyman, Hilary" userId="f3bca22b-3a42-4d89-8a24-ce254d13f28a" providerId="ADAL" clId="{9302AD11-C4D4-4099-82F0-CF4AF5FAB395}" dt="2021-10-26T15:29:25.933" v="128" actId="14100"/>
          <ac:spMkLst>
            <pc:docMk/>
            <pc:sldMk cId="439821875" sldId="383"/>
            <ac:spMk id="3" creationId="{FE268907-5C55-488C-85C4-A8DCB8FCA679}"/>
          </ac:spMkLst>
        </pc:spChg>
        <pc:picChg chg="add mod">
          <ac:chgData name="Wyman, Hilary" userId="f3bca22b-3a42-4d89-8a24-ce254d13f28a" providerId="ADAL" clId="{9302AD11-C4D4-4099-82F0-CF4AF5FAB395}" dt="2021-10-21T14:36:46.600" v="63"/>
          <ac:picMkLst>
            <pc:docMk/>
            <pc:sldMk cId="439821875" sldId="383"/>
            <ac:picMk id="4" creationId="{B4B5DBD7-5C89-4B9E-9F13-C79795D15144}"/>
          </ac:picMkLst>
        </pc:picChg>
      </pc:sldChg>
      <pc:sldChg chg="addSp delSp modSp mod">
        <pc:chgData name="Wyman, Hilary" userId="f3bca22b-3a42-4d89-8a24-ce254d13f28a" providerId="ADAL" clId="{9302AD11-C4D4-4099-82F0-CF4AF5FAB395}" dt="2021-10-21T14:38:44.444" v="92" actId="20577"/>
        <pc:sldMkLst>
          <pc:docMk/>
          <pc:sldMk cId="29721434" sldId="391"/>
        </pc:sldMkLst>
        <pc:spChg chg="del">
          <ac:chgData name="Wyman, Hilary" userId="f3bca22b-3a42-4d89-8a24-ce254d13f28a" providerId="ADAL" clId="{9302AD11-C4D4-4099-82F0-CF4AF5FAB395}" dt="2021-10-21T14:38:05.022" v="77" actId="478"/>
          <ac:spMkLst>
            <pc:docMk/>
            <pc:sldMk cId="29721434" sldId="391"/>
            <ac:spMk id="2" creationId="{B9A5D962-0A50-41C9-B504-F1A389D1348F}"/>
          </ac:spMkLst>
        </pc:spChg>
        <pc:spChg chg="mod">
          <ac:chgData name="Wyman, Hilary" userId="f3bca22b-3a42-4d89-8a24-ce254d13f28a" providerId="ADAL" clId="{9302AD11-C4D4-4099-82F0-CF4AF5FAB395}" dt="2021-10-21T14:38:44.444" v="92" actId="20577"/>
          <ac:spMkLst>
            <pc:docMk/>
            <pc:sldMk cId="29721434" sldId="391"/>
            <ac:spMk id="3" creationId="{FE268907-5C55-488C-85C4-A8DCB8FCA679}"/>
          </ac:spMkLst>
        </pc:spChg>
        <pc:spChg chg="add del mod">
          <ac:chgData name="Wyman, Hilary" userId="f3bca22b-3a42-4d89-8a24-ce254d13f28a" providerId="ADAL" clId="{9302AD11-C4D4-4099-82F0-CF4AF5FAB395}" dt="2021-10-21T14:38:08.272" v="78" actId="478"/>
          <ac:spMkLst>
            <pc:docMk/>
            <pc:sldMk cId="29721434" sldId="391"/>
            <ac:spMk id="5" creationId="{8DA6D9B8-95B9-4054-B696-115760A9DCCD}"/>
          </ac:spMkLst>
        </pc:spChg>
        <pc:spChg chg="add mod">
          <ac:chgData name="Wyman, Hilary" userId="f3bca22b-3a42-4d89-8a24-ce254d13f28a" providerId="ADAL" clId="{9302AD11-C4D4-4099-82F0-CF4AF5FAB395}" dt="2021-10-21T14:38:25.412" v="84" actId="1076"/>
          <ac:spMkLst>
            <pc:docMk/>
            <pc:sldMk cId="29721434" sldId="391"/>
            <ac:spMk id="6" creationId="{12768FB5-274D-4495-9B3A-795A88155A15}"/>
          </ac:spMkLst>
        </pc:spChg>
        <pc:picChg chg="add mod">
          <ac:chgData name="Wyman, Hilary" userId="f3bca22b-3a42-4d89-8a24-ce254d13f28a" providerId="ADAL" clId="{9302AD11-C4D4-4099-82F0-CF4AF5FAB395}" dt="2021-10-21T14:38:09.788" v="79"/>
          <ac:picMkLst>
            <pc:docMk/>
            <pc:sldMk cId="29721434" sldId="391"/>
            <ac:picMk id="7" creationId="{8F9E75B6-2DC2-4878-99B4-24E13790DED9}"/>
          </ac:picMkLst>
        </pc:picChg>
      </pc:sldChg>
      <pc:sldChg chg="add">
        <pc:chgData name="Wyman, Hilary" userId="f3bca22b-3a42-4d89-8a24-ce254d13f28a" providerId="ADAL" clId="{9302AD11-C4D4-4099-82F0-CF4AF5FAB395}" dt="2021-10-21T14:33:02.913" v="33"/>
        <pc:sldMkLst>
          <pc:docMk/>
          <pc:sldMk cId="1639671357" sldId="424"/>
        </pc:sldMkLst>
      </pc:sldChg>
      <pc:sldChg chg="del">
        <pc:chgData name="Wyman, Hilary" userId="f3bca22b-3a42-4d89-8a24-ce254d13f28a" providerId="ADAL" clId="{9302AD11-C4D4-4099-82F0-CF4AF5FAB395}" dt="2021-10-21T14:33:21.023" v="34" actId="47"/>
        <pc:sldMkLst>
          <pc:docMk/>
          <pc:sldMk cId="1422150519" sldId="429"/>
        </pc:sldMkLst>
      </pc:sldChg>
      <pc:sldChg chg="del">
        <pc:chgData name="Wyman, Hilary" userId="f3bca22b-3a42-4d89-8a24-ce254d13f28a" providerId="ADAL" clId="{9302AD11-C4D4-4099-82F0-CF4AF5FAB395}" dt="2021-10-21T14:36:34.944" v="62" actId="47"/>
        <pc:sldMkLst>
          <pc:docMk/>
          <pc:sldMk cId="214460100" sldId="430"/>
        </pc:sldMkLst>
      </pc:sldChg>
      <pc:sldChg chg="del">
        <pc:chgData name="Wyman, Hilary" userId="f3bca22b-3a42-4d89-8a24-ce254d13f28a" providerId="ADAL" clId="{9302AD11-C4D4-4099-82F0-CF4AF5FAB395}" dt="2021-10-21T14:42:57.193" v="112" actId="47"/>
        <pc:sldMkLst>
          <pc:docMk/>
          <pc:sldMk cId="1543011982" sldId="431"/>
        </pc:sldMkLst>
      </pc:sldChg>
      <pc:sldChg chg="addSp delSp modSp mod">
        <pc:chgData name="Wyman, Hilary" userId="f3bca22b-3a42-4d89-8a24-ce254d13f28a" providerId="ADAL" clId="{9302AD11-C4D4-4099-82F0-CF4AF5FAB395}" dt="2021-10-21T14:40:08.162" v="110" actId="1036"/>
        <pc:sldMkLst>
          <pc:docMk/>
          <pc:sldMk cId="393789971" sldId="451"/>
        </pc:sldMkLst>
        <pc:spChg chg="mod">
          <ac:chgData name="Wyman, Hilary" userId="f3bca22b-3a42-4d89-8a24-ce254d13f28a" providerId="ADAL" clId="{9302AD11-C4D4-4099-82F0-CF4AF5FAB395}" dt="2021-10-21T14:40:08.162" v="110" actId="1036"/>
          <ac:spMkLst>
            <pc:docMk/>
            <pc:sldMk cId="393789971" sldId="451"/>
            <ac:spMk id="2" creationId="{B9A5D962-0A50-41C9-B504-F1A389D1348F}"/>
          </ac:spMkLst>
        </pc:spChg>
        <pc:spChg chg="add del mod">
          <ac:chgData name="Wyman, Hilary" userId="f3bca22b-3a42-4d89-8a24-ce254d13f28a" providerId="ADAL" clId="{9302AD11-C4D4-4099-82F0-CF4AF5FAB395}" dt="2021-10-21T14:39:36.334" v="101" actId="478"/>
          <ac:spMkLst>
            <pc:docMk/>
            <pc:sldMk cId="393789971" sldId="451"/>
            <ac:spMk id="4" creationId="{C5BC509D-49CD-4257-91E1-FC08C614B683}"/>
          </ac:spMkLst>
        </pc:spChg>
        <pc:picChg chg="add del mod">
          <ac:chgData name="Wyman, Hilary" userId="f3bca22b-3a42-4d89-8a24-ce254d13f28a" providerId="ADAL" clId="{9302AD11-C4D4-4099-82F0-CF4AF5FAB395}" dt="2021-10-21T14:39:18.959" v="98" actId="478"/>
          <ac:picMkLst>
            <pc:docMk/>
            <pc:sldMk cId="393789971" sldId="451"/>
            <ac:picMk id="5" creationId="{4DB5CFD7-5B94-470D-85C4-1F164C737431}"/>
          </ac:picMkLst>
        </pc:picChg>
        <pc:picChg chg="mod">
          <ac:chgData name="Wyman, Hilary" userId="f3bca22b-3a42-4d89-8a24-ce254d13f28a" providerId="ADAL" clId="{9302AD11-C4D4-4099-82F0-CF4AF5FAB395}" dt="2021-10-21T14:40:08.162" v="110" actId="1036"/>
          <ac:picMkLst>
            <pc:docMk/>
            <pc:sldMk cId="393789971" sldId="451"/>
            <ac:picMk id="6" creationId="{70D1F32A-B8FE-4C35-BC3A-E9FBEA8E323D}"/>
          </ac:picMkLst>
        </pc:picChg>
      </pc:sldChg>
      <pc:sldChg chg="addSp delSp modSp mod">
        <pc:chgData name="Wyman, Hilary" userId="f3bca22b-3a42-4d89-8a24-ce254d13f28a" providerId="ADAL" clId="{9302AD11-C4D4-4099-82F0-CF4AF5FAB395}" dt="2021-10-21T14:32:40.695" v="32" actId="14100"/>
        <pc:sldMkLst>
          <pc:docMk/>
          <pc:sldMk cId="4194125397" sldId="452"/>
        </pc:sldMkLst>
        <pc:spChg chg="mod">
          <ac:chgData name="Wyman, Hilary" userId="f3bca22b-3a42-4d89-8a24-ce254d13f28a" providerId="ADAL" clId="{9302AD11-C4D4-4099-82F0-CF4AF5FAB395}" dt="2021-10-21T14:32:40.695" v="32" actId="14100"/>
          <ac:spMkLst>
            <pc:docMk/>
            <pc:sldMk cId="4194125397" sldId="452"/>
            <ac:spMk id="2" creationId="{03ABE0FE-13E7-41FC-920A-BD07B13537BD}"/>
          </ac:spMkLst>
        </pc:spChg>
        <pc:picChg chg="add del mod">
          <ac:chgData name="Wyman, Hilary" userId="f3bca22b-3a42-4d89-8a24-ce254d13f28a" providerId="ADAL" clId="{9302AD11-C4D4-4099-82F0-CF4AF5FAB395}" dt="2021-10-21T14:32:16.789" v="28"/>
          <ac:picMkLst>
            <pc:docMk/>
            <pc:sldMk cId="4194125397" sldId="452"/>
            <ac:picMk id="4" creationId="{75848D72-1C65-4C86-A7BB-85B1F4783E3E}"/>
          </ac:picMkLst>
        </pc:picChg>
        <pc:picChg chg="add mod">
          <ac:chgData name="Wyman, Hilary" userId="f3bca22b-3a42-4d89-8a24-ce254d13f28a" providerId="ADAL" clId="{9302AD11-C4D4-4099-82F0-CF4AF5FAB395}" dt="2021-10-21T14:32:22.648" v="29"/>
          <ac:picMkLst>
            <pc:docMk/>
            <pc:sldMk cId="4194125397" sldId="452"/>
            <ac:picMk id="5" creationId="{268BCC9A-DCEE-48B8-8AEC-90BF682B5B12}"/>
          </ac:picMkLst>
        </pc:picChg>
        <pc:picChg chg="mod">
          <ac:chgData name="Wyman, Hilary" userId="f3bca22b-3a42-4d89-8a24-ce254d13f28a" providerId="ADAL" clId="{9302AD11-C4D4-4099-82F0-CF4AF5FAB395}" dt="2021-10-21T14:32:32.976" v="30" actId="14100"/>
          <ac:picMkLst>
            <pc:docMk/>
            <pc:sldMk cId="4194125397" sldId="452"/>
            <ac:picMk id="6" creationId="{A4D17DBE-31E7-4118-95D9-680F2653A714}"/>
          </ac:picMkLst>
        </pc:picChg>
      </pc:sldChg>
      <pc:sldChg chg="modSp add mod">
        <pc:chgData name="Wyman, Hilary" userId="f3bca22b-3a42-4d89-8a24-ce254d13f28a" providerId="ADAL" clId="{9302AD11-C4D4-4099-82F0-CF4AF5FAB395}" dt="2021-10-21T14:29:39.524" v="1" actId="20577"/>
        <pc:sldMkLst>
          <pc:docMk/>
          <pc:sldMk cId="4134617792" sldId="456"/>
        </pc:sldMkLst>
        <pc:spChg chg="mod">
          <ac:chgData name="Wyman, Hilary" userId="f3bca22b-3a42-4d89-8a24-ce254d13f28a" providerId="ADAL" clId="{9302AD11-C4D4-4099-82F0-CF4AF5FAB395}" dt="2021-10-21T14:29:39.524" v="1" actId="20577"/>
          <ac:spMkLst>
            <pc:docMk/>
            <pc:sldMk cId="4134617792" sldId="456"/>
            <ac:spMk id="4" creationId="{CDD34750-652D-FC49-85CC-0D442747B51C}"/>
          </ac:spMkLst>
        </pc:spChg>
      </pc:sldChg>
      <pc:sldChg chg="add">
        <pc:chgData name="Wyman, Hilary" userId="f3bca22b-3a42-4d89-8a24-ce254d13f28a" providerId="ADAL" clId="{9302AD11-C4D4-4099-82F0-CF4AF5FAB395}" dt="2021-10-21T14:29:35.977" v="0"/>
        <pc:sldMkLst>
          <pc:docMk/>
          <pc:sldMk cId="1066962807" sldId="458"/>
        </pc:sldMkLst>
      </pc:sldChg>
      <pc:sldChg chg="modSp add mod">
        <pc:chgData name="Wyman, Hilary" userId="f3bca22b-3a42-4d89-8a24-ce254d13f28a" providerId="ADAL" clId="{9302AD11-C4D4-4099-82F0-CF4AF5FAB395}" dt="2021-10-26T15:54:37.130" v="131" actId="20577"/>
        <pc:sldMkLst>
          <pc:docMk/>
          <pc:sldMk cId="2804995155" sldId="459"/>
        </pc:sldMkLst>
        <pc:graphicFrameChg chg="modGraphic">
          <ac:chgData name="Wyman, Hilary" userId="f3bca22b-3a42-4d89-8a24-ce254d13f28a" providerId="ADAL" clId="{9302AD11-C4D4-4099-82F0-CF4AF5FAB395}" dt="2021-10-26T15:54:37.130" v="131" actId="20577"/>
          <ac:graphicFrameMkLst>
            <pc:docMk/>
            <pc:sldMk cId="2804995155" sldId="459"/>
            <ac:graphicFrameMk id="6" creationId="{00000000-0000-0000-0000-000000000000}"/>
          </ac:graphicFrameMkLst>
        </pc:graphicFrameChg>
      </pc:sldChg>
      <pc:sldChg chg="modSp add mod">
        <pc:chgData name="Wyman, Hilary" userId="f3bca22b-3a42-4d89-8a24-ce254d13f28a" providerId="ADAL" clId="{9302AD11-C4D4-4099-82F0-CF4AF5FAB395}" dt="2021-10-26T15:54:45.224" v="134" actId="20577"/>
        <pc:sldMkLst>
          <pc:docMk/>
          <pc:sldMk cId="2849363983" sldId="460"/>
        </pc:sldMkLst>
        <pc:graphicFrameChg chg="modGraphic">
          <ac:chgData name="Wyman, Hilary" userId="f3bca22b-3a42-4d89-8a24-ce254d13f28a" providerId="ADAL" clId="{9302AD11-C4D4-4099-82F0-CF4AF5FAB395}" dt="2021-10-26T15:54:45.224" v="134" actId="20577"/>
          <ac:graphicFrameMkLst>
            <pc:docMk/>
            <pc:sldMk cId="2849363983" sldId="460"/>
            <ac:graphicFrameMk id="12" creationId="{2177F886-B284-4DAB-B3B7-7C7770B3F63F}"/>
          </ac:graphicFrameMkLst>
        </pc:graphicFrameChg>
      </pc:sldChg>
      <pc:sldChg chg="modSp add mod">
        <pc:chgData name="Wyman, Hilary" userId="f3bca22b-3a42-4d89-8a24-ce254d13f28a" providerId="ADAL" clId="{9302AD11-C4D4-4099-82F0-CF4AF5FAB395}" dt="2021-10-26T16:11:16.329" v="150" actId="20577"/>
        <pc:sldMkLst>
          <pc:docMk/>
          <pc:sldMk cId="2444163236" sldId="461"/>
        </pc:sldMkLst>
        <pc:graphicFrameChg chg="modGraphic">
          <ac:chgData name="Wyman, Hilary" userId="f3bca22b-3a42-4d89-8a24-ce254d13f28a" providerId="ADAL" clId="{9302AD11-C4D4-4099-82F0-CF4AF5FAB395}" dt="2021-10-26T16:11:16.329" v="150" actId="20577"/>
          <ac:graphicFrameMkLst>
            <pc:docMk/>
            <pc:sldMk cId="2444163236" sldId="461"/>
            <ac:graphicFrameMk id="3" creationId="{43863BC8-3C79-42D4-97D5-3DB4D6AAA6BE}"/>
          </ac:graphicFrameMkLst>
        </pc:graphicFrameChg>
      </pc:sldChg>
      <pc:sldChg chg="modSp add mod">
        <pc:chgData name="Wyman, Hilary" userId="f3bca22b-3a42-4d89-8a24-ce254d13f28a" providerId="ADAL" clId="{9302AD11-C4D4-4099-82F0-CF4AF5FAB395}" dt="2021-10-26T15:55:20.395" v="146" actId="20577"/>
        <pc:sldMkLst>
          <pc:docMk/>
          <pc:sldMk cId="3389659547" sldId="462"/>
        </pc:sldMkLst>
        <pc:graphicFrameChg chg="modGraphic">
          <ac:chgData name="Wyman, Hilary" userId="f3bca22b-3a42-4d89-8a24-ce254d13f28a" providerId="ADAL" clId="{9302AD11-C4D4-4099-82F0-CF4AF5FAB395}" dt="2021-10-26T15:55:20.395" v="146" actId="20577"/>
          <ac:graphicFrameMkLst>
            <pc:docMk/>
            <pc:sldMk cId="3389659547" sldId="462"/>
            <ac:graphicFrameMk id="4" creationId="{ED15F1B8-722A-475D-9F41-9256960E0203}"/>
          </ac:graphicFrameMkLst>
        </pc:graphicFrameChg>
      </pc:sldChg>
      <pc:sldChg chg="add">
        <pc:chgData name="Wyman, Hilary" userId="f3bca22b-3a42-4d89-8a24-ce254d13f28a" providerId="ADAL" clId="{9302AD11-C4D4-4099-82F0-CF4AF5FAB395}" dt="2021-10-21T14:29:35.977" v="0"/>
        <pc:sldMkLst>
          <pc:docMk/>
          <pc:sldMk cId="381539067" sldId="463"/>
        </pc:sldMkLst>
      </pc:sldChg>
      <pc:sldChg chg="add">
        <pc:chgData name="Wyman, Hilary" userId="f3bca22b-3a42-4d89-8a24-ce254d13f28a" providerId="ADAL" clId="{9302AD11-C4D4-4099-82F0-CF4AF5FAB395}" dt="2021-10-21T14:36:31.460" v="61"/>
        <pc:sldMkLst>
          <pc:docMk/>
          <pc:sldMk cId="3037354742" sldId="464"/>
        </pc:sldMkLst>
      </pc:sldChg>
      <pc:sldChg chg="add">
        <pc:chgData name="Wyman, Hilary" userId="f3bca22b-3a42-4d89-8a24-ce254d13f28a" providerId="ADAL" clId="{9302AD11-C4D4-4099-82F0-CF4AF5FAB395}" dt="2021-10-21T14:40:19.568" v="111"/>
        <pc:sldMkLst>
          <pc:docMk/>
          <pc:sldMk cId="1267706946" sldId="46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4E7F7-10A5-9C49-B0D8-1AB2ECEB803F}" type="datetimeFigureOut">
              <a:rPr lang="en-US" smtClean="0"/>
              <a:t>10/26/2021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DAE36-7858-FC43-8097-4996FD7094C5}" type="slidenum">
              <a:rPr lang="en-US" smtClean="0"/>
              <a:t>‹#›</a:t>
            </a:fld>
            <a:endParaRPr lang="en-US"/>
          </a:p>
        </p:txBody>
      </p:sp>
    </p:spTree>
    <p:extLst>
      <p:ext uri="{BB962C8B-B14F-4D97-AF65-F5344CB8AC3E}">
        <p14:creationId xmlns:p14="http://schemas.microsoft.com/office/powerpoint/2010/main" val="180701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141329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2975D-CE7B-6143-8E58-C2C1940BF3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DD341B-D73E-4946-BB85-7735E087EB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93A45A-F161-2D45-81EC-CD078884FBC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18338294-AF45-6C4C-A014-CA7EB3E39E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A8FC89-DDD0-9B49-B6E2-F1160BC9196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211410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E39EE5-3048-3B4B-A225-EE3E8F7A83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EB45CC-12EB-C542-B469-D1990A1EBA0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F4473-8E30-324D-B911-23E125F32B6B}"/>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2A8FC97-3C1D-4E48-96F9-3DE5DB010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B57B6-FE54-AE48-A40D-40B5551D9F9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28756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99B6F-827E-624D-B0C2-C980F49375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948B2E-7046-AC41-8D67-6E72E752768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9FF93-F077-5243-AF93-7263CEECAE36}"/>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F74F96D2-0702-8B47-9446-0A4567B72C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AAF693-3F9F-264F-BC93-B9E6BF6F7B9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65897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F61D-2038-1744-B0A4-116EAED2C5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1DF3B0-51B2-8A42-9409-4C341ED3EC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B75ACF-992D-D241-8AFA-9E39F3A3246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D4F3F34-BF81-DD4D-8851-B6B40BFC62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4A106-7E9B-BB4C-AF8F-98EA6F998352}"/>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405404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371008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CDDF6-B321-D949-867C-B26814D98B7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73C89F-1764-4A48-B6BC-B141A9BC31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1769379-9076-D343-9A2A-61105CF9A95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DA577C-65CF-0A4A-AC16-0160FAFAB5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FDB6078-366E-1944-A4F1-5E471213DC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BF571A-9177-5F43-BCD1-6DFC1DAB96F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8" name="Footer Placeholder 7">
            <a:extLst>
              <a:ext uri="{FF2B5EF4-FFF2-40B4-BE49-F238E27FC236}">
                <a16:creationId xmlns:a16="http://schemas.microsoft.com/office/drawing/2014/main" id="{1EFA1D5A-DDC0-604E-B503-AFA142E48B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EAEA89-D054-3843-AF07-B999D1E168CB}"/>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992816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1387996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78D94-AE9D-F744-9F04-7515EFE02659}"/>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3" name="Footer Placeholder 2">
            <a:extLst>
              <a:ext uri="{FF2B5EF4-FFF2-40B4-BE49-F238E27FC236}">
                <a16:creationId xmlns:a16="http://schemas.microsoft.com/office/drawing/2014/main" id="{C68D928A-D0A8-EB49-9A19-706F545705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7AD9FC-4671-234A-97BE-095AFA6C1F31}"/>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837595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25745-D98D-644A-8B42-97F1667DD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4EB26D-335D-B847-945F-6AA3BEA1A1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7919A6-8A4D-CF42-9075-DC35EDB6A7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B675A9-0FBC-F44D-8144-A66AF64705A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325E2D68-A31B-BA4D-9617-B9F0B00708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C4A58B-9FF7-A948-A0AE-BBBEA86C50CC}"/>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46302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E395A-1C5B-944F-87A2-D8A53CB59C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3CE062-CC9F-0046-9DF1-B22B40AFB6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029071-C80B-EE42-86A2-A42B1CF93B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A07B94-8FE7-B54F-BF07-014BB6101CFE}"/>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C6F8E31B-582F-7649-A3A2-0C9CA4759E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FE4E7F-D4C8-9541-B1F6-12A27AD63A47}"/>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798996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772C36-5B53-CE49-8F44-018AF44E85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9C4754-8DE3-3749-A870-F32EC02A58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71DF27-E60B-A243-A151-1922129CE3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3882F363-BB5B-C240-8F81-9AB5A307DB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CDA2D5D-CC85-1249-9AB3-30F2442BD4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0D4F5-0D5C-F448-9219-64E66EE3E65F}" type="slidenum">
              <a:rPr lang="en-US" smtClean="0"/>
              <a:t>‹#›</a:t>
            </a:fld>
            <a:endParaRPr lang="en-US"/>
          </a:p>
        </p:txBody>
      </p:sp>
    </p:spTree>
    <p:extLst>
      <p:ext uri="{BB962C8B-B14F-4D97-AF65-F5344CB8AC3E}">
        <p14:creationId xmlns:p14="http://schemas.microsoft.com/office/powerpoint/2010/main" val="1986312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SCandCC@wjec.co.uk"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ideo" Target="https://www.youtube.com/embed/tesGUxyd-lw?feature=oembed" TargetMode="Externa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ideo" Target="https://www.youtube.com/embed/hqk1JXC6FnE?feature=oembed" TargetMode="Externa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1502597" y="3139637"/>
            <a:ext cx="9186807" cy="3132264"/>
          </a:xfrm>
          <a:noFill/>
        </p:spPr>
        <p:txBody>
          <a:bodyPr anchor="t" anchorCtr="0">
            <a:noAutofit/>
          </a:bodyPr>
          <a:lstStyle/>
          <a:p>
            <a:r>
              <a:rPr lang="en-GB" sz="3200" dirty="0">
                <a:solidFill>
                  <a:srgbClr val="002060"/>
                </a:solidFill>
                <a:latin typeface="+mn-lt"/>
                <a:ea typeface="+mj-lt"/>
                <a:cs typeface="+mj-lt"/>
              </a:rPr>
              <a:t>GCE Health and Social Care, and Childcare</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2060"/>
                </a:solidFill>
                <a:latin typeface="+mn-lt"/>
                <a:ea typeface="+mj-lt"/>
                <a:cs typeface="+mj-lt"/>
              </a:rPr>
              <a:t>Unit 2</a:t>
            </a:r>
            <a:br>
              <a:rPr lang="en-GB" sz="3200" b="1" dirty="0">
                <a:solidFill>
                  <a:srgbClr val="002060"/>
                </a:solidFill>
                <a:latin typeface="+mn-lt"/>
                <a:ea typeface="+mj-lt"/>
                <a:cs typeface="+mj-lt"/>
              </a:rPr>
            </a:br>
            <a:r>
              <a:rPr lang="en-GB" sz="3200" b="1" dirty="0">
                <a:solidFill>
                  <a:srgbClr val="002060"/>
                </a:solidFill>
                <a:latin typeface="+mn-lt"/>
                <a:ea typeface="+mj-lt"/>
                <a:cs typeface="+mj-lt"/>
              </a:rPr>
              <a:t>Supporting health, well-being and resilience in Wales</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B0F0"/>
                </a:solidFill>
                <a:latin typeface="+mn-lt"/>
                <a:ea typeface="+mj-lt"/>
                <a:cs typeface="+mj-lt"/>
              </a:rPr>
              <a:t>Task 1, part (b) – current legislation (3)</a:t>
            </a:r>
            <a:endParaRPr lang="en-US" sz="3200" dirty="0">
              <a:solidFill>
                <a:srgbClr val="00B0F0"/>
              </a:solidFill>
              <a:latin typeface="+mn-lt"/>
              <a:ea typeface="+mj-lt"/>
              <a:cs typeface="+mj-lt"/>
            </a:endParaRP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32133" y="117212"/>
            <a:ext cx="2289493" cy="979714"/>
          </a:xfrm>
          <a:prstGeom prst="rect">
            <a:avLst/>
          </a:prstGeom>
        </p:spPr>
      </p:pic>
      <p:sp>
        <p:nvSpPr>
          <p:cNvPr id="7" name="Text Box 2">
            <a:extLst>
              <a:ext uri="{FF2B5EF4-FFF2-40B4-BE49-F238E27FC236}">
                <a16:creationId xmlns:a16="http://schemas.microsoft.com/office/drawing/2014/main" id="{C813EB3A-513C-492B-AA25-3DA6586120AE}"/>
              </a:ext>
            </a:extLst>
          </p:cNvPr>
          <p:cNvSpPr txBox="1">
            <a:spLocks noChangeArrowheads="1"/>
          </p:cNvSpPr>
          <p:nvPr/>
        </p:nvSpPr>
        <p:spPr bwMode="auto">
          <a:xfrm>
            <a:off x="506185" y="1582214"/>
            <a:ext cx="11179629" cy="979715"/>
          </a:xfrm>
          <a:prstGeom prst="rect">
            <a:avLst/>
          </a:prstGeom>
          <a:noFill/>
          <a:ln w="28575">
            <a:solidFill>
              <a:schemeClr val="accent1"/>
            </a:solidFill>
            <a:miter lim="800000"/>
            <a:headEnd/>
            <a:tailEnd/>
          </a:ln>
        </p:spPr>
        <p:txBody>
          <a:bodyPr rot="0" vert="horz" wrap="square" lIns="91440" tIns="45720" rIns="91440" bIns="45720" anchor="t" anchorCtr="0">
            <a:noAutofit/>
          </a:bodyPr>
          <a:lstStyle/>
          <a:p>
            <a:pPr algn="ctr">
              <a:lnSpc>
                <a:spcPct val="107000"/>
              </a:lnSpc>
              <a:spcAft>
                <a:spcPts val="800"/>
              </a:spcAft>
            </a:pPr>
            <a:r>
              <a:rPr lang="en-GB" dirty="0">
                <a:solidFill>
                  <a:srgbClr val="4472C4"/>
                </a:solidFill>
                <a:effectLst/>
                <a:latin typeface="Arial" panose="020B0604020202020204" pitchFamily="34" charset="0"/>
                <a:ea typeface="Calibri" panose="020F0502020204030204" pitchFamily="34" charset="0"/>
                <a:cs typeface="Times New Roman" panose="02020603050405020304" pitchFamily="18" charset="0"/>
              </a:rPr>
              <a:t>These materials are designed by teachers to support the delivery of GCE Health and Social Care, and Childcare.  They are supported, but not produced, by WJEC.  If you would like to share your resources, please contact </a:t>
            </a:r>
            <a:r>
              <a:rPr lang="en-GB" u="sng" dirty="0">
                <a:solidFill>
                  <a:srgbClr val="0000FF"/>
                </a:solidFill>
                <a:effectLst/>
                <a:latin typeface="Arial" panose="020B0604020202020204" pitchFamily="34" charset="0"/>
                <a:ea typeface="Calibri" panose="020F0502020204030204" pitchFamily="34" charset="0"/>
                <a:cs typeface="Times New Roman" panose="02020603050405020304" pitchFamily="18" charset="0"/>
                <a:hlinkClick r:id="rId3"/>
              </a:rPr>
              <a:t>HSCandCC@wjec.co.uk</a:t>
            </a:r>
            <a:r>
              <a:rPr lang="en-GB" dirty="0">
                <a:effectLst/>
                <a:latin typeface="Arial" panose="020B0604020202020204" pitchFamily="34" charset="0"/>
                <a:ea typeface="Calibri" panose="020F0502020204030204" pitchFamily="34" charset="0"/>
                <a:cs typeface="Times New Roman" panose="02020603050405020304" pitchFamily="18" charset="0"/>
              </a:rPr>
              <a:t>.</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346177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1639671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BE0FE-13E7-41FC-920A-BD07B13537BD}"/>
              </a:ext>
            </a:extLst>
          </p:cNvPr>
          <p:cNvSpPr>
            <a:spLocks noGrp="1"/>
          </p:cNvSpPr>
          <p:nvPr>
            <p:ph type="title"/>
          </p:nvPr>
        </p:nvSpPr>
        <p:spPr>
          <a:xfrm>
            <a:off x="838200" y="1069335"/>
            <a:ext cx="10515600" cy="1325563"/>
          </a:xfrm>
          <a:solidFill>
            <a:srgbClr val="F584EB"/>
          </a:solidFill>
        </p:spPr>
        <p:txBody>
          <a:bodyPr>
            <a:normAutofit fontScale="90000"/>
          </a:bodyPr>
          <a:lstStyle/>
          <a:p>
            <a:pPr algn="ctr"/>
            <a:r>
              <a:rPr lang="en-GB" dirty="0">
                <a:latin typeface="Calibri"/>
                <a:ea typeface="+mj-lt"/>
                <a:cs typeface="Calibri"/>
              </a:rPr>
              <a:t>National Minimum Standards for Regulated Childcare for children up to the age of 12 years</a:t>
            </a:r>
            <a:endParaRPr lang="en-US" dirty="0"/>
          </a:p>
        </p:txBody>
      </p:sp>
      <p:sp>
        <p:nvSpPr>
          <p:cNvPr id="3" name="Content Placeholder 2">
            <a:extLst>
              <a:ext uri="{FF2B5EF4-FFF2-40B4-BE49-F238E27FC236}">
                <a16:creationId xmlns:a16="http://schemas.microsoft.com/office/drawing/2014/main" id="{7E546FB4-5A01-4D70-859B-84FEE9361C55}"/>
              </a:ext>
            </a:extLst>
          </p:cNvPr>
          <p:cNvSpPr>
            <a:spLocks noGrp="1"/>
          </p:cNvSpPr>
          <p:nvPr>
            <p:ph idx="1"/>
          </p:nvPr>
        </p:nvSpPr>
        <p:spPr>
          <a:xfrm>
            <a:off x="838200" y="2467885"/>
            <a:ext cx="10515600" cy="4139747"/>
          </a:xfrm>
          <a:ln>
            <a:solidFill>
              <a:srgbClr val="F584EB"/>
            </a:solidFill>
          </a:ln>
        </p:spPr>
        <p:txBody>
          <a:bodyPr vert="horz" lIns="91440" tIns="45720" rIns="91440" bIns="45720" rtlCol="0" anchor="t">
            <a:noAutofit/>
          </a:bodyPr>
          <a:lstStyle/>
          <a:p>
            <a:pPr marL="358775" indent="-358775">
              <a:lnSpc>
                <a:spcPct val="100000"/>
              </a:lnSpc>
              <a:spcBef>
                <a:spcPts val="0"/>
              </a:spcBef>
              <a:spcAft>
                <a:spcPts val="1800"/>
              </a:spcAft>
            </a:pPr>
            <a:r>
              <a:rPr lang="en-GB" dirty="0">
                <a:ea typeface="+mn-lt"/>
                <a:cs typeface="+mn-lt"/>
              </a:rPr>
              <a:t>Registered childcare provision for children up to the age of 12 years is governed by the National Minimum Standards (NMS).  They cover a wide range of different types of provision, including child minders, day care, out-of-school childcare and open access play provision.  The NMS are designed to help providers and settings meet the regulations associated with registered childcare provision. </a:t>
            </a:r>
          </a:p>
          <a:p>
            <a:pPr marL="358775" indent="-358775">
              <a:lnSpc>
                <a:spcPct val="100000"/>
              </a:lnSpc>
              <a:spcBef>
                <a:spcPts val="0"/>
              </a:spcBef>
              <a:spcAft>
                <a:spcPts val="1800"/>
              </a:spcAft>
            </a:pPr>
            <a:r>
              <a:rPr lang="en-GB" dirty="0">
                <a:ea typeface="+mn-lt"/>
                <a:cs typeface="+mn-lt"/>
              </a:rPr>
              <a:t>Care Inspectorate Wales (CIW) regulates and inspects childcare provision on behalf of Welsh Government in line with regulations, the NMS and their own inspection framework.</a:t>
            </a:r>
            <a:endParaRPr lang="en-GB" dirty="0">
              <a:cs typeface="Calibri"/>
            </a:endParaRPr>
          </a:p>
        </p:txBody>
      </p:sp>
      <p:pic>
        <p:nvPicPr>
          <p:cNvPr id="4" name="Picture 3">
            <a:extLst>
              <a:ext uri="{FF2B5EF4-FFF2-40B4-BE49-F238E27FC236}">
                <a16:creationId xmlns:a16="http://schemas.microsoft.com/office/drawing/2014/main" id="{2A4D1B30-3E6F-4996-B4E0-C6E9D862AC39}"/>
              </a:ext>
            </a:extLst>
          </p:cNvPr>
          <p:cNvPicPr/>
          <p:nvPr/>
        </p:nvPicPr>
        <p:blipFill>
          <a:blip r:embed="rId2">
            <a:extLst>
              <a:ext uri="{28A0092B-C50C-407E-A947-70E740481C1C}">
                <a14:useLocalDpi xmlns:a14="http://schemas.microsoft.com/office/drawing/2010/main" val="0"/>
              </a:ext>
            </a:extLst>
          </a:blip>
          <a:stretch>
            <a:fillRect/>
          </a:stretch>
        </p:blipFill>
        <p:spPr>
          <a:xfrm>
            <a:off x="10021945" y="32658"/>
            <a:ext cx="2137397" cy="906045"/>
          </a:xfrm>
          <a:prstGeom prst="rect">
            <a:avLst/>
          </a:prstGeom>
        </p:spPr>
      </p:pic>
    </p:spTree>
    <p:extLst>
      <p:ext uri="{BB962C8B-B14F-4D97-AF65-F5344CB8AC3E}">
        <p14:creationId xmlns:p14="http://schemas.microsoft.com/office/powerpoint/2010/main" val="37101138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30373547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D962-0A50-41C9-B504-F1A389D1348F}"/>
              </a:ext>
            </a:extLst>
          </p:cNvPr>
          <p:cNvSpPr>
            <a:spLocks noGrp="1"/>
          </p:cNvSpPr>
          <p:nvPr>
            <p:ph type="title"/>
          </p:nvPr>
        </p:nvSpPr>
        <p:spPr>
          <a:xfrm>
            <a:off x="838200" y="1006264"/>
            <a:ext cx="10515600" cy="1325563"/>
          </a:xfrm>
          <a:solidFill>
            <a:srgbClr val="F584EB"/>
          </a:solidFill>
        </p:spPr>
        <p:txBody>
          <a:bodyPr/>
          <a:lstStyle/>
          <a:p>
            <a:pPr algn="ctr"/>
            <a:r>
              <a:rPr lang="en-GB" dirty="0">
                <a:latin typeface="+mn-lt"/>
                <a:ea typeface="+mj-lt"/>
                <a:cs typeface="+mj-lt"/>
              </a:rPr>
              <a:t>United Nations Convention on the Rights of the Child 1989</a:t>
            </a:r>
          </a:p>
        </p:txBody>
      </p:sp>
      <p:sp>
        <p:nvSpPr>
          <p:cNvPr id="3" name="Content Placeholder 2">
            <a:extLst>
              <a:ext uri="{FF2B5EF4-FFF2-40B4-BE49-F238E27FC236}">
                <a16:creationId xmlns:a16="http://schemas.microsoft.com/office/drawing/2014/main" id="{FE268907-5C55-488C-85C4-A8DCB8FCA679}"/>
              </a:ext>
            </a:extLst>
          </p:cNvPr>
          <p:cNvSpPr>
            <a:spLocks noGrp="1"/>
          </p:cNvSpPr>
          <p:nvPr>
            <p:ph idx="1"/>
          </p:nvPr>
        </p:nvSpPr>
        <p:spPr>
          <a:xfrm>
            <a:off x="838200" y="2377148"/>
            <a:ext cx="10515600" cy="4339338"/>
          </a:xfrm>
        </p:spPr>
        <p:txBody>
          <a:bodyPr vert="horz" lIns="91440" tIns="45720" rIns="91440" bIns="45720" rtlCol="0" anchor="t">
            <a:noAutofit/>
          </a:bodyPr>
          <a:lstStyle/>
          <a:p>
            <a:pPr marL="358775" indent="-358775">
              <a:lnSpc>
                <a:spcPct val="100000"/>
              </a:lnSpc>
            </a:pPr>
            <a:r>
              <a:rPr lang="en-GB" sz="2600" dirty="0">
                <a:ea typeface="+mn-lt"/>
                <a:cs typeface="+mn-lt"/>
              </a:rPr>
              <a:t>The United Nations Convention on the Rights of the Child (UNCRC) is the basis for all of UNICEF's work and upholds children's rights all over the world.</a:t>
            </a:r>
          </a:p>
          <a:p>
            <a:pPr marL="358775" indent="-358775">
              <a:lnSpc>
                <a:spcPct val="100000"/>
              </a:lnSpc>
            </a:pPr>
            <a:r>
              <a:rPr lang="en-GB" sz="2600" dirty="0">
                <a:ea typeface="+mn-lt"/>
                <a:cs typeface="+mn-lt"/>
              </a:rPr>
              <a:t>The Convention has 54 articles that cover all aspects of a child’s life and set out the civil, political, economic, social and cultural rights that all children everywhere are entitled to. It also explains how adults and governments must work together to make sure all children can enjoy all their rights.</a:t>
            </a:r>
            <a:endParaRPr lang="en-GB" sz="2600" dirty="0">
              <a:cs typeface="Calibri"/>
            </a:endParaRPr>
          </a:p>
          <a:p>
            <a:pPr marL="358775" indent="-358775">
              <a:lnSpc>
                <a:spcPct val="100000"/>
              </a:lnSpc>
            </a:pPr>
            <a:r>
              <a:rPr lang="en-GB" sz="2600" dirty="0">
                <a:ea typeface="+mn-lt"/>
                <a:cs typeface="+mn-lt"/>
              </a:rPr>
              <a:t>Every child has rights, whatever their ethnicity, gender, religion, language, abilities or any other status.</a:t>
            </a:r>
            <a:endParaRPr lang="en-GB" sz="2600" dirty="0"/>
          </a:p>
          <a:p>
            <a:endParaRPr lang="en-GB" dirty="0">
              <a:cs typeface="Calibri"/>
            </a:endParaRPr>
          </a:p>
          <a:p>
            <a:endParaRPr lang="en-GB" dirty="0">
              <a:cs typeface="Calibri"/>
            </a:endParaRPr>
          </a:p>
          <a:p>
            <a:endParaRPr lang="en-GB" dirty="0">
              <a:cs typeface="Calibri"/>
            </a:endParaRPr>
          </a:p>
        </p:txBody>
      </p:sp>
      <p:pic>
        <p:nvPicPr>
          <p:cNvPr id="4" name="Picture 3">
            <a:extLst>
              <a:ext uri="{FF2B5EF4-FFF2-40B4-BE49-F238E27FC236}">
                <a16:creationId xmlns:a16="http://schemas.microsoft.com/office/drawing/2014/main" id="{B4B5DBD7-5C89-4B9E-9F13-C79795D15144}"/>
              </a:ext>
            </a:extLst>
          </p:cNvPr>
          <p:cNvPicPr/>
          <p:nvPr/>
        </p:nvPicPr>
        <p:blipFill>
          <a:blip r:embed="rId2">
            <a:extLst>
              <a:ext uri="{28A0092B-C50C-407E-A947-70E740481C1C}">
                <a14:useLocalDpi xmlns:a14="http://schemas.microsoft.com/office/drawing/2010/main" val="0"/>
              </a:ext>
            </a:extLst>
          </a:blip>
          <a:stretch>
            <a:fillRect/>
          </a:stretch>
        </p:blipFill>
        <p:spPr>
          <a:xfrm>
            <a:off x="10021945" y="32658"/>
            <a:ext cx="2137397" cy="906045"/>
          </a:xfrm>
          <a:prstGeom prst="rect">
            <a:avLst/>
          </a:prstGeom>
        </p:spPr>
      </p:pic>
    </p:spTree>
    <p:extLst>
      <p:ext uri="{BB962C8B-B14F-4D97-AF65-F5344CB8AC3E}">
        <p14:creationId xmlns:p14="http://schemas.microsoft.com/office/powerpoint/2010/main" val="4398218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268907-5C55-488C-85C4-A8DCB8FCA679}"/>
              </a:ext>
            </a:extLst>
          </p:cNvPr>
          <p:cNvSpPr>
            <a:spLocks noGrp="1"/>
          </p:cNvSpPr>
          <p:nvPr>
            <p:ph idx="1"/>
          </p:nvPr>
        </p:nvSpPr>
        <p:spPr>
          <a:xfrm>
            <a:off x="838200" y="2931186"/>
            <a:ext cx="10515600" cy="3105604"/>
          </a:xfrm>
        </p:spPr>
        <p:txBody>
          <a:bodyPr vert="horz" lIns="91440" tIns="45720" rIns="91440" bIns="45720" rtlCol="0" anchor="t">
            <a:normAutofit lnSpcReduction="10000"/>
          </a:bodyPr>
          <a:lstStyle/>
          <a:p>
            <a:pPr marL="0" indent="0">
              <a:lnSpc>
                <a:spcPct val="100000"/>
              </a:lnSpc>
              <a:buNone/>
            </a:pPr>
            <a:r>
              <a:rPr lang="en-GB" dirty="0">
                <a:ea typeface="+mn-lt"/>
                <a:cs typeface="+mn-lt"/>
              </a:rPr>
              <a:t>The Convention must be seen as a whole: all the rights are linked and no right is more important than another. </a:t>
            </a:r>
          </a:p>
          <a:p>
            <a:pPr>
              <a:lnSpc>
                <a:spcPct val="100000"/>
              </a:lnSpc>
            </a:pPr>
            <a:r>
              <a:rPr lang="en-GB" dirty="0">
                <a:ea typeface="+mn-lt"/>
                <a:cs typeface="+mn-lt"/>
              </a:rPr>
              <a:t> The right to relax and play </a:t>
            </a:r>
          </a:p>
          <a:p>
            <a:pPr>
              <a:lnSpc>
                <a:spcPct val="100000"/>
              </a:lnSpc>
            </a:pPr>
            <a:r>
              <a:rPr lang="en-GB" dirty="0">
                <a:ea typeface="+mn-lt"/>
                <a:cs typeface="+mn-lt"/>
              </a:rPr>
              <a:t> The right to freedom of expression</a:t>
            </a:r>
          </a:p>
          <a:p>
            <a:pPr>
              <a:lnSpc>
                <a:spcPct val="100000"/>
              </a:lnSpc>
            </a:pPr>
            <a:r>
              <a:rPr lang="en-GB" dirty="0">
                <a:ea typeface="+mn-lt"/>
                <a:cs typeface="+mn-lt"/>
              </a:rPr>
              <a:t> The right to be safe from violence</a:t>
            </a:r>
          </a:p>
          <a:p>
            <a:pPr>
              <a:lnSpc>
                <a:spcPct val="100000"/>
              </a:lnSpc>
            </a:pPr>
            <a:r>
              <a:rPr lang="en-GB" dirty="0">
                <a:ea typeface="+mn-lt"/>
                <a:cs typeface="+mn-lt"/>
              </a:rPr>
              <a:t> The right to education</a:t>
            </a:r>
            <a:endParaRPr lang="en-GB" dirty="0">
              <a:cs typeface="Calibri"/>
            </a:endParaRPr>
          </a:p>
          <a:p>
            <a:endParaRPr lang="en-GB" dirty="0">
              <a:cs typeface="Calibri"/>
            </a:endParaRPr>
          </a:p>
        </p:txBody>
      </p:sp>
      <p:sp>
        <p:nvSpPr>
          <p:cNvPr id="6" name="Title 1">
            <a:extLst>
              <a:ext uri="{FF2B5EF4-FFF2-40B4-BE49-F238E27FC236}">
                <a16:creationId xmlns:a16="http://schemas.microsoft.com/office/drawing/2014/main" id="{12768FB5-274D-4495-9B3A-795A88155A15}"/>
              </a:ext>
            </a:extLst>
          </p:cNvPr>
          <p:cNvSpPr>
            <a:spLocks noGrp="1"/>
          </p:cNvSpPr>
          <p:nvPr>
            <p:ph type="title"/>
          </p:nvPr>
        </p:nvSpPr>
        <p:spPr>
          <a:xfrm>
            <a:off x="838200" y="1365494"/>
            <a:ext cx="10515600" cy="1325563"/>
          </a:xfrm>
          <a:solidFill>
            <a:srgbClr val="F584EB"/>
          </a:solidFill>
        </p:spPr>
        <p:txBody>
          <a:bodyPr/>
          <a:lstStyle/>
          <a:p>
            <a:pPr algn="ctr"/>
            <a:r>
              <a:rPr lang="en-GB" dirty="0">
                <a:latin typeface="+mn-lt"/>
                <a:ea typeface="+mj-lt"/>
                <a:cs typeface="+mj-lt"/>
              </a:rPr>
              <a:t>United Nations Convention on the Rights of the Child 1989</a:t>
            </a:r>
          </a:p>
        </p:txBody>
      </p:sp>
      <p:pic>
        <p:nvPicPr>
          <p:cNvPr id="7" name="Picture 6">
            <a:extLst>
              <a:ext uri="{FF2B5EF4-FFF2-40B4-BE49-F238E27FC236}">
                <a16:creationId xmlns:a16="http://schemas.microsoft.com/office/drawing/2014/main" id="{8F9E75B6-2DC2-4878-99B4-24E13790DED9}"/>
              </a:ext>
            </a:extLst>
          </p:cNvPr>
          <p:cNvPicPr/>
          <p:nvPr/>
        </p:nvPicPr>
        <p:blipFill>
          <a:blip r:embed="rId2">
            <a:extLst>
              <a:ext uri="{28A0092B-C50C-407E-A947-70E740481C1C}">
                <a14:useLocalDpi xmlns:a14="http://schemas.microsoft.com/office/drawing/2010/main" val="0"/>
              </a:ext>
            </a:extLst>
          </a:blip>
          <a:stretch>
            <a:fillRect/>
          </a:stretch>
        </p:blipFill>
        <p:spPr>
          <a:xfrm>
            <a:off x="10021945" y="32658"/>
            <a:ext cx="2137397" cy="906045"/>
          </a:xfrm>
          <a:prstGeom prst="rect">
            <a:avLst/>
          </a:prstGeom>
        </p:spPr>
      </p:pic>
    </p:spTree>
    <p:extLst>
      <p:ext uri="{BB962C8B-B14F-4D97-AF65-F5344CB8AC3E}">
        <p14:creationId xmlns:p14="http://schemas.microsoft.com/office/powerpoint/2010/main" val="29721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D962-0A50-41C9-B504-F1A389D1348F}"/>
              </a:ext>
            </a:extLst>
          </p:cNvPr>
          <p:cNvSpPr>
            <a:spLocks noGrp="1"/>
          </p:cNvSpPr>
          <p:nvPr>
            <p:ph type="title"/>
          </p:nvPr>
        </p:nvSpPr>
        <p:spPr>
          <a:xfrm>
            <a:off x="148167" y="218775"/>
            <a:ext cx="9873778" cy="817563"/>
          </a:xfrm>
          <a:solidFill>
            <a:srgbClr val="F584EB"/>
          </a:solidFill>
        </p:spPr>
        <p:txBody>
          <a:bodyPr>
            <a:normAutofit fontScale="90000"/>
          </a:bodyPr>
          <a:lstStyle/>
          <a:p>
            <a:pPr algn="ctr"/>
            <a:r>
              <a:rPr lang="en-GB" sz="3600" b="1" dirty="0">
                <a:ea typeface="+mj-lt"/>
                <a:cs typeface="+mj-lt"/>
              </a:rPr>
              <a:t>United Nations Convention on the Rights of the Child 1989</a:t>
            </a:r>
          </a:p>
        </p:txBody>
      </p:sp>
      <p:pic>
        <p:nvPicPr>
          <p:cNvPr id="6" name="Picture 6">
            <a:hlinkClick r:id="" action="ppaction://media"/>
            <a:extLst>
              <a:ext uri="{FF2B5EF4-FFF2-40B4-BE49-F238E27FC236}">
                <a16:creationId xmlns:a16="http://schemas.microsoft.com/office/drawing/2014/main" id="{70D1F32A-B8FE-4C35-BC3A-E9FBEA8E323D}"/>
              </a:ext>
            </a:extLst>
          </p:cNvPr>
          <p:cNvPicPr>
            <a:picLocks noRot="1" noChangeAspect="1"/>
          </p:cNvPicPr>
          <p:nvPr>
            <a:videoFile r:link="rId1"/>
          </p:nvPr>
        </p:nvPicPr>
        <p:blipFill>
          <a:blip r:embed="rId3"/>
          <a:stretch>
            <a:fillRect/>
          </a:stretch>
        </p:blipFill>
        <p:spPr>
          <a:xfrm>
            <a:off x="148167" y="1065441"/>
            <a:ext cx="9873778" cy="5704416"/>
          </a:xfrm>
          <a:prstGeom prst="rect">
            <a:avLst/>
          </a:prstGeom>
        </p:spPr>
      </p:pic>
      <p:pic>
        <p:nvPicPr>
          <p:cNvPr id="5" name="Picture 4">
            <a:extLst>
              <a:ext uri="{FF2B5EF4-FFF2-40B4-BE49-F238E27FC236}">
                <a16:creationId xmlns:a16="http://schemas.microsoft.com/office/drawing/2014/main" id="{4DB5CFD7-5B94-470D-85C4-1F164C737431}"/>
              </a:ext>
            </a:extLst>
          </p:cNvPr>
          <p:cNvPicPr/>
          <p:nvPr/>
        </p:nvPicPr>
        <p:blipFill>
          <a:blip r:embed="rId4">
            <a:extLst>
              <a:ext uri="{28A0092B-C50C-407E-A947-70E740481C1C}">
                <a14:useLocalDpi xmlns:a14="http://schemas.microsoft.com/office/drawing/2010/main" val="0"/>
              </a:ext>
            </a:extLst>
          </a:blip>
          <a:stretch>
            <a:fillRect/>
          </a:stretch>
        </p:blipFill>
        <p:spPr>
          <a:xfrm>
            <a:off x="10021945" y="32658"/>
            <a:ext cx="2137397" cy="906045"/>
          </a:xfrm>
          <a:prstGeom prst="rect">
            <a:avLst/>
          </a:prstGeom>
        </p:spPr>
      </p:pic>
    </p:spTree>
    <p:extLst>
      <p:ext uri="{BB962C8B-B14F-4D97-AF65-F5344CB8AC3E}">
        <p14:creationId xmlns:p14="http://schemas.microsoft.com/office/powerpoint/2010/main" val="393789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1267706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878680" y="1753960"/>
            <a:ext cx="10434638" cy="1564823"/>
          </a:xfrm>
          <a:solidFill>
            <a:srgbClr val="DB44E3"/>
          </a:solidFill>
        </p:spPr>
        <p:txBody>
          <a:bodyPr>
            <a:normAutofit fontScale="90000"/>
          </a:bodyPr>
          <a:lstStyle/>
          <a:p>
            <a:r>
              <a:rPr lang="en-GB" sz="5400" b="1" dirty="0">
                <a:ea typeface="+mj-lt"/>
                <a:cs typeface="+mj-lt"/>
              </a:rPr>
              <a:t>Unit 2:  Supporting health, well-being and resilience in Wales</a:t>
            </a:r>
            <a:endParaRPr lang="en-US" sz="5400" dirty="0">
              <a:ea typeface="+mj-lt"/>
              <a:cs typeface="+mj-lt"/>
            </a:endParaRPr>
          </a:p>
        </p:txBody>
      </p:sp>
      <p:sp>
        <p:nvSpPr>
          <p:cNvPr id="2" name="Rectangle 1">
            <a:extLst>
              <a:ext uri="{FF2B5EF4-FFF2-40B4-BE49-F238E27FC236}">
                <a16:creationId xmlns:a16="http://schemas.microsoft.com/office/drawing/2014/main" id="{3FE9E8E6-6128-4A3D-BF82-8F4150A31ABF}"/>
              </a:ext>
            </a:extLst>
          </p:cNvPr>
          <p:cNvSpPr/>
          <p:nvPr/>
        </p:nvSpPr>
        <p:spPr>
          <a:xfrm>
            <a:off x="2300377" y="3933541"/>
            <a:ext cx="7591243" cy="227136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2400" b="1" dirty="0">
                <a:ea typeface="+mn-lt"/>
                <a:cs typeface="+mn-lt"/>
              </a:rPr>
              <a:t>Task 1 </a:t>
            </a:r>
            <a:endParaRPr lang="en-GB" sz="2400" dirty="0">
              <a:ea typeface="+mn-lt"/>
              <a:cs typeface="+mn-lt"/>
            </a:endParaRPr>
          </a:p>
          <a:p>
            <a:pPr algn="ctr"/>
            <a:r>
              <a:rPr lang="en-GB" sz="2400" b="1" dirty="0">
                <a:ea typeface="+mn-lt"/>
                <a:cs typeface="+mn-lt"/>
              </a:rPr>
              <a:t>Produce a report on how practitioners from the health and social care and childcare sectors work together within legislative guidelines to promote outcome-focused care</a:t>
            </a:r>
            <a:endParaRPr lang="en-GB" sz="2400" dirty="0">
              <a:ea typeface="+mn-lt"/>
              <a:cs typeface="+mn-lt"/>
            </a:endParaRPr>
          </a:p>
          <a:p>
            <a:pPr algn="ctr"/>
            <a:endParaRPr lang="en-GB" sz="2400" b="1" dirty="0">
              <a:ea typeface="+mn-lt"/>
              <a:cs typeface="+mn-lt"/>
            </a:endParaRPr>
          </a:p>
          <a:p>
            <a:pPr algn="ctr"/>
            <a:r>
              <a:rPr lang="en-GB" sz="2400" b="1" dirty="0">
                <a:ea typeface="+mn-lt"/>
                <a:cs typeface="+mn-lt"/>
              </a:rPr>
              <a:t>10 hours - NEA</a:t>
            </a: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00235" y="159488"/>
            <a:ext cx="2289493" cy="979714"/>
          </a:xfrm>
          <a:prstGeom prst="rect">
            <a:avLst/>
          </a:prstGeom>
        </p:spPr>
      </p:pic>
    </p:spTree>
    <p:extLst>
      <p:ext uri="{BB962C8B-B14F-4D97-AF65-F5344CB8AC3E}">
        <p14:creationId xmlns:p14="http://schemas.microsoft.com/office/powerpoint/2010/main" val="1066962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0" y="223158"/>
            <a:ext cx="102362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graphicFrame>
        <p:nvGraphicFramePr>
          <p:cNvPr id="6" name="Table 5"/>
          <p:cNvGraphicFramePr>
            <a:graphicFrameLocks noGrp="1"/>
          </p:cNvGraphicFramePr>
          <p:nvPr>
            <p:extLst>
              <p:ext uri="{D42A27DB-BD31-4B8C-83A1-F6EECF244321}">
                <p14:modId xmlns:p14="http://schemas.microsoft.com/office/powerpoint/2010/main" val="921843654"/>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38F471E-1507-4AE0-BF48-FE2FE37321C8}"/>
              </a:ext>
            </a:extLst>
          </p:cNvPr>
          <p:cNvPicPr/>
          <p:nvPr/>
        </p:nvPicPr>
        <p:blipFill>
          <a:blip r:embed="rId2">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Tree>
    <p:extLst>
      <p:ext uri="{BB962C8B-B14F-4D97-AF65-F5344CB8AC3E}">
        <p14:creationId xmlns:p14="http://schemas.microsoft.com/office/powerpoint/2010/main" val="2804995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2177F886-B284-4DAB-B3B7-7C7770B3F63F}"/>
              </a:ext>
            </a:extLst>
          </p:cNvPr>
          <p:cNvGraphicFramePr>
            <a:graphicFrameLocks noGrp="1"/>
          </p:cNvGraphicFramePr>
          <p:nvPr>
            <p:extLst>
              <p:ext uri="{D42A27DB-BD31-4B8C-83A1-F6EECF244321}">
                <p14:modId xmlns:p14="http://schemas.microsoft.com/office/powerpoint/2010/main" val="3859209094"/>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3" name="Arrow: Left 2">
            <a:extLst>
              <a:ext uri="{FF2B5EF4-FFF2-40B4-BE49-F238E27FC236}">
                <a16:creationId xmlns:a16="http://schemas.microsoft.com/office/drawing/2014/main" id="{C7170162-B4B9-4F71-80A1-4A49FBAC00DC}"/>
              </a:ext>
            </a:extLst>
          </p:cNvPr>
          <p:cNvSpPr/>
          <p:nvPr/>
        </p:nvSpPr>
        <p:spPr>
          <a:xfrm>
            <a:off x="6095626" y="3301703"/>
            <a:ext cx="4888301" cy="2228489"/>
          </a:xfrm>
          <a:prstGeom prst="leftArrow">
            <a:avLst/>
          </a:prstGeom>
          <a:solidFill>
            <a:srgbClr val="F584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4" descr="A picture containing drawing&#10;&#10;Description automatically generated">
            <a:extLst>
              <a:ext uri="{FF2B5EF4-FFF2-40B4-BE49-F238E27FC236}">
                <a16:creationId xmlns:a16="http://schemas.microsoft.com/office/drawing/2014/main" id="{1290E914-3571-48C6-B1CE-2594993BACA3}"/>
              </a:ext>
            </a:extLst>
          </p:cNvPr>
          <p:cNvPicPr>
            <a:picLocks noChangeAspect="1"/>
          </p:cNvPicPr>
          <p:nvPr/>
        </p:nvPicPr>
        <p:blipFill>
          <a:blip r:embed="rId2"/>
          <a:stretch>
            <a:fillRect/>
          </a:stretch>
        </p:blipFill>
        <p:spPr>
          <a:xfrm>
            <a:off x="656865" y="3697677"/>
            <a:ext cx="1619250" cy="1619250"/>
          </a:xfrm>
          <a:prstGeom prst="rect">
            <a:avLst/>
          </a:prstGeom>
        </p:spPr>
      </p:pic>
      <p:pic>
        <p:nvPicPr>
          <p:cNvPr id="8" name="Picture 7">
            <a:extLst>
              <a:ext uri="{FF2B5EF4-FFF2-40B4-BE49-F238E27FC236}">
                <a16:creationId xmlns:a16="http://schemas.microsoft.com/office/drawing/2014/main" id="{F56F47D3-F7A4-4B90-A02B-E2421D8248EA}"/>
              </a:ext>
            </a:extLst>
          </p:cNvPr>
          <p:cNvPicPr/>
          <p:nvPr/>
        </p:nvPicPr>
        <p:blipFill>
          <a:blip r:embed="rId3">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
        <p:nvSpPr>
          <p:cNvPr id="10" name="Title 1">
            <a:extLst>
              <a:ext uri="{FF2B5EF4-FFF2-40B4-BE49-F238E27FC236}">
                <a16:creationId xmlns:a16="http://schemas.microsoft.com/office/drawing/2014/main" id="{3810B853-A582-4035-9878-0879B7EF0E2A}"/>
              </a:ext>
            </a:extLst>
          </p:cNvPr>
          <p:cNvSpPr>
            <a:spLocks noGrp="1"/>
          </p:cNvSpPr>
          <p:nvPr>
            <p:ph type="title"/>
          </p:nvPr>
        </p:nvSpPr>
        <p:spPr>
          <a:xfrm>
            <a:off x="0" y="223158"/>
            <a:ext cx="101981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spTree>
    <p:extLst>
      <p:ext uri="{BB962C8B-B14F-4D97-AF65-F5344CB8AC3E}">
        <p14:creationId xmlns:p14="http://schemas.microsoft.com/office/powerpoint/2010/main" val="2849363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3863BC8-3C79-42D4-97D5-3DB4D6AAA6BE}"/>
              </a:ext>
            </a:extLst>
          </p:cNvPr>
          <p:cNvGraphicFramePr>
            <a:graphicFrameLocks noGrp="1"/>
          </p:cNvGraphicFramePr>
          <p:nvPr>
            <p:extLst>
              <p:ext uri="{D42A27DB-BD31-4B8C-83A1-F6EECF244321}">
                <p14:modId xmlns:p14="http://schemas.microsoft.com/office/powerpoint/2010/main" val="1306022804"/>
              </p:ext>
            </p:extLst>
          </p:nvPr>
        </p:nvGraphicFramePr>
        <p:xfrm>
          <a:off x="12700" y="-8011"/>
          <a:ext cx="12192000" cy="6904111"/>
        </p:xfrm>
        <a:graphic>
          <a:graphicData uri="http://schemas.openxmlformats.org/drawingml/2006/table">
            <a:tbl>
              <a:tblPr firstRow="1" bandRow="1">
                <a:tableStyleId>{E8B1032C-EA38-4F05-BA0D-38AFFFC7BED3}</a:tableStyleId>
              </a:tblPr>
              <a:tblGrid>
                <a:gridCol w="12192000">
                  <a:extLst>
                    <a:ext uri="{9D8B030D-6E8A-4147-A177-3AD203B41FA5}">
                      <a16:colId xmlns:a16="http://schemas.microsoft.com/office/drawing/2014/main" val="2949081953"/>
                    </a:ext>
                  </a:extLst>
                </a:gridCol>
              </a:tblGrid>
              <a:tr h="694609">
                <a:tc>
                  <a:txBody>
                    <a:bodyPr/>
                    <a:lstStyle/>
                    <a:p>
                      <a:pPr marL="444500" indent="-444500" fontAlgn="base"/>
                      <a:r>
                        <a:rPr lang="en-GB" sz="2000" dirty="0">
                          <a:effectLst/>
                        </a:rPr>
                        <a:t>(b)	Discusses how current legislation, initiatives and regulation support, and have an impact on, the provision of sustainable, high-quality health and social care and childcare services in Wales.  ​</a:t>
                      </a:r>
                    </a:p>
                  </a:txBody>
                  <a:tcPr/>
                </a:tc>
                <a:extLst>
                  <a:ext uri="{0D108BD9-81ED-4DB2-BD59-A6C34878D82A}">
                    <a16:rowId xmlns:a16="http://schemas.microsoft.com/office/drawing/2014/main" val="1219150377"/>
                  </a:ext>
                </a:extLst>
              </a:tr>
              <a:tr h="1177816">
                <a:tc>
                  <a:txBody>
                    <a:bodyPr/>
                    <a:lstStyle/>
                    <a:p>
                      <a:pPr fontAlgn="base"/>
                      <a:r>
                        <a:rPr lang="en-GB" sz="2400" b="1" dirty="0">
                          <a:effectLst/>
                        </a:rPr>
                        <a:t>Person/child-centred care within outcome-focused provision ​</a:t>
                      </a:r>
                    </a:p>
                    <a:p>
                      <a:pPr marL="342900" lvl="0" indent="-342900" fontAlgn="base">
                        <a:buFont typeface="Arial" panose="020B0604020202020204" pitchFamily="34" charset="0"/>
                        <a:buChar char="•"/>
                      </a:pPr>
                      <a:r>
                        <a:rPr lang="en-GB" sz="2400" dirty="0">
                          <a:effectLst/>
                        </a:rPr>
                        <a:t>What is meant by person/child-centred care and how this relates to outcome-focused provision and current legislation and policy</a:t>
                      </a:r>
                    </a:p>
                  </a:txBody>
                  <a:tcPr/>
                </a:tc>
                <a:extLst>
                  <a:ext uri="{0D108BD9-81ED-4DB2-BD59-A6C34878D82A}">
                    <a16:rowId xmlns:a16="http://schemas.microsoft.com/office/drawing/2014/main" val="4220580426"/>
                  </a:ext>
                </a:extLst>
              </a:tr>
              <a:tr h="2989841">
                <a:tc>
                  <a:txBody>
                    <a:bodyPr/>
                    <a:lstStyle/>
                    <a:p>
                      <a:pPr fontAlgn="base"/>
                      <a:r>
                        <a:rPr lang="en-GB" sz="2400" b="1" dirty="0">
                          <a:effectLst/>
                        </a:rPr>
                        <a:t>Recognising high-quality health, social care and childcare services ​</a:t>
                      </a:r>
                    </a:p>
                    <a:p>
                      <a:pPr marL="0" lvl="0" indent="0" fontAlgn="base">
                        <a:buFont typeface="Arial" panose="020B0604020202020204" pitchFamily="34" charset="0"/>
                        <a:buNone/>
                      </a:pPr>
                      <a:r>
                        <a:rPr lang="en-GB" sz="2400" dirty="0">
                          <a:effectLst/>
                        </a:rPr>
                        <a:t>Learners should understand that every individual in Wales who uses heath and care services has the right to receive high quality care, and that this is achieved through:​</a:t>
                      </a:r>
                    </a:p>
                    <a:p>
                      <a:pPr marL="342900" lvl="0" indent="-342900" fontAlgn="base">
                        <a:buFont typeface="Arial" panose="020B0604020202020204" pitchFamily="34" charset="0"/>
                        <a:buChar char="•"/>
                      </a:pPr>
                      <a:r>
                        <a:rPr lang="en-GB" sz="2400" dirty="0">
                          <a:effectLst/>
                        </a:rPr>
                        <a:t>The standards that are set in legislation to provide a framework to maintain high-quality provision across all services in Wales​</a:t>
                      </a:r>
                    </a:p>
                    <a:p>
                      <a:pPr marL="342900" lvl="0" indent="-342900" fontAlgn="base">
                        <a:buFont typeface="Arial" panose="020B0604020202020204" pitchFamily="34" charset="0"/>
                        <a:buChar char="•"/>
                      </a:pPr>
                      <a:r>
                        <a:rPr lang="en-GB" sz="2400" dirty="0">
                          <a:effectLst/>
                        </a:rPr>
                        <a:t>Organisations that regulate and inspect the services that are provided​</a:t>
                      </a:r>
                    </a:p>
                    <a:p>
                      <a:pPr marL="342900" lvl="0" indent="-342900" fontAlgn="base">
                        <a:buFont typeface="Arial" panose="020B0604020202020204" pitchFamily="34" charset="0"/>
                        <a:buChar char="•"/>
                      </a:pPr>
                      <a:r>
                        <a:rPr lang="en-GB" sz="2400" dirty="0">
                          <a:effectLst/>
                        </a:rPr>
                        <a:t>Regulation of people working in health and social care and childcare, by confirming that they are suitable people to work in the specific professional or job role​</a:t>
                      </a:r>
                    </a:p>
                  </a:txBody>
                  <a:tcPr/>
                </a:tc>
                <a:extLst>
                  <a:ext uri="{0D108BD9-81ED-4DB2-BD59-A6C34878D82A}">
                    <a16:rowId xmlns:a16="http://schemas.microsoft.com/office/drawing/2014/main" val="433607872"/>
                  </a:ext>
                </a:extLst>
              </a:tr>
              <a:tr h="1996831">
                <a:tc>
                  <a:txBody>
                    <a:bodyPr/>
                    <a:lstStyle/>
                    <a:p>
                      <a:pPr fontAlgn="base"/>
                      <a:r>
                        <a:rPr lang="en-GB" sz="2400" b="1" dirty="0">
                          <a:effectLst/>
                        </a:rPr>
                        <a:t>The impact of legislation and national and local policies on provision and the rights of both the providers and individuals </a:t>
                      </a:r>
                      <a:r>
                        <a:rPr lang="en-GB" sz="2400" dirty="0">
                          <a:effectLst/>
                        </a:rPr>
                        <a:t>​</a:t>
                      </a:r>
                    </a:p>
                    <a:p>
                      <a:pPr marL="342900" lvl="0" indent="-342900" fontAlgn="base">
                        <a:buFont typeface="Arial" panose="020B0604020202020204" pitchFamily="34" charset="0"/>
                        <a:buChar char="•"/>
                      </a:pPr>
                      <a:r>
                        <a:rPr lang="en-GB" sz="2400" dirty="0">
                          <a:effectLst/>
                        </a:rPr>
                        <a:t>The impact of legislation and national and local policies ​</a:t>
                      </a:r>
                    </a:p>
                    <a:p>
                      <a:pPr marL="342900" lvl="0" indent="-342900" fontAlgn="base">
                        <a:buFont typeface="Arial" panose="020B0604020202020204" pitchFamily="34" charset="0"/>
                        <a:buChar char="•"/>
                      </a:pPr>
                      <a:r>
                        <a:rPr lang="en-GB" sz="2400" dirty="0">
                          <a:effectLst/>
                        </a:rPr>
                        <a:t>The key principles of current legislation and policies designed​</a:t>
                      </a:r>
                    </a:p>
                    <a:p>
                      <a:pPr marL="342900" lvl="0" indent="-342900" fontAlgn="base">
                        <a:buFont typeface="Arial" panose="020B0604020202020204" pitchFamily="34" charset="0"/>
                        <a:buChar char="•"/>
                      </a:pPr>
                      <a:r>
                        <a:rPr lang="en-GB" sz="2400" dirty="0">
                          <a:effectLst/>
                        </a:rPr>
                        <a:t>The impact of legislation on care and support provision ​</a:t>
                      </a:r>
                    </a:p>
                  </a:txBody>
                  <a:tcPr/>
                </a:tc>
                <a:extLst>
                  <a:ext uri="{0D108BD9-81ED-4DB2-BD59-A6C34878D82A}">
                    <a16:rowId xmlns:a16="http://schemas.microsoft.com/office/drawing/2014/main" val="3424024069"/>
                  </a:ext>
                </a:extLst>
              </a:tr>
            </a:tbl>
          </a:graphicData>
        </a:graphic>
      </p:graphicFrame>
      <p:pic>
        <p:nvPicPr>
          <p:cNvPr id="4" name="Picture 3">
            <a:extLst>
              <a:ext uri="{FF2B5EF4-FFF2-40B4-BE49-F238E27FC236}">
                <a16:creationId xmlns:a16="http://schemas.microsoft.com/office/drawing/2014/main" id="{9BA7D23E-6F6A-4258-B659-43C9DDC7CE66}"/>
              </a:ext>
            </a:extLst>
          </p:cNvPr>
          <p:cNvPicPr/>
          <p:nvPr/>
        </p:nvPicPr>
        <p:blipFill>
          <a:blip r:embed="rId2">
            <a:extLst>
              <a:ext uri="{28A0092B-C50C-407E-A947-70E740481C1C}">
                <a14:useLocalDpi xmlns:a14="http://schemas.microsoft.com/office/drawing/2010/main" val="0"/>
              </a:ext>
            </a:extLst>
          </a:blip>
          <a:stretch>
            <a:fillRect/>
          </a:stretch>
        </p:blipFill>
        <p:spPr>
          <a:xfrm>
            <a:off x="10698843" y="6215743"/>
            <a:ext cx="1480457" cy="642257"/>
          </a:xfrm>
          <a:prstGeom prst="rect">
            <a:avLst/>
          </a:prstGeom>
        </p:spPr>
      </p:pic>
    </p:spTree>
    <p:extLst>
      <p:ext uri="{BB962C8B-B14F-4D97-AF65-F5344CB8AC3E}">
        <p14:creationId xmlns:p14="http://schemas.microsoft.com/office/powerpoint/2010/main" val="24441632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D15F1B8-722A-475D-9F41-9256960E0203}"/>
              </a:ext>
            </a:extLst>
          </p:cNvPr>
          <p:cNvGraphicFramePr>
            <a:graphicFrameLocks noGrp="1"/>
          </p:cNvGraphicFramePr>
          <p:nvPr>
            <p:extLst>
              <p:ext uri="{D42A27DB-BD31-4B8C-83A1-F6EECF244321}">
                <p14:modId xmlns:p14="http://schemas.microsoft.com/office/powerpoint/2010/main" val="250648855"/>
              </p:ext>
            </p:extLst>
          </p:nvPr>
        </p:nvGraphicFramePr>
        <p:xfrm>
          <a:off x="0" y="-41346"/>
          <a:ext cx="12225073" cy="6899346"/>
        </p:xfrm>
        <a:graphic>
          <a:graphicData uri="http://schemas.openxmlformats.org/drawingml/2006/table">
            <a:tbl>
              <a:tblPr firstRow="1" bandRow="1">
                <a:tableStyleId>{5C22544A-7EE6-4342-B048-85BDC9FD1C3A}</a:tableStyleId>
              </a:tblPr>
              <a:tblGrid>
                <a:gridCol w="5635924">
                  <a:extLst>
                    <a:ext uri="{9D8B030D-6E8A-4147-A177-3AD203B41FA5}">
                      <a16:colId xmlns:a16="http://schemas.microsoft.com/office/drawing/2014/main" val="1653581029"/>
                    </a:ext>
                  </a:extLst>
                </a:gridCol>
                <a:gridCol w="688084">
                  <a:extLst>
                    <a:ext uri="{9D8B030D-6E8A-4147-A177-3AD203B41FA5}">
                      <a16:colId xmlns:a16="http://schemas.microsoft.com/office/drawing/2014/main" val="2721977871"/>
                    </a:ext>
                  </a:extLst>
                </a:gridCol>
                <a:gridCol w="5218981">
                  <a:extLst>
                    <a:ext uri="{9D8B030D-6E8A-4147-A177-3AD203B41FA5}">
                      <a16:colId xmlns:a16="http://schemas.microsoft.com/office/drawing/2014/main" val="1499292588"/>
                    </a:ext>
                  </a:extLst>
                </a:gridCol>
                <a:gridCol w="682084">
                  <a:extLst>
                    <a:ext uri="{9D8B030D-6E8A-4147-A177-3AD203B41FA5}">
                      <a16:colId xmlns:a16="http://schemas.microsoft.com/office/drawing/2014/main" val="1956943722"/>
                    </a:ext>
                  </a:extLst>
                </a:gridCol>
              </a:tblGrid>
              <a:tr h="654417">
                <a:tc gridSpan="4">
                  <a:txBody>
                    <a:bodyPr/>
                    <a:lstStyle/>
                    <a:p>
                      <a:pPr marL="357188" indent="-357188" rtl="0" fontAlgn="base">
                        <a:tabLst>
                          <a:tab pos="11839575" algn="r"/>
                        </a:tabLst>
                      </a:pPr>
                      <a:r>
                        <a:rPr lang="en-GB" sz="1400" dirty="0">
                          <a:effectLst/>
                        </a:rPr>
                        <a:t>(b)	Discusses how current legislation, initiatives and regulation support, and have an impact on, the provision of sustainable, high-quality health and social care and childcare services in Wales.	[12 marks] </a:t>
                      </a:r>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3334102"/>
                  </a:ext>
                </a:extLst>
              </a:tr>
              <a:tr h="758529">
                <a:tc>
                  <a:txBody>
                    <a:bodyPr/>
                    <a:lstStyle/>
                    <a:p>
                      <a:pPr algn="ctr" rtl="0" fontAlgn="base"/>
                      <a:r>
                        <a:rPr lang="en-GB" sz="1400" b="1" dirty="0">
                          <a:effectLst/>
                        </a:rPr>
                        <a:t>Assessment Criteria </a:t>
                      </a:r>
                    </a:p>
                    <a:p>
                      <a:pPr marL="444500" indent="-444500" rtl="0" fontAlgn="base"/>
                      <a:r>
                        <a:rPr lang="en-GB" sz="1400" dirty="0">
                          <a:effectLst/>
                        </a:rPr>
                        <a:t>AO1	Demonstrate knowledge and understanding of health and social care and childcare</a:t>
                      </a:r>
                    </a:p>
                  </a:txBody>
                  <a:tcPr/>
                </a:tc>
                <a:tc>
                  <a:txBody>
                    <a:bodyPr/>
                    <a:lstStyle/>
                    <a:p>
                      <a:pPr algn="ctr" rtl="0" fontAlgn="base"/>
                      <a:r>
                        <a:rPr lang="en-GB" sz="1400" b="1" dirty="0">
                          <a:effectLst/>
                        </a:rPr>
                        <a:t>Marks</a:t>
                      </a:r>
                      <a:r>
                        <a:rPr lang="en-GB" sz="1400" dirty="0">
                          <a:effectLst/>
                        </a:rPr>
                        <a:t> 8 marks </a:t>
                      </a:r>
                    </a:p>
                  </a:txBody>
                  <a:tcPr/>
                </a:tc>
                <a:tc>
                  <a:txBody>
                    <a:bodyPr/>
                    <a:lstStyle/>
                    <a:p>
                      <a:pPr algn="ctr" rtl="0" fontAlgn="base"/>
                      <a:r>
                        <a:rPr lang="en-GB" sz="1400" b="1" dirty="0">
                          <a:effectLst/>
                        </a:rPr>
                        <a:t>Assessment Criteria </a:t>
                      </a:r>
                    </a:p>
                    <a:p>
                      <a:pPr marL="357188" indent="-357188" rtl="0" fontAlgn="base"/>
                      <a:r>
                        <a:rPr lang="en-GB" sz="1400" dirty="0">
                          <a:effectLst/>
                        </a:rPr>
                        <a:t>AO3	</a:t>
                      </a:r>
                      <a:r>
                        <a:rPr lang="en-GB" sz="1350" dirty="0">
                          <a:effectLst/>
                        </a:rPr>
                        <a:t>Analyse and evaluate aspects of care to demonstrate understanding, make reasoned judgements and draw conclusions </a:t>
                      </a:r>
                    </a:p>
                  </a:txBody>
                  <a:tcPr/>
                </a:tc>
                <a:tc>
                  <a:txBody>
                    <a:bodyPr/>
                    <a:lstStyle/>
                    <a:p>
                      <a:pPr algn="ctr" rtl="0" fontAlgn="base"/>
                      <a:r>
                        <a:rPr lang="en-GB" sz="1400" b="1" dirty="0">
                          <a:effectLst/>
                        </a:rPr>
                        <a:t>Marks</a:t>
                      </a:r>
                      <a:r>
                        <a:rPr lang="en-GB" sz="1400" dirty="0">
                          <a:effectLst/>
                        </a:rPr>
                        <a:t> 4 marks</a:t>
                      </a:r>
                    </a:p>
                  </a:txBody>
                  <a:tcPr/>
                </a:tc>
                <a:extLst>
                  <a:ext uri="{0D108BD9-81ED-4DB2-BD59-A6C34878D82A}">
                    <a16:rowId xmlns:a16="http://schemas.microsoft.com/office/drawing/2014/main" val="3035179629"/>
                  </a:ext>
                </a:extLst>
              </a:tr>
              <a:tr h="1519560">
                <a:tc>
                  <a:txBody>
                    <a:bodyPr/>
                    <a:lstStyle/>
                    <a:p>
                      <a:pPr rtl="0" fontAlgn="base"/>
                      <a:r>
                        <a:rPr lang="en-GB" sz="1400" dirty="0">
                          <a:effectLst/>
                        </a:rPr>
                        <a:t>Excellent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 organisations that regulate and inspect </a:t>
                      </a:r>
                    </a:p>
                    <a:p>
                      <a:pPr marL="182563" indent="-182563" rtl="0" fontAlgn="base"/>
                      <a:r>
                        <a:rPr lang="en-GB" sz="1400" dirty="0">
                          <a:effectLst/>
                        </a:rPr>
                        <a:t>•	how a broad range of current legislation, initiatives and regulation support sustainable, high-quality person/child-centred health and social care and childcare services in Wales.  </a:t>
                      </a:r>
                    </a:p>
                  </a:txBody>
                  <a:tcPr/>
                </a:tc>
                <a:tc>
                  <a:txBody>
                    <a:bodyPr/>
                    <a:lstStyle/>
                    <a:p>
                      <a:pPr algn="ctr" rtl="0" fontAlgn="base"/>
                      <a:r>
                        <a:rPr lang="en-GB" sz="1400" dirty="0">
                          <a:effectLst/>
                        </a:rPr>
                        <a:t>7-8 marks</a:t>
                      </a:r>
                    </a:p>
                  </a:txBody>
                  <a:tcPr/>
                </a:tc>
                <a:tc>
                  <a:txBody>
                    <a:bodyPr/>
                    <a:lstStyle/>
                    <a:p>
                      <a:pPr rtl="0" fontAlgn="base"/>
                      <a:r>
                        <a:rPr lang="en-GB" sz="1400" dirty="0">
                          <a:effectLst/>
                        </a:rPr>
                        <a:t>There are no Band 4 marks for this assessment objective. </a:t>
                      </a:r>
                    </a:p>
                    <a:p>
                      <a:pPr rtl="0" fontAlgn="base"/>
                      <a:r>
                        <a:rPr lang="en-GB" sz="1400" dirty="0">
                          <a:effectLst/>
                        </a:rPr>
                        <a:t>4 marks are awarded as for Band 3.</a:t>
                      </a:r>
                    </a:p>
                    <a:p>
                      <a:pPr rtl="0" fontAlgn="base"/>
                      <a:endParaRPr lang="en-GB" sz="2000" dirty="0">
                        <a:effectLst/>
                      </a:endParaRPr>
                    </a:p>
                  </a:txBody>
                  <a:tcPr/>
                </a:tc>
                <a:tc>
                  <a:txBody>
                    <a:bodyPr/>
                    <a:lstStyle/>
                    <a:p>
                      <a:pPr algn="ctr" rtl="0" fontAlgn="base"/>
                      <a:endParaRPr lang="en-GB" sz="1400" dirty="0">
                        <a:effectLst/>
                        <a:latin typeface="Calibri Light"/>
                      </a:endParaRPr>
                    </a:p>
                  </a:txBody>
                  <a:tcPr/>
                </a:tc>
                <a:extLst>
                  <a:ext uri="{0D108BD9-81ED-4DB2-BD59-A6C34878D82A}">
                    <a16:rowId xmlns:a16="http://schemas.microsoft.com/office/drawing/2014/main" val="1413922028"/>
                  </a:ext>
                </a:extLst>
              </a:tr>
              <a:tr h="1564617">
                <a:tc>
                  <a:txBody>
                    <a:bodyPr/>
                    <a:lstStyle/>
                    <a:p>
                      <a:pPr rtl="0" fontAlgn="base"/>
                      <a:r>
                        <a:rPr lang="en-GB" sz="1400" dirty="0">
                          <a:effectLst/>
                        </a:rPr>
                        <a:t>Good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and/or organisations that regulate and inspect </a:t>
                      </a:r>
                    </a:p>
                    <a:p>
                      <a:pPr marL="182563" indent="-182563" rtl="0" fontAlgn="base"/>
                      <a:r>
                        <a:rPr lang="en-GB" sz="1400" dirty="0">
                          <a:effectLst/>
                        </a:rPr>
                        <a:t>•	how a range of current legislation, initiatives and regulation support sustainable, high-quality person/child-centred health and social care and childcare services in Wales.</a:t>
                      </a:r>
                    </a:p>
                  </a:txBody>
                  <a:tcPr/>
                </a:tc>
                <a:tc>
                  <a:txBody>
                    <a:bodyPr/>
                    <a:lstStyle/>
                    <a:p>
                      <a:pPr algn="ctr" rtl="0" fontAlgn="base"/>
                      <a:r>
                        <a:rPr lang="en-GB" sz="1400" dirty="0">
                          <a:effectLst/>
                        </a:rPr>
                        <a:t>5-6 marks</a:t>
                      </a:r>
                    </a:p>
                    <a:p>
                      <a:pPr algn="ctr" rtl="0" fontAlgn="base"/>
                      <a:endParaRPr lang="en-GB" sz="2000" dirty="0">
                        <a:effectLst/>
                      </a:endParaRPr>
                    </a:p>
                  </a:txBody>
                  <a:tcPr/>
                </a:tc>
                <a:tc>
                  <a:txBody>
                    <a:bodyPr/>
                    <a:lstStyle/>
                    <a:p>
                      <a:pPr rtl="0" fontAlgn="base"/>
                      <a:r>
                        <a:rPr lang="en-GB" sz="1400" dirty="0">
                          <a:effectLst/>
                        </a:rPr>
                        <a:t>A very good discussion which demonstrates reasoned judgements about the impact of named current legislation, initiatives and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4 marks</a:t>
                      </a:r>
                    </a:p>
                    <a:p>
                      <a:pPr algn="ctr" rtl="0" fontAlgn="base"/>
                      <a:endParaRPr lang="en-GB" sz="2000" dirty="0">
                        <a:effectLst/>
                      </a:endParaRPr>
                    </a:p>
                  </a:txBody>
                  <a:tcPr/>
                </a:tc>
                <a:extLst>
                  <a:ext uri="{0D108BD9-81ED-4DB2-BD59-A6C34878D82A}">
                    <a16:rowId xmlns:a16="http://schemas.microsoft.com/office/drawing/2014/main" val="2603869166"/>
                  </a:ext>
                </a:extLst>
              </a:tr>
              <a:tr h="828657">
                <a:tc>
                  <a:txBody>
                    <a:bodyPr/>
                    <a:lstStyle/>
                    <a:p>
                      <a:pPr rtl="0" fontAlgn="base"/>
                      <a:r>
                        <a:rPr lang="en-GB" sz="1400" dirty="0">
                          <a:effectLst/>
                        </a:rPr>
                        <a:t>Basic knowledge and understanding of: </a:t>
                      </a:r>
                    </a:p>
                    <a:p>
                      <a:pPr marL="182563" indent="-182563" rtl="0" fontAlgn="base"/>
                      <a:r>
                        <a:rPr lang="en-GB" sz="1400" dirty="0">
                          <a:effectLst/>
                        </a:rPr>
                        <a:t>•	current legislation, initiatives and/or regulation  </a:t>
                      </a:r>
                    </a:p>
                    <a:p>
                      <a:pPr marL="182563" indent="-182563" rtl="0" fontAlgn="base"/>
                      <a:r>
                        <a:rPr lang="en-GB" sz="1400" dirty="0">
                          <a:effectLst/>
                        </a:rPr>
                        <a:t>•	how current legislation, initiatives and/or regulation support  sustainable, high-quality health and social care and childcare services in Wales.</a:t>
                      </a:r>
                    </a:p>
                  </a:txBody>
                  <a:tcPr/>
                </a:tc>
                <a:tc>
                  <a:txBody>
                    <a:bodyPr/>
                    <a:lstStyle/>
                    <a:p>
                      <a:pPr algn="ctr" rtl="0" fontAlgn="base"/>
                      <a:r>
                        <a:rPr lang="en-GB" sz="1400" dirty="0">
                          <a:effectLst/>
                        </a:rPr>
                        <a:t>3-4 marks</a:t>
                      </a:r>
                    </a:p>
                    <a:p>
                      <a:pPr algn="ctr" rtl="0" fontAlgn="base"/>
                      <a:endParaRPr lang="en-GB" sz="2000" dirty="0">
                        <a:effectLst/>
                      </a:endParaRPr>
                    </a:p>
                  </a:txBody>
                  <a:tcPr/>
                </a:tc>
                <a:tc>
                  <a:txBody>
                    <a:bodyPr/>
                    <a:lstStyle/>
                    <a:p>
                      <a:pPr rtl="0" fontAlgn="base"/>
                      <a:r>
                        <a:rPr lang="en-GB" sz="1400" dirty="0">
                          <a:effectLst/>
                        </a:rPr>
                        <a:t>A good discussion which demonstrates generally valid judgements about the impact of current legislation, initiatives and/or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2-3 marks</a:t>
                      </a:r>
                    </a:p>
                    <a:p>
                      <a:pPr algn="ctr" rtl="0" fontAlgn="base"/>
                      <a:endParaRPr lang="en-GB" sz="2000" dirty="0">
                        <a:effectLst/>
                      </a:endParaRPr>
                    </a:p>
                  </a:txBody>
                  <a:tcPr/>
                </a:tc>
                <a:extLst>
                  <a:ext uri="{0D108BD9-81ED-4DB2-BD59-A6C34878D82A}">
                    <a16:rowId xmlns:a16="http://schemas.microsoft.com/office/drawing/2014/main" val="1710141311"/>
                  </a:ext>
                </a:extLst>
              </a:tr>
              <a:tr h="981627">
                <a:tc>
                  <a:txBody>
                    <a:bodyPr/>
                    <a:lstStyle/>
                    <a:p>
                      <a:pPr rtl="0" fontAlgn="base"/>
                      <a:r>
                        <a:rPr lang="en-GB" sz="1400" dirty="0">
                          <a:effectLst/>
                        </a:rPr>
                        <a:t> Limited knowledge and understanding of: </a:t>
                      </a:r>
                    </a:p>
                    <a:p>
                      <a:pPr marL="182563" indent="-182563" rtl="0" fontAlgn="base"/>
                      <a:r>
                        <a:rPr lang="en-GB" sz="1400" dirty="0">
                          <a:effectLst/>
                        </a:rPr>
                        <a:t>•	current legislation, initiatives or regulation  </a:t>
                      </a:r>
                    </a:p>
                    <a:p>
                      <a:pPr marL="182563" indent="-182563" rtl="0" fontAlgn="base"/>
                      <a:r>
                        <a:rPr lang="en-GB" sz="1400" dirty="0">
                          <a:effectLst/>
                        </a:rPr>
                        <a:t>•	how any current legislation, initiatives or regulation support sustainable health and social care or childcare services.</a:t>
                      </a:r>
                    </a:p>
                  </a:txBody>
                  <a:tcPr/>
                </a:tc>
                <a:tc>
                  <a:txBody>
                    <a:bodyPr/>
                    <a:lstStyle/>
                    <a:p>
                      <a:pPr algn="ctr" rtl="0" fontAlgn="base"/>
                      <a:r>
                        <a:rPr lang="en-GB" sz="1400" dirty="0">
                          <a:effectLst/>
                        </a:rPr>
                        <a:t>1-2 marks</a:t>
                      </a:r>
                    </a:p>
                    <a:p>
                      <a:pPr algn="ctr" rtl="0" fontAlgn="base"/>
                      <a:endParaRPr lang="en-GB" sz="2000" dirty="0">
                        <a:effectLst/>
                      </a:endParaRPr>
                    </a:p>
                  </a:txBody>
                  <a:tcPr/>
                </a:tc>
                <a:tc>
                  <a:txBody>
                    <a:bodyPr/>
                    <a:lstStyle/>
                    <a:p>
                      <a:pPr rtl="0" fontAlgn="base"/>
                      <a:r>
                        <a:rPr lang="en-GB" sz="1400" dirty="0">
                          <a:effectLst/>
                        </a:rPr>
                        <a:t>A basic discussion which demonstrates some valid judgements about the impact of current legislation, initiatives or regulation in relation to:</a:t>
                      </a:r>
                    </a:p>
                    <a:p>
                      <a:pPr marL="177800" indent="-177800" rtl="0" fontAlgn="base"/>
                      <a:r>
                        <a:rPr lang="en-GB" sz="1400" dirty="0">
                          <a:effectLst/>
                        </a:rPr>
                        <a:t>•	sustainable care services </a:t>
                      </a:r>
                    </a:p>
                    <a:p>
                      <a:pPr marL="177800" indent="-177800" rtl="0" fontAlgn="base"/>
                      <a:r>
                        <a:rPr lang="en-GB" sz="1400" dirty="0">
                          <a:effectLst/>
                        </a:rPr>
                        <a:t>•</a:t>
                      </a:r>
                      <a:r>
                        <a:rPr lang="en-GB" sz="1400">
                          <a:effectLst/>
                        </a:rPr>
                        <a:t>	high-quality </a:t>
                      </a:r>
                      <a:r>
                        <a:rPr lang="en-GB" sz="1400" dirty="0">
                          <a:effectLst/>
                        </a:rPr>
                        <a:t>health and social care, and childcare services.</a:t>
                      </a:r>
                    </a:p>
                  </a:txBody>
                  <a:tcPr/>
                </a:tc>
                <a:tc>
                  <a:txBody>
                    <a:bodyPr/>
                    <a:lstStyle/>
                    <a:p>
                      <a:pPr algn="ctr" rtl="0" fontAlgn="base"/>
                      <a:r>
                        <a:rPr lang="en-GB" sz="1400" dirty="0">
                          <a:effectLst/>
                        </a:rPr>
                        <a:t>1 mark</a:t>
                      </a:r>
                    </a:p>
                    <a:p>
                      <a:pPr algn="ctr" rtl="0" fontAlgn="base"/>
                      <a:endParaRPr lang="en-GB" sz="2000" dirty="0">
                        <a:effectLst/>
                      </a:endParaRPr>
                    </a:p>
                  </a:txBody>
                  <a:tcPr/>
                </a:tc>
                <a:extLst>
                  <a:ext uri="{0D108BD9-81ED-4DB2-BD59-A6C34878D82A}">
                    <a16:rowId xmlns:a16="http://schemas.microsoft.com/office/drawing/2014/main" val="1385603642"/>
                  </a:ext>
                </a:extLst>
              </a:tr>
            </a:tbl>
          </a:graphicData>
        </a:graphic>
      </p:graphicFrame>
    </p:spTree>
    <p:extLst>
      <p:ext uri="{BB962C8B-B14F-4D97-AF65-F5344CB8AC3E}">
        <p14:creationId xmlns:p14="http://schemas.microsoft.com/office/powerpoint/2010/main" val="3389659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914400" y="909411"/>
            <a:ext cx="10515600"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6" name="Content Placeholder 5">
            <a:extLst>
              <a:ext uri="{FF2B5EF4-FFF2-40B4-BE49-F238E27FC236}">
                <a16:creationId xmlns:a16="http://schemas.microsoft.com/office/drawing/2014/main" id="{CA5D3C92-D87E-4558-AD88-59815AB6C491}"/>
              </a:ext>
            </a:extLst>
          </p:cNvPr>
          <p:cNvSpPr>
            <a:spLocks noGrp="1"/>
          </p:cNvSpPr>
          <p:nvPr>
            <p:ph sz="half" idx="1"/>
          </p:nvPr>
        </p:nvSpPr>
        <p:spPr>
          <a:xfrm>
            <a:off x="914400" y="2369911"/>
            <a:ext cx="5181600" cy="4351338"/>
          </a:xfrm>
          <a:ln>
            <a:solidFill>
              <a:srgbClr val="F584EB"/>
            </a:solidFill>
          </a:ln>
        </p:spPr>
        <p:txBody>
          <a:bodyPr vert="horz" lIns="91440" tIns="45720" rIns="91440" bIns="45720" rtlCol="0" anchor="t">
            <a:normAutofit/>
          </a:bodyPr>
          <a:lstStyle/>
          <a:p>
            <a:pPr marL="0" indent="0" algn="ctr">
              <a:buNone/>
            </a:pPr>
            <a:endParaRPr lang="en-GB" dirty="0">
              <a:cs typeface="Calibri"/>
            </a:endParaRPr>
          </a:p>
          <a:p>
            <a:pPr marL="0" indent="0" algn="ctr">
              <a:buNone/>
            </a:pPr>
            <a:endParaRPr lang="en-GB" dirty="0">
              <a:cs typeface="Calibri"/>
            </a:endParaRPr>
          </a:p>
          <a:p>
            <a:pPr marL="0" indent="0" algn="ctr">
              <a:buNone/>
            </a:pPr>
            <a:endParaRPr lang="en-GB" dirty="0">
              <a:cs typeface="Calibri"/>
            </a:endParaRPr>
          </a:p>
          <a:p>
            <a:pPr marL="0" indent="0" algn="ctr">
              <a:buNone/>
            </a:pPr>
            <a:r>
              <a:rPr lang="en-GB" sz="5400" b="1" dirty="0">
                <a:solidFill>
                  <a:srgbClr val="DB44E3"/>
                </a:solidFill>
                <a:cs typeface="Calibri"/>
              </a:rPr>
              <a:t>Discuss</a:t>
            </a:r>
            <a:endParaRPr lang="en-US" sz="5400" b="1">
              <a:solidFill>
                <a:srgbClr val="DB44E3"/>
              </a:solidFill>
              <a:cs typeface="Calibri"/>
            </a:endParaRPr>
          </a:p>
        </p:txBody>
      </p:sp>
      <p:sp>
        <p:nvSpPr>
          <p:cNvPr id="7" name="Content Placeholder 6">
            <a:extLst>
              <a:ext uri="{FF2B5EF4-FFF2-40B4-BE49-F238E27FC236}">
                <a16:creationId xmlns:a16="http://schemas.microsoft.com/office/drawing/2014/main" id="{A57527A0-4AB6-47F3-9222-9CB2ACC433D9}"/>
              </a:ext>
            </a:extLst>
          </p:cNvPr>
          <p:cNvSpPr>
            <a:spLocks noGrp="1"/>
          </p:cNvSpPr>
          <p:nvPr>
            <p:ph sz="half" idx="2"/>
          </p:nvPr>
        </p:nvSpPr>
        <p:spPr>
          <a:xfrm>
            <a:off x="6248400" y="2369911"/>
            <a:ext cx="5181600" cy="4351338"/>
          </a:xfrm>
          <a:solidFill>
            <a:srgbClr val="F584EB"/>
          </a:solidFill>
          <a:ln>
            <a:solidFill>
              <a:srgbClr val="F584EB"/>
            </a:solidFill>
          </a:ln>
        </p:spPr>
        <p:txBody>
          <a:bodyPr vert="horz" lIns="91440" tIns="45720" rIns="91440" bIns="45720" rtlCol="0" anchor="t">
            <a:normAutofit/>
          </a:bodyPr>
          <a:lstStyle/>
          <a:p>
            <a:pPr marL="0" indent="0">
              <a:buNone/>
            </a:pPr>
            <a:endParaRPr lang="en-GB" dirty="0">
              <a:ea typeface="+mn-lt"/>
              <a:cs typeface="+mn-lt"/>
            </a:endParaRPr>
          </a:p>
          <a:p>
            <a:pPr marL="0" indent="0">
              <a:buNone/>
            </a:pPr>
            <a:endParaRPr lang="en-GB" dirty="0">
              <a:ea typeface="+mn-lt"/>
              <a:cs typeface="+mn-lt"/>
            </a:endParaRPr>
          </a:p>
          <a:p>
            <a:pPr marL="0" indent="0" algn="ctr">
              <a:buNone/>
            </a:pPr>
            <a:r>
              <a:rPr lang="en-GB" sz="3200" dirty="0">
                <a:ea typeface="+mn-lt"/>
                <a:cs typeface="+mn-lt"/>
              </a:rPr>
              <a:t>Examine an issue in detail/in a structured way, taking into account different ideas</a:t>
            </a:r>
            <a:endParaRPr lang="en-GB" sz="3200" dirty="0">
              <a:cs typeface="Calibri" panose="020F0502020204030204"/>
            </a:endParaRPr>
          </a:p>
        </p:txBody>
      </p:sp>
      <p:pic>
        <p:nvPicPr>
          <p:cNvPr id="5" name="Picture 4">
            <a:extLst>
              <a:ext uri="{FF2B5EF4-FFF2-40B4-BE49-F238E27FC236}">
                <a16:creationId xmlns:a16="http://schemas.microsoft.com/office/drawing/2014/main" id="{1B6DDF20-DF70-46DB-A4FE-32EA3D3EE398}"/>
              </a:ext>
            </a:extLst>
          </p:cNvPr>
          <p:cNvPicPr/>
          <p:nvPr/>
        </p:nvPicPr>
        <p:blipFill>
          <a:blip r:embed="rId2">
            <a:extLst>
              <a:ext uri="{28A0092B-C50C-407E-A947-70E740481C1C}">
                <a14:useLocalDpi xmlns:a14="http://schemas.microsoft.com/office/drawing/2010/main" val="0"/>
              </a:ext>
            </a:extLst>
          </a:blip>
          <a:stretch>
            <a:fillRect/>
          </a:stretch>
        </p:blipFill>
        <p:spPr>
          <a:xfrm>
            <a:off x="10472058" y="10886"/>
            <a:ext cx="1709056" cy="763588"/>
          </a:xfrm>
          <a:prstGeom prst="rect">
            <a:avLst/>
          </a:prstGeom>
        </p:spPr>
      </p:pic>
    </p:spTree>
    <p:extLst>
      <p:ext uri="{BB962C8B-B14F-4D97-AF65-F5344CB8AC3E}">
        <p14:creationId xmlns:p14="http://schemas.microsoft.com/office/powerpoint/2010/main" val="381539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BE0FE-13E7-41FC-920A-BD07B13537BD}"/>
              </a:ext>
            </a:extLst>
          </p:cNvPr>
          <p:cNvSpPr>
            <a:spLocks noGrp="1"/>
          </p:cNvSpPr>
          <p:nvPr>
            <p:ph type="title"/>
          </p:nvPr>
        </p:nvSpPr>
        <p:spPr>
          <a:xfrm>
            <a:off x="1001485" y="1383358"/>
            <a:ext cx="10515600" cy="906045"/>
          </a:xfrm>
          <a:solidFill>
            <a:srgbClr val="F584EB"/>
          </a:solidFill>
          <a:ln>
            <a:solidFill>
              <a:srgbClr val="F584EB"/>
            </a:solidFill>
          </a:ln>
        </p:spPr>
        <p:txBody>
          <a:bodyPr/>
          <a:lstStyle/>
          <a:p>
            <a:pPr algn="ctr"/>
            <a:r>
              <a:rPr lang="en-GB" dirty="0">
                <a:latin typeface="Calibri"/>
                <a:cs typeface="Calibri"/>
              </a:rPr>
              <a:t>Childcare Offer for Wales</a:t>
            </a:r>
            <a:endParaRPr lang="en-GB" dirty="0">
              <a:ea typeface="+mj-lt"/>
              <a:cs typeface="+mj-lt"/>
            </a:endParaRPr>
          </a:p>
        </p:txBody>
      </p:sp>
      <p:sp>
        <p:nvSpPr>
          <p:cNvPr id="3" name="Content Placeholder 2">
            <a:extLst>
              <a:ext uri="{FF2B5EF4-FFF2-40B4-BE49-F238E27FC236}">
                <a16:creationId xmlns:a16="http://schemas.microsoft.com/office/drawing/2014/main" id="{7E546FB4-5A01-4D70-859B-84FEE9361C55}"/>
              </a:ext>
            </a:extLst>
          </p:cNvPr>
          <p:cNvSpPr>
            <a:spLocks noGrp="1"/>
          </p:cNvSpPr>
          <p:nvPr>
            <p:ph idx="1"/>
          </p:nvPr>
        </p:nvSpPr>
        <p:spPr>
          <a:xfrm>
            <a:off x="1001484" y="2424340"/>
            <a:ext cx="10515601" cy="3824059"/>
          </a:xfrm>
          <a:ln>
            <a:solidFill>
              <a:srgbClr val="F584EB"/>
            </a:solidFill>
          </a:ln>
        </p:spPr>
        <p:txBody>
          <a:bodyPr vert="horz" lIns="91440" tIns="45720" rIns="91440" bIns="45720" rtlCol="0" anchor="t">
            <a:noAutofit/>
          </a:bodyPr>
          <a:lstStyle/>
          <a:p>
            <a:pPr marL="0" indent="0">
              <a:lnSpc>
                <a:spcPct val="100000"/>
              </a:lnSpc>
              <a:buNone/>
            </a:pPr>
            <a:r>
              <a:rPr lang="en-GB" sz="2400" dirty="0">
                <a:ea typeface="+mn-lt"/>
                <a:cs typeface="+mn-lt"/>
              </a:rPr>
              <a:t>Under the Childcare Offer for Wales, you could claim 30 hours of early education and childcare in Wales a week, for up to 48 weeks of the year.  It aims to make life a bit easier for parents by offering help with childcare costs.</a:t>
            </a:r>
            <a:br>
              <a:rPr lang="en-GB" sz="2400" dirty="0">
                <a:ea typeface="+mn-lt"/>
                <a:cs typeface="+mn-lt"/>
              </a:rPr>
            </a:br>
            <a:br>
              <a:rPr lang="en-GB" sz="2400" dirty="0">
                <a:ea typeface="+mn-lt"/>
                <a:cs typeface="+mn-lt"/>
              </a:rPr>
            </a:br>
            <a:r>
              <a:rPr lang="en-GB" sz="2400" dirty="0">
                <a:ea typeface="+mn-lt"/>
                <a:cs typeface="+mn-lt"/>
              </a:rPr>
              <a:t>The Offer has already helped parents from all over Wales to return to work, increase their hours or work more flexibly.  Others are taking training opportunities to develop their skills, change their job or even start their own business.</a:t>
            </a:r>
            <a:br>
              <a:rPr lang="en-GB" sz="2400" dirty="0">
                <a:ea typeface="+mn-lt"/>
                <a:cs typeface="+mn-lt"/>
              </a:rPr>
            </a:br>
            <a:br>
              <a:rPr lang="en-GB" sz="2400" dirty="0">
                <a:ea typeface="+mn-lt"/>
                <a:cs typeface="+mn-lt"/>
              </a:rPr>
            </a:br>
            <a:r>
              <a:rPr lang="en-GB" sz="2400" dirty="0">
                <a:ea typeface="+mn-lt"/>
                <a:cs typeface="+mn-lt"/>
              </a:rPr>
              <a:t>The aim is to give working parents a bit of extra money every month, to spend on the things that are important to their family.</a:t>
            </a:r>
            <a:endParaRPr lang="en-GB" sz="2400" dirty="0">
              <a:cs typeface="Calibri"/>
            </a:endParaRPr>
          </a:p>
        </p:txBody>
      </p:sp>
      <p:pic>
        <p:nvPicPr>
          <p:cNvPr id="4" name="Picture 3">
            <a:extLst>
              <a:ext uri="{FF2B5EF4-FFF2-40B4-BE49-F238E27FC236}">
                <a16:creationId xmlns:a16="http://schemas.microsoft.com/office/drawing/2014/main" id="{25AC557C-DEDC-46C0-9DC6-9A6D28BCB11E}"/>
              </a:ext>
            </a:extLst>
          </p:cNvPr>
          <p:cNvPicPr/>
          <p:nvPr/>
        </p:nvPicPr>
        <p:blipFill>
          <a:blip r:embed="rId2">
            <a:extLst>
              <a:ext uri="{28A0092B-C50C-407E-A947-70E740481C1C}">
                <a14:useLocalDpi xmlns:a14="http://schemas.microsoft.com/office/drawing/2010/main" val="0"/>
              </a:ext>
            </a:extLst>
          </a:blip>
          <a:stretch>
            <a:fillRect/>
          </a:stretch>
        </p:blipFill>
        <p:spPr>
          <a:xfrm>
            <a:off x="10021945" y="32658"/>
            <a:ext cx="2137397" cy="906045"/>
          </a:xfrm>
          <a:prstGeom prst="rect">
            <a:avLst/>
          </a:prstGeom>
        </p:spPr>
      </p:pic>
    </p:spTree>
    <p:extLst>
      <p:ext uri="{BB962C8B-B14F-4D97-AF65-F5344CB8AC3E}">
        <p14:creationId xmlns:p14="http://schemas.microsoft.com/office/powerpoint/2010/main" val="36581130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BE0FE-13E7-41FC-920A-BD07B13537BD}"/>
              </a:ext>
            </a:extLst>
          </p:cNvPr>
          <p:cNvSpPr>
            <a:spLocks noGrp="1"/>
          </p:cNvSpPr>
          <p:nvPr>
            <p:ph type="title"/>
          </p:nvPr>
        </p:nvSpPr>
        <p:spPr>
          <a:xfrm>
            <a:off x="84668" y="111125"/>
            <a:ext cx="9937278" cy="679980"/>
          </a:xfrm>
          <a:solidFill>
            <a:srgbClr val="F584EB"/>
          </a:solidFill>
          <a:ln>
            <a:solidFill>
              <a:srgbClr val="F584EB"/>
            </a:solidFill>
          </a:ln>
        </p:spPr>
        <p:txBody>
          <a:bodyPr>
            <a:normAutofit fontScale="90000"/>
          </a:bodyPr>
          <a:lstStyle/>
          <a:p>
            <a:pPr algn="ctr"/>
            <a:r>
              <a:rPr lang="en-GB" dirty="0">
                <a:latin typeface="Calibri"/>
                <a:cs typeface="Calibri"/>
              </a:rPr>
              <a:t>Childcare Offer for Wales</a:t>
            </a:r>
            <a:endParaRPr lang="en-GB" dirty="0">
              <a:ea typeface="+mj-lt"/>
              <a:cs typeface="+mj-lt"/>
            </a:endParaRPr>
          </a:p>
        </p:txBody>
      </p:sp>
      <p:pic>
        <p:nvPicPr>
          <p:cNvPr id="6" name="Picture 6">
            <a:hlinkClick r:id="" action="ppaction://media"/>
            <a:extLst>
              <a:ext uri="{FF2B5EF4-FFF2-40B4-BE49-F238E27FC236}">
                <a16:creationId xmlns:a16="http://schemas.microsoft.com/office/drawing/2014/main" id="{A4D17DBE-31E7-4118-95D9-680F2653A714}"/>
              </a:ext>
            </a:extLst>
          </p:cNvPr>
          <p:cNvPicPr>
            <a:picLocks noRot="1" noChangeAspect="1"/>
          </p:cNvPicPr>
          <p:nvPr>
            <a:videoFile r:link="rId1"/>
          </p:nvPr>
        </p:nvPicPr>
        <p:blipFill>
          <a:blip r:embed="rId3"/>
          <a:stretch>
            <a:fillRect/>
          </a:stretch>
        </p:blipFill>
        <p:spPr>
          <a:xfrm>
            <a:off x="84667" y="915459"/>
            <a:ext cx="9937278" cy="5894916"/>
          </a:xfrm>
          <a:prstGeom prst="rect">
            <a:avLst/>
          </a:prstGeom>
        </p:spPr>
      </p:pic>
      <p:pic>
        <p:nvPicPr>
          <p:cNvPr id="5" name="Picture 4">
            <a:extLst>
              <a:ext uri="{FF2B5EF4-FFF2-40B4-BE49-F238E27FC236}">
                <a16:creationId xmlns:a16="http://schemas.microsoft.com/office/drawing/2014/main" id="{268BCC9A-DCEE-48B8-8AEC-90BF682B5B12}"/>
              </a:ext>
            </a:extLst>
          </p:cNvPr>
          <p:cNvPicPr/>
          <p:nvPr/>
        </p:nvPicPr>
        <p:blipFill>
          <a:blip r:embed="rId4">
            <a:extLst>
              <a:ext uri="{28A0092B-C50C-407E-A947-70E740481C1C}">
                <a14:useLocalDpi xmlns:a14="http://schemas.microsoft.com/office/drawing/2010/main" val="0"/>
              </a:ext>
            </a:extLst>
          </a:blip>
          <a:stretch>
            <a:fillRect/>
          </a:stretch>
        </p:blipFill>
        <p:spPr>
          <a:xfrm>
            <a:off x="10021945" y="32658"/>
            <a:ext cx="2137397" cy="906045"/>
          </a:xfrm>
          <a:prstGeom prst="rect">
            <a:avLst/>
          </a:prstGeom>
        </p:spPr>
      </p:pic>
    </p:spTree>
    <p:extLst>
      <p:ext uri="{BB962C8B-B14F-4D97-AF65-F5344CB8AC3E}">
        <p14:creationId xmlns:p14="http://schemas.microsoft.com/office/powerpoint/2010/main" val="41941253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Exhibition Material" ma:contentTypeID="0x010100DBC7A01CEBF7C94A97D2273CFBDA9893009D6A72774190924282139DF56E538B62" ma:contentTypeVersion="63" ma:contentTypeDescription="" ma:contentTypeScope="" ma:versionID="3244bcad27c6d4c5e6fa5074a89247ad">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ed926c664946a738b07da6463c78c8af"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Language"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aa87a6a0bdfe4bfb97a25745bc8270e2" ma:index="10"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5"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aa87a6a0bdfe4bfb97a25745bc8270e2 xmlns="36f98b4f-ba65-4a7d-9a34-48b23de556cb">
      <Terms xmlns="http://schemas.microsoft.com/office/infopath/2007/PartnerControls"/>
    </aa87a6a0bdfe4bfb97a25745bc8270e2>
    <TaxCatchAll xmlns="36f98b4f-ba65-4a7d-9a34-48b23de556cb" xsi:nil="true"/>
    <RoutingRuleDescription xmlns="http://schemas.microsoft.com/sharepoint/v3" xsi:nil="true"/>
    <WJEC_x0020_Language xmlns="07b9bb9f-93d7-4a9d-9e48-363b5c999e88">
      <Value>English</Value>
    </WJEC_x0020_Language>
  </documentManagement>
</p:properties>
</file>

<file path=customXml/itemProps1.xml><?xml version="1.0" encoding="utf-8"?>
<ds:datastoreItem xmlns:ds="http://schemas.openxmlformats.org/officeDocument/2006/customXml" ds:itemID="{88CD4F18-6AD5-45C1-9609-D603E4159F6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1173A65-346E-48C1-A4F4-F48F4F0DBC57}">
  <ds:schemaRefs>
    <ds:schemaRef ds:uri="http://schemas.microsoft.com/sharepoint/v3/contenttype/forms"/>
  </ds:schemaRefs>
</ds:datastoreItem>
</file>

<file path=customXml/itemProps3.xml><?xml version="1.0" encoding="utf-8"?>
<ds:datastoreItem xmlns:ds="http://schemas.openxmlformats.org/officeDocument/2006/customXml" ds:itemID="{F199EA75-ED08-4848-B3C2-0CB76A1B535A}">
  <ds:schemaRefs>
    <ds:schemaRef ds:uri="http://purl.org/dc/elements/1.1/"/>
    <ds:schemaRef ds:uri="36f98b4f-ba65-4a7d-9a34-48b23de556cb"/>
    <ds:schemaRef ds:uri="http://schemas.microsoft.com/office/2006/metadata/properties"/>
    <ds:schemaRef ds:uri="http://purl.org/dc/terms/"/>
    <ds:schemaRef ds:uri="http://schemas.microsoft.com/sharepoint/v3"/>
    <ds:schemaRef ds:uri="http://schemas.microsoft.com/office/2006/documentManagement/types"/>
    <ds:schemaRef ds:uri="07b9bb9f-93d7-4a9d-9e48-363b5c999e88"/>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61</TotalTime>
  <Words>1983</Words>
  <Application>Microsoft Office PowerPoint</Application>
  <PresentationFormat>Widescreen</PresentationFormat>
  <Paragraphs>130</Paragraphs>
  <Slides>16</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Wingdings</vt:lpstr>
      <vt:lpstr>Office Theme</vt:lpstr>
      <vt:lpstr>GCE Health and Social Care, and Childcare  Unit 2 Supporting health, well-being and resilience in Wales  Task 1, part (b) – current legislation (3)</vt:lpstr>
      <vt:lpstr>Unit 2:  Supporting health, well-being and resilience in Wales</vt:lpstr>
      <vt:lpstr>Task 1 - Produce a report on how practitioners from the health and social care and childcare sectors work together within legislative guidelines to promote outcome-focused care that:</vt:lpstr>
      <vt:lpstr>Task 1 - Produce a report on how practitioners from the health and social care and childcare sectors work together within legislative guidelines to promote outcome-focused care that:</vt:lpstr>
      <vt:lpstr>PowerPoint Presentation</vt:lpstr>
      <vt:lpstr>PowerPoint Presentation</vt:lpstr>
      <vt:lpstr>Discuss how current legislation, initiatives and regulation support, and have an impact on, the provision of sustainable, high-quality health and social care and childcare services in Wales</vt:lpstr>
      <vt:lpstr>Childcare Offer for Wales</vt:lpstr>
      <vt:lpstr>Childcare Offer for Wales</vt:lpstr>
      <vt:lpstr>Linking to NEA Task 1</vt:lpstr>
      <vt:lpstr>National Minimum Standards for Regulated Childcare for children up to the age of 12 years</vt:lpstr>
      <vt:lpstr>Linking to NEA Task 1</vt:lpstr>
      <vt:lpstr>United Nations Convention on the Rights of the Child 1989</vt:lpstr>
      <vt:lpstr>United Nations Convention on the Rights of the Child 1989</vt:lpstr>
      <vt:lpstr>United Nations Convention on the Rights of the Child 1989</vt:lpstr>
      <vt:lpstr>Linking to NEA Task 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Level Health and Social Care </dc:title>
  <dc:creator>Sophie Bellis (Staff)</dc:creator>
  <cp:lastModifiedBy>Wyman, Hilary</cp:lastModifiedBy>
  <cp:revision>3155</cp:revision>
  <dcterms:created xsi:type="dcterms:W3CDTF">2020-04-27T13:53:12Z</dcterms:created>
  <dcterms:modified xsi:type="dcterms:W3CDTF">2021-10-26T16:11:19Z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0x010100DBC7A01CEBF7C94A97D2273CFBDA9893009D6A72774190924282139DF56E538B62</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k48d8005054a4dd09ad49b7c837f0781">
    <vt:lpwstr/>
  </property>
  <property fmtid="{D5CDD505-2E9C-101B-9397-08002B2CF9AE}" pid="8" name="WJEC_x0020_Audiences">
    <vt:lpwstr/>
  </property>
  <property fmtid="{D5CDD505-2E9C-101B-9397-08002B2CF9AE}" pid="9" name="WJEC Department">
    <vt:lpwstr/>
  </property>
  <property fmtid="{D5CDD505-2E9C-101B-9397-08002B2CF9AE}" pid="10" name="WJEC Audiences">
    <vt:lpwstr/>
  </property>
</Properties>
</file>