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8" r:id="rId5"/>
    <p:sldId id="482" r:id="rId6"/>
    <p:sldId id="484" r:id="rId7"/>
    <p:sldId id="483" r:id="rId8"/>
    <p:sldId id="265" r:id="rId9"/>
    <p:sldId id="403" r:id="rId10"/>
    <p:sldId id="408" r:id="rId11"/>
    <p:sldId id="409" r:id="rId12"/>
    <p:sldId id="410" r:id="rId13"/>
    <p:sldId id="411" r:id="rId14"/>
    <p:sldId id="412" r:id="rId15"/>
    <p:sldId id="405" r:id="rId16"/>
    <p:sldId id="406" r:id="rId17"/>
    <p:sldId id="407" r:id="rId18"/>
    <p:sldId id="413" r:id="rId19"/>
    <p:sldId id="415" r:id="rId20"/>
    <p:sldId id="416" r:id="rId21"/>
    <p:sldId id="417" r:id="rId22"/>
    <p:sldId id="418" r:id="rId23"/>
    <p:sldId id="419" r:id="rId24"/>
    <p:sldId id="420" r:id="rId25"/>
    <p:sldId id="421" r:id="rId26"/>
    <p:sldId id="414" r:id="rId27"/>
    <p:sldId id="422" r:id="rId28"/>
    <p:sldId id="429" r:id="rId29"/>
    <p:sldId id="423" r:id="rId30"/>
    <p:sldId id="424" r:id="rId31"/>
    <p:sldId id="425" r:id="rId32"/>
    <p:sldId id="426" r:id="rId33"/>
    <p:sldId id="428" r:id="rId34"/>
    <p:sldId id="430" r:id="rId35"/>
    <p:sldId id="431" r:id="rId36"/>
    <p:sldId id="432" r:id="rId37"/>
    <p:sldId id="448" r:id="rId38"/>
    <p:sldId id="478" r:id="rId39"/>
    <p:sldId id="433" r:id="rId40"/>
    <p:sldId id="479" r:id="rId41"/>
    <p:sldId id="480" r:id="rId42"/>
    <p:sldId id="481" r:id="rId43"/>
    <p:sldId id="427" r:id="rId44"/>
    <p:sldId id="434" r:id="rId45"/>
    <p:sldId id="435" r:id="rId46"/>
    <p:sldId id="436" r:id="rId47"/>
    <p:sldId id="437" r:id="rId48"/>
    <p:sldId id="438" r:id="rId49"/>
    <p:sldId id="439" r:id="rId50"/>
    <p:sldId id="440" r:id="rId51"/>
    <p:sldId id="441" r:id="rId52"/>
    <p:sldId id="442" r:id="rId53"/>
    <p:sldId id="443" r:id="rId54"/>
    <p:sldId id="444" r:id="rId55"/>
    <p:sldId id="446" r:id="rId56"/>
    <p:sldId id="44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DFE18-935F-55EE-A146-101CC4287EFB}" v="131" dt="2024-01-10T13:51:54.860"/>
    <p1510:client id="{581E0BF0-633C-870E-11AF-D23FC558F470}" v="46" dt="2024-01-10T12:43:37.839"/>
    <p1510:client id="{5D8877CA-1866-A741-FBB8-4EB174A729D8}" v="50" dt="2024-01-10T21:01:44.886"/>
    <p1510:client id="{AF710A38-B57D-3FAB-66DB-ACE2E9CBE44D}" v="11" dt="2024-01-12T13:11:11.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ly Duncan" userId="S::p.duncan@npt.gov.uk::b8f6264a-9836-4730-8ca9-23013ec67ff8" providerId="AD" clId="Web-{AF710A38-B57D-3FAB-66DB-ACE2E9CBE44D}"/>
    <pc:docChg chg="modSld">
      <pc:chgData name="Polly Duncan" userId="S::p.duncan@npt.gov.uk::b8f6264a-9836-4730-8ca9-23013ec67ff8" providerId="AD" clId="Web-{AF710A38-B57D-3FAB-66DB-ACE2E9CBE44D}" dt="2024-01-12T13:11:11.961" v="10" actId="1076"/>
      <pc:docMkLst>
        <pc:docMk/>
      </pc:docMkLst>
      <pc:sldChg chg="modSp">
        <pc:chgData name="Polly Duncan" userId="S::p.duncan@npt.gov.uk::b8f6264a-9836-4730-8ca9-23013ec67ff8" providerId="AD" clId="Web-{AF710A38-B57D-3FAB-66DB-ACE2E9CBE44D}" dt="2024-01-12T13:05:04.075" v="2" actId="20577"/>
        <pc:sldMkLst>
          <pc:docMk/>
          <pc:sldMk cId="176816235" sldId="403"/>
        </pc:sldMkLst>
        <pc:spChg chg="mod">
          <ac:chgData name="Polly Duncan" userId="S::p.duncan@npt.gov.uk::b8f6264a-9836-4730-8ca9-23013ec67ff8" providerId="AD" clId="Web-{AF710A38-B57D-3FAB-66DB-ACE2E9CBE44D}" dt="2024-01-12T13:05:01.341" v="1" actId="20577"/>
          <ac:spMkLst>
            <pc:docMk/>
            <pc:sldMk cId="176816235" sldId="403"/>
            <ac:spMk id="3" creationId="{00000000-0000-0000-0000-000000000000}"/>
          </ac:spMkLst>
        </pc:spChg>
        <pc:spChg chg="mod">
          <ac:chgData name="Polly Duncan" userId="S::p.duncan@npt.gov.uk::b8f6264a-9836-4730-8ca9-23013ec67ff8" providerId="AD" clId="Web-{AF710A38-B57D-3FAB-66DB-ACE2E9CBE44D}" dt="2024-01-12T13:05:04.075" v="2" actId="20577"/>
          <ac:spMkLst>
            <pc:docMk/>
            <pc:sldMk cId="176816235" sldId="403"/>
            <ac:spMk id="5" creationId="{00000000-0000-0000-0000-000000000000}"/>
          </ac:spMkLst>
        </pc:spChg>
      </pc:sldChg>
      <pc:sldChg chg="modSp">
        <pc:chgData name="Polly Duncan" userId="S::p.duncan@npt.gov.uk::b8f6264a-9836-4730-8ca9-23013ec67ff8" providerId="AD" clId="Web-{AF710A38-B57D-3FAB-66DB-ACE2E9CBE44D}" dt="2024-01-12T13:07:32.658" v="4" actId="20577"/>
        <pc:sldMkLst>
          <pc:docMk/>
          <pc:sldMk cId="979271166" sldId="422"/>
        </pc:sldMkLst>
        <pc:spChg chg="mod">
          <ac:chgData name="Polly Duncan" userId="S::p.duncan@npt.gov.uk::b8f6264a-9836-4730-8ca9-23013ec67ff8" providerId="AD" clId="Web-{AF710A38-B57D-3FAB-66DB-ACE2E9CBE44D}" dt="2024-01-12T13:07:32.658" v="4" actId="20577"/>
          <ac:spMkLst>
            <pc:docMk/>
            <pc:sldMk cId="979271166" sldId="422"/>
            <ac:spMk id="5" creationId="{00000000-0000-0000-0000-000000000000}"/>
          </ac:spMkLst>
        </pc:spChg>
        <pc:spChg chg="mod">
          <ac:chgData name="Polly Duncan" userId="S::p.duncan@npt.gov.uk::b8f6264a-9836-4730-8ca9-23013ec67ff8" providerId="AD" clId="Web-{AF710A38-B57D-3FAB-66DB-ACE2E9CBE44D}" dt="2024-01-12T13:07:28.580" v="3" actId="20577"/>
          <ac:spMkLst>
            <pc:docMk/>
            <pc:sldMk cId="979271166" sldId="422"/>
            <ac:spMk id="6" creationId="{00000000-0000-0000-0000-000000000000}"/>
          </ac:spMkLst>
        </pc:spChg>
      </pc:sldChg>
      <pc:sldChg chg="modSp">
        <pc:chgData name="Polly Duncan" userId="S::p.duncan@npt.gov.uk::b8f6264a-9836-4730-8ca9-23013ec67ff8" providerId="AD" clId="Web-{AF710A38-B57D-3FAB-66DB-ACE2E9CBE44D}" dt="2024-01-12T13:10:53.804" v="7" actId="1076"/>
        <pc:sldMkLst>
          <pc:docMk/>
          <pc:sldMk cId="3677709224" sldId="438"/>
        </pc:sldMkLst>
        <pc:spChg chg="mod">
          <ac:chgData name="Polly Duncan" userId="S::p.duncan@npt.gov.uk::b8f6264a-9836-4730-8ca9-23013ec67ff8" providerId="AD" clId="Web-{AF710A38-B57D-3FAB-66DB-ACE2E9CBE44D}" dt="2024-01-12T13:10:53.804" v="7" actId="1076"/>
          <ac:spMkLst>
            <pc:docMk/>
            <pc:sldMk cId="3677709224" sldId="438"/>
            <ac:spMk id="3" creationId="{00000000-0000-0000-0000-000000000000}"/>
          </ac:spMkLst>
        </pc:spChg>
      </pc:sldChg>
      <pc:sldChg chg="modSp">
        <pc:chgData name="Polly Duncan" userId="S::p.duncan@npt.gov.uk::b8f6264a-9836-4730-8ca9-23013ec67ff8" providerId="AD" clId="Web-{AF710A38-B57D-3FAB-66DB-ACE2E9CBE44D}" dt="2024-01-12T13:11:11.961" v="10" actId="1076"/>
        <pc:sldMkLst>
          <pc:docMk/>
          <pc:sldMk cId="3922096824" sldId="439"/>
        </pc:sldMkLst>
        <pc:spChg chg="mod">
          <ac:chgData name="Polly Duncan" userId="S::p.duncan@npt.gov.uk::b8f6264a-9836-4730-8ca9-23013ec67ff8" providerId="AD" clId="Web-{AF710A38-B57D-3FAB-66DB-ACE2E9CBE44D}" dt="2024-01-12T13:11:10.133" v="9" actId="1076"/>
          <ac:spMkLst>
            <pc:docMk/>
            <pc:sldMk cId="3922096824" sldId="439"/>
            <ac:spMk id="2" creationId="{00000000-0000-0000-0000-000000000000}"/>
          </ac:spMkLst>
        </pc:spChg>
        <pc:spChg chg="mod">
          <ac:chgData name="Polly Duncan" userId="S::p.duncan@npt.gov.uk::b8f6264a-9836-4730-8ca9-23013ec67ff8" providerId="AD" clId="Web-{AF710A38-B57D-3FAB-66DB-ACE2E9CBE44D}" dt="2024-01-12T13:11:11.961" v="10" actId="1076"/>
          <ac:spMkLst>
            <pc:docMk/>
            <pc:sldMk cId="3922096824" sldId="439"/>
            <ac:spMk id="3" creationId="{00000000-0000-0000-0000-000000000000}"/>
          </ac:spMkLst>
        </pc:spChg>
      </pc:sldChg>
      <pc:sldChg chg="modSp">
        <pc:chgData name="Polly Duncan" userId="S::p.duncan@npt.gov.uk::b8f6264a-9836-4730-8ca9-23013ec67ff8" providerId="AD" clId="Web-{AF710A38-B57D-3FAB-66DB-ACE2E9CBE44D}" dt="2024-01-12T13:09:39.490" v="6" actId="20577"/>
        <pc:sldMkLst>
          <pc:docMk/>
          <pc:sldMk cId="1019286600" sldId="478"/>
        </pc:sldMkLst>
        <pc:spChg chg="mod">
          <ac:chgData name="Polly Duncan" userId="S::p.duncan@npt.gov.uk::b8f6264a-9836-4730-8ca9-23013ec67ff8" providerId="AD" clId="Web-{AF710A38-B57D-3FAB-66DB-ACE2E9CBE44D}" dt="2024-01-12T13:09:39.490" v="6" actId="20577"/>
          <ac:spMkLst>
            <pc:docMk/>
            <pc:sldMk cId="1019286600" sldId="478"/>
            <ac:spMk id="2" creationId="{00000000-0000-0000-0000-000000000000}"/>
          </ac:spMkLst>
        </pc:spChg>
        <pc:spChg chg="mod">
          <ac:chgData name="Polly Duncan" userId="S::p.duncan@npt.gov.uk::b8f6264a-9836-4730-8ca9-23013ec67ff8" providerId="AD" clId="Web-{AF710A38-B57D-3FAB-66DB-ACE2E9CBE44D}" dt="2024-01-12T13:09:36.349" v="5" actId="20577"/>
          <ac:spMkLst>
            <pc:docMk/>
            <pc:sldMk cId="1019286600" sldId="478"/>
            <ac:spMk id="3" creationId="{00000000-0000-0000-0000-000000000000}"/>
          </ac:spMkLst>
        </pc:spChg>
      </pc:sldChg>
    </pc:docChg>
  </pc:docChgLst>
  <pc:docChgLst>
    <pc:chgData name="Trinity Rees" userId="S::t.rees@npt.gov.uk::23ed69b1-c9cb-4295-a16f-e57105e4c724" providerId="AD" clId="Web-{581E0BF0-633C-870E-11AF-D23FC558F470}"/>
    <pc:docChg chg="modSld">
      <pc:chgData name="Trinity Rees" userId="S::t.rees@npt.gov.uk::23ed69b1-c9cb-4295-a16f-e57105e4c724" providerId="AD" clId="Web-{581E0BF0-633C-870E-11AF-D23FC558F470}" dt="2024-01-10T12:43:37.839" v="47" actId="20577"/>
      <pc:docMkLst>
        <pc:docMk/>
      </pc:docMkLst>
      <pc:sldChg chg="modSp">
        <pc:chgData name="Trinity Rees" userId="S::t.rees@npt.gov.uk::23ed69b1-c9cb-4295-a16f-e57105e4c724" providerId="AD" clId="Web-{581E0BF0-633C-870E-11AF-D23FC558F470}" dt="2024-01-10T12:41:14.522" v="4" actId="20577"/>
        <pc:sldMkLst>
          <pc:docMk/>
          <pc:sldMk cId="3454036934" sldId="265"/>
        </pc:sldMkLst>
        <pc:spChg chg="mod">
          <ac:chgData name="Trinity Rees" userId="S::t.rees@npt.gov.uk::23ed69b1-c9cb-4295-a16f-e57105e4c724" providerId="AD" clId="Web-{581E0BF0-633C-870E-11AF-D23FC558F470}" dt="2024-01-10T12:40:19.051" v="1" actId="20577"/>
          <ac:spMkLst>
            <pc:docMk/>
            <pc:sldMk cId="3454036934" sldId="265"/>
            <ac:spMk id="6" creationId="{00000000-0000-0000-0000-000000000000}"/>
          </ac:spMkLst>
        </pc:spChg>
        <pc:spChg chg="mod">
          <ac:chgData name="Trinity Rees" userId="S::t.rees@npt.gov.uk::23ed69b1-c9cb-4295-a16f-e57105e4c724" providerId="AD" clId="Web-{581E0BF0-633C-870E-11AF-D23FC558F470}" dt="2024-01-10T12:40:22.692" v="2" actId="20577"/>
          <ac:spMkLst>
            <pc:docMk/>
            <pc:sldMk cId="3454036934" sldId="265"/>
            <ac:spMk id="7" creationId="{00000000-0000-0000-0000-000000000000}"/>
          </ac:spMkLst>
        </pc:spChg>
        <pc:spChg chg="mod">
          <ac:chgData name="Trinity Rees" userId="S::t.rees@npt.gov.uk::23ed69b1-c9cb-4295-a16f-e57105e4c724" providerId="AD" clId="Web-{581E0BF0-633C-870E-11AF-D23FC558F470}" dt="2024-01-10T12:41:14.522" v="4" actId="20577"/>
          <ac:spMkLst>
            <pc:docMk/>
            <pc:sldMk cId="3454036934" sldId="265"/>
            <ac:spMk id="8" creationId="{00000000-0000-0000-0000-000000000000}"/>
          </ac:spMkLst>
        </pc:spChg>
        <pc:spChg chg="mod">
          <ac:chgData name="Trinity Rees" userId="S::t.rees@npt.gov.uk::23ed69b1-c9cb-4295-a16f-e57105e4c724" providerId="AD" clId="Web-{581E0BF0-633C-870E-11AF-D23FC558F470}" dt="2024-01-10T12:41:10.459" v="3" actId="20577"/>
          <ac:spMkLst>
            <pc:docMk/>
            <pc:sldMk cId="3454036934" sldId="265"/>
            <ac:spMk id="9" creationId="{00000000-0000-0000-0000-000000000000}"/>
          </ac:spMkLst>
        </pc:spChg>
      </pc:sldChg>
      <pc:sldChg chg="modSp">
        <pc:chgData name="Trinity Rees" userId="S::t.rees@npt.gov.uk::23ed69b1-c9cb-4295-a16f-e57105e4c724" providerId="AD" clId="Web-{581E0BF0-633C-870E-11AF-D23FC558F470}" dt="2024-01-10T12:41:26.366" v="6" actId="20577"/>
        <pc:sldMkLst>
          <pc:docMk/>
          <pc:sldMk cId="176816235" sldId="403"/>
        </pc:sldMkLst>
        <pc:spChg chg="mod">
          <ac:chgData name="Trinity Rees" userId="S::t.rees@npt.gov.uk::23ed69b1-c9cb-4295-a16f-e57105e4c724" providerId="AD" clId="Web-{581E0BF0-633C-870E-11AF-D23FC558F470}" dt="2024-01-10T12:41:26.366" v="6" actId="20577"/>
          <ac:spMkLst>
            <pc:docMk/>
            <pc:sldMk cId="176816235" sldId="403"/>
            <ac:spMk id="3" creationId="{00000000-0000-0000-0000-000000000000}"/>
          </ac:spMkLst>
        </pc:spChg>
        <pc:spChg chg="mod">
          <ac:chgData name="Trinity Rees" userId="S::t.rees@npt.gov.uk::23ed69b1-c9cb-4295-a16f-e57105e4c724" providerId="AD" clId="Web-{581E0BF0-633C-870E-11AF-D23FC558F470}" dt="2024-01-10T12:41:22.460" v="5" actId="20577"/>
          <ac:spMkLst>
            <pc:docMk/>
            <pc:sldMk cId="176816235" sldId="403"/>
            <ac:spMk id="5" creationId="{00000000-0000-0000-0000-000000000000}"/>
          </ac:spMkLst>
        </pc:spChg>
      </pc:sldChg>
      <pc:sldChg chg="modSp">
        <pc:chgData name="Trinity Rees" userId="S::t.rees@npt.gov.uk::23ed69b1-c9cb-4295-a16f-e57105e4c724" providerId="AD" clId="Web-{581E0BF0-633C-870E-11AF-D23FC558F470}" dt="2024-01-10T12:43:02.337" v="36" actId="20577"/>
        <pc:sldMkLst>
          <pc:docMk/>
          <pc:sldMk cId="4185849406" sldId="405"/>
        </pc:sldMkLst>
        <pc:spChg chg="mod">
          <ac:chgData name="Trinity Rees" userId="S::t.rees@npt.gov.uk::23ed69b1-c9cb-4295-a16f-e57105e4c724" providerId="AD" clId="Web-{581E0BF0-633C-870E-11AF-D23FC558F470}" dt="2024-01-10T12:42:51.431" v="31" actId="20577"/>
          <ac:spMkLst>
            <pc:docMk/>
            <pc:sldMk cId="4185849406" sldId="405"/>
            <ac:spMk id="2" creationId="{00000000-0000-0000-0000-000000000000}"/>
          </ac:spMkLst>
        </pc:spChg>
        <pc:spChg chg="mod">
          <ac:chgData name="Trinity Rees" userId="S::t.rees@npt.gov.uk::23ed69b1-c9cb-4295-a16f-e57105e4c724" providerId="AD" clId="Web-{581E0BF0-633C-870E-11AF-D23FC558F470}" dt="2024-01-10T12:42:54.447" v="32" actId="20577"/>
          <ac:spMkLst>
            <pc:docMk/>
            <pc:sldMk cId="4185849406" sldId="405"/>
            <ac:spMk id="3" creationId="{00000000-0000-0000-0000-000000000000}"/>
          </ac:spMkLst>
        </pc:spChg>
        <pc:spChg chg="mod">
          <ac:chgData name="Trinity Rees" userId="S::t.rees@npt.gov.uk::23ed69b1-c9cb-4295-a16f-e57105e4c724" providerId="AD" clId="Web-{581E0BF0-633C-870E-11AF-D23FC558F470}" dt="2024-01-10T12:43:02.337" v="36" actId="20577"/>
          <ac:spMkLst>
            <pc:docMk/>
            <pc:sldMk cId="4185849406" sldId="405"/>
            <ac:spMk id="4" creationId="{00000000-0000-0000-0000-000000000000}"/>
          </ac:spMkLst>
        </pc:spChg>
        <pc:spChg chg="mod">
          <ac:chgData name="Trinity Rees" userId="S::t.rees@npt.gov.uk::23ed69b1-c9cb-4295-a16f-e57105e4c724" providerId="AD" clId="Web-{581E0BF0-633C-870E-11AF-D23FC558F470}" dt="2024-01-10T12:42:59.212" v="35" actId="20577"/>
          <ac:spMkLst>
            <pc:docMk/>
            <pc:sldMk cId="4185849406" sldId="405"/>
            <ac:spMk id="5" creationId="{00000000-0000-0000-0000-000000000000}"/>
          </ac:spMkLst>
        </pc:spChg>
      </pc:sldChg>
      <pc:sldChg chg="modSp">
        <pc:chgData name="Trinity Rees" userId="S::t.rees@npt.gov.uk::23ed69b1-c9cb-4295-a16f-e57105e4c724" providerId="AD" clId="Web-{581E0BF0-633C-870E-11AF-D23FC558F470}" dt="2024-01-10T12:43:21.041" v="42" actId="20577"/>
        <pc:sldMkLst>
          <pc:docMk/>
          <pc:sldMk cId="3208598110" sldId="407"/>
        </pc:sldMkLst>
        <pc:spChg chg="mod">
          <ac:chgData name="Trinity Rees" userId="S::t.rees@npt.gov.uk::23ed69b1-c9cb-4295-a16f-e57105e4c724" providerId="AD" clId="Web-{581E0BF0-633C-870E-11AF-D23FC558F470}" dt="2024-01-10T12:43:10.306" v="37" actId="20577"/>
          <ac:spMkLst>
            <pc:docMk/>
            <pc:sldMk cId="3208598110" sldId="407"/>
            <ac:spMk id="2" creationId="{00000000-0000-0000-0000-000000000000}"/>
          </ac:spMkLst>
        </pc:spChg>
        <pc:spChg chg="mod">
          <ac:chgData name="Trinity Rees" userId="S::t.rees@npt.gov.uk::23ed69b1-c9cb-4295-a16f-e57105e4c724" providerId="AD" clId="Web-{581E0BF0-633C-870E-11AF-D23FC558F470}" dt="2024-01-10T12:43:13.494" v="38" actId="20577"/>
          <ac:spMkLst>
            <pc:docMk/>
            <pc:sldMk cId="3208598110" sldId="407"/>
            <ac:spMk id="3" creationId="{00000000-0000-0000-0000-000000000000}"/>
          </ac:spMkLst>
        </pc:spChg>
        <pc:spChg chg="mod">
          <ac:chgData name="Trinity Rees" userId="S::t.rees@npt.gov.uk::23ed69b1-c9cb-4295-a16f-e57105e4c724" providerId="AD" clId="Web-{581E0BF0-633C-870E-11AF-D23FC558F470}" dt="2024-01-10T12:43:21.041" v="42" actId="20577"/>
          <ac:spMkLst>
            <pc:docMk/>
            <pc:sldMk cId="3208598110" sldId="407"/>
            <ac:spMk id="4" creationId="{00000000-0000-0000-0000-000000000000}"/>
          </ac:spMkLst>
        </pc:spChg>
        <pc:spChg chg="mod">
          <ac:chgData name="Trinity Rees" userId="S::t.rees@npt.gov.uk::23ed69b1-c9cb-4295-a16f-e57105e4c724" providerId="AD" clId="Web-{581E0BF0-633C-870E-11AF-D23FC558F470}" dt="2024-01-10T12:43:17.650" v="41" actId="20577"/>
          <ac:spMkLst>
            <pc:docMk/>
            <pc:sldMk cId="3208598110" sldId="407"/>
            <ac:spMk id="5" creationId="{00000000-0000-0000-0000-000000000000}"/>
          </ac:spMkLst>
        </pc:spChg>
      </pc:sldChg>
      <pc:sldChg chg="modSp">
        <pc:chgData name="Trinity Rees" userId="S::t.rees@npt.gov.uk::23ed69b1-c9cb-4295-a16f-e57105e4c724" providerId="AD" clId="Web-{581E0BF0-633C-870E-11AF-D23FC558F470}" dt="2024-01-10T12:41:34.413" v="8" actId="20577"/>
        <pc:sldMkLst>
          <pc:docMk/>
          <pc:sldMk cId="994290966" sldId="408"/>
        </pc:sldMkLst>
        <pc:spChg chg="mod">
          <ac:chgData name="Trinity Rees" userId="S::t.rees@npt.gov.uk::23ed69b1-c9cb-4295-a16f-e57105e4c724" providerId="AD" clId="Web-{581E0BF0-633C-870E-11AF-D23FC558F470}" dt="2024-01-10T12:41:34.413" v="8" actId="20577"/>
          <ac:spMkLst>
            <pc:docMk/>
            <pc:sldMk cId="994290966" sldId="408"/>
            <ac:spMk id="3" creationId="{00000000-0000-0000-0000-000000000000}"/>
          </ac:spMkLst>
        </pc:spChg>
        <pc:spChg chg="mod">
          <ac:chgData name="Trinity Rees" userId="S::t.rees@npt.gov.uk::23ed69b1-c9cb-4295-a16f-e57105e4c724" providerId="AD" clId="Web-{581E0BF0-633C-870E-11AF-D23FC558F470}" dt="2024-01-10T12:41:31.179" v="7" actId="20577"/>
          <ac:spMkLst>
            <pc:docMk/>
            <pc:sldMk cId="994290966" sldId="408"/>
            <ac:spMk id="5" creationId="{00000000-0000-0000-0000-000000000000}"/>
          </ac:spMkLst>
        </pc:spChg>
      </pc:sldChg>
      <pc:sldChg chg="modSp">
        <pc:chgData name="Trinity Rees" userId="S::t.rees@npt.gov.uk::23ed69b1-c9cb-4295-a16f-e57105e4c724" providerId="AD" clId="Web-{581E0BF0-633C-870E-11AF-D23FC558F470}" dt="2024-01-10T12:41:50.898" v="13" actId="20577"/>
        <pc:sldMkLst>
          <pc:docMk/>
          <pc:sldMk cId="1065614815" sldId="409"/>
        </pc:sldMkLst>
        <pc:spChg chg="mod">
          <ac:chgData name="Trinity Rees" userId="S::t.rees@npt.gov.uk::23ed69b1-c9cb-4295-a16f-e57105e4c724" providerId="AD" clId="Web-{581E0BF0-633C-870E-11AF-D23FC558F470}" dt="2024-01-10T12:41:44.179" v="11" actId="20577"/>
          <ac:spMkLst>
            <pc:docMk/>
            <pc:sldMk cId="1065614815" sldId="409"/>
            <ac:spMk id="2" creationId="{00000000-0000-0000-0000-000000000000}"/>
          </ac:spMkLst>
        </pc:spChg>
        <pc:spChg chg="mod">
          <ac:chgData name="Trinity Rees" userId="S::t.rees@npt.gov.uk::23ed69b1-c9cb-4295-a16f-e57105e4c724" providerId="AD" clId="Web-{581E0BF0-633C-870E-11AF-D23FC558F470}" dt="2024-01-10T12:41:47.648" v="12" actId="20577"/>
          <ac:spMkLst>
            <pc:docMk/>
            <pc:sldMk cId="1065614815" sldId="409"/>
            <ac:spMk id="3" creationId="{00000000-0000-0000-0000-000000000000}"/>
          </ac:spMkLst>
        </pc:spChg>
        <pc:spChg chg="mod">
          <ac:chgData name="Trinity Rees" userId="S::t.rees@npt.gov.uk::23ed69b1-c9cb-4295-a16f-e57105e4c724" providerId="AD" clId="Web-{581E0BF0-633C-870E-11AF-D23FC558F470}" dt="2024-01-10T12:41:50.898" v="13" actId="20577"/>
          <ac:spMkLst>
            <pc:docMk/>
            <pc:sldMk cId="1065614815" sldId="409"/>
            <ac:spMk id="4" creationId="{00000000-0000-0000-0000-000000000000}"/>
          </ac:spMkLst>
        </pc:spChg>
        <pc:spChg chg="mod">
          <ac:chgData name="Trinity Rees" userId="S::t.rees@npt.gov.uk::23ed69b1-c9cb-4295-a16f-e57105e4c724" providerId="AD" clId="Web-{581E0BF0-633C-870E-11AF-D23FC558F470}" dt="2024-01-10T12:41:41.882" v="10" actId="20577"/>
          <ac:spMkLst>
            <pc:docMk/>
            <pc:sldMk cId="1065614815" sldId="409"/>
            <ac:spMk id="5" creationId="{00000000-0000-0000-0000-000000000000}"/>
          </ac:spMkLst>
        </pc:spChg>
      </pc:sldChg>
      <pc:sldChg chg="modSp">
        <pc:chgData name="Trinity Rees" userId="S::t.rees@npt.gov.uk::23ed69b1-c9cb-4295-a16f-e57105e4c724" providerId="AD" clId="Web-{581E0BF0-633C-870E-11AF-D23FC558F470}" dt="2024-01-10T12:42:05.367" v="18" actId="20577"/>
        <pc:sldMkLst>
          <pc:docMk/>
          <pc:sldMk cId="661011817" sldId="410"/>
        </pc:sldMkLst>
        <pc:spChg chg="mod">
          <ac:chgData name="Trinity Rees" userId="S::t.rees@npt.gov.uk::23ed69b1-c9cb-4295-a16f-e57105e4c724" providerId="AD" clId="Web-{581E0BF0-633C-870E-11AF-D23FC558F470}" dt="2024-01-10T12:41:54.632" v="14" actId="20577"/>
          <ac:spMkLst>
            <pc:docMk/>
            <pc:sldMk cId="661011817" sldId="410"/>
            <ac:spMk id="2" creationId="{00000000-0000-0000-0000-000000000000}"/>
          </ac:spMkLst>
        </pc:spChg>
        <pc:spChg chg="mod">
          <ac:chgData name="Trinity Rees" userId="S::t.rees@npt.gov.uk::23ed69b1-c9cb-4295-a16f-e57105e4c724" providerId="AD" clId="Web-{581E0BF0-633C-870E-11AF-D23FC558F470}" dt="2024-01-10T12:41:57.882" v="15" actId="20577"/>
          <ac:spMkLst>
            <pc:docMk/>
            <pc:sldMk cId="661011817" sldId="410"/>
            <ac:spMk id="3" creationId="{00000000-0000-0000-0000-000000000000}"/>
          </ac:spMkLst>
        </pc:spChg>
        <pc:spChg chg="mod">
          <ac:chgData name="Trinity Rees" userId="S::t.rees@npt.gov.uk::23ed69b1-c9cb-4295-a16f-e57105e4c724" providerId="AD" clId="Web-{581E0BF0-633C-870E-11AF-D23FC558F470}" dt="2024-01-10T12:42:05.367" v="18" actId="20577"/>
          <ac:spMkLst>
            <pc:docMk/>
            <pc:sldMk cId="661011817" sldId="410"/>
            <ac:spMk id="4" creationId="{00000000-0000-0000-0000-000000000000}"/>
          </ac:spMkLst>
        </pc:spChg>
        <pc:spChg chg="mod">
          <ac:chgData name="Trinity Rees" userId="S::t.rees@npt.gov.uk::23ed69b1-c9cb-4295-a16f-e57105e4c724" providerId="AD" clId="Web-{581E0BF0-633C-870E-11AF-D23FC558F470}" dt="2024-01-10T12:42:01.961" v="17" actId="20577"/>
          <ac:spMkLst>
            <pc:docMk/>
            <pc:sldMk cId="661011817" sldId="410"/>
            <ac:spMk id="5" creationId="{00000000-0000-0000-0000-000000000000}"/>
          </ac:spMkLst>
        </pc:spChg>
      </pc:sldChg>
      <pc:sldChg chg="modSp">
        <pc:chgData name="Trinity Rees" userId="S::t.rees@npt.gov.uk::23ed69b1-c9cb-4295-a16f-e57105e4c724" providerId="AD" clId="Web-{581E0BF0-633C-870E-11AF-D23FC558F470}" dt="2024-01-10T12:42:23.977" v="23" actId="20577"/>
        <pc:sldMkLst>
          <pc:docMk/>
          <pc:sldMk cId="2365164539" sldId="411"/>
        </pc:sldMkLst>
        <pc:spChg chg="mod">
          <ac:chgData name="Trinity Rees" userId="S::t.rees@npt.gov.uk::23ed69b1-c9cb-4295-a16f-e57105e4c724" providerId="AD" clId="Web-{581E0BF0-633C-870E-11AF-D23FC558F470}" dt="2024-01-10T12:42:12.086" v="19" actId="20577"/>
          <ac:spMkLst>
            <pc:docMk/>
            <pc:sldMk cId="2365164539" sldId="411"/>
            <ac:spMk id="2" creationId="{00000000-0000-0000-0000-000000000000}"/>
          </ac:spMkLst>
        </pc:spChg>
        <pc:spChg chg="mod">
          <ac:chgData name="Trinity Rees" userId="S::t.rees@npt.gov.uk::23ed69b1-c9cb-4295-a16f-e57105e4c724" providerId="AD" clId="Web-{581E0BF0-633C-870E-11AF-D23FC558F470}" dt="2024-01-10T12:42:16.836" v="20" actId="20577"/>
          <ac:spMkLst>
            <pc:docMk/>
            <pc:sldMk cId="2365164539" sldId="411"/>
            <ac:spMk id="3" creationId="{00000000-0000-0000-0000-000000000000}"/>
          </ac:spMkLst>
        </pc:spChg>
        <pc:spChg chg="mod">
          <ac:chgData name="Trinity Rees" userId="S::t.rees@npt.gov.uk::23ed69b1-c9cb-4295-a16f-e57105e4c724" providerId="AD" clId="Web-{581E0BF0-633C-870E-11AF-D23FC558F470}" dt="2024-01-10T12:42:23.977" v="23" actId="20577"/>
          <ac:spMkLst>
            <pc:docMk/>
            <pc:sldMk cId="2365164539" sldId="411"/>
            <ac:spMk id="4" creationId="{00000000-0000-0000-0000-000000000000}"/>
          </ac:spMkLst>
        </pc:spChg>
        <pc:spChg chg="mod">
          <ac:chgData name="Trinity Rees" userId="S::t.rees@npt.gov.uk::23ed69b1-c9cb-4295-a16f-e57105e4c724" providerId="AD" clId="Web-{581E0BF0-633C-870E-11AF-D23FC558F470}" dt="2024-01-10T12:42:20.789" v="22" actId="20577"/>
          <ac:spMkLst>
            <pc:docMk/>
            <pc:sldMk cId="2365164539" sldId="411"/>
            <ac:spMk id="5" creationId="{00000000-0000-0000-0000-000000000000}"/>
          </ac:spMkLst>
        </pc:spChg>
      </pc:sldChg>
      <pc:sldChg chg="modSp">
        <pc:chgData name="Trinity Rees" userId="S::t.rees@npt.gov.uk::23ed69b1-c9cb-4295-a16f-e57105e4c724" providerId="AD" clId="Web-{581E0BF0-633C-870E-11AF-D23FC558F470}" dt="2024-01-10T12:42:45.399" v="30" actId="20577"/>
        <pc:sldMkLst>
          <pc:docMk/>
          <pc:sldMk cId="770839858" sldId="412"/>
        </pc:sldMkLst>
        <pc:spChg chg="mod">
          <ac:chgData name="Trinity Rees" userId="S::t.rees@npt.gov.uk::23ed69b1-c9cb-4295-a16f-e57105e4c724" providerId="AD" clId="Web-{581E0BF0-633C-870E-11AF-D23FC558F470}" dt="2024-01-10T12:42:32.118" v="25" actId="20577"/>
          <ac:spMkLst>
            <pc:docMk/>
            <pc:sldMk cId="770839858" sldId="412"/>
            <ac:spMk id="2" creationId="{00000000-0000-0000-0000-000000000000}"/>
          </ac:spMkLst>
        </pc:spChg>
        <pc:spChg chg="mod">
          <ac:chgData name="Trinity Rees" userId="S::t.rees@npt.gov.uk::23ed69b1-c9cb-4295-a16f-e57105e4c724" providerId="AD" clId="Web-{581E0BF0-633C-870E-11AF-D23FC558F470}" dt="2024-01-10T12:42:37.915" v="27" actId="1076"/>
          <ac:spMkLst>
            <pc:docMk/>
            <pc:sldMk cId="770839858" sldId="412"/>
            <ac:spMk id="3" creationId="{00000000-0000-0000-0000-000000000000}"/>
          </ac:spMkLst>
        </pc:spChg>
        <pc:spChg chg="mod">
          <ac:chgData name="Trinity Rees" userId="S::t.rees@npt.gov.uk::23ed69b1-c9cb-4295-a16f-e57105e4c724" providerId="AD" clId="Web-{581E0BF0-633C-870E-11AF-D23FC558F470}" dt="2024-01-10T12:42:45.399" v="30" actId="20577"/>
          <ac:spMkLst>
            <pc:docMk/>
            <pc:sldMk cId="770839858" sldId="412"/>
            <ac:spMk id="4" creationId="{00000000-0000-0000-0000-000000000000}"/>
          </ac:spMkLst>
        </pc:spChg>
        <pc:spChg chg="mod">
          <ac:chgData name="Trinity Rees" userId="S::t.rees@npt.gov.uk::23ed69b1-c9cb-4295-a16f-e57105e4c724" providerId="AD" clId="Web-{581E0BF0-633C-870E-11AF-D23FC558F470}" dt="2024-01-10T12:42:42.353" v="29" actId="20577"/>
          <ac:spMkLst>
            <pc:docMk/>
            <pc:sldMk cId="770839858" sldId="412"/>
            <ac:spMk id="5" creationId="{00000000-0000-0000-0000-000000000000}"/>
          </ac:spMkLst>
        </pc:spChg>
      </pc:sldChg>
      <pc:sldChg chg="modSp">
        <pc:chgData name="Trinity Rees" userId="S::t.rees@npt.gov.uk::23ed69b1-c9cb-4295-a16f-e57105e4c724" providerId="AD" clId="Web-{581E0BF0-633C-870E-11AF-D23FC558F470}" dt="2024-01-10T12:43:37.839" v="47" actId="20577"/>
        <pc:sldMkLst>
          <pc:docMk/>
          <pc:sldMk cId="1690719507" sldId="413"/>
        </pc:sldMkLst>
        <pc:spChg chg="mod">
          <ac:chgData name="Trinity Rees" userId="S::t.rees@npt.gov.uk::23ed69b1-c9cb-4295-a16f-e57105e4c724" providerId="AD" clId="Web-{581E0BF0-633C-870E-11AF-D23FC558F470}" dt="2024-01-10T12:43:27.057" v="43" actId="20577"/>
          <ac:spMkLst>
            <pc:docMk/>
            <pc:sldMk cId="1690719507" sldId="413"/>
            <ac:spMk id="2" creationId="{00000000-0000-0000-0000-000000000000}"/>
          </ac:spMkLst>
        </pc:spChg>
        <pc:spChg chg="mod">
          <ac:chgData name="Trinity Rees" userId="S::t.rees@npt.gov.uk::23ed69b1-c9cb-4295-a16f-e57105e4c724" providerId="AD" clId="Web-{581E0BF0-633C-870E-11AF-D23FC558F470}" dt="2024-01-10T12:43:30.401" v="44" actId="20577"/>
          <ac:spMkLst>
            <pc:docMk/>
            <pc:sldMk cId="1690719507" sldId="413"/>
            <ac:spMk id="3" creationId="{00000000-0000-0000-0000-000000000000}"/>
          </ac:spMkLst>
        </pc:spChg>
        <pc:spChg chg="mod">
          <ac:chgData name="Trinity Rees" userId="S::t.rees@npt.gov.uk::23ed69b1-c9cb-4295-a16f-e57105e4c724" providerId="AD" clId="Web-{581E0BF0-633C-870E-11AF-D23FC558F470}" dt="2024-01-10T12:43:37.839" v="47" actId="20577"/>
          <ac:spMkLst>
            <pc:docMk/>
            <pc:sldMk cId="1690719507" sldId="413"/>
            <ac:spMk id="4" creationId="{00000000-0000-0000-0000-000000000000}"/>
          </ac:spMkLst>
        </pc:spChg>
        <pc:spChg chg="mod">
          <ac:chgData name="Trinity Rees" userId="S::t.rees@npt.gov.uk::23ed69b1-c9cb-4295-a16f-e57105e4c724" providerId="AD" clId="Web-{581E0BF0-633C-870E-11AF-D23FC558F470}" dt="2024-01-10T12:43:35.526" v="46" actId="20577"/>
          <ac:spMkLst>
            <pc:docMk/>
            <pc:sldMk cId="1690719507" sldId="413"/>
            <ac:spMk id="5" creationId="{00000000-0000-0000-0000-000000000000}"/>
          </ac:spMkLst>
        </pc:spChg>
      </pc:sldChg>
    </pc:docChg>
  </pc:docChgLst>
  <pc:docChgLst>
    <pc:chgData name="Polly Duncan" userId="S::p.duncan@npt.gov.uk::b8f6264a-9836-4730-8ca9-23013ec67ff8" providerId="AD" clId="Web-{5D8877CA-1866-A741-FBB8-4EB174A729D8}"/>
    <pc:docChg chg="modSld">
      <pc:chgData name="Polly Duncan" userId="S::p.duncan@npt.gov.uk::b8f6264a-9836-4730-8ca9-23013ec67ff8" providerId="AD" clId="Web-{5D8877CA-1866-A741-FBB8-4EB174A729D8}" dt="2024-01-10T21:02:10.715" v="282"/>
      <pc:docMkLst>
        <pc:docMk/>
      </pc:docMkLst>
      <pc:sldChg chg="modNotes">
        <pc:chgData name="Polly Duncan" userId="S::p.duncan@npt.gov.uk::b8f6264a-9836-4730-8ca9-23013ec67ff8" providerId="AD" clId="Web-{5D8877CA-1866-A741-FBB8-4EB174A729D8}" dt="2024-01-10T20:40:34.866" v="50"/>
        <pc:sldMkLst>
          <pc:docMk/>
          <pc:sldMk cId="4185849406" sldId="405"/>
        </pc:sldMkLst>
      </pc:sldChg>
      <pc:sldChg chg="modSp modNotes">
        <pc:chgData name="Polly Duncan" userId="S::p.duncan@npt.gov.uk::b8f6264a-9836-4730-8ca9-23013ec67ff8" providerId="AD" clId="Web-{5D8877CA-1866-A741-FBB8-4EB174A729D8}" dt="2024-01-10T20:40:16.490" v="49"/>
        <pc:sldMkLst>
          <pc:docMk/>
          <pc:sldMk cId="94095167" sldId="406"/>
        </pc:sldMkLst>
        <pc:spChg chg="mod">
          <ac:chgData name="Polly Duncan" userId="S::p.duncan@npt.gov.uk::b8f6264a-9836-4730-8ca9-23013ec67ff8" providerId="AD" clId="Web-{5D8877CA-1866-A741-FBB8-4EB174A729D8}" dt="2024-01-10T20:38:03.705" v="26" actId="20577"/>
          <ac:spMkLst>
            <pc:docMk/>
            <pc:sldMk cId="94095167" sldId="406"/>
            <ac:spMk id="2" creationId="{00000000-0000-0000-0000-000000000000}"/>
          </ac:spMkLst>
        </pc:spChg>
        <pc:spChg chg="mod">
          <ac:chgData name="Polly Duncan" userId="S::p.duncan@npt.gov.uk::b8f6264a-9836-4730-8ca9-23013ec67ff8" providerId="AD" clId="Web-{5D8877CA-1866-A741-FBB8-4EB174A729D8}" dt="2024-01-10T20:37:59.533" v="25" actId="20577"/>
          <ac:spMkLst>
            <pc:docMk/>
            <pc:sldMk cId="94095167" sldId="406"/>
            <ac:spMk id="3" creationId="{00000000-0000-0000-0000-000000000000}"/>
          </ac:spMkLst>
        </pc:spChg>
      </pc:sldChg>
      <pc:sldChg chg="modNotes">
        <pc:chgData name="Polly Duncan" userId="S::p.duncan@npt.gov.uk::b8f6264a-9836-4730-8ca9-23013ec67ff8" providerId="AD" clId="Web-{5D8877CA-1866-A741-FBB8-4EB174A729D8}" dt="2024-01-10T20:40:08.428" v="48"/>
        <pc:sldMkLst>
          <pc:docMk/>
          <pc:sldMk cId="3208598110" sldId="407"/>
        </pc:sldMkLst>
      </pc:sldChg>
      <pc:sldChg chg="modNotes">
        <pc:chgData name="Polly Duncan" userId="S::p.duncan@npt.gov.uk::b8f6264a-9836-4730-8ca9-23013ec67ff8" providerId="AD" clId="Web-{5D8877CA-1866-A741-FBB8-4EB174A729D8}" dt="2024-01-10T20:35:01.560" v="3"/>
        <pc:sldMkLst>
          <pc:docMk/>
          <pc:sldMk cId="1065614815" sldId="409"/>
        </pc:sldMkLst>
      </pc:sldChg>
      <pc:sldChg chg="modNotes">
        <pc:chgData name="Polly Duncan" userId="S::p.duncan@npt.gov.uk::b8f6264a-9836-4730-8ca9-23013ec67ff8" providerId="AD" clId="Web-{5D8877CA-1866-A741-FBB8-4EB174A729D8}" dt="2024-01-10T20:36:46.516" v="9"/>
        <pc:sldMkLst>
          <pc:docMk/>
          <pc:sldMk cId="661011817" sldId="410"/>
        </pc:sldMkLst>
      </pc:sldChg>
      <pc:sldChg chg="modNotes">
        <pc:chgData name="Polly Duncan" userId="S::p.duncan@npt.gov.uk::b8f6264a-9836-4730-8ca9-23013ec67ff8" providerId="AD" clId="Web-{5D8877CA-1866-A741-FBB8-4EB174A729D8}" dt="2024-01-10T20:37:01.532" v="11"/>
        <pc:sldMkLst>
          <pc:docMk/>
          <pc:sldMk cId="2365164539" sldId="411"/>
        </pc:sldMkLst>
      </pc:sldChg>
      <pc:sldChg chg="modNotes">
        <pc:chgData name="Polly Duncan" userId="S::p.duncan@npt.gov.uk::b8f6264a-9836-4730-8ca9-23013ec67ff8" providerId="AD" clId="Web-{5D8877CA-1866-A741-FBB8-4EB174A729D8}" dt="2024-01-10T20:37:20.423" v="15"/>
        <pc:sldMkLst>
          <pc:docMk/>
          <pc:sldMk cId="770839858" sldId="412"/>
        </pc:sldMkLst>
      </pc:sldChg>
      <pc:sldChg chg="modNotes">
        <pc:chgData name="Polly Duncan" userId="S::p.duncan@npt.gov.uk::b8f6264a-9836-4730-8ca9-23013ec67ff8" providerId="AD" clId="Web-{5D8877CA-1866-A741-FBB8-4EB174A729D8}" dt="2024-01-10T20:39:56.474" v="47"/>
        <pc:sldMkLst>
          <pc:docMk/>
          <pc:sldMk cId="1690719507" sldId="413"/>
        </pc:sldMkLst>
      </pc:sldChg>
      <pc:sldChg chg="modNotes">
        <pc:chgData name="Polly Duncan" userId="S::p.duncan@npt.gov.uk::b8f6264a-9836-4730-8ca9-23013ec67ff8" providerId="AD" clId="Web-{5D8877CA-1866-A741-FBB8-4EB174A729D8}" dt="2024-01-10T20:43:48.121" v="92"/>
        <pc:sldMkLst>
          <pc:docMk/>
          <pc:sldMk cId="1011028552" sldId="414"/>
        </pc:sldMkLst>
      </pc:sldChg>
      <pc:sldChg chg="modNotes">
        <pc:chgData name="Polly Duncan" userId="S::p.duncan@npt.gov.uk::b8f6264a-9836-4730-8ca9-23013ec67ff8" providerId="AD" clId="Web-{5D8877CA-1866-A741-FBB8-4EB174A729D8}" dt="2024-01-10T20:41:14.867" v="55"/>
        <pc:sldMkLst>
          <pc:docMk/>
          <pc:sldMk cId="1868985091" sldId="415"/>
        </pc:sldMkLst>
      </pc:sldChg>
      <pc:sldChg chg="modNotes">
        <pc:chgData name="Polly Duncan" userId="S::p.duncan@npt.gov.uk::b8f6264a-9836-4730-8ca9-23013ec67ff8" providerId="AD" clId="Web-{5D8877CA-1866-A741-FBB8-4EB174A729D8}" dt="2024-01-10T20:41:35.227" v="59"/>
        <pc:sldMkLst>
          <pc:docMk/>
          <pc:sldMk cId="4093140388" sldId="416"/>
        </pc:sldMkLst>
      </pc:sldChg>
      <pc:sldChg chg="modNotes">
        <pc:chgData name="Polly Duncan" userId="S::p.duncan@npt.gov.uk::b8f6264a-9836-4730-8ca9-23013ec67ff8" providerId="AD" clId="Web-{5D8877CA-1866-A741-FBB8-4EB174A729D8}" dt="2024-01-10T20:41:59.931" v="64"/>
        <pc:sldMkLst>
          <pc:docMk/>
          <pc:sldMk cId="2015553041" sldId="417"/>
        </pc:sldMkLst>
      </pc:sldChg>
      <pc:sldChg chg="modNotes">
        <pc:chgData name="Polly Duncan" userId="S::p.duncan@npt.gov.uk::b8f6264a-9836-4730-8ca9-23013ec67ff8" providerId="AD" clId="Web-{5D8877CA-1866-A741-FBB8-4EB174A729D8}" dt="2024-01-10T20:42:20.385" v="70"/>
        <pc:sldMkLst>
          <pc:docMk/>
          <pc:sldMk cId="2014204491" sldId="418"/>
        </pc:sldMkLst>
      </pc:sldChg>
      <pc:sldChg chg="modNotes">
        <pc:chgData name="Polly Duncan" userId="S::p.duncan@npt.gov.uk::b8f6264a-9836-4730-8ca9-23013ec67ff8" providerId="AD" clId="Web-{5D8877CA-1866-A741-FBB8-4EB174A729D8}" dt="2024-01-10T20:42:42.604" v="75"/>
        <pc:sldMkLst>
          <pc:docMk/>
          <pc:sldMk cId="1633275805" sldId="419"/>
        </pc:sldMkLst>
      </pc:sldChg>
      <pc:sldChg chg="modNotes">
        <pc:chgData name="Polly Duncan" userId="S::p.duncan@npt.gov.uk::b8f6264a-9836-4730-8ca9-23013ec67ff8" providerId="AD" clId="Web-{5D8877CA-1866-A741-FBB8-4EB174A729D8}" dt="2024-01-10T20:43:02.026" v="81"/>
        <pc:sldMkLst>
          <pc:docMk/>
          <pc:sldMk cId="2556069108" sldId="420"/>
        </pc:sldMkLst>
      </pc:sldChg>
      <pc:sldChg chg="modNotes">
        <pc:chgData name="Polly Duncan" userId="S::p.duncan@npt.gov.uk::b8f6264a-9836-4730-8ca9-23013ec67ff8" providerId="AD" clId="Web-{5D8877CA-1866-A741-FBB8-4EB174A729D8}" dt="2024-01-10T20:43:31.293" v="87"/>
        <pc:sldMkLst>
          <pc:docMk/>
          <pc:sldMk cId="139861521" sldId="421"/>
        </pc:sldMkLst>
      </pc:sldChg>
      <pc:sldChg chg="modNotes">
        <pc:chgData name="Polly Duncan" userId="S::p.duncan@npt.gov.uk::b8f6264a-9836-4730-8ca9-23013ec67ff8" providerId="AD" clId="Web-{5D8877CA-1866-A741-FBB8-4EB174A729D8}" dt="2024-01-10T20:44:41.935" v="101"/>
        <pc:sldMkLst>
          <pc:docMk/>
          <pc:sldMk cId="1374863719" sldId="423"/>
        </pc:sldMkLst>
      </pc:sldChg>
      <pc:sldChg chg="modNotes">
        <pc:chgData name="Polly Duncan" userId="S::p.duncan@npt.gov.uk::b8f6264a-9836-4730-8ca9-23013ec67ff8" providerId="AD" clId="Web-{5D8877CA-1866-A741-FBB8-4EB174A729D8}" dt="2024-01-10T20:46:11.282" v="107"/>
        <pc:sldMkLst>
          <pc:docMk/>
          <pc:sldMk cId="1584860719" sldId="424"/>
        </pc:sldMkLst>
      </pc:sldChg>
      <pc:sldChg chg="modNotes">
        <pc:chgData name="Polly Duncan" userId="S::p.duncan@npt.gov.uk::b8f6264a-9836-4730-8ca9-23013ec67ff8" providerId="AD" clId="Web-{5D8877CA-1866-A741-FBB8-4EB174A729D8}" dt="2024-01-10T20:47:01.392" v="112"/>
        <pc:sldMkLst>
          <pc:docMk/>
          <pc:sldMk cId="2171060123" sldId="425"/>
        </pc:sldMkLst>
      </pc:sldChg>
      <pc:sldChg chg="modNotes">
        <pc:chgData name="Polly Duncan" userId="S::p.duncan@npt.gov.uk::b8f6264a-9836-4730-8ca9-23013ec67ff8" providerId="AD" clId="Web-{5D8877CA-1866-A741-FBB8-4EB174A729D8}" dt="2024-01-10T20:47:20.924" v="116"/>
        <pc:sldMkLst>
          <pc:docMk/>
          <pc:sldMk cId="2662127468" sldId="426"/>
        </pc:sldMkLst>
      </pc:sldChg>
      <pc:sldChg chg="modNotes">
        <pc:chgData name="Polly Duncan" userId="S::p.duncan@npt.gov.uk::b8f6264a-9836-4730-8ca9-23013ec67ff8" providerId="AD" clId="Web-{5D8877CA-1866-A741-FBB8-4EB174A729D8}" dt="2024-01-10T20:52:02.651" v="165"/>
        <pc:sldMkLst>
          <pc:docMk/>
          <pc:sldMk cId="2884853435" sldId="427"/>
        </pc:sldMkLst>
      </pc:sldChg>
      <pc:sldChg chg="modNotes">
        <pc:chgData name="Polly Duncan" userId="S::p.duncan@npt.gov.uk::b8f6264a-9836-4730-8ca9-23013ec67ff8" providerId="AD" clId="Web-{5D8877CA-1866-A741-FBB8-4EB174A729D8}" dt="2024-01-10T20:47:51.706" v="120"/>
        <pc:sldMkLst>
          <pc:docMk/>
          <pc:sldMk cId="2912678200" sldId="428"/>
        </pc:sldMkLst>
      </pc:sldChg>
      <pc:sldChg chg="modNotes">
        <pc:chgData name="Polly Duncan" userId="S::p.duncan@npt.gov.uk::b8f6264a-9836-4730-8ca9-23013ec67ff8" providerId="AD" clId="Web-{5D8877CA-1866-A741-FBB8-4EB174A729D8}" dt="2024-01-10T20:44:11.528" v="96"/>
        <pc:sldMkLst>
          <pc:docMk/>
          <pc:sldMk cId="90598791" sldId="429"/>
        </pc:sldMkLst>
      </pc:sldChg>
      <pc:sldChg chg="modNotes">
        <pc:chgData name="Polly Duncan" userId="S::p.duncan@npt.gov.uk::b8f6264a-9836-4730-8ca9-23013ec67ff8" providerId="AD" clId="Web-{5D8877CA-1866-A741-FBB8-4EB174A729D8}" dt="2024-01-10T20:48:03.394" v="124"/>
        <pc:sldMkLst>
          <pc:docMk/>
          <pc:sldMk cId="2052364778" sldId="430"/>
        </pc:sldMkLst>
      </pc:sldChg>
      <pc:sldChg chg="modNotes">
        <pc:chgData name="Polly Duncan" userId="S::p.duncan@npt.gov.uk::b8f6264a-9836-4730-8ca9-23013ec67ff8" providerId="AD" clId="Web-{5D8877CA-1866-A741-FBB8-4EB174A729D8}" dt="2024-01-10T20:48:24.020" v="130"/>
        <pc:sldMkLst>
          <pc:docMk/>
          <pc:sldMk cId="1133280750" sldId="431"/>
        </pc:sldMkLst>
      </pc:sldChg>
      <pc:sldChg chg="modNotes">
        <pc:chgData name="Polly Duncan" userId="S::p.duncan@npt.gov.uk::b8f6264a-9836-4730-8ca9-23013ec67ff8" providerId="AD" clId="Web-{5D8877CA-1866-A741-FBB8-4EB174A729D8}" dt="2024-01-10T20:49:23.303" v="134"/>
        <pc:sldMkLst>
          <pc:docMk/>
          <pc:sldMk cId="3184098529" sldId="432"/>
        </pc:sldMkLst>
      </pc:sldChg>
      <pc:sldChg chg="modNotes">
        <pc:chgData name="Polly Duncan" userId="S::p.duncan@npt.gov.uk::b8f6264a-9836-4730-8ca9-23013ec67ff8" providerId="AD" clId="Web-{5D8877CA-1866-A741-FBB8-4EB174A729D8}" dt="2024-01-10T20:51:13.696" v="150"/>
        <pc:sldMkLst>
          <pc:docMk/>
          <pc:sldMk cId="3918695678" sldId="433"/>
        </pc:sldMkLst>
      </pc:sldChg>
      <pc:sldChg chg="modNotes">
        <pc:chgData name="Polly Duncan" userId="S::p.duncan@npt.gov.uk::b8f6264a-9836-4730-8ca9-23013ec67ff8" providerId="AD" clId="Web-{5D8877CA-1866-A741-FBB8-4EB174A729D8}" dt="2024-01-10T20:52:47.949" v="178"/>
        <pc:sldMkLst>
          <pc:docMk/>
          <pc:sldMk cId="2715802046" sldId="434"/>
        </pc:sldMkLst>
      </pc:sldChg>
      <pc:sldChg chg="modNotes">
        <pc:chgData name="Polly Duncan" userId="S::p.duncan@npt.gov.uk::b8f6264a-9836-4730-8ca9-23013ec67ff8" providerId="AD" clId="Web-{5D8877CA-1866-A741-FBB8-4EB174A729D8}" dt="2024-01-10T20:53:15.919" v="183"/>
        <pc:sldMkLst>
          <pc:docMk/>
          <pc:sldMk cId="1877437482" sldId="435"/>
        </pc:sldMkLst>
      </pc:sldChg>
      <pc:sldChg chg="modNotes">
        <pc:chgData name="Polly Duncan" userId="S::p.duncan@npt.gov.uk::b8f6264a-9836-4730-8ca9-23013ec67ff8" providerId="AD" clId="Web-{5D8877CA-1866-A741-FBB8-4EB174A729D8}" dt="2024-01-10T20:53:28.341" v="187"/>
        <pc:sldMkLst>
          <pc:docMk/>
          <pc:sldMk cId="575614177" sldId="436"/>
        </pc:sldMkLst>
      </pc:sldChg>
      <pc:sldChg chg="modNotes">
        <pc:chgData name="Polly Duncan" userId="S::p.duncan@npt.gov.uk::b8f6264a-9836-4730-8ca9-23013ec67ff8" providerId="AD" clId="Web-{5D8877CA-1866-A741-FBB8-4EB174A729D8}" dt="2024-01-10T20:53:53.467" v="194"/>
        <pc:sldMkLst>
          <pc:docMk/>
          <pc:sldMk cId="734510419" sldId="437"/>
        </pc:sldMkLst>
      </pc:sldChg>
      <pc:sldChg chg="modNotes">
        <pc:chgData name="Polly Duncan" userId="S::p.duncan@npt.gov.uk::b8f6264a-9836-4730-8ca9-23013ec67ff8" providerId="AD" clId="Web-{5D8877CA-1866-A741-FBB8-4EB174A729D8}" dt="2024-01-10T20:54:18.780" v="198"/>
        <pc:sldMkLst>
          <pc:docMk/>
          <pc:sldMk cId="3677709224" sldId="438"/>
        </pc:sldMkLst>
      </pc:sldChg>
      <pc:sldChg chg="modNotes">
        <pc:chgData name="Polly Duncan" userId="S::p.duncan@npt.gov.uk::b8f6264a-9836-4730-8ca9-23013ec67ff8" providerId="AD" clId="Web-{5D8877CA-1866-A741-FBB8-4EB174A729D8}" dt="2024-01-10T20:55:12.250" v="209"/>
        <pc:sldMkLst>
          <pc:docMk/>
          <pc:sldMk cId="3922096824" sldId="439"/>
        </pc:sldMkLst>
      </pc:sldChg>
      <pc:sldChg chg="modNotes">
        <pc:chgData name="Polly Duncan" userId="S::p.duncan@npt.gov.uk::b8f6264a-9836-4730-8ca9-23013ec67ff8" providerId="AD" clId="Web-{5D8877CA-1866-A741-FBB8-4EB174A729D8}" dt="2024-01-10T20:55:29.219" v="213"/>
        <pc:sldMkLst>
          <pc:docMk/>
          <pc:sldMk cId="1740140362" sldId="440"/>
        </pc:sldMkLst>
      </pc:sldChg>
      <pc:sldChg chg="modNotes">
        <pc:chgData name="Polly Duncan" userId="S::p.duncan@npt.gov.uk::b8f6264a-9836-4730-8ca9-23013ec67ff8" providerId="AD" clId="Web-{5D8877CA-1866-A741-FBB8-4EB174A729D8}" dt="2024-01-10T20:55:56.158" v="220"/>
        <pc:sldMkLst>
          <pc:docMk/>
          <pc:sldMk cId="3443804972" sldId="441"/>
        </pc:sldMkLst>
      </pc:sldChg>
      <pc:sldChg chg="modNotes">
        <pc:chgData name="Polly Duncan" userId="S::p.duncan@npt.gov.uk::b8f6264a-9836-4730-8ca9-23013ec67ff8" providerId="AD" clId="Web-{5D8877CA-1866-A741-FBB8-4EB174A729D8}" dt="2024-01-10T20:56:27.971" v="229"/>
        <pc:sldMkLst>
          <pc:docMk/>
          <pc:sldMk cId="3999854043" sldId="442"/>
        </pc:sldMkLst>
      </pc:sldChg>
      <pc:sldChg chg="modNotes">
        <pc:chgData name="Polly Duncan" userId="S::p.duncan@npt.gov.uk::b8f6264a-9836-4730-8ca9-23013ec67ff8" providerId="AD" clId="Web-{5D8877CA-1866-A741-FBB8-4EB174A729D8}" dt="2024-01-10T20:57:21.722" v="238"/>
        <pc:sldMkLst>
          <pc:docMk/>
          <pc:sldMk cId="1260646024" sldId="443"/>
        </pc:sldMkLst>
      </pc:sldChg>
      <pc:sldChg chg="modSp modNotes">
        <pc:chgData name="Polly Duncan" userId="S::p.duncan@npt.gov.uk::b8f6264a-9836-4730-8ca9-23013ec67ff8" providerId="AD" clId="Web-{5D8877CA-1866-A741-FBB8-4EB174A729D8}" dt="2024-01-10T20:58:06.739" v="246" actId="1076"/>
        <pc:sldMkLst>
          <pc:docMk/>
          <pc:sldMk cId="2318674409" sldId="444"/>
        </pc:sldMkLst>
        <pc:spChg chg="mod">
          <ac:chgData name="Polly Duncan" userId="S::p.duncan@npt.gov.uk::b8f6264a-9836-4730-8ca9-23013ec67ff8" providerId="AD" clId="Web-{5D8877CA-1866-A741-FBB8-4EB174A729D8}" dt="2024-01-10T20:57:59.286" v="245" actId="1076"/>
          <ac:spMkLst>
            <pc:docMk/>
            <pc:sldMk cId="2318674409" sldId="444"/>
            <ac:spMk id="3" creationId="{00000000-0000-0000-0000-000000000000}"/>
          </ac:spMkLst>
        </pc:spChg>
        <pc:picChg chg="mod">
          <ac:chgData name="Polly Duncan" userId="S::p.duncan@npt.gov.uk::b8f6264a-9836-4730-8ca9-23013ec67ff8" providerId="AD" clId="Web-{5D8877CA-1866-A741-FBB8-4EB174A729D8}" dt="2024-01-10T20:58:06.739" v="246" actId="1076"/>
          <ac:picMkLst>
            <pc:docMk/>
            <pc:sldMk cId="2318674409" sldId="444"/>
            <ac:picMk id="2050" creationId="{00000000-0000-0000-0000-000000000000}"/>
          </ac:picMkLst>
        </pc:picChg>
      </pc:sldChg>
      <pc:sldChg chg="addSp modSp modNotes">
        <pc:chgData name="Polly Duncan" userId="S::p.duncan@npt.gov.uk::b8f6264a-9836-4730-8ca9-23013ec67ff8" providerId="AD" clId="Web-{5D8877CA-1866-A741-FBB8-4EB174A729D8}" dt="2024-01-10T21:00:19.181" v="262"/>
        <pc:sldMkLst>
          <pc:docMk/>
          <pc:sldMk cId="3107902202" sldId="446"/>
        </pc:sldMkLst>
        <pc:spChg chg="mod">
          <ac:chgData name="Polly Duncan" userId="S::p.duncan@npt.gov.uk::b8f6264a-9836-4730-8ca9-23013ec67ff8" providerId="AD" clId="Web-{5D8877CA-1866-A741-FBB8-4EB174A729D8}" dt="2024-01-10T20:59:42.805" v="253" actId="1076"/>
          <ac:spMkLst>
            <pc:docMk/>
            <pc:sldMk cId="3107902202" sldId="446"/>
            <ac:spMk id="2" creationId="{00000000-0000-0000-0000-000000000000}"/>
          </ac:spMkLst>
        </pc:spChg>
        <pc:spChg chg="mod">
          <ac:chgData name="Polly Duncan" userId="S::p.duncan@npt.gov.uk::b8f6264a-9836-4730-8ca9-23013ec67ff8" providerId="AD" clId="Web-{5D8877CA-1866-A741-FBB8-4EB174A729D8}" dt="2024-01-10T20:59:32.445" v="252" actId="1076"/>
          <ac:spMkLst>
            <pc:docMk/>
            <pc:sldMk cId="3107902202" sldId="446"/>
            <ac:spMk id="3" creationId="{00000000-0000-0000-0000-000000000000}"/>
          </ac:spMkLst>
        </pc:spChg>
        <pc:spChg chg="mod">
          <ac:chgData name="Polly Duncan" userId="S::p.duncan@npt.gov.uk::b8f6264a-9836-4730-8ca9-23013ec67ff8" providerId="AD" clId="Web-{5D8877CA-1866-A741-FBB8-4EB174A729D8}" dt="2024-01-10T20:59:58.430" v="258" actId="20577"/>
          <ac:spMkLst>
            <pc:docMk/>
            <pc:sldMk cId="3107902202" sldId="446"/>
            <ac:spMk id="4" creationId="{00000000-0000-0000-0000-000000000000}"/>
          </ac:spMkLst>
        </pc:spChg>
        <pc:picChg chg="add mod">
          <ac:chgData name="Polly Duncan" userId="S::p.duncan@npt.gov.uk::b8f6264a-9836-4730-8ca9-23013ec67ff8" providerId="AD" clId="Web-{5D8877CA-1866-A741-FBB8-4EB174A729D8}" dt="2024-01-10T20:59:45.727" v="254" actId="1076"/>
          <ac:picMkLst>
            <pc:docMk/>
            <pc:sldMk cId="3107902202" sldId="446"/>
            <ac:picMk id="6" creationId="{7EAF5B01-8AA8-45EC-B1F4-A47EC46E8989}"/>
          </ac:picMkLst>
        </pc:picChg>
        <pc:picChg chg="mod">
          <ac:chgData name="Polly Duncan" userId="S::p.duncan@npt.gov.uk::b8f6264a-9836-4730-8ca9-23013ec67ff8" providerId="AD" clId="Web-{5D8877CA-1866-A741-FBB8-4EB174A729D8}" dt="2024-01-10T20:59:48.133" v="255" actId="1076"/>
          <ac:picMkLst>
            <pc:docMk/>
            <pc:sldMk cId="3107902202" sldId="446"/>
            <ac:picMk id="3074" creationId="{00000000-0000-0000-0000-000000000000}"/>
          </ac:picMkLst>
        </pc:picChg>
      </pc:sldChg>
      <pc:sldChg chg="addSp modSp modNotes">
        <pc:chgData name="Polly Duncan" userId="S::p.duncan@npt.gov.uk::b8f6264a-9836-4730-8ca9-23013ec67ff8" providerId="AD" clId="Web-{5D8877CA-1866-A741-FBB8-4EB174A729D8}" dt="2024-01-10T21:02:10.715" v="282"/>
        <pc:sldMkLst>
          <pc:docMk/>
          <pc:sldMk cId="708927158" sldId="447"/>
        </pc:sldMkLst>
        <pc:spChg chg="mod">
          <ac:chgData name="Polly Duncan" userId="S::p.duncan@npt.gov.uk::b8f6264a-9836-4730-8ca9-23013ec67ff8" providerId="AD" clId="Web-{5D8877CA-1866-A741-FBB8-4EB174A729D8}" dt="2024-01-10T21:01:04.401" v="268" actId="20577"/>
          <ac:spMkLst>
            <pc:docMk/>
            <pc:sldMk cId="708927158" sldId="447"/>
            <ac:spMk id="2" creationId="{00000000-0000-0000-0000-000000000000}"/>
          </ac:spMkLst>
        </pc:spChg>
        <pc:spChg chg="mod">
          <ac:chgData name="Polly Duncan" userId="S::p.duncan@npt.gov.uk::b8f6264a-9836-4730-8ca9-23013ec67ff8" providerId="AD" clId="Web-{5D8877CA-1866-A741-FBB8-4EB174A729D8}" dt="2024-01-10T21:01:23.542" v="272" actId="1076"/>
          <ac:spMkLst>
            <pc:docMk/>
            <pc:sldMk cId="708927158" sldId="447"/>
            <ac:spMk id="3" creationId="{00000000-0000-0000-0000-000000000000}"/>
          </ac:spMkLst>
        </pc:spChg>
        <pc:spChg chg="mod">
          <ac:chgData name="Polly Duncan" userId="S::p.duncan@npt.gov.uk::b8f6264a-9836-4730-8ca9-23013ec67ff8" providerId="AD" clId="Web-{5D8877CA-1866-A741-FBB8-4EB174A729D8}" dt="2024-01-10T21:01:44.886" v="275" actId="1076"/>
          <ac:spMkLst>
            <pc:docMk/>
            <pc:sldMk cId="708927158" sldId="447"/>
            <ac:spMk id="4" creationId="{00000000-0000-0000-0000-000000000000}"/>
          </ac:spMkLst>
        </pc:spChg>
        <pc:spChg chg="mod">
          <ac:chgData name="Polly Duncan" userId="S::p.duncan@npt.gov.uk::b8f6264a-9836-4730-8ca9-23013ec67ff8" providerId="AD" clId="Web-{5D8877CA-1866-A741-FBB8-4EB174A729D8}" dt="2024-01-10T21:00:59.869" v="266" actId="20577"/>
          <ac:spMkLst>
            <pc:docMk/>
            <pc:sldMk cId="708927158" sldId="447"/>
            <ac:spMk id="5" creationId="{00000000-0000-0000-0000-000000000000}"/>
          </ac:spMkLst>
        </pc:spChg>
        <pc:picChg chg="add mod">
          <ac:chgData name="Polly Duncan" userId="S::p.duncan@npt.gov.uk::b8f6264a-9836-4730-8ca9-23013ec67ff8" providerId="AD" clId="Web-{5D8877CA-1866-A741-FBB8-4EB174A729D8}" dt="2024-01-10T21:01:19.276" v="271" actId="1076"/>
          <ac:picMkLst>
            <pc:docMk/>
            <pc:sldMk cId="708927158" sldId="447"/>
            <ac:picMk id="6" creationId="{737C80C0-584A-48A0-B866-0C15398FCF44}"/>
          </ac:picMkLst>
        </pc:picChg>
        <pc:picChg chg="mod">
          <ac:chgData name="Polly Duncan" userId="S::p.duncan@npt.gov.uk::b8f6264a-9836-4730-8ca9-23013ec67ff8" providerId="AD" clId="Web-{5D8877CA-1866-A741-FBB8-4EB174A729D8}" dt="2024-01-10T21:01:41.011" v="274" actId="1076"/>
          <ac:picMkLst>
            <pc:docMk/>
            <pc:sldMk cId="708927158" sldId="447"/>
            <ac:picMk id="4098" creationId="{00000000-0000-0000-0000-000000000000}"/>
          </ac:picMkLst>
        </pc:picChg>
      </pc:sldChg>
      <pc:sldChg chg="modSp modNotes">
        <pc:chgData name="Polly Duncan" userId="S::p.duncan@npt.gov.uk::b8f6264a-9836-4730-8ca9-23013ec67ff8" providerId="AD" clId="Web-{5D8877CA-1866-A741-FBB8-4EB174A729D8}" dt="2024-01-10T20:50:04.663" v="144"/>
        <pc:sldMkLst>
          <pc:docMk/>
          <pc:sldMk cId="2606186658" sldId="448"/>
        </pc:sldMkLst>
        <pc:spChg chg="mod">
          <ac:chgData name="Polly Duncan" userId="S::p.duncan@npt.gov.uk::b8f6264a-9836-4730-8ca9-23013ec67ff8" providerId="AD" clId="Web-{5D8877CA-1866-A741-FBB8-4EB174A729D8}" dt="2024-01-10T20:49:32.772" v="135" actId="1076"/>
          <ac:spMkLst>
            <pc:docMk/>
            <pc:sldMk cId="2606186658" sldId="448"/>
            <ac:spMk id="3" creationId="{00000000-0000-0000-0000-000000000000}"/>
          </ac:spMkLst>
        </pc:spChg>
      </pc:sldChg>
      <pc:sldChg chg="modNotes">
        <pc:chgData name="Polly Duncan" userId="S::p.duncan@npt.gov.uk::b8f6264a-9836-4730-8ca9-23013ec67ff8" providerId="AD" clId="Web-{5D8877CA-1866-A741-FBB8-4EB174A729D8}" dt="2024-01-10T20:50:58.790" v="147"/>
        <pc:sldMkLst>
          <pc:docMk/>
          <pc:sldMk cId="1019286600" sldId="478"/>
        </pc:sldMkLst>
      </pc:sldChg>
      <pc:sldChg chg="modNotes">
        <pc:chgData name="Polly Duncan" userId="S::p.duncan@npt.gov.uk::b8f6264a-9836-4730-8ca9-23013ec67ff8" providerId="AD" clId="Web-{5D8877CA-1866-A741-FBB8-4EB174A729D8}" dt="2024-01-10T20:51:27.791" v="154"/>
        <pc:sldMkLst>
          <pc:docMk/>
          <pc:sldMk cId="3370586063" sldId="479"/>
        </pc:sldMkLst>
      </pc:sldChg>
      <pc:sldChg chg="modNotes">
        <pc:chgData name="Polly Duncan" userId="S::p.duncan@npt.gov.uk::b8f6264a-9836-4730-8ca9-23013ec67ff8" providerId="AD" clId="Web-{5D8877CA-1866-A741-FBB8-4EB174A729D8}" dt="2024-01-10T20:51:38.260" v="158"/>
        <pc:sldMkLst>
          <pc:docMk/>
          <pc:sldMk cId="1557821999" sldId="480"/>
        </pc:sldMkLst>
      </pc:sldChg>
      <pc:sldChg chg="modNotes">
        <pc:chgData name="Polly Duncan" userId="S::p.duncan@npt.gov.uk::b8f6264a-9836-4730-8ca9-23013ec67ff8" providerId="AD" clId="Web-{5D8877CA-1866-A741-FBB8-4EB174A729D8}" dt="2024-01-10T20:51:51.854" v="162"/>
        <pc:sldMkLst>
          <pc:docMk/>
          <pc:sldMk cId="2185596718" sldId="481"/>
        </pc:sldMkLst>
      </pc:sldChg>
    </pc:docChg>
  </pc:docChgLst>
  <pc:docChgLst>
    <pc:chgData name="Trinity Rees" userId="S::t.rees@npt.gov.uk::23ed69b1-c9cb-4295-a16f-e57105e4c724" providerId="AD" clId="Web-{567DFE18-935F-55EE-A146-101CC4287EFB}"/>
    <pc:docChg chg="modSld sldOrd">
      <pc:chgData name="Trinity Rees" userId="S::t.rees@npt.gov.uk::23ed69b1-c9cb-4295-a16f-e57105e4c724" providerId="AD" clId="Web-{567DFE18-935F-55EE-A146-101CC4287EFB}" dt="2024-01-10T13:51:54.860" v="136" actId="20577"/>
      <pc:docMkLst>
        <pc:docMk/>
      </pc:docMkLst>
      <pc:sldChg chg="modSp">
        <pc:chgData name="Trinity Rees" userId="S::t.rees@npt.gov.uk::23ed69b1-c9cb-4295-a16f-e57105e4c724" providerId="AD" clId="Web-{567DFE18-935F-55EE-A146-101CC4287EFB}" dt="2024-01-10T13:40:08.449" v="43" actId="20577"/>
        <pc:sldMkLst>
          <pc:docMk/>
          <pc:sldMk cId="1011028552" sldId="414"/>
        </pc:sldMkLst>
        <pc:spChg chg="mod">
          <ac:chgData name="Trinity Rees" userId="S::t.rees@npt.gov.uk::23ed69b1-c9cb-4295-a16f-e57105e4c724" providerId="AD" clId="Web-{567DFE18-935F-55EE-A146-101CC4287EFB}" dt="2024-01-10T13:39:58.589" v="39" actId="20577"/>
          <ac:spMkLst>
            <pc:docMk/>
            <pc:sldMk cId="1011028552" sldId="414"/>
            <ac:spMk id="2" creationId="{00000000-0000-0000-0000-000000000000}"/>
          </ac:spMkLst>
        </pc:spChg>
        <pc:spChg chg="mod">
          <ac:chgData name="Trinity Rees" userId="S::t.rees@npt.gov.uk::23ed69b1-c9cb-4295-a16f-e57105e4c724" providerId="AD" clId="Web-{567DFE18-935F-55EE-A146-101CC4287EFB}" dt="2024-01-10T13:40:01.870" v="41" actId="20577"/>
          <ac:spMkLst>
            <pc:docMk/>
            <pc:sldMk cId="1011028552" sldId="414"/>
            <ac:spMk id="3" creationId="{00000000-0000-0000-0000-000000000000}"/>
          </ac:spMkLst>
        </pc:spChg>
        <pc:spChg chg="mod">
          <ac:chgData name="Trinity Rees" userId="S::t.rees@npt.gov.uk::23ed69b1-c9cb-4295-a16f-e57105e4c724" providerId="AD" clId="Web-{567DFE18-935F-55EE-A146-101CC4287EFB}" dt="2024-01-10T13:40:08.449" v="43" actId="20577"/>
          <ac:spMkLst>
            <pc:docMk/>
            <pc:sldMk cId="1011028552" sldId="414"/>
            <ac:spMk id="4" creationId="{00000000-0000-0000-0000-000000000000}"/>
          </ac:spMkLst>
        </pc:spChg>
        <pc:spChg chg="mod">
          <ac:chgData name="Trinity Rees" userId="S::t.rees@npt.gov.uk::23ed69b1-c9cb-4295-a16f-e57105e4c724" providerId="AD" clId="Web-{567DFE18-935F-55EE-A146-101CC4287EFB}" dt="2024-01-10T13:40:04.370" v="42" actId="20577"/>
          <ac:spMkLst>
            <pc:docMk/>
            <pc:sldMk cId="1011028552" sldId="414"/>
            <ac:spMk id="5" creationId="{00000000-0000-0000-0000-000000000000}"/>
          </ac:spMkLst>
        </pc:spChg>
      </pc:sldChg>
      <pc:sldChg chg="modSp">
        <pc:chgData name="Trinity Rees" userId="S::t.rees@npt.gov.uk::23ed69b1-c9cb-4295-a16f-e57105e4c724" providerId="AD" clId="Web-{567DFE18-935F-55EE-A146-101CC4287EFB}" dt="2024-01-10T13:37:47.757" v="6" actId="1076"/>
        <pc:sldMkLst>
          <pc:docMk/>
          <pc:sldMk cId="1868985091" sldId="415"/>
        </pc:sldMkLst>
        <pc:spChg chg="mod">
          <ac:chgData name="Trinity Rees" userId="S::t.rees@npt.gov.uk::23ed69b1-c9cb-4295-a16f-e57105e4c724" providerId="AD" clId="Web-{567DFE18-935F-55EE-A146-101CC4287EFB}" dt="2024-01-10T13:37:35.397" v="3" actId="20577"/>
          <ac:spMkLst>
            <pc:docMk/>
            <pc:sldMk cId="1868985091" sldId="415"/>
            <ac:spMk id="2" creationId="{00000000-0000-0000-0000-000000000000}"/>
          </ac:spMkLst>
        </pc:spChg>
        <pc:spChg chg="mod">
          <ac:chgData name="Trinity Rees" userId="S::t.rees@npt.gov.uk::23ed69b1-c9cb-4295-a16f-e57105e4c724" providerId="AD" clId="Web-{567DFE18-935F-55EE-A146-101CC4287EFB}" dt="2024-01-10T13:37:39.069" v="4" actId="20577"/>
          <ac:spMkLst>
            <pc:docMk/>
            <pc:sldMk cId="1868985091" sldId="415"/>
            <ac:spMk id="3" creationId="{00000000-0000-0000-0000-000000000000}"/>
          </ac:spMkLst>
        </pc:spChg>
        <pc:spChg chg="mod">
          <ac:chgData name="Trinity Rees" userId="S::t.rees@npt.gov.uk::23ed69b1-c9cb-4295-a16f-e57105e4c724" providerId="AD" clId="Web-{567DFE18-935F-55EE-A146-101CC4287EFB}" dt="2024-01-10T13:37:47.757" v="6" actId="1076"/>
          <ac:spMkLst>
            <pc:docMk/>
            <pc:sldMk cId="1868985091" sldId="415"/>
            <ac:spMk id="4" creationId="{00000000-0000-0000-0000-000000000000}"/>
          </ac:spMkLst>
        </pc:spChg>
        <pc:spChg chg="mod">
          <ac:chgData name="Trinity Rees" userId="S::t.rees@npt.gov.uk::23ed69b1-c9cb-4295-a16f-e57105e4c724" providerId="AD" clId="Web-{567DFE18-935F-55EE-A146-101CC4287EFB}" dt="2024-01-10T13:37:30.165" v="2" actId="1076"/>
          <ac:spMkLst>
            <pc:docMk/>
            <pc:sldMk cId="1868985091" sldId="415"/>
            <ac:spMk id="5" creationId="{00000000-0000-0000-0000-000000000000}"/>
          </ac:spMkLst>
        </pc:spChg>
      </pc:sldChg>
      <pc:sldChg chg="modSp">
        <pc:chgData name="Trinity Rees" userId="S::t.rees@npt.gov.uk::23ed69b1-c9cb-4295-a16f-e57105e4c724" providerId="AD" clId="Web-{567DFE18-935F-55EE-A146-101CC4287EFB}" dt="2024-01-10T13:38:06.273" v="12" actId="20577"/>
        <pc:sldMkLst>
          <pc:docMk/>
          <pc:sldMk cId="4093140388" sldId="416"/>
        </pc:sldMkLst>
        <pc:spChg chg="mod">
          <ac:chgData name="Trinity Rees" userId="S::t.rees@npt.gov.uk::23ed69b1-c9cb-4295-a16f-e57105e4c724" providerId="AD" clId="Web-{567DFE18-935F-55EE-A146-101CC4287EFB}" dt="2024-01-10T13:37:53.820" v="7" actId="20577"/>
          <ac:spMkLst>
            <pc:docMk/>
            <pc:sldMk cId="4093140388" sldId="416"/>
            <ac:spMk id="2" creationId="{00000000-0000-0000-0000-000000000000}"/>
          </ac:spMkLst>
        </pc:spChg>
        <pc:spChg chg="mod">
          <ac:chgData name="Trinity Rees" userId="S::t.rees@npt.gov.uk::23ed69b1-c9cb-4295-a16f-e57105e4c724" providerId="AD" clId="Web-{567DFE18-935F-55EE-A146-101CC4287EFB}" dt="2024-01-10T13:37:59.257" v="9" actId="1076"/>
          <ac:spMkLst>
            <pc:docMk/>
            <pc:sldMk cId="4093140388" sldId="416"/>
            <ac:spMk id="3" creationId="{00000000-0000-0000-0000-000000000000}"/>
          </ac:spMkLst>
        </pc:spChg>
        <pc:spChg chg="mod">
          <ac:chgData name="Trinity Rees" userId="S::t.rees@npt.gov.uk::23ed69b1-c9cb-4295-a16f-e57105e4c724" providerId="AD" clId="Web-{567DFE18-935F-55EE-A146-101CC4287EFB}" dt="2024-01-10T13:38:06.273" v="12" actId="20577"/>
          <ac:spMkLst>
            <pc:docMk/>
            <pc:sldMk cId="4093140388" sldId="416"/>
            <ac:spMk id="4" creationId="{00000000-0000-0000-0000-000000000000}"/>
          </ac:spMkLst>
        </pc:spChg>
        <pc:spChg chg="mod">
          <ac:chgData name="Trinity Rees" userId="S::t.rees@npt.gov.uk::23ed69b1-c9cb-4295-a16f-e57105e4c724" providerId="AD" clId="Web-{567DFE18-935F-55EE-A146-101CC4287EFB}" dt="2024-01-10T13:38:03.601" v="11" actId="20577"/>
          <ac:spMkLst>
            <pc:docMk/>
            <pc:sldMk cId="4093140388" sldId="416"/>
            <ac:spMk id="5" creationId="{00000000-0000-0000-0000-000000000000}"/>
          </ac:spMkLst>
        </pc:spChg>
      </pc:sldChg>
      <pc:sldChg chg="modSp">
        <pc:chgData name="Trinity Rees" userId="S::t.rees@npt.gov.uk::23ed69b1-c9cb-4295-a16f-e57105e4c724" providerId="AD" clId="Web-{567DFE18-935F-55EE-A146-101CC4287EFB}" dt="2024-01-10T13:38:30.711" v="18" actId="1076"/>
        <pc:sldMkLst>
          <pc:docMk/>
          <pc:sldMk cId="2015553041" sldId="417"/>
        </pc:sldMkLst>
        <pc:spChg chg="mod">
          <ac:chgData name="Trinity Rees" userId="S::t.rees@npt.gov.uk::23ed69b1-c9cb-4295-a16f-e57105e4c724" providerId="AD" clId="Web-{567DFE18-935F-55EE-A146-101CC4287EFB}" dt="2024-01-10T13:38:16.039" v="14" actId="20577"/>
          <ac:spMkLst>
            <pc:docMk/>
            <pc:sldMk cId="2015553041" sldId="417"/>
            <ac:spMk id="2" creationId="{00000000-0000-0000-0000-000000000000}"/>
          </ac:spMkLst>
        </pc:spChg>
        <pc:spChg chg="mod">
          <ac:chgData name="Trinity Rees" userId="S::t.rees@npt.gov.uk::23ed69b1-c9cb-4295-a16f-e57105e4c724" providerId="AD" clId="Web-{567DFE18-935F-55EE-A146-101CC4287EFB}" dt="2024-01-10T13:38:19.602" v="15" actId="20577"/>
          <ac:spMkLst>
            <pc:docMk/>
            <pc:sldMk cId="2015553041" sldId="417"/>
            <ac:spMk id="3" creationId="{00000000-0000-0000-0000-000000000000}"/>
          </ac:spMkLst>
        </pc:spChg>
        <pc:spChg chg="mod">
          <ac:chgData name="Trinity Rees" userId="S::t.rees@npt.gov.uk::23ed69b1-c9cb-4295-a16f-e57105e4c724" providerId="AD" clId="Web-{567DFE18-935F-55EE-A146-101CC4287EFB}" dt="2024-01-10T13:38:30.711" v="18" actId="1076"/>
          <ac:spMkLst>
            <pc:docMk/>
            <pc:sldMk cId="2015553041" sldId="417"/>
            <ac:spMk id="4" creationId="{00000000-0000-0000-0000-000000000000}"/>
          </ac:spMkLst>
        </pc:spChg>
        <pc:spChg chg="mod">
          <ac:chgData name="Trinity Rees" userId="S::t.rees@npt.gov.uk::23ed69b1-c9cb-4295-a16f-e57105e4c724" providerId="AD" clId="Web-{567DFE18-935F-55EE-A146-101CC4287EFB}" dt="2024-01-10T13:38:23.821" v="16" actId="20577"/>
          <ac:spMkLst>
            <pc:docMk/>
            <pc:sldMk cId="2015553041" sldId="417"/>
            <ac:spMk id="5" creationId="{00000000-0000-0000-0000-000000000000}"/>
          </ac:spMkLst>
        </pc:spChg>
      </pc:sldChg>
      <pc:sldChg chg="modSp">
        <pc:chgData name="Trinity Rees" userId="S::t.rees@npt.gov.uk::23ed69b1-c9cb-4295-a16f-e57105e4c724" providerId="AD" clId="Web-{567DFE18-935F-55EE-A146-101CC4287EFB}" dt="2024-01-10T13:38:49.712" v="22" actId="20577"/>
        <pc:sldMkLst>
          <pc:docMk/>
          <pc:sldMk cId="2014204491" sldId="418"/>
        </pc:sldMkLst>
        <pc:spChg chg="mod">
          <ac:chgData name="Trinity Rees" userId="S::t.rees@npt.gov.uk::23ed69b1-c9cb-4295-a16f-e57105e4c724" providerId="AD" clId="Web-{567DFE18-935F-55EE-A146-101CC4287EFB}" dt="2024-01-10T13:38:35.774" v="19" actId="20577"/>
          <ac:spMkLst>
            <pc:docMk/>
            <pc:sldMk cId="2014204491" sldId="418"/>
            <ac:spMk id="2" creationId="{00000000-0000-0000-0000-000000000000}"/>
          </ac:spMkLst>
        </pc:spChg>
        <pc:spChg chg="mod">
          <ac:chgData name="Trinity Rees" userId="S::t.rees@npt.gov.uk::23ed69b1-c9cb-4295-a16f-e57105e4c724" providerId="AD" clId="Web-{567DFE18-935F-55EE-A146-101CC4287EFB}" dt="2024-01-10T13:38:39.180" v="20" actId="20577"/>
          <ac:spMkLst>
            <pc:docMk/>
            <pc:sldMk cId="2014204491" sldId="418"/>
            <ac:spMk id="3" creationId="{00000000-0000-0000-0000-000000000000}"/>
          </ac:spMkLst>
        </pc:spChg>
        <pc:spChg chg="mod">
          <ac:chgData name="Trinity Rees" userId="S::t.rees@npt.gov.uk::23ed69b1-c9cb-4295-a16f-e57105e4c724" providerId="AD" clId="Web-{567DFE18-935F-55EE-A146-101CC4287EFB}" dt="2024-01-10T13:38:49.712" v="22" actId="20577"/>
          <ac:spMkLst>
            <pc:docMk/>
            <pc:sldMk cId="2014204491" sldId="418"/>
            <ac:spMk id="4" creationId="{00000000-0000-0000-0000-000000000000}"/>
          </ac:spMkLst>
        </pc:spChg>
        <pc:spChg chg="mod">
          <ac:chgData name="Trinity Rees" userId="S::t.rees@npt.gov.uk::23ed69b1-c9cb-4295-a16f-e57105e4c724" providerId="AD" clId="Web-{567DFE18-935F-55EE-A146-101CC4287EFB}" dt="2024-01-10T13:38:43.681" v="21" actId="20577"/>
          <ac:spMkLst>
            <pc:docMk/>
            <pc:sldMk cId="2014204491" sldId="418"/>
            <ac:spMk id="5" creationId="{00000000-0000-0000-0000-000000000000}"/>
          </ac:spMkLst>
        </pc:spChg>
      </pc:sldChg>
      <pc:sldChg chg="modSp">
        <pc:chgData name="Trinity Rees" userId="S::t.rees@npt.gov.uk::23ed69b1-c9cb-4295-a16f-e57105e4c724" providerId="AD" clId="Web-{567DFE18-935F-55EE-A146-101CC4287EFB}" dt="2024-01-10T13:39:11.478" v="27" actId="20577"/>
        <pc:sldMkLst>
          <pc:docMk/>
          <pc:sldMk cId="1633275805" sldId="419"/>
        </pc:sldMkLst>
        <pc:spChg chg="mod">
          <ac:chgData name="Trinity Rees" userId="S::t.rees@npt.gov.uk::23ed69b1-c9cb-4295-a16f-e57105e4c724" providerId="AD" clId="Web-{567DFE18-935F-55EE-A146-101CC4287EFB}" dt="2024-01-10T13:38:58.275" v="24" actId="20577"/>
          <ac:spMkLst>
            <pc:docMk/>
            <pc:sldMk cId="1633275805" sldId="419"/>
            <ac:spMk id="2" creationId="{00000000-0000-0000-0000-000000000000}"/>
          </ac:spMkLst>
        </pc:spChg>
        <pc:spChg chg="mod">
          <ac:chgData name="Trinity Rees" userId="S::t.rees@npt.gov.uk::23ed69b1-c9cb-4295-a16f-e57105e4c724" providerId="AD" clId="Web-{567DFE18-935F-55EE-A146-101CC4287EFB}" dt="2024-01-10T13:39:04.978" v="25" actId="20577"/>
          <ac:spMkLst>
            <pc:docMk/>
            <pc:sldMk cId="1633275805" sldId="419"/>
            <ac:spMk id="3" creationId="{00000000-0000-0000-0000-000000000000}"/>
          </ac:spMkLst>
        </pc:spChg>
        <pc:spChg chg="mod">
          <ac:chgData name="Trinity Rees" userId="S::t.rees@npt.gov.uk::23ed69b1-c9cb-4295-a16f-e57105e4c724" providerId="AD" clId="Web-{567DFE18-935F-55EE-A146-101CC4287EFB}" dt="2024-01-10T13:39:11.478" v="27" actId="20577"/>
          <ac:spMkLst>
            <pc:docMk/>
            <pc:sldMk cId="1633275805" sldId="419"/>
            <ac:spMk id="4" creationId="{00000000-0000-0000-0000-000000000000}"/>
          </ac:spMkLst>
        </pc:spChg>
        <pc:spChg chg="mod">
          <ac:chgData name="Trinity Rees" userId="S::t.rees@npt.gov.uk::23ed69b1-c9cb-4295-a16f-e57105e4c724" providerId="AD" clId="Web-{567DFE18-935F-55EE-A146-101CC4287EFB}" dt="2024-01-10T13:39:08.338" v="26" actId="20577"/>
          <ac:spMkLst>
            <pc:docMk/>
            <pc:sldMk cId="1633275805" sldId="419"/>
            <ac:spMk id="5" creationId="{00000000-0000-0000-0000-000000000000}"/>
          </ac:spMkLst>
        </pc:spChg>
      </pc:sldChg>
      <pc:sldChg chg="modSp">
        <pc:chgData name="Trinity Rees" userId="S::t.rees@npt.gov.uk::23ed69b1-c9cb-4295-a16f-e57105e4c724" providerId="AD" clId="Web-{567DFE18-935F-55EE-A146-101CC4287EFB}" dt="2024-01-10T13:39:25.604" v="32" actId="20577"/>
        <pc:sldMkLst>
          <pc:docMk/>
          <pc:sldMk cId="2556069108" sldId="420"/>
        </pc:sldMkLst>
        <pc:spChg chg="mod">
          <ac:chgData name="Trinity Rees" userId="S::t.rees@npt.gov.uk::23ed69b1-c9cb-4295-a16f-e57105e4c724" providerId="AD" clId="Web-{567DFE18-935F-55EE-A146-101CC4287EFB}" dt="2024-01-10T13:39:16.463" v="28" actId="20577"/>
          <ac:spMkLst>
            <pc:docMk/>
            <pc:sldMk cId="2556069108" sldId="420"/>
            <ac:spMk id="2" creationId="{00000000-0000-0000-0000-000000000000}"/>
          </ac:spMkLst>
        </pc:spChg>
        <pc:spChg chg="mod">
          <ac:chgData name="Trinity Rees" userId="S::t.rees@npt.gov.uk::23ed69b1-c9cb-4295-a16f-e57105e4c724" providerId="AD" clId="Web-{567DFE18-935F-55EE-A146-101CC4287EFB}" dt="2024-01-10T13:39:19.369" v="30" actId="20577"/>
          <ac:spMkLst>
            <pc:docMk/>
            <pc:sldMk cId="2556069108" sldId="420"/>
            <ac:spMk id="3" creationId="{00000000-0000-0000-0000-000000000000}"/>
          </ac:spMkLst>
        </pc:spChg>
        <pc:spChg chg="mod">
          <ac:chgData name="Trinity Rees" userId="S::t.rees@npt.gov.uk::23ed69b1-c9cb-4295-a16f-e57105e4c724" providerId="AD" clId="Web-{567DFE18-935F-55EE-A146-101CC4287EFB}" dt="2024-01-10T13:39:25.604" v="32" actId="20577"/>
          <ac:spMkLst>
            <pc:docMk/>
            <pc:sldMk cId="2556069108" sldId="420"/>
            <ac:spMk id="4" creationId="{00000000-0000-0000-0000-000000000000}"/>
          </ac:spMkLst>
        </pc:spChg>
        <pc:spChg chg="mod">
          <ac:chgData name="Trinity Rees" userId="S::t.rees@npt.gov.uk::23ed69b1-c9cb-4295-a16f-e57105e4c724" providerId="AD" clId="Web-{567DFE18-935F-55EE-A146-101CC4287EFB}" dt="2024-01-10T13:39:22.354" v="31" actId="20577"/>
          <ac:spMkLst>
            <pc:docMk/>
            <pc:sldMk cId="2556069108" sldId="420"/>
            <ac:spMk id="5" creationId="{00000000-0000-0000-0000-000000000000}"/>
          </ac:spMkLst>
        </pc:spChg>
      </pc:sldChg>
      <pc:sldChg chg="modSp">
        <pc:chgData name="Trinity Rees" userId="S::t.rees@npt.gov.uk::23ed69b1-c9cb-4295-a16f-e57105e4c724" providerId="AD" clId="Web-{567DFE18-935F-55EE-A146-101CC4287EFB}" dt="2024-01-10T13:39:52.870" v="38" actId="20577"/>
        <pc:sldMkLst>
          <pc:docMk/>
          <pc:sldMk cId="139861521" sldId="421"/>
        </pc:sldMkLst>
        <pc:spChg chg="mod">
          <ac:chgData name="Trinity Rees" userId="S::t.rees@npt.gov.uk::23ed69b1-c9cb-4295-a16f-e57105e4c724" providerId="AD" clId="Web-{567DFE18-935F-55EE-A146-101CC4287EFB}" dt="2024-01-10T13:39:44.198" v="33" actId="20577"/>
          <ac:spMkLst>
            <pc:docMk/>
            <pc:sldMk cId="139861521" sldId="421"/>
            <ac:spMk id="2" creationId="{00000000-0000-0000-0000-000000000000}"/>
          </ac:spMkLst>
        </pc:spChg>
        <pc:spChg chg="mod">
          <ac:chgData name="Trinity Rees" userId="S::t.rees@npt.gov.uk::23ed69b1-c9cb-4295-a16f-e57105e4c724" providerId="AD" clId="Web-{567DFE18-935F-55EE-A146-101CC4287EFB}" dt="2024-01-10T13:39:46.886" v="34" actId="20577"/>
          <ac:spMkLst>
            <pc:docMk/>
            <pc:sldMk cId="139861521" sldId="421"/>
            <ac:spMk id="3" creationId="{00000000-0000-0000-0000-000000000000}"/>
          </ac:spMkLst>
        </pc:spChg>
        <pc:spChg chg="mod">
          <ac:chgData name="Trinity Rees" userId="S::t.rees@npt.gov.uk::23ed69b1-c9cb-4295-a16f-e57105e4c724" providerId="AD" clId="Web-{567DFE18-935F-55EE-A146-101CC4287EFB}" dt="2024-01-10T13:39:52.870" v="38" actId="20577"/>
          <ac:spMkLst>
            <pc:docMk/>
            <pc:sldMk cId="139861521" sldId="421"/>
            <ac:spMk id="4" creationId="{00000000-0000-0000-0000-000000000000}"/>
          </ac:spMkLst>
        </pc:spChg>
        <pc:spChg chg="mod">
          <ac:chgData name="Trinity Rees" userId="S::t.rees@npt.gov.uk::23ed69b1-c9cb-4295-a16f-e57105e4c724" providerId="AD" clId="Web-{567DFE18-935F-55EE-A146-101CC4287EFB}" dt="2024-01-10T13:39:49.854" v="36" actId="20577"/>
          <ac:spMkLst>
            <pc:docMk/>
            <pc:sldMk cId="139861521" sldId="421"/>
            <ac:spMk id="5" creationId="{00000000-0000-0000-0000-000000000000}"/>
          </ac:spMkLst>
        </pc:spChg>
      </pc:sldChg>
      <pc:sldChg chg="modSp">
        <pc:chgData name="Trinity Rees" userId="S::t.rees@npt.gov.uk::23ed69b1-c9cb-4295-a16f-e57105e4c724" providerId="AD" clId="Web-{567DFE18-935F-55EE-A146-101CC4287EFB}" dt="2024-01-10T13:40:18.011" v="46" actId="20577"/>
        <pc:sldMkLst>
          <pc:docMk/>
          <pc:sldMk cId="979271166" sldId="422"/>
        </pc:sldMkLst>
        <pc:spChg chg="mod">
          <ac:chgData name="Trinity Rees" userId="S::t.rees@npt.gov.uk::23ed69b1-c9cb-4295-a16f-e57105e4c724" providerId="AD" clId="Web-{567DFE18-935F-55EE-A146-101CC4287EFB}" dt="2024-01-10T13:40:14.589" v="44" actId="20577"/>
          <ac:spMkLst>
            <pc:docMk/>
            <pc:sldMk cId="979271166" sldId="422"/>
            <ac:spMk id="5" creationId="{00000000-0000-0000-0000-000000000000}"/>
          </ac:spMkLst>
        </pc:spChg>
        <pc:spChg chg="mod">
          <ac:chgData name="Trinity Rees" userId="S::t.rees@npt.gov.uk::23ed69b1-c9cb-4295-a16f-e57105e4c724" providerId="AD" clId="Web-{567DFE18-935F-55EE-A146-101CC4287EFB}" dt="2024-01-10T13:40:18.011" v="46" actId="20577"/>
          <ac:spMkLst>
            <pc:docMk/>
            <pc:sldMk cId="979271166" sldId="422"/>
            <ac:spMk id="6" creationId="{00000000-0000-0000-0000-000000000000}"/>
          </ac:spMkLst>
        </pc:spChg>
      </pc:sldChg>
      <pc:sldChg chg="modSp">
        <pc:chgData name="Trinity Rees" userId="S::t.rees@npt.gov.uk::23ed69b1-c9cb-4295-a16f-e57105e4c724" providerId="AD" clId="Web-{567DFE18-935F-55EE-A146-101CC4287EFB}" dt="2024-01-10T13:40:53.919" v="54" actId="20577"/>
        <pc:sldMkLst>
          <pc:docMk/>
          <pc:sldMk cId="1374863719" sldId="423"/>
        </pc:sldMkLst>
        <pc:spChg chg="mod">
          <ac:chgData name="Trinity Rees" userId="S::t.rees@npt.gov.uk::23ed69b1-c9cb-4295-a16f-e57105e4c724" providerId="AD" clId="Web-{567DFE18-935F-55EE-A146-101CC4287EFB}" dt="2024-01-10T13:40:43.059" v="51" actId="20577"/>
          <ac:spMkLst>
            <pc:docMk/>
            <pc:sldMk cId="1374863719" sldId="423"/>
            <ac:spMk id="2" creationId="{00000000-0000-0000-0000-000000000000}"/>
          </ac:spMkLst>
        </pc:spChg>
        <pc:spChg chg="mod">
          <ac:chgData name="Trinity Rees" userId="S::t.rees@npt.gov.uk::23ed69b1-c9cb-4295-a16f-e57105e4c724" providerId="AD" clId="Web-{567DFE18-935F-55EE-A146-101CC4287EFB}" dt="2024-01-10T13:40:49.637" v="53" actId="20577"/>
          <ac:spMkLst>
            <pc:docMk/>
            <pc:sldMk cId="1374863719" sldId="423"/>
            <ac:spMk id="3" creationId="{00000000-0000-0000-0000-000000000000}"/>
          </ac:spMkLst>
        </pc:spChg>
        <pc:spChg chg="mod">
          <ac:chgData name="Trinity Rees" userId="S::t.rees@npt.gov.uk::23ed69b1-c9cb-4295-a16f-e57105e4c724" providerId="AD" clId="Web-{567DFE18-935F-55EE-A146-101CC4287EFB}" dt="2024-01-10T13:40:53.919" v="54" actId="20577"/>
          <ac:spMkLst>
            <pc:docMk/>
            <pc:sldMk cId="1374863719" sldId="423"/>
            <ac:spMk id="4" creationId="{00000000-0000-0000-0000-000000000000}"/>
          </ac:spMkLst>
        </pc:spChg>
        <pc:spChg chg="mod">
          <ac:chgData name="Trinity Rees" userId="S::t.rees@npt.gov.uk::23ed69b1-c9cb-4295-a16f-e57105e4c724" providerId="AD" clId="Web-{567DFE18-935F-55EE-A146-101CC4287EFB}" dt="2024-01-10T13:40:46.528" v="52" actId="20577"/>
          <ac:spMkLst>
            <pc:docMk/>
            <pc:sldMk cId="1374863719" sldId="423"/>
            <ac:spMk id="5" creationId="{00000000-0000-0000-0000-000000000000}"/>
          </ac:spMkLst>
        </pc:spChg>
      </pc:sldChg>
      <pc:sldChg chg="modSp">
        <pc:chgData name="Trinity Rees" userId="S::t.rees@npt.gov.uk::23ed69b1-c9cb-4295-a16f-e57105e4c724" providerId="AD" clId="Web-{567DFE18-935F-55EE-A146-101CC4287EFB}" dt="2024-01-10T13:42:26.249" v="59" actId="20577"/>
        <pc:sldMkLst>
          <pc:docMk/>
          <pc:sldMk cId="1584860719" sldId="424"/>
        </pc:sldMkLst>
        <pc:spChg chg="mod">
          <ac:chgData name="Trinity Rees" userId="S::t.rees@npt.gov.uk::23ed69b1-c9cb-4295-a16f-e57105e4c724" providerId="AD" clId="Web-{567DFE18-935F-55EE-A146-101CC4287EFB}" dt="2024-01-10T13:40:59.591" v="55" actId="20577"/>
          <ac:spMkLst>
            <pc:docMk/>
            <pc:sldMk cId="1584860719" sldId="424"/>
            <ac:spMk id="2" creationId="{00000000-0000-0000-0000-000000000000}"/>
          </ac:spMkLst>
        </pc:spChg>
        <pc:spChg chg="mod">
          <ac:chgData name="Trinity Rees" userId="S::t.rees@npt.gov.uk::23ed69b1-c9cb-4295-a16f-e57105e4c724" providerId="AD" clId="Web-{567DFE18-935F-55EE-A146-101CC4287EFB}" dt="2024-01-10T13:41:03.669" v="56" actId="20577"/>
          <ac:spMkLst>
            <pc:docMk/>
            <pc:sldMk cId="1584860719" sldId="424"/>
            <ac:spMk id="3" creationId="{00000000-0000-0000-0000-000000000000}"/>
          </ac:spMkLst>
        </pc:spChg>
        <pc:spChg chg="mod">
          <ac:chgData name="Trinity Rees" userId="S::t.rees@npt.gov.uk::23ed69b1-c9cb-4295-a16f-e57105e4c724" providerId="AD" clId="Web-{567DFE18-935F-55EE-A146-101CC4287EFB}" dt="2024-01-10T13:42:26.249" v="59" actId="20577"/>
          <ac:spMkLst>
            <pc:docMk/>
            <pc:sldMk cId="1584860719" sldId="424"/>
            <ac:spMk id="4" creationId="{00000000-0000-0000-0000-000000000000}"/>
          </ac:spMkLst>
        </pc:spChg>
        <pc:spChg chg="mod">
          <ac:chgData name="Trinity Rees" userId="S::t.rees@npt.gov.uk::23ed69b1-c9cb-4295-a16f-e57105e4c724" providerId="AD" clId="Web-{567DFE18-935F-55EE-A146-101CC4287EFB}" dt="2024-01-10T13:41:07.013" v="58" actId="20577"/>
          <ac:spMkLst>
            <pc:docMk/>
            <pc:sldMk cId="1584860719" sldId="424"/>
            <ac:spMk id="5" creationId="{00000000-0000-0000-0000-000000000000}"/>
          </ac:spMkLst>
        </pc:spChg>
      </pc:sldChg>
      <pc:sldChg chg="modSp">
        <pc:chgData name="Trinity Rees" userId="S::t.rees@npt.gov.uk::23ed69b1-c9cb-4295-a16f-e57105e4c724" providerId="AD" clId="Web-{567DFE18-935F-55EE-A146-101CC4287EFB}" dt="2024-01-10T13:43:20.095" v="64" actId="20577"/>
        <pc:sldMkLst>
          <pc:docMk/>
          <pc:sldMk cId="2171060123" sldId="425"/>
        </pc:sldMkLst>
        <pc:spChg chg="mod">
          <ac:chgData name="Trinity Rees" userId="S::t.rees@npt.gov.uk::23ed69b1-c9cb-4295-a16f-e57105e4c724" providerId="AD" clId="Web-{567DFE18-935F-55EE-A146-101CC4287EFB}" dt="2024-01-10T13:42:50.781" v="60" actId="20577"/>
          <ac:spMkLst>
            <pc:docMk/>
            <pc:sldMk cId="2171060123" sldId="425"/>
            <ac:spMk id="2" creationId="{00000000-0000-0000-0000-000000000000}"/>
          </ac:spMkLst>
        </pc:spChg>
        <pc:spChg chg="mod">
          <ac:chgData name="Trinity Rees" userId="S::t.rees@npt.gov.uk::23ed69b1-c9cb-4295-a16f-e57105e4c724" providerId="AD" clId="Web-{567DFE18-935F-55EE-A146-101CC4287EFB}" dt="2024-01-10T13:42:54.907" v="61" actId="20577"/>
          <ac:spMkLst>
            <pc:docMk/>
            <pc:sldMk cId="2171060123" sldId="425"/>
            <ac:spMk id="3" creationId="{00000000-0000-0000-0000-000000000000}"/>
          </ac:spMkLst>
        </pc:spChg>
        <pc:spChg chg="mod">
          <ac:chgData name="Trinity Rees" userId="S::t.rees@npt.gov.uk::23ed69b1-c9cb-4295-a16f-e57105e4c724" providerId="AD" clId="Web-{567DFE18-935F-55EE-A146-101CC4287EFB}" dt="2024-01-10T13:43:20.095" v="64" actId="20577"/>
          <ac:spMkLst>
            <pc:docMk/>
            <pc:sldMk cId="2171060123" sldId="425"/>
            <ac:spMk id="4" creationId="{00000000-0000-0000-0000-000000000000}"/>
          </ac:spMkLst>
        </pc:spChg>
        <pc:spChg chg="mod">
          <ac:chgData name="Trinity Rees" userId="S::t.rees@npt.gov.uk::23ed69b1-c9cb-4295-a16f-e57105e4c724" providerId="AD" clId="Web-{567DFE18-935F-55EE-A146-101CC4287EFB}" dt="2024-01-10T13:43:13.454" v="63" actId="20577"/>
          <ac:spMkLst>
            <pc:docMk/>
            <pc:sldMk cId="2171060123" sldId="425"/>
            <ac:spMk id="5" creationId="{00000000-0000-0000-0000-000000000000}"/>
          </ac:spMkLst>
        </pc:spChg>
      </pc:sldChg>
      <pc:sldChg chg="modSp">
        <pc:chgData name="Trinity Rees" userId="S::t.rees@npt.gov.uk::23ed69b1-c9cb-4295-a16f-e57105e4c724" providerId="AD" clId="Web-{567DFE18-935F-55EE-A146-101CC4287EFB}" dt="2024-01-10T13:43:40.470" v="70" actId="20577"/>
        <pc:sldMkLst>
          <pc:docMk/>
          <pc:sldMk cId="2662127468" sldId="426"/>
        </pc:sldMkLst>
        <pc:spChg chg="mod">
          <ac:chgData name="Trinity Rees" userId="S::t.rees@npt.gov.uk::23ed69b1-c9cb-4295-a16f-e57105e4c724" providerId="AD" clId="Web-{567DFE18-935F-55EE-A146-101CC4287EFB}" dt="2024-01-10T13:43:28.986" v="65" actId="20577"/>
          <ac:spMkLst>
            <pc:docMk/>
            <pc:sldMk cId="2662127468" sldId="426"/>
            <ac:spMk id="2" creationId="{00000000-0000-0000-0000-000000000000}"/>
          </ac:spMkLst>
        </pc:spChg>
        <pc:spChg chg="mod">
          <ac:chgData name="Trinity Rees" userId="S::t.rees@npt.gov.uk::23ed69b1-c9cb-4295-a16f-e57105e4c724" providerId="AD" clId="Web-{567DFE18-935F-55EE-A146-101CC4287EFB}" dt="2024-01-10T13:43:32.704" v="67" actId="20577"/>
          <ac:spMkLst>
            <pc:docMk/>
            <pc:sldMk cId="2662127468" sldId="426"/>
            <ac:spMk id="3" creationId="{00000000-0000-0000-0000-000000000000}"/>
          </ac:spMkLst>
        </pc:spChg>
        <pc:spChg chg="mod">
          <ac:chgData name="Trinity Rees" userId="S::t.rees@npt.gov.uk::23ed69b1-c9cb-4295-a16f-e57105e4c724" providerId="AD" clId="Web-{567DFE18-935F-55EE-A146-101CC4287EFB}" dt="2024-01-10T13:43:40.470" v="70" actId="20577"/>
          <ac:spMkLst>
            <pc:docMk/>
            <pc:sldMk cId="2662127468" sldId="426"/>
            <ac:spMk id="4" creationId="{00000000-0000-0000-0000-000000000000}"/>
          </ac:spMkLst>
        </pc:spChg>
        <pc:spChg chg="mod">
          <ac:chgData name="Trinity Rees" userId="S::t.rees@npt.gov.uk::23ed69b1-c9cb-4295-a16f-e57105e4c724" providerId="AD" clId="Web-{567DFE18-935F-55EE-A146-101CC4287EFB}" dt="2024-01-10T13:43:36.658" v="69" actId="20577"/>
          <ac:spMkLst>
            <pc:docMk/>
            <pc:sldMk cId="2662127468" sldId="426"/>
            <ac:spMk id="5" creationId="{00000000-0000-0000-0000-000000000000}"/>
          </ac:spMkLst>
        </pc:spChg>
      </pc:sldChg>
      <pc:sldChg chg="modSp">
        <pc:chgData name="Trinity Rees" userId="S::t.rees@npt.gov.uk::23ed69b1-c9cb-4295-a16f-e57105e4c724" providerId="AD" clId="Web-{567DFE18-935F-55EE-A146-101CC4287EFB}" dt="2024-01-10T13:48:42.416" v="109" actId="20577"/>
        <pc:sldMkLst>
          <pc:docMk/>
          <pc:sldMk cId="2884853435" sldId="427"/>
        </pc:sldMkLst>
        <pc:spChg chg="mod">
          <ac:chgData name="Trinity Rees" userId="S::t.rees@npt.gov.uk::23ed69b1-c9cb-4295-a16f-e57105e4c724" providerId="AD" clId="Web-{567DFE18-935F-55EE-A146-101CC4287EFB}" dt="2024-01-10T13:48:38.432" v="108" actId="20577"/>
          <ac:spMkLst>
            <pc:docMk/>
            <pc:sldMk cId="2884853435" sldId="427"/>
            <ac:spMk id="2" creationId="{00000000-0000-0000-0000-000000000000}"/>
          </ac:spMkLst>
        </pc:spChg>
        <pc:spChg chg="mod">
          <ac:chgData name="Trinity Rees" userId="S::t.rees@npt.gov.uk::23ed69b1-c9cb-4295-a16f-e57105e4c724" providerId="AD" clId="Web-{567DFE18-935F-55EE-A146-101CC4287EFB}" dt="2024-01-10T13:48:42.416" v="109" actId="20577"/>
          <ac:spMkLst>
            <pc:docMk/>
            <pc:sldMk cId="2884853435" sldId="427"/>
            <ac:spMk id="3" creationId="{00000000-0000-0000-0000-000000000000}"/>
          </ac:spMkLst>
        </pc:spChg>
      </pc:sldChg>
      <pc:sldChg chg="modSp">
        <pc:chgData name="Trinity Rees" userId="S::t.rees@npt.gov.uk::23ed69b1-c9cb-4295-a16f-e57105e4c724" providerId="AD" clId="Web-{567DFE18-935F-55EE-A146-101CC4287EFB}" dt="2024-01-10T13:44:12.893" v="72" actId="20577"/>
        <pc:sldMkLst>
          <pc:docMk/>
          <pc:sldMk cId="2912678200" sldId="428"/>
        </pc:sldMkLst>
        <pc:spChg chg="mod">
          <ac:chgData name="Trinity Rees" userId="S::t.rees@npt.gov.uk::23ed69b1-c9cb-4295-a16f-e57105e4c724" providerId="AD" clId="Web-{567DFE18-935F-55EE-A146-101CC4287EFB}" dt="2024-01-10T13:44:12.893" v="72" actId="20577"/>
          <ac:spMkLst>
            <pc:docMk/>
            <pc:sldMk cId="2912678200" sldId="428"/>
            <ac:spMk id="3" creationId="{00000000-0000-0000-0000-000000000000}"/>
          </ac:spMkLst>
        </pc:spChg>
        <pc:spChg chg="mod">
          <ac:chgData name="Trinity Rees" userId="S::t.rees@npt.gov.uk::23ed69b1-c9cb-4295-a16f-e57105e4c724" providerId="AD" clId="Web-{567DFE18-935F-55EE-A146-101CC4287EFB}" dt="2024-01-10T13:44:08.487" v="71" actId="20577"/>
          <ac:spMkLst>
            <pc:docMk/>
            <pc:sldMk cId="2912678200" sldId="428"/>
            <ac:spMk id="5" creationId="{00000000-0000-0000-0000-000000000000}"/>
          </ac:spMkLst>
        </pc:spChg>
      </pc:sldChg>
      <pc:sldChg chg="modSp">
        <pc:chgData name="Trinity Rees" userId="S::t.rees@npt.gov.uk::23ed69b1-c9cb-4295-a16f-e57105e4c724" providerId="AD" clId="Web-{567DFE18-935F-55EE-A146-101CC4287EFB}" dt="2024-01-10T13:40:35.981" v="50" actId="20577"/>
        <pc:sldMkLst>
          <pc:docMk/>
          <pc:sldMk cId="90598791" sldId="429"/>
        </pc:sldMkLst>
        <pc:spChg chg="mod">
          <ac:chgData name="Trinity Rees" userId="S::t.rees@npt.gov.uk::23ed69b1-c9cb-4295-a16f-e57105e4c724" providerId="AD" clId="Web-{567DFE18-935F-55EE-A146-101CC4287EFB}" dt="2024-01-10T13:40:28.980" v="48" actId="20577"/>
          <ac:spMkLst>
            <pc:docMk/>
            <pc:sldMk cId="90598791" sldId="429"/>
            <ac:spMk id="2" creationId="{00000000-0000-0000-0000-000000000000}"/>
          </ac:spMkLst>
        </pc:spChg>
        <pc:spChg chg="mod">
          <ac:chgData name="Trinity Rees" userId="S::t.rees@npt.gov.uk::23ed69b1-c9cb-4295-a16f-e57105e4c724" providerId="AD" clId="Web-{567DFE18-935F-55EE-A146-101CC4287EFB}" dt="2024-01-10T13:40:32.684" v="49" actId="20577"/>
          <ac:spMkLst>
            <pc:docMk/>
            <pc:sldMk cId="90598791" sldId="429"/>
            <ac:spMk id="3" creationId="{00000000-0000-0000-0000-000000000000}"/>
          </ac:spMkLst>
        </pc:spChg>
        <pc:spChg chg="mod">
          <ac:chgData name="Trinity Rees" userId="S::t.rees@npt.gov.uk::23ed69b1-c9cb-4295-a16f-e57105e4c724" providerId="AD" clId="Web-{567DFE18-935F-55EE-A146-101CC4287EFB}" dt="2024-01-10T13:40:35.981" v="50" actId="20577"/>
          <ac:spMkLst>
            <pc:docMk/>
            <pc:sldMk cId="90598791" sldId="429"/>
            <ac:spMk id="4" creationId="{00000000-0000-0000-0000-000000000000}"/>
          </ac:spMkLst>
        </pc:spChg>
        <pc:spChg chg="mod">
          <ac:chgData name="Trinity Rees" userId="S::t.rees@npt.gov.uk::23ed69b1-c9cb-4295-a16f-e57105e4c724" providerId="AD" clId="Web-{567DFE18-935F-55EE-A146-101CC4287EFB}" dt="2024-01-10T13:40:25.012" v="47" actId="20577"/>
          <ac:spMkLst>
            <pc:docMk/>
            <pc:sldMk cId="90598791" sldId="429"/>
            <ac:spMk id="5" creationId="{00000000-0000-0000-0000-000000000000}"/>
          </ac:spMkLst>
        </pc:spChg>
      </pc:sldChg>
      <pc:sldChg chg="modSp">
        <pc:chgData name="Trinity Rees" userId="S::t.rees@npt.gov.uk::23ed69b1-c9cb-4295-a16f-e57105e4c724" providerId="AD" clId="Web-{567DFE18-935F-55EE-A146-101CC4287EFB}" dt="2024-01-10T13:45:35.005" v="75" actId="20577"/>
        <pc:sldMkLst>
          <pc:docMk/>
          <pc:sldMk cId="2052364778" sldId="430"/>
        </pc:sldMkLst>
        <pc:spChg chg="mod">
          <ac:chgData name="Trinity Rees" userId="S::t.rees@npt.gov.uk::23ed69b1-c9cb-4295-a16f-e57105e4c724" providerId="AD" clId="Web-{567DFE18-935F-55EE-A146-101CC4287EFB}" dt="2024-01-10T13:45:35.005" v="75" actId="20577"/>
          <ac:spMkLst>
            <pc:docMk/>
            <pc:sldMk cId="2052364778" sldId="430"/>
            <ac:spMk id="3" creationId="{00000000-0000-0000-0000-000000000000}"/>
          </ac:spMkLst>
        </pc:spChg>
        <pc:spChg chg="mod">
          <ac:chgData name="Trinity Rees" userId="S::t.rees@npt.gov.uk::23ed69b1-c9cb-4295-a16f-e57105e4c724" providerId="AD" clId="Web-{567DFE18-935F-55EE-A146-101CC4287EFB}" dt="2024-01-10T13:45:32.099" v="74" actId="20577"/>
          <ac:spMkLst>
            <pc:docMk/>
            <pc:sldMk cId="2052364778" sldId="430"/>
            <ac:spMk id="5" creationId="{80EA3A42-3583-4BA8-8A4E-17CA2DF45A11}"/>
          </ac:spMkLst>
        </pc:spChg>
      </pc:sldChg>
      <pc:sldChg chg="modSp">
        <pc:chgData name="Trinity Rees" userId="S::t.rees@npt.gov.uk::23ed69b1-c9cb-4295-a16f-e57105e4c724" providerId="AD" clId="Web-{567DFE18-935F-55EE-A146-101CC4287EFB}" dt="2024-01-10T13:45:44.177" v="77" actId="20577"/>
        <pc:sldMkLst>
          <pc:docMk/>
          <pc:sldMk cId="1133280750" sldId="431"/>
        </pc:sldMkLst>
        <pc:spChg chg="mod">
          <ac:chgData name="Trinity Rees" userId="S::t.rees@npt.gov.uk::23ed69b1-c9cb-4295-a16f-e57105e4c724" providerId="AD" clId="Web-{567DFE18-935F-55EE-A146-101CC4287EFB}" dt="2024-01-10T13:45:40.396" v="76" actId="20577"/>
          <ac:spMkLst>
            <pc:docMk/>
            <pc:sldMk cId="1133280750" sldId="431"/>
            <ac:spMk id="2" creationId="{00000000-0000-0000-0000-000000000000}"/>
          </ac:spMkLst>
        </pc:spChg>
        <pc:spChg chg="mod">
          <ac:chgData name="Trinity Rees" userId="S::t.rees@npt.gov.uk::23ed69b1-c9cb-4295-a16f-e57105e4c724" providerId="AD" clId="Web-{567DFE18-935F-55EE-A146-101CC4287EFB}" dt="2024-01-10T13:45:44.177" v="77" actId="20577"/>
          <ac:spMkLst>
            <pc:docMk/>
            <pc:sldMk cId="1133280750" sldId="431"/>
            <ac:spMk id="3" creationId="{00000000-0000-0000-0000-000000000000}"/>
          </ac:spMkLst>
        </pc:spChg>
      </pc:sldChg>
      <pc:sldChg chg="modSp">
        <pc:chgData name="Trinity Rees" userId="S::t.rees@npt.gov.uk::23ed69b1-c9cb-4295-a16f-e57105e4c724" providerId="AD" clId="Web-{567DFE18-935F-55EE-A146-101CC4287EFB}" dt="2024-01-10T13:46:04.178" v="84" actId="20577"/>
        <pc:sldMkLst>
          <pc:docMk/>
          <pc:sldMk cId="3184098529" sldId="432"/>
        </pc:sldMkLst>
        <pc:spChg chg="mod">
          <ac:chgData name="Trinity Rees" userId="S::t.rees@npt.gov.uk::23ed69b1-c9cb-4295-a16f-e57105e4c724" providerId="AD" clId="Web-{567DFE18-935F-55EE-A146-101CC4287EFB}" dt="2024-01-10T13:45:56.834" v="81" actId="20577"/>
          <ac:spMkLst>
            <pc:docMk/>
            <pc:sldMk cId="3184098529" sldId="432"/>
            <ac:spMk id="2" creationId="{00000000-0000-0000-0000-000000000000}"/>
          </ac:spMkLst>
        </pc:spChg>
        <pc:spChg chg="mod">
          <ac:chgData name="Trinity Rees" userId="S::t.rees@npt.gov.uk::23ed69b1-c9cb-4295-a16f-e57105e4c724" providerId="AD" clId="Web-{567DFE18-935F-55EE-A146-101CC4287EFB}" dt="2024-01-10T13:46:04.178" v="84" actId="20577"/>
          <ac:spMkLst>
            <pc:docMk/>
            <pc:sldMk cId="3184098529" sldId="432"/>
            <ac:spMk id="3" creationId="{00000000-0000-0000-0000-000000000000}"/>
          </ac:spMkLst>
        </pc:spChg>
        <pc:spChg chg="mod">
          <ac:chgData name="Trinity Rees" userId="S::t.rees@npt.gov.uk::23ed69b1-c9cb-4295-a16f-e57105e4c724" providerId="AD" clId="Web-{567DFE18-935F-55EE-A146-101CC4287EFB}" dt="2024-01-10T13:46:00.974" v="83" actId="20577"/>
          <ac:spMkLst>
            <pc:docMk/>
            <pc:sldMk cId="3184098529" sldId="432"/>
            <ac:spMk id="4" creationId="{00000000-0000-0000-0000-000000000000}"/>
          </ac:spMkLst>
        </pc:spChg>
        <pc:spChg chg="mod">
          <ac:chgData name="Trinity Rees" userId="S::t.rees@npt.gov.uk::23ed69b1-c9cb-4295-a16f-e57105e4c724" providerId="AD" clId="Web-{567DFE18-935F-55EE-A146-101CC4287EFB}" dt="2024-01-10T13:45:51.865" v="79" actId="20577"/>
          <ac:spMkLst>
            <pc:docMk/>
            <pc:sldMk cId="3184098529" sldId="432"/>
            <ac:spMk id="5" creationId="{00000000-0000-0000-0000-000000000000}"/>
          </ac:spMkLst>
        </pc:spChg>
      </pc:sldChg>
      <pc:sldChg chg="modSp ord">
        <pc:chgData name="Trinity Rees" userId="S::t.rees@npt.gov.uk::23ed69b1-c9cb-4295-a16f-e57105e4c724" providerId="AD" clId="Web-{567DFE18-935F-55EE-A146-101CC4287EFB}" dt="2024-01-10T13:47:51.102" v="94" actId="20577"/>
        <pc:sldMkLst>
          <pc:docMk/>
          <pc:sldMk cId="3918695678" sldId="433"/>
        </pc:sldMkLst>
        <pc:spChg chg="mod">
          <ac:chgData name="Trinity Rees" userId="S::t.rees@npt.gov.uk::23ed69b1-c9cb-4295-a16f-e57105e4c724" providerId="AD" clId="Web-{567DFE18-935F-55EE-A146-101CC4287EFB}" dt="2024-01-10T13:47:40.149" v="88" actId="20577"/>
          <ac:spMkLst>
            <pc:docMk/>
            <pc:sldMk cId="3918695678" sldId="433"/>
            <ac:spMk id="2" creationId="{00000000-0000-0000-0000-000000000000}"/>
          </ac:spMkLst>
        </pc:spChg>
        <pc:spChg chg="mod">
          <ac:chgData name="Trinity Rees" userId="S::t.rees@npt.gov.uk::23ed69b1-c9cb-4295-a16f-e57105e4c724" providerId="AD" clId="Web-{567DFE18-935F-55EE-A146-101CC4287EFB}" dt="2024-01-10T13:47:43.290" v="90" actId="20577"/>
          <ac:spMkLst>
            <pc:docMk/>
            <pc:sldMk cId="3918695678" sldId="433"/>
            <ac:spMk id="3" creationId="{00000000-0000-0000-0000-000000000000}"/>
          </ac:spMkLst>
        </pc:spChg>
        <pc:spChg chg="mod">
          <ac:chgData name="Trinity Rees" userId="S::t.rees@npt.gov.uk::23ed69b1-c9cb-4295-a16f-e57105e4c724" providerId="AD" clId="Web-{567DFE18-935F-55EE-A146-101CC4287EFB}" dt="2024-01-10T13:47:51.102" v="94" actId="20577"/>
          <ac:spMkLst>
            <pc:docMk/>
            <pc:sldMk cId="3918695678" sldId="433"/>
            <ac:spMk id="4" creationId="{00000000-0000-0000-0000-000000000000}"/>
          </ac:spMkLst>
        </pc:spChg>
        <pc:spChg chg="mod">
          <ac:chgData name="Trinity Rees" userId="S::t.rees@npt.gov.uk::23ed69b1-c9cb-4295-a16f-e57105e4c724" providerId="AD" clId="Web-{567DFE18-935F-55EE-A146-101CC4287EFB}" dt="2024-01-10T13:47:47.009" v="93" actId="20577"/>
          <ac:spMkLst>
            <pc:docMk/>
            <pc:sldMk cId="3918695678" sldId="433"/>
            <ac:spMk id="5" creationId="{00000000-0000-0000-0000-000000000000}"/>
          </ac:spMkLst>
        </pc:spChg>
      </pc:sldChg>
      <pc:sldChg chg="modSp">
        <pc:chgData name="Trinity Rees" userId="S::t.rees@npt.gov.uk::23ed69b1-c9cb-4295-a16f-e57105e4c724" providerId="AD" clId="Web-{567DFE18-935F-55EE-A146-101CC4287EFB}" dt="2024-01-10T13:48:51.323" v="112" actId="20577"/>
        <pc:sldMkLst>
          <pc:docMk/>
          <pc:sldMk cId="2715802046" sldId="434"/>
        </pc:sldMkLst>
        <pc:spChg chg="mod">
          <ac:chgData name="Trinity Rees" userId="S::t.rees@npt.gov.uk::23ed69b1-c9cb-4295-a16f-e57105e4c724" providerId="AD" clId="Web-{567DFE18-935F-55EE-A146-101CC4287EFB}" dt="2024-01-10T13:48:47.292" v="111" actId="20577"/>
          <ac:spMkLst>
            <pc:docMk/>
            <pc:sldMk cId="2715802046" sldId="434"/>
            <ac:spMk id="2" creationId="{00000000-0000-0000-0000-000000000000}"/>
          </ac:spMkLst>
        </pc:spChg>
        <pc:spChg chg="mod">
          <ac:chgData name="Trinity Rees" userId="S::t.rees@npt.gov.uk::23ed69b1-c9cb-4295-a16f-e57105e4c724" providerId="AD" clId="Web-{567DFE18-935F-55EE-A146-101CC4287EFB}" dt="2024-01-10T13:48:51.323" v="112" actId="20577"/>
          <ac:spMkLst>
            <pc:docMk/>
            <pc:sldMk cId="2715802046" sldId="434"/>
            <ac:spMk id="3" creationId="{00000000-0000-0000-0000-000000000000}"/>
          </ac:spMkLst>
        </pc:spChg>
      </pc:sldChg>
      <pc:sldChg chg="modSp">
        <pc:chgData name="Trinity Rees" userId="S::t.rees@npt.gov.uk::23ed69b1-c9cb-4295-a16f-e57105e4c724" providerId="AD" clId="Web-{567DFE18-935F-55EE-A146-101CC4287EFB}" dt="2024-01-10T13:50:01.591" v="116" actId="20577"/>
        <pc:sldMkLst>
          <pc:docMk/>
          <pc:sldMk cId="734510419" sldId="437"/>
        </pc:sldMkLst>
        <pc:spChg chg="mod">
          <ac:chgData name="Trinity Rees" userId="S::t.rees@npt.gov.uk::23ed69b1-c9cb-4295-a16f-e57105e4c724" providerId="AD" clId="Web-{567DFE18-935F-55EE-A146-101CC4287EFB}" dt="2024-01-10T13:48:58.229" v="113" actId="20577"/>
          <ac:spMkLst>
            <pc:docMk/>
            <pc:sldMk cId="734510419" sldId="437"/>
            <ac:spMk id="2" creationId="{00000000-0000-0000-0000-000000000000}"/>
          </ac:spMkLst>
        </pc:spChg>
        <pc:spChg chg="mod">
          <ac:chgData name="Trinity Rees" userId="S::t.rees@npt.gov.uk::23ed69b1-c9cb-4295-a16f-e57105e4c724" providerId="AD" clId="Web-{567DFE18-935F-55EE-A146-101CC4287EFB}" dt="2024-01-10T13:49:02.323" v="114" actId="20577"/>
          <ac:spMkLst>
            <pc:docMk/>
            <pc:sldMk cId="734510419" sldId="437"/>
            <ac:spMk id="3" creationId="{00000000-0000-0000-0000-000000000000}"/>
          </ac:spMkLst>
        </pc:spChg>
        <pc:spChg chg="mod">
          <ac:chgData name="Trinity Rees" userId="S::t.rees@npt.gov.uk::23ed69b1-c9cb-4295-a16f-e57105e4c724" providerId="AD" clId="Web-{567DFE18-935F-55EE-A146-101CC4287EFB}" dt="2024-01-10T13:50:01.591" v="116" actId="20577"/>
          <ac:spMkLst>
            <pc:docMk/>
            <pc:sldMk cId="734510419" sldId="437"/>
            <ac:spMk id="4" creationId="{00000000-0000-0000-0000-000000000000}"/>
          </ac:spMkLst>
        </pc:spChg>
        <pc:spChg chg="mod">
          <ac:chgData name="Trinity Rees" userId="S::t.rees@npt.gov.uk::23ed69b1-c9cb-4295-a16f-e57105e4c724" providerId="AD" clId="Web-{567DFE18-935F-55EE-A146-101CC4287EFB}" dt="2024-01-10T13:49:58.247" v="115" actId="20577"/>
          <ac:spMkLst>
            <pc:docMk/>
            <pc:sldMk cId="734510419" sldId="437"/>
            <ac:spMk id="5" creationId="{00000000-0000-0000-0000-000000000000}"/>
          </ac:spMkLst>
        </pc:spChg>
      </pc:sldChg>
      <pc:sldChg chg="modSp">
        <pc:chgData name="Trinity Rees" userId="S::t.rees@npt.gov.uk::23ed69b1-c9cb-4295-a16f-e57105e4c724" providerId="AD" clId="Web-{567DFE18-935F-55EE-A146-101CC4287EFB}" dt="2024-01-10T13:50:19.388" v="121" actId="20577"/>
        <pc:sldMkLst>
          <pc:docMk/>
          <pc:sldMk cId="3677709224" sldId="438"/>
        </pc:sldMkLst>
        <pc:spChg chg="mod">
          <ac:chgData name="Trinity Rees" userId="S::t.rees@npt.gov.uk::23ed69b1-c9cb-4295-a16f-e57105e4c724" providerId="AD" clId="Web-{567DFE18-935F-55EE-A146-101CC4287EFB}" dt="2024-01-10T13:50:07.091" v="117" actId="20577"/>
          <ac:spMkLst>
            <pc:docMk/>
            <pc:sldMk cId="3677709224" sldId="438"/>
            <ac:spMk id="2" creationId="{00000000-0000-0000-0000-000000000000}"/>
          </ac:spMkLst>
        </pc:spChg>
        <pc:spChg chg="mod">
          <ac:chgData name="Trinity Rees" userId="S::t.rees@npt.gov.uk::23ed69b1-c9cb-4295-a16f-e57105e4c724" providerId="AD" clId="Web-{567DFE18-935F-55EE-A146-101CC4287EFB}" dt="2024-01-10T13:50:10.841" v="118" actId="20577"/>
          <ac:spMkLst>
            <pc:docMk/>
            <pc:sldMk cId="3677709224" sldId="438"/>
            <ac:spMk id="3" creationId="{00000000-0000-0000-0000-000000000000}"/>
          </ac:spMkLst>
        </pc:spChg>
        <pc:spChg chg="mod">
          <ac:chgData name="Trinity Rees" userId="S::t.rees@npt.gov.uk::23ed69b1-c9cb-4295-a16f-e57105e4c724" providerId="AD" clId="Web-{567DFE18-935F-55EE-A146-101CC4287EFB}" dt="2024-01-10T13:50:19.388" v="121" actId="20577"/>
          <ac:spMkLst>
            <pc:docMk/>
            <pc:sldMk cId="3677709224" sldId="438"/>
            <ac:spMk id="4" creationId="{00000000-0000-0000-0000-000000000000}"/>
          </ac:spMkLst>
        </pc:spChg>
        <pc:spChg chg="mod">
          <ac:chgData name="Trinity Rees" userId="S::t.rees@npt.gov.uk::23ed69b1-c9cb-4295-a16f-e57105e4c724" providerId="AD" clId="Web-{567DFE18-935F-55EE-A146-101CC4287EFB}" dt="2024-01-10T13:50:15.653" v="120" actId="20577"/>
          <ac:spMkLst>
            <pc:docMk/>
            <pc:sldMk cId="3677709224" sldId="438"/>
            <ac:spMk id="5" creationId="{00000000-0000-0000-0000-000000000000}"/>
          </ac:spMkLst>
        </pc:spChg>
      </pc:sldChg>
      <pc:sldChg chg="modSp">
        <pc:chgData name="Trinity Rees" userId="S::t.rees@npt.gov.uk::23ed69b1-c9cb-4295-a16f-e57105e4c724" providerId="AD" clId="Web-{567DFE18-935F-55EE-A146-101CC4287EFB}" dt="2024-01-10T13:50:29.498" v="124" actId="20577"/>
        <pc:sldMkLst>
          <pc:docMk/>
          <pc:sldMk cId="3922096824" sldId="439"/>
        </pc:sldMkLst>
        <pc:spChg chg="mod">
          <ac:chgData name="Trinity Rees" userId="S::t.rees@npt.gov.uk::23ed69b1-c9cb-4295-a16f-e57105e4c724" providerId="AD" clId="Web-{567DFE18-935F-55EE-A146-101CC4287EFB}" dt="2024-01-10T13:50:25.576" v="122" actId="20577"/>
          <ac:spMkLst>
            <pc:docMk/>
            <pc:sldMk cId="3922096824" sldId="439"/>
            <ac:spMk id="2" creationId="{00000000-0000-0000-0000-000000000000}"/>
          </ac:spMkLst>
        </pc:spChg>
        <pc:spChg chg="mod">
          <ac:chgData name="Trinity Rees" userId="S::t.rees@npt.gov.uk::23ed69b1-c9cb-4295-a16f-e57105e4c724" providerId="AD" clId="Web-{567DFE18-935F-55EE-A146-101CC4287EFB}" dt="2024-01-10T13:50:29.498" v="124" actId="20577"/>
          <ac:spMkLst>
            <pc:docMk/>
            <pc:sldMk cId="3922096824" sldId="439"/>
            <ac:spMk id="3" creationId="{00000000-0000-0000-0000-000000000000}"/>
          </ac:spMkLst>
        </pc:spChg>
      </pc:sldChg>
      <pc:sldChg chg="modSp">
        <pc:chgData name="Trinity Rees" userId="S::t.rees@npt.gov.uk::23ed69b1-c9cb-4295-a16f-e57105e4c724" providerId="AD" clId="Web-{567DFE18-935F-55EE-A146-101CC4287EFB}" dt="2024-01-10T13:50:36.701" v="126" actId="20577"/>
        <pc:sldMkLst>
          <pc:docMk/>
          <pc:sldMk cId="1740140362" sldId="440"/>
        </pc:sldMkLst>
        <pc:spChg chg="mod">
          <ac:chgData name="Trinity Rees" userId="S::t.rees@npt.gov.uk::23ed69b1-c9cb-4295-a16f-e57105e4c724" providerId="AD" clId="Web-{567DFE18-935F-55EE-A146-101CC4287EFB}" dt="2024-01-10T13:50:32.857" v="125" actId="20577"/>
          <ac:spMkLst>
            <pc:docMk/>
            <pc:sldMk cId="1740140362" sldId="440"/>
            <ac:spMk id="2" creationId="{00000000-0000-0000-0000-000000000000}"/>
          </ac:spMkLst>
        </pc:spChg>
        <pc:spChg chg="mod">
          <ac:chgData name="Trinity Rees" userId="S::t.rees@npt.gov.uk::23ed69b1-c9cb-4295-a16f-e57105e4c724" providerId="AD" clId="Web-{567DFE18-935F-55EE-A146-101CC4287EFB}" dt="2024-01-10T13:50:36.701" v="126" actId="20577"/>
          <ac:spMkLst>
            <pc:docMk/>
            <pc:sldMk cId="1740140362" sldId="440"/>
            <ac:spMk id="3" creationId="{00000000-0000-0000-0000-000000000000}"/>
          </ac:spMkLst>
        </pc:spChg>
      </pc:sldChg>
      <pc:sldChg chg="modSp">
        <pc:chgData name="Trinity Rees" userId="S::t.rees@npt.gov.uk::23ed69b1-c9cb-4295-a16f-e57105e4c724" providerId="AD" clId="Web-{567DFE18-935F-55EE-A146-101CC4287EFB}" dt="2024-01-10T13:50:44.639" v="128" actId="20577"/>
        <pc:sldMkLst>
          <pc:docMk/>
          <pc:sldMk cId="3443804972" sldId="441"/>
        </pc:sldMkLst>
        <pc:spChg chg="mod">
          <ac:chgData name="Trinity Rees" userId="S::t.rees@npt.gov.uk::23ed69b1-c9cb-4295-a16f-e57105e4c724" providerId="AD" clId="Web-{567DFE18-935F-55EE-A146-101CC4287EFB}" dt="2024-01-10T13:50:40.623" v="127" actId="20577"/>
          <ac:spMkLst>
            <pc:docMk/>
            <pc:sldMk cId="3443804972" sldId="441"/>
            <ac:spMk id="2" creationId="{00000000-0000-0000-0000-000000000000}"/>
          </ac:spMkLst>
        </pc:spChg>
        <pc:spChg chg="mod">
          <ac:chgData name="Trinity Rees" userId="S::t.rees@npt.gov.uk::23ed69b1-c9cb-4295-a16f-e57105e4c724" providerId="AD" clId="Web-{567DFE18-935F-55EE-A146-101CC4287EFB}" dt="2024-01-10T13:50:44.639" v="128" actId="20577"/>
          <ac:spMkLst>
            <pc:docMk/>
            <pc:sldMk cId="3443804972" sldId="441"/>
            <ac:spMk id="3" creationId="{00000000-0000-0000-0000-000000000000}"/>
          </ac:spMkLst>
        </pc:spChg>
      </pc:sldChg>
      <pc:sldChg chg="modSp">
        <pc:chgData name="Trinity Rees" userId="S::t.rees@npt.gov.uk::23ed69b1-c9cb-4295-a16f-e57105e4c724" providerId="AD" clId="Web-{567DFE18-935F-55EE-A146-101CC4287EFB}" dt="2024-01-10T13:51:02.124" v="132" actId="20577"/>
        <pc:sldMkLst>
          <pc:docMk/>
          <pc:sldMk cId="3999854043" sldId="442"/>
        </pc:sldMkLst>
        <pc:spChg chg="mod">
          <ac:chgData name="Trinity Rees" userId="S::t.rees@npt.gov.uk::23ed69b1-c9cb-4295-a16f-e57105e4c724" providerId="AD" clId="Web-{567DFE18-935F-55EE-A146-101CC4287EFB}" dt="2024-01-10T13:50:51.264" v="129" actId="20577"/>
          <ac:spMkLst>
            <pc:docMk/>
            <pc:sldMk cId="3999854043" sldId="442"/>
            <ac:spMk id="2" creationId="{00000000-0000-0000-0000-000000000000}"/>
          </ac:spMkLst>
        </pc:spChg>
        <pc:spChg chg="mod">
          <ac:chgData name="Trinity Rees" userId="S::t.rees@npt.gov.uk::23ed69b1-c9cb-4295-a16f-e57105e4c724" providerId="AD" clId="Web-{567DFE18-935F-55EE-A146-101CC4287EFB}" dt="2024-01-10T13:50:54.764" v="130" actId="20577"/>
          <ac:spMkLst>
            <pc:docMk/>
            <pc:sldMk cId="3999854043" sldId="442"/>
            <ac:spMk id="3" creationId="{00000000-0000-0000-0000-000000000000}"/>
          </ac:spMkLst>
        </pc:spChg>
        <pc:spChg chg="mod">
          <ac:chgData name="Trinity Rees" userId="S::t.rees@npt.gov.uk::23ed69b1-c9cb-4295-a16f-e57105e4c724" providerId="AD" clId="Web-{567DFE18-935F-55EE-A146-101CC4287EFB}" dt="2024-01-10T13:51:02.124" v="132" actId="20577"/>
          <ac:spMkLst>
            <pc:docMk/>
            <pc:sldMk cId="3999854043" sldId="442"/>
            <ac:spMk id="4" creationId="{00000000-0000-0000-0000-000000000000}"/>
          </ac:spMkLst>
        </pc:spChg>
        <pc:spChg chg="mod">
          <ac:chgData name="Trinity Rees" userId="S::t.rees@npt.gov.uk::23ed69b1-c9cb-4295-a16f-e57105e4c724" providerId="AD" clId="Web-{567DFE18-935F-55EE-A146-101CC4287EFB}" dt="2024-01-10T13:50:58.717" v="131" actId="20577"/>
          <ac:spMkLst>
            <pc:docMk/>
            <pc:sldMk cId="3999854043" sldId="442"/>
            <ac:spMk id="5" creationId="{00000000-0000-0000-0000-000000000000}"/>
          </ac:spMkLst>
        </pc:spChg>
      </pc:sldChg>
      <pc:sldChg chg="modSp">
        <pc:chgData name="Trinity Rees" userId="S::t.rees@npt.gov.uk::23ed69b1-c9cb-4295-a16f-e57105e4c724" providerId="AD" clId="Web-{567DFE18-935F-55EE-A146-101CC4287EFB}" dt="2024-01-10T13:51:54.860" v="136" actId="20577"/>
        <pc:sldMkLst>
          <pc:docMk/>
          <pc:sldMk cId="1260646024" sldId="443"/>
        </pc:sldMkLst>
        <pc:spChg chg="mod">
          <ac:chgData name="Trinity Rees" userId="S::t.rees@npt.gov.uk::23ed69b1-c9cb-4295-a16f-e57105e4c724" providerId="AD" clId="Web-{567DFE18-935F-55EE-A146-101CC4287EFB}" dt="2024-01-10T13:51:10.374" v="135" actId="20577"/>
          <ac:spMkLst>
            <pc:docMk/>
            <pc:sldMk cId="1260646024" sldId="443"/>
            <ac:spMk id="2" creationId="{00000000-0000-0000-0000-000000000000}"/>
          </ac:spMkLst>
        </pc:spChg>
        <pc:spChg chg="mod">
          <ac:chgData name="Trinity Rees" userId="S::t.rees@npt.gov.uk::23ed69b1-c9cb-4295-a16f-e57105e4c724" providerId="AD" clId="Web-{567DFE18-935F-55EE-A146-101CC4287EFB}" dt="2024-01-10T13:51:54.860" v="136" actId="20577"/>
          <ac:spMkLst>
            <pc:docMk/>
            <pc:sldMk cId="1260646024" sldId="443"/>
            <ac:spMk id="4" creationId="{00000000-0000-0000-0000-000000000000}"/>
          </ac:spMkLst>
        </pc:spChg>
        <pc:spChg chg="mod">
          <ac:chgData name="Trinity Rees" userId="S::t.rees@npt.gov.uk::23ed69b1-c9cb-4295-a16f-e57105e4c724" providerId="AD" clId="Web-{567DFE18-935F-55EE-A146-101CC4287EFB}" dt="2024-01-10T13:51:06.467" v="133" actId="20577"/>
          <ac:spMkLst>
            <pc:docMk/>
            <pc:sldMk cId="1260646024" sldId="443"/>
            <ac:spMk id="5" creationId="{00000000-0000-0000-0000-000000000000}"/>
          </ac:spMkLst>
        </pc:spChg>
      </pc:sldChg>
      <pc:sldChg chg="modSp">
        <pc:chgData name="Trinity Rees" userId="S::t.rees@npt.gov.uk::23ed69b1-c9cb-4295-a16f-e57105e4c724" providerId="AD" clId="Web-{567DFE18-935F-55EE-A146-101CC4287EFB}" dt="2024-01-10T13:47:36.727" v="86" actId="20577"/>
        <pc:sldMkLst>
          <pc:docMk/>
          <pc:sldMk cId="2606186658" sldId="448"/>
        </pc:sldMkLst>
        <pc:spChg chg="mod">
          <ac:chgData name="Trinity Rees" userId="S::t.rees@npt.gov.uk::23ed69b1-c9cb-4295-a16f-e57105e4c724" providerId="AD" clId="Web-{567DFE18-935F-55EE-A146-101CC4287EFB}" dt="2024-01-10T13:47:32.711" v="85" actId="20577"/>
          <ac:spMkLst>
            <pc:docMk/>
            <pc:sldMk cId="2606186658" sldId="448"/>
            <ac:spMk id="2" creationId="{00000000-0000-0000-0000-000000000000}"/>
          </ac:spMkLst>
        </pc:spChg>
        <pc:spChg chg="mod">
          <ac:chgData name="Trinity Rees" userId="S::t.rees@npt.gov.uk::23ed69b1-c9cb-4295-a16f-e57105e4c724" providerId="AD" clId="Web-{567DFE18-935F-55EE-A146-101CC4287EFB}" dt="2024-01-10T13:47:36.727" v="86" actId="20577"/>
          <ac:spMkLst>
            <pc:docMk/>
            <pc:sldMk cId="2606186658" sldId="448"/>
            <ac:spMk id="3" creationId="{00000000-0000-0000-0000-000000000000}"/>
          </ac:spMkLst>
        </pc:spChg>
      </pc:sldChg>
      <pc:sldChg chg="modSp">
        <pc:chgData name="Trinity Rees" userId="S::t.rees@npt.gov.uk::23ed69b1-c9cb-4295-a16f-e57105e4c724" providerId="AD" clId="Web-{567DFE18-935F-55EE-A146-101CC4287EFB}" dt="2024-01-10T13:48:10.603" v="99" actId="20577"/>
        <pc:sldMkLst>
          <pc:docMk/>
          <pc:sldMk cId="3370586063" sldId="479"/>
        </pc:sldMkLst>
        <pc:spChg chg="mod">
          <ac:chgData name="Trinity Rees" userId="S::t.rees@npt.gov.uk::23ed69b1-c9cb-4295-a16f-e57105e4c724" providerId="AD" clId="Web-{567DFE18-935F-55EE-A146-101CC4287EFB}" dt="2024-01-10T13:48:00.056" v="95" actId="20577"/>
          <ac:spMkLst>
            <pc:docMk/>
            <pc:sldMk cId="3370586063" sldId="479"/>
            <ac:spMk id="2" creationId="{00000000-0000-0000-0000-000000000000}"/>
          </ac:spMkLst>
        </pc:spChg>
        <pc:spChg chg="mod">
          <ac:chgData name="Trinity Rees" userId="S::t.rees@npt.gov.uk::23ed69b1-c9cb-4295-a16f-e57105e4c724" providerId="AD" clId="Web-{567DFE18-935F-55EE-A146-101CC4287EFB}" dt="2024-01-10T13:48:04.212" v="96" actId="20577"/>
          <ac:spMkLst>
            <pc:docMk/>
            <pc:sldMk cId="3370586063" sldId="479"/>
            <ac:spMk id="3" creationId="{00000000-0000-0000-0000-000000000000}"/>
          </ac:spMkLst>
        </pc:spChg>
        <pc:spChg chg="mod">
          <ac:chgData name="Trinity Rees" userId="S::t.rees@npt.gov.uk::23ed69b1-c9cb-4295-a16f-e57105e4c724" providerId="AD" clId="Web-{567DFE18-935F-55EE-A146-101CC4287EFB}" dt="2024-01-10T13:48:10.603" v="99" actId="20577"/>
          <ac:spMkLst>
            <pc:docMk/>
            <pc:sldMk cId="3370586063" sldId="479"/>
            <ac:spMk id="4" creationId="{00000000-0000-0000-0000-000000000000}"/>
          </ac:spMkLst>
        </pc:spChg>
        <pc:spChg chg="mod">
          <ac:chgData name="Trinity Rees" userId="S::t.rees@npt.gov.uk::23ed69b1-c9cb-4295-a16f-e57105e4c724" providerId="AD" clId="Web-{567DFE18-935F-55EE-A146-101CC4287EFB}" dt="2024-01-10T13:48:07.572" v="98" actId="20577"/>
          <ac:spMkLst>
            <pc:docMk/>
            <pc:sldMk cId="3370586063" sldId="479"/>
            <ac:spMk id="5" creationId="{00000000-0000-0000-0000-000000000000}"/>
          </ac:spMkLst>
        </pc:spChg>
      </pc:sldChg>
      <pc:sldChg chg="modSp">
        <pc:chgData name="Trinity Rees" userId="S::t.rees@npt.gov.uk::23ed69b1-c9cb-4295-a16f-e57105e4c724" providerId="AD" clId="Web-{567DFE18-935F-55EE-A146-101CC4287EFB}" dt="2024-01-10T13:48:18.728" v="101" actId="20577"/>
        <pc:sldMkLst>
          <pc:docMk/>
          <pc:sldMk cId="1557821999" sldId="480"/>
        </pc:sldMkLst>
        <pc:spChg chg="mod">
          <ac:chgData name="Trinity Rees" userId="S::t.rees@npt.gov.uk::23ed69b1-c9cb-4295-a16f-e57105e4c724" providerId="AD" clId="Web-{567DFE18-935F-55EE-A146-101CC4287EFB}" dt="2024-01-10T13:48:15.447" v="100" actId="20577"/>
          <ac:spMkLst>
            <pc:docMk/>
            <pc:sldMk cId="1557821999" sldId="480"/>
            <ac:spMk id="2" creationId="{00000000-0000-0000-0000-000000000000}"/>
          </ac:spMkLst>
        </pc:spChg>
        <pc:spChg chg="mod">
          <ac:chgData name="Trinity Rees" userId="S::t.rees@npt.gov.uk::23ed69b1-c9cb-4295-a16f-e57105e4c724" providerId="AD" clId="Web-{567DFE18-935F-55EE-A146-101CC4287EFB}" dt="2024-01-10T13:48:18.728" v="101" actId="20577"/>
          <ac:spMkLst>
            <pc:docMk/>
            <pc:sldMk cId="1557821999" sldId="480"/>
            <ac:spMk id="3" creationId="{00000000-0000-0000-0000-000000000000}"/>
          </ac:spMkLst>
        </pc:spChg>
      </pc:sldChg>
      <pc:sldChg chg="modSp">
        <pc:chgData name="Trinity Rees" userId="S::t.rees@npt.gov.uk::23ed69b1-c9cb-4295-a16f-e57105e4c724" providerId="AD" clId="Web-{567DFE18-935F-55EE-A146-101CC4287EFB}" dt="2024-01-10T13:48:34.494" v="107" actId="20577"/>
        <pc:sldMkLst>
          <pc:docMk/>
          <pc:sldMk cId="2185596718" sldId="481"/>
        </pc:sldMkLst>
        <pc:spChg chg="mod">
          <ac:chgData name="Trinity Rees" userId="S::t.rees@npt.gov.uk::23ed69b1-c9cb-4295-a16f-e57105e4c724" providerId="AD" clId="Web-{567DFE18-935F-55EE-A146-101CC4287EFB}" dt="2024-01-10T13:48:24.010" v="102" actId="20577"/>
          <ac:spMkLst>
            <pc:docMk/>
            <pc:sldMk cId="2185596718" sldId="481"/>
            <ac:spMk id="2" creationId="{00000000-0000-0000-0000-000000000000}"/>
          </ac:spMkLst>
        </pc:spChg>
        <pc:spChg chg="mod">
          <ac:chgData name="Trinity Rees" userId="S::t.rees@npt.gov.uk::23ed69b1-c9cb-4295-a16f-e57105e4c724" providerId="AD" clId="Web-{567DFE18-935F-55EE-A146-101CC4287EFB}" dt="2024-01-10T13:48:27.963" v="103" actId="20577"/>
          <ac:spMkLst>
            <pc:docMk/>
            <pc:sldMk cId="2185596718" sldId="481"/>
            <ac:spMk id="3" creationId="{00000000-0000-0000-0000-000000000000}"/>
          </ac:spMkLst>
        </pc:spChg>
        <pc:spChg chg="mod">
          <ac:chgData name="Trinity Rees" userId="S::t.rees@npt.gov.uk::23ed69b1-c9cb-4295-a16f-e57105e4c724" providerId="AD" clId="Web-{567DFE18-935F-55EE-A146-101CC4287EFB}" dt="2024-01-10T13:48:34.494" v="107" actId="20577"/>
          <ac:spMkLst>
            <pc:docMk/>
            <pc:sldMk cId="2185596718" sldId="481"/>
            <ac:spMk id="4" creationId="{00000000-0000-0000-0000-000000000000}"/>
          </ac:spMkLst>
        </pc:spChg>
        <pc:spChg chg="mod">
          <ac:chgData name="Trinity Rees" userId="S::t.rees@npt.gov.uk::23ed69b1-c9cb-4295-a16f-e57105e4c724" providerId="AD" clId="Web-{567DFE18-935F-55EE-A146-101CC4287EFB}" dt="2024-01-10T13:48:31.619" v="106" actId="20577"/>
          <ac:spMkLst>
            <pc:docMk/>
            <pc:sldMk cId="2185596718" sldId="481"/>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F4625-3871-4EA5-89CA-DBA1EEE612CB}" type="datetimeFigureOut">
              <a:rPr lang="en-GB" smtClean="0"/>
              <a:t>12/01/2024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2166E-A005-4168-AB9A-50EF5C530A68}" type="slidenum">
              <a:rPr lang="en-GB" smtClean="0"/>
              <a:t>‹#›</a:t>
            </a:fld>
            <a:endParaRPr lang="en-GB"/>
          </a:p>
        </p:txBody>
      </p:sp>
    </p:spTree>
    <p:extLst>
      <p:ext uri="{BB962C8B-B14F-4D97-AF65-F5344CB8AC3E}">
        <p14:creationId xmlns:p14="http://schemas.microsoft.com/office/powerpoint/2010/main" val="89156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4-environmental-factor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2-social-and-emotional-factor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esource.download.wjec.co.uk.s3.amazonaws.com/vtc/2018-19/HSC18-19_1-2/_multi-lang/factors-affecting-growth-development-and-well-being/4-environmental-factor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nspcc.org.uk/what-is-child-abuse/types-of-abuse/neglect/#effect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highspeedtraining.co.uk/hub/child-neglect-quiz/"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hildwelfare.gov/pubpdfs/long_term_consequences.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s.uk/conditions/tay-sachs-disea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hs.uk/live-well/healthy-body/trans-teenag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rf.org.uk/our-work/what-is-pover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b="0" i="0" u="none" strike="noStrike" cap="none" baseline="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r>
              <a:rPr lang="en-GB" baseline="0"/>
              <a:t>. </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35995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Calibri"/>
              </a:rPr>
              <a:t>Dyma rai o ganlyniadau tlodi:</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problemau iechyd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problemau tai</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bod yn ddioddefwr neu'n gyflawnwr trosedd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problemau cyffuriau neu alcohol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cyflawniad addysgol is</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tlodi ei hun – mae tlodi yn ystod plentyndod yn cynyddu’r risg o ddiweithdra a chyflogau isel pan yn oedolion, a llai o </a:t>
            </a:r>
            <a:r>
              <a:rPr lang="cy-GB" sz="1200" b="0" i="0" u="none" strike="noStrike" cap="none" baseline="0" dirty="0" err="1">
                <a:solidFill>
                  <a:srgbClr val="000000"/>
                </a:solidFill>
                <a:effectLst/>
                <a:uFillTx/>
                <a:latin typeface="Calibri"/>
              </a:rPr>
              <a:t>gynilion</a:t>
            </a:r>
            <a:r>
              <a:rPr lang="cy-GB" sz="1200" b="0" i="0" u="none" strike="noStrike" cap="none" baseline="0" dirty="0">
                <a:solidFill>
                  <a:srgbClr val="000000"/>
                </a:solidFill>
                <a:effectLst/>
                <a:uFillTx/>
                <a:latin typeface="Calibri"/>
              </a:rPr>
              <a:t> yn ddiweddarach mewn bywyd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digartrefedd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dod yn rhieni yn ystod yr arddegau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problemau perthnasoedd a theuluol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effeithiau biolegol – gall tlodi yn gynnar ym mywyd plentyn gael effaith niweidiol ar ddatblygiad ei ymennydd</a:t>
            </a:r>
            <a:endParaRPr lang="cy-GB" sz="1200" b="0" i="0" u="none" strike="noStrike" cap="none" baseline="0" dirty="0">
              <a:solidFill>
                <a:srgbClr val="000000"/>
              </a:solidFill>
              <a:effectLst/>
              <a:uFillTx/>
              <a:latin typeface="Calibri"/>
              <a:cs typeface="Calibri"/>
            </a:endParaRPr>
          </a:p>
          <a:p>
            <a:endParaRPr lang="cy-GB" dirty="0">
              <a:cs typeface="Calibri"/>
            </a:endParaRPr>
          </a:p>
          <a:p>
            <a:endParaRPr lang="cy-GB" i="1" dirty="0">
              <a:cs typeface="Calibri" panose="020F0502020204030204"/>
            </a:endParaRPr>
          </a:p>
          <a:p>
            <a:r>
              <a:rPr lang="en-US" b="1" i="1" u="sng" dirty="0"/>
              <a:t>English</a:t>
            </a:r>
            <a:r>
              <a:rPr lang="en-US" i="1" dirty="0"/>
              <a:t> </a:t>
            </a:r>
            <a:endParaRPr lang="cy-GB" i="1">
              <a:cs typeface="Calibri"/>
            </a:endParaRPr>
          </a:p>
          <a:p>
            <a:r>
              <a:rPr lang="en-US" i="1" dirty="0"/>
              <a:t>Slide relates to AC 2.6: Why development may not follow the expected pattern </a:t>
            </a:r>
            <a:endParaRPr lang="cy-GB" i="1">
              <a:cs typeface="Calibri"/>
            </a:endParaRPr>
          </a:p>
          <a:p>
            <a:r>
              <a:rPr lang="en-US" i="1" dirty="0"/>
              <a:t>Some of the consequences of poverty are: </a:t>
            </a:r>
            <a:endParaRPr lang="cy-GB" i="1">
              <a:cs typeface="Calibri"/>
            </a:endParaRPr>
          </a:p>
          <a:p>
            <a:r>
              <a:rPr lang="en-US" i="1" dirty="0"/>
              <a:t>health problems </a:t>
            </a:r>
            <a:endParaRPr lang="cy-GB" i="1">
              <a:cs typeface="Calibri"/>
            </a:endParaRPr>
          </a:p>
          <a:p>
            <a:r>
              <a:rPr lang="en-US" i="1" dirty="0"/>
              <a:t>housing problems </a:t>
            </a:r>
            <a:endParaRPr lang="cy-GB" i="1">
              <a:cs typeface="Calibri"/>
            </a:endParaRPr>
          </a:p>
          <a:p>
            <a:r>
              <a:rPr lang="en-US" i="1" dirty="0"/>
              <a:t>being a victim or perpetrator of crime </a:t>
            </a:r>
            <a:endParaRPr lang="cy-GB" i="1">
              <a:cs typeface="Calibri"/>
            </a:endParaRPr>
          </a:p>
          <a:p>
            <a:r>
              <a:rPr lang="en-US" i="1" dirty="0"/>
              <a:t>drug or alcohol problems </a:t>
            </a:r>
            <a:endParaRPr lang="cy-GB" i="1">
              <a:cs typeface="Calibri"/>
            </a:endParaRPr>
          </a:p>
          <a:p>
            <a:r>
              <a:rPr lang="en-US" i="1" dirty="0"/>
              <a:t>lower educational achievement </a:t>
            </a:r>
            <a:endParaRPr lang="cy-GB" i="1">
              <a:cs typeface="Calibri"/>
            </a:endParaRPr>
          </a:p>
          <a:p>
            <a:r>
              <a:rPr lang="en-US" i="1" dirty="0"/>
              <a:t>poverty itself – poverty in childhood increases the risk of unemployment and low pay in adulthood, and lower savings in later life </a:t>
            </a:r>
            <a:endParaRPr lang="cy-GB" i="1">
              <a:cs typeface="Calibri"/>
            </a:endParaRPr>
          </a:p>
          <a:p>
            <a:r>
              <a:rPr lang="en-US" i="1" dirty="0"/>
              <a:t>homelessness </a:t>
            </a:r>
            <a:endParaRPr lang="cy-GB" i="1">
              <a:cs typeface="Calibri"/>
            </a:endParaRPr>
          </a:p>
          <a:p>
            <a:r>
              <a:rPr lang="en-US" i="1" dirty="0"/>
              <a:t>teenage parenthood </a:t>
            </a:r>
            <a:endParaRPr lang="cy-GB" i="1">
              <a:cs typeface="Calibri"/>
            </a:endParaRPr>
          </a:p>
          <a:p>
            <a:r>
              <a:rPr lang="en-US" i="1" dirty="0"/>
              <a:t>relationship and family problems </a:t>
            </a:r>
            <a:endParaRPr lang="cy-GB" i="1">
              <a:cs typeface="Calibri"/>
            </a:endParaRPr>
          </a:p>
          <a:p>
            <a:r>
              <a:rPr lang="en-US" i="1" dirty="0"/>
              <a:t>biological effects – poverty early in a child’s life can have a harmful effect on their brain development</a:t>
            </a:r>
            <a:endParaRPr lang="cy-GB" i="1">
              <a:cs typeface="Calibri"/>
            </a:endParaRPr>
          </a:p>
          <a:p>
            <a:endParaRPr lang="cy-GB" dirty="0"/>
          </a:p>
          <a:p>
            <a:endParaRPr lang="cy-GB" dirty="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116371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Mae plant sy’n byw mewn llety dros dro cyfyng yn cael eu heffeithio gan:</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 cwsg aflonydd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 diet gwael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 damweiniau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 clefyd heintus.</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Gall eu haddysg ddioddef gan nad oes ganddynt y gofod a'r preifatrwydd sydd eu hangen arnynt i wneud gwaith cartref a chwarae.</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Mae plant sy'n profi digartrefedd neu dai gwael yn ystod eu blynyddoedd ffurfiannol yn aml yn treulio gweddill eu hoes yn cael trafferth dal i fyny. Mae ymchwil yn dangos bod y rhai sy'n dioddef tai gwael yn wynebu risg uwch o ddigartrefedd pan fyddant yn oedolion.</a:t>
            </a:r>
            <a:endParaRPr lang="cy-GB" sz="1200" b="0" i="0" u="none" strike="noStrike" cap="none" baseline="0" dirty="0">
              <a:solidFill>
                <a:srgbClr val="000000"/>
              </a:solidFill>
              <a:effectLst/>
              <a:uFillTx/>
              <a:latin typeface="Calibri"/>
              <a:cs typeface="Calibri"/>
            </a:endParaRPr>
          </a:p>
          <a:p>
            <a:endParaRPr lang="en-US" sz="1200" b="0" i="0" kern="1200">
              <a:solidFill>
                <a:schemeClr val="tx1"/>
              </a:solidFill>
              <a:effectLst/>
              <a:latin typeface="+mn-lt"/>
              <a:cs typeface="Calibri" panose="020F0502020204030204"/>
            </a:endParaRPr>
          </a:p>
          <a:p>
            <a:endParaRPr lang="cy-GB" sz="1800" i="1" dirty="0">
              <a:solidFill>
                <a:srgbClr val="000000"/>
              </a:solidFill>
              <a:latin typeface="Arial"/>
              <a:cs typeface="Arial"/>
            </a:endParaRPr>
          </a:p>
          <a:p>
            <a:r>
              <a:rPr lang="en-US" b="1" i="1" u="sng" dirty="0">
                <a:solidFill>
                  <a:srgbClr val="000000"/>
                </a:solidFill>
              </a:rPr>
              <a:t>English</a:t>
            </a:r>
            <a:r>
              <a:rPr lang="en-US" i="1" dirty="0">
                <a:solidFill>
                  <a:srgbClr val="000000"/>
                </a:solidFill>
              </a:rPr>
              <a:t> </a:t>
            </a:r>
            <a:endParaRPr lang="cy-GB" i="1">
              <a:solidFill>
                <a:srgbClr val="000000"/>
              </a:solidFill>
              <a:cs typeface="Calibri"/>
            </a:endParaRPr>
          </a:p>
          <a:p>
            <a:r>
              <a:rPr lang="en-US" i="1" dirty="0">
                <a:solidFill>
                  <a:srgbClr val="000000"/>
                </a:solidFill>
              </a:rPr>
              <a:t>Slide relates to AC 2.6: Why development may not follow the expected pattern </a:t>
            </a:r>
            <a:endParaRPr lang="cy-GB" i="1">
              <a:solidFill>
                <a:srgbClr val="000000"/>
              </a:solidFill>
              <a:cs typeface="Calibri"/>
            </a:endParaRPr>
          </a:p>
          <a:p>
            <a:pPr marL="285750" indent="-285750">
              <a:buFont typeface="Symbol"/>
              <a:buChar char="•"/>
            </a:pPr>
            <a:r>
              <a:rPr lang="en-US" i="1" dirty="0">
                <a:solidFill>
                  <a:srgbClr val="000000"/>
                </a:solidFill>
              </a:rPr>
              <a:t>Children living in cramped temporary accommodation are affected by: </a:t>
            </a:r>
            <a:endParaRPr lang="cy-GB" i="1">
              <a:solidFill>
                <a:srgbClr val="000000"/>
              </a:solidFill>
              <a:cs typeface="Calibri"/>
            </a:endParaRPr>
          </a:p>
          <a:p>
            <a:r>
              <a:rPr lang="en-US" i="1" dirty="0">
                <a:solidFill>
                  <a:srgbClr val="000000"/>
                </a:solidFill>
              </a:rPr>
              <a:t>- disturbed sleep </a:t>
            </a:r>
            <a:endParaRPr lang="cy-GB" i="1">
              <a:solidFill>
                <a:srgbClr val="000000"/>
              </a:solidFill>
              <a:cs typeface="Calibri"/>
            </a:endParaRPr>
          </a:p>
          <a:p>
            <a:r>
              <a:rPr lang="en-US" i="1" dirty="0">
                <a:solidFill>
                  <a:srgbClr val="000000"/>
                </a:solidFill>
              </a:rPr>
              <a:t>- poor diet </a:t>
            </a:r>
            <a:endParaRPr lang="cy-GB" i="1">
              <a:solidFill>
                <a:srgbClr val="000000"/>
              </a:solidFill>
              <a:cs typeface="Calibri"/>
            </a:endParaRPr>
          </a:p>
          <a:p>
            <a:r>
              <a:rPr lang="en-US" i="1" dirty="0">
                <a:solidFill>
                  <a:srgbClr val="000000"/>
                </a:solidFill>
              </a:rPr>
              <a:t>- accidents </a:t>
            </a:r>
            <a:endParaRPr lang="cy-GB" i="1">
              <a:solidFill>
                <a:srgbClr val="000000"/>
              </a:solidFill>
              <a:cs typeface="Calibri"/>
            </a:endParaRPr>
          </a:p>
          <a:p>
            <a:r>
              <a:rPr lang="en-US" i="1" dirty="0">
                <a:solidFill>
                  <a:srgbClr val="000000"/>
                </a:solidFill>
              </a:rPr>
              <a:t>- infectious disease. </a:t>
            </a:r>
            <a:endParaRPr lang="cy-GB" i="1">
              <a:solidFill>
                <a:srgbClr val="000000"/>
              </a:solidFill>
              <a:cs typeface="Calibri"/>
            </a:endParaRPr>
          </a:p>
          <a:p>
            <a:pPr marL="285750" indent="-285750">
              <a:buFont typeface="Symbol"/>
              <a:buChar char="•"/>
            </a:pPr>
            <a:r>
              <a:rPr lang="en-US" i="1" dirty="0">
                <a:solidFill>
                  <a:srgbClr val="000000"/>
                </a:solidFill>
              </a:rPr>
              <a:t>Their education can suffer as they do not have the space and privacy they need to do homework and play. </a:t>
            </a:r>
            <a:endParaRPr lang="cy-GB" i="1">
              <a:solidFill>
                <a:srgbClr val="000000"/>
              </a:solidFill>
              <a:cs typeface="Calibri"/>
            </a:endParaRPr>
          </a:p>
          <a:p>
            <a:pPr marL="285750" indent="-285750">
              <a:buFont typeface="Symbol"/>
              <a:buChar char="•"/>
            </a:pPr>
            <a:r>
              <a:rPr lang="en-US" i="1" dirty="0">
                <a:solidFill>
                  <a:srgbClr val="000000"/>
                </a:solidFill>
              </a:rPr>
              <a:t>Children experiencing homelessness or poor housing during their formative years often spend the rest of their lives struggling to catch up. Research shows that those who suffer bad housing have an increased risk of homelessness in adulthood. </a:t>
            </a:r>
            <a:endParaRPr lang="cy-GB" i="1">
              <a:solidFill>
                <a:srgbClr val="000000"/>
              </a:solidFill>
              <a:cs typeface="Calibri"/>
            </a:endParaRPr>
          </a:p>
          <a:p>
            <a:pPr marL="285750" indent="-285750">
              <a:buFont typeface="Symbol"/>
              <a:buChar char="•"/>
            </a:pPr>
            <a:r>
              <a:rPr lang="en-US" i="1" dirty="0">
                <a:solidFill>
                  <a:srgbClr val="000000"/>
                </a:solidFill>
              </a:rPr>
              <a:t> </a:t>
            </a:r>
            <a:endParaRPr lang="cy-GB" i="1">
              <a:solidFill>
                <a:srgbClr val="000000"/>
              </a:solidFill>
              <a:cs typeface="Calibri"/>
            </a:endParaRPr>
          </a:p>
          <a:p>
            <a:r>
              <a:rPr lang="en-US" i="1" dirty="0">
                <a:solidFill>
                  <a:srgbClr val="000000"/>
                </a:solidFill>
              </a:rPr>
              <a:t>Reference: Health &amp; Care Learning Wales: </a:t>
            </a:r>
            <a:r>
              <a:rPr lang="en-US" i="1" dirty="0">
                <a:solidFill>
                  <a:srgbClr val="000000"/>
                </a:solidFill>
                <a:hlinkClick r:id="rId3"/>
              </a:rPr>
              <a:t>http://resource.download.wjec.co.uk.s3.amazonaws.com/vtc/2018-19/HSC18-19_1-2/_multi-lang/factors-affecting-growth-development-and-well-being/4-environmental-factors.html</a:t>
            </a:r>
            <a:endParaRPr lang="cy-GB" i="1">
              <a:solidFill>
                <a:srgbClr val="000000"/>
              </a:solidFill>
              <a:cs typeface="Calibri"/>
            </a:endParaRPr>
          </a:p>
          <a:p>
            <a:endParaRPr lang="cy-GB" sz="1800" dirty="0">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159987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p>
          <a:p>
            <a:endParaRPr lang="cy-GB" sz="1200" b="0" i="0" u="none" strike="noStrike" cap="none" baseline="0" dirty="0">
              <a:solidFill>
                <a:srgbClr val="000000"/>
              </a:solidFill>
              <a:effectLst/>
              <a:uFillTx/>
              <a:latin typeface="Arial"/>
              <a:cs typeface="Arial"/>
            </a:endParaRPr>
          </a:p>
          <a:p>
            <a:r>
              <a:rPr lang="en-US" b="1" i="1" u="sng">
                <a:solidFill>
                  <a:srgbClr val="000000"/>
                </a:solidFill>
              </a:rPr>
              <a:t>English</a:t>
            </a:r>
            <a:r>
              <a:rPr lang="en-US" i="1" dirty="0">
                <a:solidFill>
                  <a:srgbClr val="000000"/>
                </a:solidFill>
              </a:rPr>
              <a:t> </a:t>
            </a:r>
            <a:endParaRPr lang="cy-GB" i="1" dirty="0">
              <a:solidFill>
                <a:srgbClr val="000000"/>
              </a:solidFill>
              <a:cs typeface="Calibri"/>
            </a:endParaRPr>
          </a:p>
          <a:p>
            <a:r>
              <a:rPr lang="en-US" i="1">
                <a:solidFill>
                  <a:srgbClr val="000000"/>
                </a:solidFill>
              </a:rPr>
              <a:t>Slide relates to AC 2.6: Why development may not follow the expected pattern </a:t>
            </a:r>
            <a:endParaRPr lang="cy-GB" i="1">
              <a:solidFill>
                <a:srgbClr val="000000"/>
              </a:solidFill>
              <a:cs typeface="Calibri"/>
            </a:endParaRPr>
          </a:p>
          <a:p>
            <a:r>
              <a:rPr lang="en-US" i="1">
                <a:solidFill>
                  <a:srgbClr val="000000"/>
                </a:solidFill>
              </a:rPr>
              <a:t>Reference: </a:t>
            </a:r>
            <a:r>
              <a:rPr lang="en-US" i="1" dirty="0">
                <a:solidFill>
                  <a:srgbClr val="000000"/>
                </a:solidFill>
                <a:hlinkClick r:id="rId3"/>
              </a:rPr>
              <a:t>http://resource.download.wjec.co.uk.s3.amazonaws.com/vtc/2018-19/HSC18-19_1-2/_multi-lang/factors-affecting-growth-development-and-well-being/2-social-and-emotional-factors.html</a:t>
            </a:r>
            <a:r>
              <a:rPr lang="en-US" i="1" dirty="0">
                <a:solidFill>
                  <a:srgbClr val="000000"/>
                </a:solidFill>
              </a:rPr>
              <a:t> </a:t>
            </a:r>
            <a:endParaRPr lang="cy-GB" i="1" dirty="0">
              <a:solidFill>
                <a:srgbClr val="000000"/>
              </a:solidFill>
              <a:cs typeface="Calibri"/>
            </a:endParaRPr>
          </a:p>
          <a:p>
            <a:r>
              <a:rPr lang="en-US" i="1">
                <a:solidFill>
                  <a:srgbClr val="000000"/>
                </a:solidFill>
              </a:rPr>
              <a:t>(Health &amp; Care Learning Wales).</a:t>
            </a:r>
            <a:endParaRPr lang="cy-GB" i="1"/>
          </a:p>
          <a:p>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84961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i="1" u="sng"/>
              <a:t>English</a:t>
            </a:r>
            <a:r>
              <a:rPr lang="en-US" i="1" dirty="0"/>
              <a:t> </a:t>
            </a:r>
            <a:endParaRPr lang="en-GB" i="1" dirty="0">
              <a:cs typeface="Calibri"/>
            </a:endParaRPr>
          </a:p>
          <a:p>
            <a:r>
              <a:rPr lang="en-US" i="1"/>
              <a:t>Slide relates to AC 2.6: Why development may not follow the expected pattern </a:t>
            </a:r>
            <a:endParaRPr lang="en-GB" i="1">
              <a:cs typeface="Calibri"/>
            </a:endParaRPr>
          </a:p>
          <a:p>
            <a:r>
              <a:rPr lang="en-US" i="1"/>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a:t>(Health &amp; Care Learning Wales). </a:t>
            </a:r>
            <a:endParaRPr lang="en-GB" i="1"/>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181606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r>
              <a:rPr lang="en-US" b="1" i="1" u="sng"/>
              <a:t>English</a:t>
            </a:r>
            <a:r>
              <a:rPr lang="en-US" i="1" dirty="0"/>
              <a:t> </a:t>
            </a:r>
            <a:endParaRPr lang="en-GB" i="1" dirty="0">
              <a:cs typeface="Calibri"/>
            </a:endParaRPr>
          </a:p>
          <a:p>
            <a:r>
              <a:rPr lang="en-US" i="1"/>
              <a:t>Slide relates to AC 2.6: Why development may not follow the expected pattern </a:t>
            </a:r>
            <a:endParaRPr lang="en-GB" i="1">
              <a:cs typeface="Calibri"/>
            </a:endParaRPr>
          </a:p>
          <a:p>
            <a:r>
              <a:rPr lang="en-US" i="1" dirty="0"/>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dirty="0"/>
              <a:t>(Health &amp; Care Learning Wales). </a:t>
            </a:r>
            <a:endParaRPr lang="en-GB" i="1"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1130674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i="1" u="sng"/>
              <a:t>English</a:t>
            </a:r>
            <a:r>
              <a:rPr lang="en-US" i="1" dirty="0"/>
              <a:t> </a:t>
            </a:r>
            <a:endParaRPr lang="en-GB" i="1" dirty="0">
              <a:cs typeface="Calibri"/>
            </a:endParaRPr>
          </a:p>
          <a:p>
            <a:r>
              <a:rPr lang="en-US" i="1"/>
              <a:t>Slide relates to AC 2.6: Why development may not follow the expected pattern </a:t>
            </a:r>
            <a:endParaRPr lang="en-GB" i="1">
              <a:cs typeface="Calibri"/>
            </a:endParaRPr>
          </a:p>
          <a:p>
            <a:r>
              <a:rPr lang="en-US" i="1"/>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dirty="0"/>
              <a:t>(Health &amp; Care Learning Wales). </a:t>
            </a:r>
            <a:endParaRPr lang="en-GB" i="1"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367618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endParaRPr lang="en-GB" dirty="0">
              <a:cs typeface="Calibri"/>
            </a:endParaRPr>
          </a:p>
          <a:p>
            <a:endParaRPr lang="en-GB" dirty="0">
              <a:cs typeface="Calibri"/>
            </a:endParaRPr>
          </a:p>
          <a:p>
            <a:r>
              <a:rPr lang="en-US" b="1" i="1" u="sng" dirty="0"/>
              <a:t>English</a:t>
            </a:r>
            <a:r>
              <a:rPr lang="en-US" i="1" dirty="0"/>
              <a:t> </a:t>
            </a:r>
            <a:endParaRPr lang="en-GB" i="1" dirty="0">
              <a:cs typeface="Calibri"/>
            </a:endParaRPr>
          </a:p>
          <a:p>
            <a:r>
              <a:rPr lang="en-US" i="1" dirty="0"/>
              <a:t>Slide relates to AC 2.6: Why development may not follow the expected pattern </a:t>
            </a:r>
            <a:endParaRPr lang="en-GB" i="1" dirty="0">
              <a:cs typeface="Calibri"/>
            </a:endParaRPr>
          </a:p>
          <a:p>
            <a:r>
              <a:rPr lang="en-US" i="1" dirty="0"/>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dirty="0"/>
              <a:t>(Health &amp; Care Learning Wales). </a:t>
            </a:r>
            <a:endParaRPr lang="en-GB" i="1"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2201131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p>
          <a:p>
            <a:endParaRPr lang="cy-GB" sz="1200" b="0" i="0" u="none" strike="noStrike" cap="none" baseline="0" dirty="0">
              <a:solidFill>
                <a:srgbClr val="000000"/>
              </a:solidFill>
              <a:effectLst/>
              <a:uFillTx/>
              <a:latin typeface="Arial"/>
              <a:cs typeface="Arial"/>
            </a:endParaRPr>
          </a:p>
          <a:p>
            <a:r>
              <a:rPr lang="en-US" b="1" i="1" u="sng" dirty="0"/>
              <a:t>English</a:t>
            </a:r>
            <a:r>
              <a:rPr lang="en-US" i="1" dirty="0"/>
              <a:t> </a:t>
            </a:r>
            <a:endParaRPr lang="cy-GB" i="1" dirty="0">
              <a:cs typeface="Calibri"/>
            </a:endParaRPr>
          </a:p>
          <a:p>
            <a:r>
              <a:rPr lang="en-US" i="1" dirty="0"/>
              <a:t>Slide relates to AC 2.6: Why development may not follow the expected pattern </a:t>
            </a:r>
            <a:endParaRPr lang="cy-GB" i="1" dirty="0">
              <a:cs typeface="Calibri"/>
            </a:endParaRPr>
          </a:p>
          <a:p>
            <a:r>
              <a:rPr lang="en-US" i="1" dirty="0"/>
              <a:t>Reference: </a:t>
            </a:r>
            <a:r>
              <a:rPr lang="en-US" i="1" dirty="0">
                <a:hlinkClick r:id="rId3"/>
              </a:rPr>
              <a:t>http://resource.download.wjec.co.uk.s3.amazonaws.com/vtc/2018-19/HSC18-19_1-2/_multi-lang/factors-affecting-growth-development-and-well-being/2-social-and-emotional-factors.html</a:t>
            </a:r>
            <a:r>
              <a:rPr lang="en-US" i="1" dirty="0"/>
              <a:t> </a:t>
            </a:r>
            <a:endParaRPr lang="cy-GB" i="1" dirty="0">
              <a:cs typeface="Calibri"/>
            </a:endParaRPr>
          </a:p>
          <a:p>
            <a:r>
              <a:rPr lang="en-US" i="1" dirty="0"/>
              <a:t>(Health &amp; Care Learning Wales). </a:t>
            </a:r>
            <a:endParaRPr lang="cy-GB" i="1" dirty="0">
              <a:cs typeface="Calibri"/>
            </a:endParaRPr>
          </a:p>
          <a:p>
            <a:endParaRPr lang="cy-GB" dirty="0"/>
          </a:p>
          <a:p>
            <a:endParaRPr lang="cy-GB" dirty="0">
              <a:latin typeface="Arial"/>
              <a:cs typeface="Arial"/>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355483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/2-social-and-emotional-factors.html</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(Dysgu Iechyd a Gofal Cymru).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i="1" u="sng"/>
              <a:t>English</a:t>
            </a:r>
            <a:r>
              <a:rPr lang="en-US" i="1" dirty="0"/>
              <a:t> </a:t>
            </a:r>
            <a:endParaRPr lang="en-GB" i="1" dirty="0">
              <a:cs typeface="Calibri"/>
            </a:endParaRPr>
          </a:p>
          <a:p>
            <a:r>
              <a:rPr lang="en-US" i="1" dirty="0"/>
              <a:t>Slide relates to AC 2.6: Why development may not follow the expected pattern </a:t>
            </a:r>
            <a:endParaRPr lang="en-GB" i="1" dirty="0">
              <a:cs typeface="Calibri"/>
            </a:endParaRPr>
          </a:p>
          <a:p>
            <a:r>
              <a:rPr lang="en-US" i="1" dirty="0"/>
              <a:t>Reference: </a:t>
            </a:r>
            <a:r>
              <a:rPr lang="en-US" i="1" dirty="0">
                <a:hlinkClick r:id="rId3"/>
              </a:rPr>
              <a:t>http://resource.download.wjec.co.uk.s3.amazonaws.com/vtc/2018-19/HSC18-19_1-2/_multi-lang/factors-affecting-growth-development-and-well-being/2-social-and-emotional-factors.html</a:t>
            </a:r>
            <a:r>
              <a:rPr lang="en-US" i="1" dirty="0"/>
              <a:t> </a:t>
            </a:r>
            <a:endParaRPr lang="en-GB" i="1" dirty="0">
              <a:cs typeface="Calibri"/>
            </a:endParaRPr>
          </a:p>
          <a:p>
            <a:r>
              <a:rPr lang="en-US" i="1" dirty="0"/>
              <a:t>(Health &amp; Care Learning Wales). </a:t>
            </a:r>
            <a:endParaRPr lang="en-GB" i="1" dirty="0"/>
          </a:p>
          <a:p>
            <a:endParaRPr lang="en-GB" dirty="0"/>
          </a:p>
          <a:p>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198826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800" b="0" i="0" u="none" strike="noStrike" cap="none" baseline="0" dirty="0">
                <a:solidFill>
                  <a:srgbClr val="000000"/>
                </a:solidFill>
                <a:effectLst/>
                <a:uFillTx/>
                <a:latin typeface="Arial"/>
              </a:rPr>
              <a:t>Cyfeiriad: http://resource.download.wjec.co.uk.s3.amazonaws.com/vtc/2018-19/HSC18-19_1-2/_multi-lang/factors-affecting-growth-development-and-well- </a:t>
            </a:r>
            <a:r>
              <a:rPr lang="cy-GB" sz="1800" b="0" i="0" u="none" strike="noStrike" cap="none" baseline="0" dirty="0" err="1">
                <a:solidFill>
                  <a:srgbClr val="000000"/>
                </a:solidFill>
                <a:effectLst/>
                <a:uFillTx/>
                <a:latin typeface="Arial"/>
              </a:rPr>
              <a:t>being</a:t>
            </a:r>
            <a:r>
              <a:rPr lang="cy-GB" sz="1800" b="0" i="0" u="none" strike="noStrike" cap="none" baseline="0" dirty="0">
                <a:solidFill>
                  <a:srgbClr val="000000"/>
                </a:solidFill>
                <a:effectLst/>
                <a:uFillTx/>
                <a:latin typeface="Arial"/>
              </a:rPr>
              <a:t>/2-social-and-emotional-factors.html</a:t>
            </a:r>
            <a:endParaRPr lang="cy-GB" sz="1800" b="0" i="0" u="none" strike="noStrike" cap="none" baseline="0" dirty="0">
              <a:solidFill>
                <a:srgbClr val="000000"/>
              </a:solidFill>
              <a:effectLst/>
              <a:uFillTx/>
              <a:latin typeface="Arial"/>
              <a:cs typeface="Arial"/>
            </a:endParaRPr>
          </a:p>
          <a:p>
            <a:r>
              <a:rPr lang="cy-GB" sz="1800" b="0" i="0" u="none" strike="noStrike" cap="none" baseline="0" dirty="0">
                <a:solidFill>
                  <a:srgbClr val="000000"/>
                </a:solidFill>
                <a:effectLst/>
                <a:uFillTx/>
                <a:latin typeface="Arial"/>
              </a:rPr>
              <a:t>(Dysgu Iechyd a Gofal Cymru).</a:t>
            </a:r>
            <a:r>
              <a:rPr lang="cy-GB" sz="1800"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r>
              <a:rPr lang="cy-GB" sz="1800" b="0" i="0" u="none" strike="noStrike" cap="none" baseline="0" dirty="0">
                <a:solidFill>
                  <a:srgbClr val="000000"/>
                </a:solidFill>
                <a:effectLst/>
                <a:uFillTx/>
                <a:latin typeface="Arial"/>
              </a:rPr>
              <a:t>Hefyd:</a:t>
            </a:r>
            <a:endParaRPr lang="cy-GB" sz="18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Llys-deuluoedd – Mae’r math hwn o deulu yn dod yn fwyfwy cyffredin. Gall ddod â chanlyniadau cadarnhaol a negyddol. Gall plant fwynhau bod yn rhan o deulu mwy, cael mwy o blant i chwarae â nhw a gweld eu rhiant yn hapus. Fodd bynnag, efallai y byddant yn dod â materion heb eu datrys a digio'r teulu newydd, gan arwain at broblemau ymddygiad. Mae’n bosibl y bydd rhieni’n teimlo rhyddhad bod ganddynt unigolyn i rannu’r cyfrifoldebau o ddydd i ddydd ag ef, ond </a:t>
            </a:r>
            <a:r>
              <a:rPr lang="cy-GB" sz="1200" b="0" i="0" u="none" strike="noStrike" cap="none" baseline="0" dirty="0" err="1">
                <a:solidFill>
                  <a:srgbClr val="000000"/>
                </a:solidFill>
                <a:effectLst/>
                <a:uFillTx/>
                <a:latin typeface="Calibri"/>
              </a:rPr>
              <a:t>gallant</a:t>
            </a:r>
            <a:r>
              <a:rPr lang="cy-GB" sz="1200" b="0" i="0" u="none" strike="noStrike" cap="none" baseline="0" dirty="0">
                <a:solidFill>
                  <a:srgbClr val="000000"/>
                </a:solidFill>
                <a:effectLst/>
                <a:uFillTx/>
                <a:latin typeface="Calibri"/>
              </a:rPr>
              <a:t> ddioddef o straen a phryder wrth geisio magu plant nad ydynt yn perthyn iddynt.</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Teulu heb blant – gall hwn fod yn ddewis ffordd o fyw a gall ddod ag ymdeimlad mawr o lesiant, gan fod yr oedolion yn dewis treulio eu hamser a’u harian yn canolbwyntio ar eu perthynas yn hytrach na phlant. Fodd bynnag, os na all cwpl gael plant gall hyn roi straen mawr ar yr unigolion a'r berthynas.</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Teulu estynedig yw’r grŵp teulu ehangach, ac eithrio’r prif ofalwyr a’u plant. Gall gynnwys modrybedd, ewythrod, cefndryd, neiniau a theidiau, brodyr a chwiorydd. Gall bod yn rhan o deulu estynedig cefnogol a gofalgar gael effaith gadarnhaol ar ddatblygiad plentyn. Bydd nifer o bobl i rannu'r rôl ofalu, a bydd gan y plentyn amrywiaeth o fodelau rôl i edrych i fyny atynt. Fodd bynnag, gall teulu estynedig hefyd gael effaith andwyol ar blentyn os oes tensiynau neu faterion rhwng aelodau'r teulu.</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endParaRPr lang="cy-GB" dirty="0">
              <a:cs typeface="Calibri"/>
            </a:endParaRPr>
          </a:p>
          <a:p>
            <a:pPr marL="171450" indent="-171450">
              <a:buFont typeface="Arial" panose="020B0604020202020204" pitchFamily="34" charset="0"/>
              <a:buChar char="•"/>
            </a:pPr>
            <a:endParaRPr lang="cy-GB" dirty="0">
              <a:cs typeface="Calibri"/>
            </a:endParaRPr>
          </a:p>
          <a:p>
            <a:r>
              <a:rPr lang="en-US" b="1" u="sng"/>
              <a:t>English</a:t>
            </a:r>
            <a:r>
              <a:rPr lang="en-US" dirty="0"/>
              <a:t> </a:t>
            </a:r>
            <a:endParaRPr lang="cy-GB" dirty="0">
              <a:cs typeface="Calibri" panose="020F0502020204030204"/>
            </a:endParaRPr>
          </a:p>
          <a:p>
            <a:pPr>
              <a:buFont typeface="Arial" panose="020B0604020202020204" pitchFamily="34" charset="0"/>
              <a:buChar char="•"/>
            </a:pPr>
            <a:r>
              <a:rPr lang="en-US"/>
              <a:t>Slide relates to AC 2.6: Why development may not follow the expected pattern </a:t>
            </a:r>
            <a:endParaRPr lang="cy-GB" dirty="0"/>
          </a:p>
          <a:p>
            <a:pPr>
              <a:buFont typeface="Arial" panose="020B0604020202020204" pitchFamily="34" charset="0"/>
              <a:buChar char="•"/>
            </a:pPr>
            <a:r>
              <a:rPr lang="en-US"/>
              <a:t>Reference: </a:t>
            </a:r>
            <a:r>
              <a:rPr lang="en-US" dirty="0">
                <a:hlinkClick r:id="rId3"/>
              </a:rPr>
              <a:t>http://resource.download.wjec.co.uk.s3.amazonaws.com/vtc/2018-19/HSC18-19_1-2/_multi-lang/factors-affecting-growth-development-and-well-being/2-social-and-emotional-factors.html</a:t>
            </a:r>
            <a:r>
              <a:rPr lang="en-US" dirty="0"/>
              <a:t> </a:t>
            </a:r>
            <a:endParaRPr lang="cy-GB" dirty="0"/>
          </a:p>
          <a:p>
            <a:pPr>
              <a:buFont typeface="Arial" panose="020B0604020202020204" pitchFamily="34" charset="0"/>
              <a:buChar char="•"/>
            </a:pPr>
            <a:r>
              <a:rPr lang="en-US"/>
              <a:t>(Health &amp; Care Learning Wales).  </a:t>
            </a:r>
            <a:endParaRPr lang="cy-GB" dirty="0"/>
          </a:p>
          <a:p>
            <a:pPr>
              <a:buFont typeface="Arial" panose="020B0604020202020204" pitchFamily="34" charset="0"/>
              <a:buChar char="•"/>
            </a:pPr>
            <a:r>
              <a:rPr lang="en-US" dirty="0"/>
              <a:t>Also,: </a:t>
            </a:r>
            <a:endParaRPr lang="cy-GB" dirty="0"/>
          </a:p>
          <a:p>
            <a:pPr>
              <a:buFont typeface="Symbol" panose="020B0604020202020204" pitchFamily="34" charset="0"/>
              <a:buChar char="•"/>
            </a:pPr>
            <a:r>
              <a:rPr lang="en-US" dirty="0"/>
              <a:t>Stepfamilies – This type of family is becoming increasingly common. It can bring positive and negative outcomes. Children may enjoy being part of a larger family, having more children to play with and seeing their parent happy. However, they may come with unresolved issues and resent the new family set-up, leading to </a:t>
            </a:r>
            <a:r>
              <a:rPr lang="en-US" dirty="0" err="1"/>
              <a:t>behavioural</a:t>
            </a:r>
            <a:r>
              <a:rPr lang="en-US" dirty="0"/>
              <a:t> issues. Parents may feel a sense of relief that they have an individual to share the day to day responsibilities with, however they may suffer from stress and anxiety when trying to parent children that are not their own. </a:t>
            </a:r>
            <a:endParaRPr lang="cy-GB" dirty="0"/>
          </a:p>
          <a:p>
            <a:pPr>
              <a:buFont typeface="Symbol" panose="020B0604020202020204" pitchFamily="34" charset="0"/>
              <a:buChar char="•"/>
            </a:pPr>
            <a:r>
              <a:rPr lang="en-US" dirty="0"/>
              <a:t>Childless family – this may be a lifestyle choice and can bring a great sense of well-being, as the adults choose to spend their time and money focusing on their relationship rather than children. However, if a couple are unable to have children this can place a great strain on the individuals and the relationship. </a:t>
            </a:r>
            <a:endParaRPr lang="cy-GB" dirty="0"/>
          </a:p>
          <a:p>
            <a:pPr>
              <a:buFont typeface="Symbol" panose="020B0604020202020204" pitchFamily="34" charset="0"/>
              <a:buChar char="•"/>
            </a:pPr>
            <a:r>
              <a:rPr lang="en-US" dirty="0"/>
              <a:t>An extended family is the wider family group, other than the main caregivers and their children. It can include aunts, uncles, cousins, grandparents, brothers and sisters. Being part of a supportive and caring extended family can have a positive impact on a child’s development. There will be several people to share the caring role, and the child will have a variety of role models to look up to. However, an extended family can also have an adverse effect on a child if there are tensions or issues between family members.</a:t>
            </a:r>
            <a:endParaRPr lang="cy-GB" dirty="0"/>
          </a:p>
          <a:p>
            <a:pPr>
              <a:buFont typeface="Arial" panose="020B0604020202020204" pitchFamily="34" charset="0"/>
              <a:buChar char="•"/>
            </a:pPr>
            <a:endParaRPr lang="cy-GB" dirty="0"/>
          </a:p>
          <a:p>
            <a:pPr marL="171450" indent="-171450">
              <a:buFont typeface="Arial" panose="020B0604020202020204" pitchFamily="34" charset="0"/>
              <a:buChar char="•"/>
            </a:pPr>
            <a:endParaRPr lang="cy-GB" dirty="0">
              <a:cs typeface="Calibri" panose="020F0502020204030204"/>
            </a:endParaRPr>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9151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u="none" strike="noStrike" cap="none" baseline="0">
                <a:solidFill>
                  <a:srgbClr val="000000"/>
                </a:solidFill>
                <a:effectLst/>
                <a:uFillTx/>
                <a:latin typeface="Arial"/>
              </a:rPr>
              <a:t>Yn hollbwysig i unrhyw sesiynau a addysgir, mae disgwyliad y bydd unigolion yn rhannu profiadau o ymarfer sy’n ymwneud â phynciau a drafodir.</a:t>
            </a:r>
          </a:p>
          <a:p>
            <a:r>
              <a:rPr lang="cy-GB" sz="1200" b="0" i="0" u="none" strike="noStrike" cap="none" baseline="0">
                <a:solidFill>
                  <a:srgbClr val="000000"/>
                </a:solidFill>
                <a:effectLst/>
                <a:uFillTx/>
                <a:latin typeface="Arial"/>
              </a:rPr>
              <a:t>Rhaid cadw at gyfrinachedd, yn gyntaf trwy i'r siaradwr beidio â datgelu manylion personol yr unigolion/eraill dan sylw, ac yn ail gan gyfranogwyr eraill. Rhaid i brofiadau a rennir o fewn y grŵp aros o fewn y sesiwn a pheidio â chael eu datgelu gyda phartïon allanol, ac eithrio lle mae pryder diogelu.</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2299502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Cyfeiriad: Dysgu Iechyd a Gofal Cymru: http://resource.download.wjec.co.uk.s3.amazonaws.com/vtc/2018-19/HSC18-19_1-2/_multi-lang/factors-affecting-growth-development-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-well-</a:t>
            </a:r>
            <a:r>
              <a:rPr lang="cy-GB" sz="1200" b="0" i="0" u="none" strike="noStrike" cap="none" baseline="0" dirty="0" err="1">
                <a:solidFill>
                  <a:srgbClr val="000000"/>
                </a:solidFill>
                <a:effectLst/>
                <a:uFillTx/>
                <a:latin typeface="Arial"/>
              </a:rPr>
              <a:t>being</a:t>
            </a:r>
            <a:r>
              <a:rPr lang="cy-GB" sz="1200" b="0" i="0" u="none" strike="noStrike" cap="none" baseline="0" dirty="0">
                <a:solidFill>
                  <a:srgbClr val="000000"/>
                </a:solidFill>
                <a:effectLst/>
                <a:uFillTx/>
                <a:latin typeface="Arial"/>
              </a:rPr>
              <a:t>/4-environmental-factors.html</a:t>
            </a:r>
            <a:endParaRPr lang="cy-GB" sz="1200" b="0" i="0" u="none" strike="noStrike" cap="none" baseline="0" dirty="0">
              <a:solidFill>
                <a:srgbClr val="000000"/>
              </a:solidFill>
              <a:effectLst/>
              <a:uFillTx/>
              <a:latin typeface="Arial"/>
              <a:cs typeface="Arial"/>
            </a:endParaRPr>
          </a:p>
          <a:p>
            <a:pPr>
              <a:spcBef>
                <a:spcPct val="30000"/>
              </a:spcBef>
              <a:spcAft>
                <a:spcPct val="0"/>
              </a:spcAft>
            </a:pPr>
            <a:endParaRPr lang="cy-GB" dirty="0">
              <a:latin typeface="Arial"/>
              <a:cs typeface="Arial"/>
            </a:endParaRPr>
          </a:p>
          <a:p>
            <a:endParaRPr lang="cy-GB" dirty="0"/>
          </a:p>
          <a:p>
            <a:r>
              <a:rPr lang="en-US" b="1" i="1" u="sng" dirty="0"/>
              <a:t>English</a:t>
            </a:r>
            <a:r>
              <a:rPr lang="en-US" i="1" dirty="0"/>
              <a:t> </a:t>
            </a:r>
            <a:endParaRPr lang="cy-GB" i="1" dirty="0">
              <a:cs typeface="Calibri"/>
            </a:endParaRPr>
          </a:p>
          <a:p>
            <a:r>
              <a:rPr lang="en-US" i="1" dirty="0"/>
              <a:t>Slide relates to AC 2.6: Why development may not follow the expected pattern </a:t>
            </a:r>
            <a:endParaRPr lang="cy-GB" i="1" dirty="0">
              <a:cs typeface="Calibri"/>
            </a:endParaRPr>
          </a:p>
          <a:p>
            <a:r>
              <a:rPr lang="en-US" i="1" dirty="0"/>
              <a:t>Reference: Health &amp; Care Learning Wales: </a:t>
            </a:r>
            <a:r>
              <a:rPr lang="en-US" i="1" dirty="0">
                <a:hlinkClick r:id="rId3"/>
              </a:rPr>
              <a:t>http://resource.download.wjec.co.uk.s3.amazonaws.com/vtc/2018-19/HSC18-19_1-2/_multi-lang/factors-affecting-growth-development-and-well-being/4-environmental-factors.html</a:t>
            </a:r>
            <a:endParaRPr lang="cy-GB" i="1" dirty="0"/>
          </a:p>
          <a:p>
            <a:pPr>
              <a:spcBef>
                <a:spcPct val="30000"/>
              </a:spcBef>
              <a:spcAft>
                <a:spcPct val="0"/>
              </a:spcAft>
            </a:pPr>
            <a:endParaRPr lang="cy-GB" dirty="0">
              <a:latin typeface="Arial"/>
              <a:cs typeface="Arial"/>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3116519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a:effectLst/>
                <a:uFillTx/>
              </a:rPr>
              <a:t>Sleid yn ymwneud ag AC 2.7: Ffyrdd y mae oedi datblygiadol mewn un maes yn effeithio ar y gallu i ennill sgiliau mewn meysydd eraill </a:t>
            </a:r>
          </a:p>
          <a:p>
            <a:endParaRPr lang="en-GB" b="1"/>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232148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endParaRPr lang="en-GB"/>
          </a:p>
          <a:p>
            <a:endParaRPr lang="en-GB" dirty="0">
              <a:cs typeface="Calibri"/>
            </a:endParaRPr>
          </a:p>
          <a:p>
            <a:r>
              <a:rPr lang="en-US" b="1" u="sng"/>
              <a:t>English</a:t>
            </a:r>
            <a:r>
              <a:rPr lang="en-US" dirty="0"/>
              <a:t> </a:t>
            </a:r>
            <a:endParaRPr lang="en-GB" dirty="0"/>
          </a:p>
          <a:p>
            <a:r>
              <a:rPr lang="en-US" dirty="0"/>
              <a:t>Slide relates to AC 2.7: Ways in which development delay in one area affects the ability to acquire skills in other areas </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2069041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r>
              <a:rPr lang="cy-GB" sz="1200" b="0" i="0" u="none" strike="noStrike" cap="none" baseline="0" dirty="0">
                <a:solidFill>
                  <a:srgbClr val="000000"/>
                </a:solidFill>
                <a:effectLst/>
                <a:uFillTx/>
                <a:latin typeface="Calibri"/>
              </a:rPr>
              <a:t>Gall y math hwn o oedi ddigwydd mewn plant sydd wedi profi anaf i'r ymennydd oherwydd haint, fel llid yr ymennydd, a all achosi chwyddo yn yr ymennydd a elwir yn </a:t>
            </a:r>
            <a:r>
              <a:rPr lang="cy-GB" sz="1200" b="0" i="0" u="none" strike="noStrike" cap="none" baseline="0" err="1">
                <a:solidFill>
                  <a:srgbClr val="000000"/>
                </a:solidFill>
                <a:effectLst/>
                <a:uFillTx/>
                <a:latin typeface="Calibri"/>
              </a:rPr>
              <a:t>enseffalitis</a:t>
            </a:r>
            <a:r>
              <a:rPr lang="cy-GB" sz="1200" b="0" i="0" u="none" strike="noStrike" cap="none" baseline="0" dirty="0">
                <a:solidFill>
                  <a:srgbClr val="000000"/>
                </a:solidFill>
                <a:effectLst/>
                <a:uFillTx/>
                <a:latin typeface="Calibri"/>
              </a:rPr>
              <a:t>. Gall syndrom ysgwyd babanod, anhwylderau ffitiau, ac anhwylderau </a:t>
            </a:r>
            <a:r>
              <a:rPr lang="cy-GB" sz="1200" b="0" i="0" u="none" strike="noStrike" cap="none" baseline="0" err="1">
                <a:solidFill>
                  <a:srgbClr val="000000"/>
                </a:solidFill>
                <a:effectLst/>
                <a:uFillTx/>
                <a:latin typeface="Calibri"/>
              </a:rPr>
              <a:t>cromosomaidd</a:t>
            </a:r>
            <a:r>
              <a:rPr lang="cy-GB" sz="1200" b="0" i="0" u="none" strike="noStrike" cap="none" baseline="0" dirty="0">
                <a:solidFill>
                  <a:srgbClr val="000000"/>
                </a:solidFill>
                <a:effectLst/>
                <a:uFillTx/>
                <a:latin typeface="Calibri"/>
              </a:rPr>
              <a:t> sy'n effeithio ar ddatblygiad deallusol, megis syndrom Down, hefyd gynyddu'r risg o oedi gwybyddol. Yn y rhan fwyaf o achosion, fodd bynnag, nid yw'n bosibl nodi rheswm clir dros y math hwn o oedi.</a:t>
            </a:r>
            <a:endParaRPr lang="cy-GB" sz="1200" b="0" i="0" u="none" strike="noStrike" cap="none" baseline="0" dirty="0">
              <a:solidFill>
                <a:srgbClr val="000000"/>
              </a:solidFill>
              <a:effectLst/>
              <a:uFillTx/>
              <a:latin typeface="Calibri"/>
              <a:cs typeface="Calibri"/>
            </a:endParaRPr>
          </a:p>
          <a:p>
            <a:endParaRPr lang="cy-GB" dirty="0">
              <a:solidFill>
                <a:srgbClr val="000000"/>
              </a:solidFill>
              <a:latin typeface="Calibri"/>
              <a:cs typeface="Calibri"/>
            </a:endParaRPr>
          </a:p>
          <a:p>
            <a:r>
              <a:rPr lang="en-US" b="1" i="1" u="sng">
                <a:solidFill>
                  <a:srgbClr val="000000"/>
                </a:solidFill>
              </a:rPr>
              <a:t>English</a:t>
            </a:r>
            <a:r>
              <a:rPr lang="en-US" i="1" dirty="0">
                <a:solidFill>
                  <a:srgbClr val="000000"/>
                </a:solidFill>
              </a:rPr>
              <a:t> </a:t>
            </a:r>
            <a:endParaRPr lang="cy-GB" i="1" dirty="0">
              <a:solidFill>
                <a:srgbClr val="000000"/>
              </a:solidFill>
              <a:cs typeface="Calibri"/>
            </a:endParaRPr>
          </a:p>
          <a:p>
            <a:r>
              <a:rPr lang="en-US" i="1">
                <a:solidFill>
                  <a:srgbClr val="000000"/>
                </a:solidFill>
              </a:rPr>
              <a:t>Slide relates to AC 2.7: Ways in which development delay in one area affects the ability to acquire skills in other areas  </a:t>
            </a:r>
            <a:endParaRPr lang="cy-GB" i="1">
              <a:solidFill>
                <a:srgbClr val="000000"/>
              </a:solidFill>
              <a:cs typeface="Calibri"/>
            </a:endParaRPr>
          </a:p>
          <a:p>
            <a:r>
              <a:rPr lang="en-US" i="1" dirty="0">
                <a:solidFill>
                  <a:srgbClr val="000000"/>
                </a:solidFill>
              </a:rPr>
              <a:t>This type of delay may occur in children who have experienced a brain injury due to an infection, such as meningitis, which can cause swelling in the brain known as encephalitis. Shaken baby syndrome, seizure disorders, and chromosomal disorders that affect intellectual development, such as Down syndrome, may also increase the risk of a cognitive delay. In most cases, however, it is not possible to identify a clear reason for this type of delay.</a:t>
            </a:r>
            <a:endParaRPr lang="cy-GB" i="1" dirty="0">
              <a:solidFill>
                <a:srgbClr val="000000"/>
              </a:solidFill>
            </a:endParaRPr>
          </a:p>
          <a:p>
            <a:endParaRPr lang="cy-GB"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4023821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r>
              <a:rPr lang="cy-GB" sz="1200" b="0" i="0" u="none" strike="noStrike" cap="none" baseline="0" dirty="0">
                <a:solidFill>
                  <a:srgbClr val="000000"/>
                </a:solidFill>
                <a:effectLst/>
                <a:uFillTx/>
                <a:latin typeface="Calibri"/>
              </a:rPr>
              <a:t>Mae'n gyffredin i blant ag oedi datblygiadol gael anhawster gyda sgiliau cymdeithasol ac emosiynol. Er enghraifft, efallai y byddant yn cael trafferth deall ciwiau cymdeithasol, cychwyn cyfathrebu ag eraill, neu gynnal sgyrsiau dwy ffordd. </a:t>
            </a:r>
            <a:r>
              <a:rPr lang="cy-GB" sz="1200" b="0" i="0" u="none" strike="noStrike" cap="none" baseline="0" err="1">
                <a:solidFill>
                  <a:srgbClr val="000000"/>
                </a:solidFill>
                <a:effectLst/>
                <a:uFillTx/>
                <a:latin typeface="Calibri"/>
              </a:rPr>
              <a:t>Gallant</a:t>
            </a:r>
            <a:r>
              <a:rPr lang="cy-GB" sz="1200" b="0" i="0" u="none" strike="noStrike" cap="none" baseline="0" dirty="0">
                <a:solidFill>
                  <a:srgbClr val="000000"/>
                </a:solidFill>
                <a:effectLst/>
                <a:uFillTx/>
                <a:latin typeface="Calibri"/>
              </a:rPr>
              <a:t> hefyd gael anhawster i ddelio â rhwystredigaeth neu ymdopi â newid. Pan fydd yr amgylchedd yn mynd yn ormod o bwysau yn gymdeithasol neu'n emosiynol, efallai y bydd plant ag oedi datblygiadol yn strancio'n hir ac yn cymryd mwy o amser na phlant eraill i dawelu. Gall yr ymddygiad hwn fod yn arwydd bod angen mwy o gefnogaeth ar y plentyn trwy addasu ei amgylchedd neu ei sgiliau dysgu i ymdopi â heriau cymdeithasol ac emosiynol.</a:t>
            </a:r>
            <a:endParaRPr lang="cy-GB" sz="1200" b="0" i="0" u="none" strike="noStrike" cap="none" baseline="0" dirty="0">
              <a:solidFill>
                <a:srgbClr val="000000"/>
              </a:solidFill>
              <a:effectLst/>
              <a:uFillTx/>
              <a:latin typeface="Calibri"/>
              <a:cs typeface="Calibri"/>
            </a:endParaRPr>
          </a:p>
          <a:p>
            <a:endParaRPr lang="cy-GB" dirty="0">
              <a:solidFill>
                <a:srgbClr val="000000"/>
              </a:solidFill>
              <a:latin typeface="Calibri"/>
              <a:cs typeface="Calibri"/>
            </a:endParaRPr>
          </a:p>
          <a:p>
            <a:r>
              <a:rPr lang="en-US" b="1" u="sng" dirty="0">
                <a:solidFill>
                  <a:srgbClr val="000000"/>
                </a:solidFill>
              </a:rPr>
              <a:t>English</a:t>
            </a:r>
            <a:r>
              <a:rPr lang="en-US" dirty="0">
                <a:solidFill>
                  <a:srgbClr val="000000"/>
                </a:solidFill>
              </a:rPr>
              <a:t> </a:t>
            </a:r>
            <a:endParaRPr lang="cy-GB" dirty="0">
              <a:solidFill>
                <a:srgbClr val="000000"/>
              </a:solidFill>
            </a:endParaRPr>
          </a:p>
          <a:p>
            <a:r>
              <a:rPr lang="en-US" i="1" dirty="0">
                <a:solidFill>
                  <a:srgbClr val="000000"/>
                </a:solidFill>
              </a:rPr>
              <a:t>Slide relates to AC 2.7: Ways in which development delay in one area affects the ability to acquire skills in other areas  </a:t>
            </a:r>
            <a:endParaRPr lang="cy-GB" i="1" dirty="0">
              <a:solidFill>
                <a:srgbClr val="000000"/>
              </a:solidFill>
              <a:cs typeface="Calibri"/>
            </a:endParaRPr>
          </a:p>
          <a:p>
            <a:r>
              <a:rPr lang="en-US" i="1" dirty="0">
                <a:solidFill>
                  <a:srgbClr val="000000"/>
                </a:solidFill>
              </a:rPr>
              <a:t>It is common for children with developmental delays to have difficulty with social and emotional skills. For example, they may have trouble understanding social cues, initiating communication with others, or carrying on two-way conversations. They may also have difficulty dealing with frustration or coping with change. When the environment becomes too socially or emotionally demanding, children with developmental delays may have prolonged tantrums and take longer than other children to calm down. This behavior can be a signal that the child needs more support by modifying his or her environment or learning skills to cope with social and emotional challenges.</a:t>
            </a:r>
            <a:endParaRPr lang="cy-GB" i="1" dirty="0">
              <a:solidFill>
                <a:srgbClr val="000000"/>
              </a:solidFill>
            </a:endParaRPr>
          </a:p>
          <a:p>
            <a:endParaRPr lang="cy-GB"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488989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Gall plentyn sydd â’r math hwn o oedi lleferydd fod yn araf i breblan, siarad, a chreu brawddegau. Yn aml, mae gan blentyn ag oedi lleferydd gyfuniad o oedi </a:t>
            </a:r>
            <a:r>
              <a:rPr lang="cy-GB" sz="1200" b="0" i="0" u="none" strike="noStrike" cap="none" baseline="0" dirty="0" err="1">
                <a:solidFill>
                  <a:srgbClr val="000000"/>
                </a:solidFill>
                <a:effectLst/>
                <a:uFillTx/>
                <a:latin typeface="Calibri"/>
              </a:rPr>
              <a:t>derbyngar</a:t>
            </a:r>
            <a:r>
              <a:rPr lang="cy-GB" sz="1200" b="0" i="0" u="none" strike="noStrike" cap="none" baseline="0" dirty="0">
                <a:solidFill>
                  <a:srgbClr val="000000"/>
                </a:solidFill>
                <a:effectLst/>
                <a:uFillTx/>
                <a:latin typeface="Calibri"/>
              </a:rPr>
              <a:t> a mynegiannol.</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Mae gan blant â phroblem echddygol llafar - megis gwendid yng nghyhyrau'r geg neu anhawster symud y tafod neu'r ên - sy'n ymyrryd â chynhyrchu lleferydd yr hyn a elwir yn anhwylder cynhyrchu lleferydd.</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Gall plant brofi oedi lleferydd oherwydd achosion ffisiolegol, megis niwed i'r ymennydd, syndromau genetig, neu golli clyw. Mae oedi lleferydd arall yn cael ei achosi gan ffactorau amgylcheddol, megis diffyg ysgogiad. Mewn llawer o achosion, fodd bynnag, nid yw achos oedi lleferydd plentyn yn hysbys.</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endParaRPr lang="cy-GB" dirty="0">
              <a:cs typeface="Calibri"/>
            </a:endParaRPr>
          </a:p>
          <a:p>
            <a:r>
              <a:rPr lang="en-US" b="1" u="sng"/>
              <a:t>English</a:t>
            </a:r>
            <a:r>
              <a:rPr lang="en-US" dirty="0"/>
              <a:t> </a:t>
            </a:r>
            <a:endParaRPr lang="cy-GB" dirty="0">
              <a:cs typeface="Calibri" panose="020F0502020204030204"/>
            </a:endParaRPr>
          </a:p>
          <a:p>
            <a:pPr>
              <a:buFont typeface="Arial" panose="020B0604020202020204" pitchFamily="34" charset="0"/>
              <a:buChar char="•"/>
            </a:pPr>
            <a:r>
              <a:rPr lang="en-US"/>
              <a:t>Slide relates to AC 2.7: Ways in which development delay in one area affects the ability to acquire skills in other areas  </a:t>
            </a:r>
            <a:endParaRPr lang="cy-GB"/>
          </a:p>
          <a:p>
            <a:pPr>
              <a:buFont typeface="Symbol" panose="020B0604020202020204" pitchFamily="34" charset="0"/>
              <a:buChar char="•"/>
            </a:pPr>
            <a:r>
              <a:rPr lang="en-US" dirty="0"/>
              <a:t>A child with this type of speech delay may be slow to babble, talk, and create sentences. Often, a child with a speech delay has a combination of receptive and expressive delays. </a:t>
            </a:r>
            <a:endParaRPr lang="cy-GB" dirty="0"/>
          </a:p>
          <a:p>
            <a:pPr>
              <a:buFont typeface="Symbol" panose="020B0604020202020204" pitchFamily="34" charset="0"/>
              <a:buChar char="•"/>
            </a:pPr>
            <a:r>
              <a:rPr lang="en-US" dirty="0"/>
              <a:t>Children with an oral motor problem—such as weakness in the muscles of the mouth or difficulty moving the tongue or jaw—that interferes with speech production have what is known as a speech production disorder. </a:t>
            </a:r>
            <a:endParaRPr lang="cy-GB" dirty="0"/>
          </a:p>
          <a:p>
            <a:pPr marL="171450" indent="-171450">
              <a:buFont typeface="Arial" panose="020B0604020202020204" pitchFamily="34" charset="0"/>
              <a:buChar char="•"/>
            </a:pPr>
            <a:endParaRPr lang="cy-GB" dirty="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28</a:t>
            </a:fld>
            <a:endParaRPr lang="en-US"/>
          </a:p>
        </p:txBody>
      </p:sp>
    </p:spTree>
    <p:extLst>
      <p:ext uri="{BB962C8B-B14F-4D97-AF65-F5344CB8AC3E}">
        <p14:creationId xmlns:p14="http://schemas.microsoft.com/office/powerpoint/2010/main" val="1024761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endParaRPr lang="en-GB"/>
          </a:p>
          <a:p>
            <a:endParaRPr lang="en-GB" dirty="0">
              <a:cs typeface="Calibri"/>
            </a:endParaRPr>
          </a:p>
          <a:p>
            <a:r>
              <a:rPr lang="en-US" b="1" u="sng"/>
              <a:t>English</a:t>
            </a:r>
            <a:r>
              <a:rPr lang="en-US" dirty="0"/>
              <a:t> </a:t>
            </a:r>
            <a:endParaRPr lang="en-GB" dirty="0"/>
          </a:p>
          <a:p>
            <a:r>
              <a:rPr lang="en-US"/>
              <a:t>Slide relates to AC 2.7: Ways in which development delay in one area affects the ability to acquire skills in other areas </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29</a:t>
            </a:fld>
            <a:endParaRPr lang="en-US"/>
          </a:p>
        </p:txBody>
      </p:sp>
    </p:spTree>
    <p:extLst>
      <p:ext uri="{BB962C8B-B14F-4D97-AF65-F5344CB8AC3E}">
        <p14:creationId xmlns:p14="http://schemas.microsoft.com/office/powerpoint/2010/main" val="1447681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2.7: Ffyrdd y mae oedi datblygiadol mewn un maes yn effeithio ar y gallu i ennill sgiliau mewn meysydd eraill</a:t>
            </a:r>
            <a:r>
              <a:rPr lang="cy-GB" dirty="0"/>
              <a:t> </a:t>
            </a:r>
            <a:endParaRPr lang="cy-GB" b="0" i="0" u="none" strike="noStrike" cap="none" baseline="0">
              <a:effectLst/>
              <a:uFillTx/>
            </a:endParaRPr>
          </a:p>
          <a:p>
            <a:endParaRPr lang="en-GB"/>
          </a:p>
          <a:p>
            <a:endParaRPr lang="en-GB" dirty="0">
              <a:cs typeface="Calibri"/>
            </a:endParaRPr>
          </a:p>
          <a:p>
            <a:r>
              <a:rPr lang="en-US" b="1" u="sng"/>
              <a:t>English</a:t>
            </a:r>
            <a:r>
              <a:rPr lang="en-US" dirty="0"/>
              <a:t> </a:t>
            </a:r>
            <a:endParaRPr lang="en-GB" dirty="0"/>
          </a:p>
          <a:p>
            <a:r>
              <a:rPr lang="en-US"/>
              <a:t>Slide relates to AC 2.7: Ways in which development delay in one area affects the ability to acquire skills in other areas </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30</a:t>
            </a:fld>
            <a:endParaRPr lang="en-US"/>
          </a:p>
        </p:txBody>
      </p:sp>
    </p:spTree>
    <p:extLst>
      <p:ext uri="{BB962C8B-B14F-4D97-AF65-F5344CB8AC3E}">
        <p14:creationId xmlns:p14="http://schemas.microsoft.com/office/powerpoint/2010/main" val="3869394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GB"/>
          </a:p>
          <a:p>
            <a:endParaRPr lang="en-GB" dirty="0">
              <a:cs typeface="Calibri"/>
            </a:endParaRPr>
          </a:p>
          <a:p>
            <a:r>
              <a:rPr lang="en-US" b="1" u="sng" dirty="0"/>
              <a:t>English</a:t>
            </a:r>
            <a:r>
              <a:rPr lang="en-US" dirty="0"/>
              <a:t> </a:t>
            </a:r>
            <a:endParaRPr lang="en-GB" dirty="0"/>
          </a:p>
          <a:p>
            <a:r>
              <a:rPr lang="en-US" dirty="0"/>
              <a:t>Slide relates to AC 2.8: Links between families own experiences throughout their life course, their knowledge of child development, and expectations for themselves and their children</a:t>
            </a:r>
            <a:endParaRPr lang="en-GB" dirty="0"/>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31</a:t>
            </a:fld>
            <a:endParaRPr lang="en-US"/>
          </a:p>
        </p:txBody>
      </p:sp>
    </p:spTree>
    <p:extLst>
      <p:ext uri="{BB962C8B-B14F-4D97-AF65-F5344CB8AC3E}">
        <p14:creationId xmlns:p14="http://schemas.microsoft.com/office/powerpoint/2010/main" val="2446526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r>
              <a:rPr lang="cy-GB" sz="1200" b="0" i="0" u="none" strike="noStrike" cap="none" baseline="0" dirty="0">
                <a:solidFill>
                  <a:srgbClr val="000000"/>
                </a:solidFill>
                <a:effectLst/>
                <a:uFillTx/>
                <a:latin typeface="Arial"/>
              </a:rPr>
              <a:t>Nod yr ymarfer hwn yw eich annog i feddwl am 'adeiladwaith cymdeithasol' (sut mae dysgu a datblygiad yn dibynnu ar ryngweithio ag eraill).</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Gallai ymatebion gynnwys:</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Arial"/>
              </a:rPr>
              <a:t>- Modelau rôl: pwy mae'r plentyn yn eu hedmygu? Pa enghreifftiau o ymddygiad sy'n cael eu hamsugno i ymresymu gwybyddol ac ymddygiad gwirioneddol?</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Mab yn dysgu bod ymddygiad ymosodol tuag at eraill yn angenrheidiol pan gaiff ei fygwth gan eraill - gan mai dyma sut roedd y tad yn meithrin y plentyn.</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Mae dibyniaeth ar fudd-daliadau’r wladwriaeth yn ffordd ariannol arferol o fyw, gan fod y rhieni neu’r cenedlaethau blaenorol yn ddibynnol ar y wladwriaeth. Ydy cyflogaeth yn bwysig i'r unigolyn? Os felly, ym mha ffordd y dylanwadwyd arnynt o ran rolau swyddi?</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Beth yw disgwyliadau ariannol y plentyn sy'n datblygu?</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Disgwyliadau addysgol: a yw'r teulu'n disgwyl i'r plentyn gyflawni'n academaidd? Neu a oes disgwyliad y bydd y plentyn yn dilyn diffyg cyflawniad academaidd?</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Tai: a yw’r unigolyn yn gweld symudedd cymdeithasol yn bwysig iddo? Neu a yw'r unigolyn yn ymwneud â disgwyliadau cymdeithasol diwylliannol a chymunedol parhaus?</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Cyfraith a threfn: a yw’r unigolyn yn cael ei ddylanwadu gan ei gymuned, ei brofiadau magu plant neu gan ymddygiad a disgwyliadau ei gyfoedion?</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Tx/>
              <a:buChar char="-"/>
            </a:pPr>
            <a:r>
              <a:rPr lang="cy-GB" sz="1200" b="0" i="0" u="none" strike="noStrike" cap="none" baseline="0" dirty="0">
                <a:solidFill>
                  <a:srgbClr val="000000"/>
                </a:solidFill>
                <a:effectLst/>
                <a:uFillTx/>
                <a:latin typeface="Arial"/>
              </a:rPr>
              <a:t>Disgwyliadau iechyd: a fu mentora gofal personol digonol? A yw'r plentyn wedi datblygu'r sgiliau angenrheidiol i wneud y mwyaf o'i anghenion hunanofal ei hun?</a:t>
            </a:r>
            <a:r>
              <a:rPr lang="cy-GB" dirty="0">
                <a:solidFill>
                  <a:srgbClr val="000000"/>
                </a:solidFill>
                <a:latin typeface="Arial"/>
              </a:rPr>
              <a:t> </a:t>
            </a:r>
          </a:p>
          <a:p>
            <a:pPr marL="171450" indent="-171450">
              <a:buFontTx/>
              <a:buChar char="-"/>
            </a:pPr>
            <a:endParaRPr lang="cy-GB" sz="1200" b="0" i="0" u="none" strike="noStrike" cap="none" baseline="0" dirty="0">
              <a:solidFill>
                <a:srgbClr val="000000"/>
              </a:solidFill>
              <a:effectLst/>
              <a:uFillTx/>
              <a:latin typeface="Arial"/>
              <a:cs typeface="Arial"/>
            </a:endParaRPr>
          </a:p>
          <a:p>
            <a:pPr marL="171450" indent="-171450">
              <a:buFontTx/>
              <a:buChar char="-"/>
            </a:pPr>
            <a:endParaRPr lang="cy-GB" dirty="0">
              <a:solidFill>
                <a:srgbClr val="000000"/>
              </a:solidFill>
              <a:latin typeface="Arial"/>
              <a:cs typeface="Arial"/>
            </a:endParaRPr>
          </a:p>
          <a:p>
            <a:pPr marL="171450" indent="-171450">
              <a:buFontTx/>
              <a:buChar char="-"/>
            </a:pPr>
            <a:endParaRPr lang="cy-GB" dirty="0">
              <a:solidFill>
                <a:srgbClr val="000000"/>
              </a:solidFill>
              <a:latin typeface="Arial"/>
              <a:cs typeface="Arial"/>
            </a:endParaRPr>
          </a:p>
          <a:p>
            <a:pPr>
              <a:buFont typeface="Arial"/>
              <a:buChar char="•"/>
            </a:pPr>
            <a:r>
              <a:rPr lang="en-US" b="1" u="sng">
                <a:solidFill>
                  <a:srgbClr val="000000"/>
                </a:solidFill>
              </a:rPr>
              <a:t>English</a:t>
            </a:r>
            <a:r>
              <a:rPr lang="en-US" dirty="0">
                <a:solidFill>
                  <a:srgbClr val="000000"/>
                </a:solidFill>
              </a:rPr>
              <a:t> </a:t>
            </a:r>
            <a:endParaRPr lang="cy-GB">
              <a:solidFill>
                <a:srgbClr val="000000"/>
              </a:solidFill>
            </a:endParaRPr>
          </a:p>
          <a:p>
            <a:pPr>
              <a:buFont typeface="Arial"/>
              <a:buChar char="•"/>
            </a:pPr>
            <a:r>
              <a:rPr lang="en-US">
                <a:solidFill>
                  <a:srgbClr val="000000"/>
                </a:solidFill>
              </a:rPr>
              <a:t>Slide relates to AC 2.8: Links between families own experiences throughout their life course, their knowledge of child development, and expectations for themselves and their children </a:t>
            </a:r>
            <a:endParaRPr lang="cy-GB">
              <a:solidFill>
                <a:srgbClr val="000000"/>
              </a:solidFill>
            </a:endParaRPr>
          </a:p>
          <a:p>
            <a:pPr>
              <a:buFont typeface="Arial"/>
              <a:buChar char="•"/>
            </a:pPr>
            <a:r>
              <a:rPr lang="en-US" dirty="0">
                <a:solidFill>
                  <a:srgbClr val="000000"/>
                </a:solidFill>
              </a:rPr>
              <a:t>This exercise aims to encourage you to think about ‘social constructivism’ (how is learning and development dependent upon interactions with others).  </a:t>
            </a:r>
            <a:endParaRPr lang="cy-GB" dirty="0">
              <a:solidFill>
                <a:srgbClr val="000000"/>
              </a:solidFill>
            </a:endParaRPr>
          </a:p>
          <a:p>
            <a:pPr>
              <a:buFont typeface="Arial"/>
              <a:buChar char="•"/>
            </a:pPr>
            <a:r>
              <a:rPr lang="en-US" dirty="0">
                <a:solidFill>
                  <a:srgbClr val="000000"/>
                </a:solidFill>
              </a:rPr>
              <a:t>Responses might include:  </a:t>
            </a:r>
            <a:endParaRPr lang="cy-GB">
              <a:solidFill>
                <a:srgbClr val="000000"/>
              </a:solidFill>
            </a:endParaRPr>
          </a:p>
          <a:p>
            <a:pPr>
              <a:buFont typeface="Arial"/>
              <a:buChar char="•"/>
            </a:pPr>
            <a:r>
              <a:rPr lang="en-US" dirty="0">
                <a:solidFill>
                  <a:srgbClr val="000000"/>
                </a:solidFill>
              </a:rPr>
              <a:t>-   Role models: who does the child look up to? What examples of </a:t>
            </a:r>
            <a:r>
              <a:rPr lang="en-US" dirty="0" err="1">
                <a:solidFill>
                  <a:srgbClr val="000000"/>
                </a:solidFill>
              </a:rPr>
              <a:t>behaviour</a:t>
            </a:r>
            <a:r>
              <a:rPr lang="en-US" dirty="0">
                <a:solidFill>
                  <a:srgbClr val="000000"/>
                </a:solidFill>
              </a:rPr>
              <a:t> become absorbed into cognitive reasoning and actual </a:t>
            </a:r>
            <a:r>
              <a:rPr lang="en-US" dirty="0" err="1">
                <a:solidFill>
                  <a:srgbClr val="000000"/>
                </a:solidFill>
              </a:rPr>
              <a:t>behaviour</a:t>
            </a:r>
            <a:r>
              <a:rPr lang="en-US" dirty="0">
                <a:solidFill>
                  <a:srgbClr val="000000"/>
                </a:solidFill>
              </a:rPr>
              <a:t>?  </a:t>
            </a:r>
            <a:endParaRPr lang="cy-GB">
              <a:solidFill>
                <a:srgbClr val="000000"/>
              </a:solidFill>
            </a:endParaRPr>
          </a:p>
          <a:p>
            <a:pPr>
              <a:buFont typeface="Symbol"/>
              <a:buChar char="•"/>
            </a:pPr>
            <a:r>
              <a:rPr lang="en-US" dirty="0">
                <a:solidFill>
                  <a:srgbClr val="000000"/>
                </a:solidFill>
              </a:rPr>
              <a:t>A son learning that aggressive </a:t>
            </a:r>
            <a:r>
              <a:rPr lang="en-US" dirty="0" err="1">
                <a:solidFill>
                  <a:srgbClr val="000000"/>
                </a:solidFill>
              </a:rPr>
              <a:t>behaviour</a:t>
            </a:r>
            <a:r>
              <a:rPr lang="en-US" dirty="0">
                <a:solidFill>
                  <a:srgbClr val="000000"/>
                </a:solidFill>
              </a:rPr>
              <a:t> towards others is necessary when threatened by others- as this is how the father nurtured the child.  </a:t>
            </a:r>
            <a:endParaRPr lang="cy-GB">
              <a:solidFill>
                <a:srgbClr val="000000"/>
              </a:solidFill>
            </a:endParaRPr>
          </a:p>
          <a:p>
            <a:pPr>
              <a:buFont typeface="Symbol"/>
              <a:buChar char="•"/>
            </a:pPr>
            <a:r>
              <a:rPr lang="en-US" dirty="0">
                <a:solidFill>
                  <a:srgbClr val="000000"/>
                </a:solidFill>
              </a:rPr>
              <a:t>Dependency on state benefits is a normal financial way of life, as the parents or previous generations were dependent upon the state. Is employment important to the individual? If so, in what way have they been influenced to regard job roles?  </a:t>
            </a:r>
            <a:endParaRPr lang="cy-GB" dirty="0">
              <a:solidFill>
                <a:srgbClr val="000000"/>
              </a:solidFill>
            </a:endParaRPr>
          </a:p>
          <a:p>
            <a:pPr>
              <a:buFont typeface="Symbol"/>
              <a:buChar char="•"/>
            </a:pPr>
            <a:r>
              <a:rPr lang="en-US" dirty="0">
                <a:solidFill>
                  <a:srgbClr val="000000"/>
                </a:solidFill>
              </a:rPr>
              <a:t>What are the financial expectations of the developing child?  </a:t>
            </a:r>
            <a:endParaRPr lang="cy-GB" dirty="0">
              <a:solidFill>
                <a:srgbClr val="000000"/>
              </a:solidFill>
            </a:endParaRPr>
          </a:p>
          <a:p>
            <a:pPr>
              <a:buFont typeface="Symbol"/>
              <a:buChar char="•"/>
            </a:pPr>
            <a:r>
              <a:rPr lang="en-US" dirty="0">
                <a:solidFill>
                  <a:srgbClr val="000000"/>
                </a:solidFill>
              </a:rPr>
              <a:t>Educational expectations: do the family expect the child to achieve academically? Or is there an expectation that the child will follow academic non-achievement? </a:t>
            </a:r>
            <a:endParaRPr lang="cy-GB" dirty="0">
              <a:solidFill>
                <a:srgbClr val="000000"/>
              </a:solidFill>
            </a:endParaRPr>
          </a:p>
          <a:p>
            <a:pPr>
              <a:buFont typeface="Symbol"/>
              <a:buChar char="•"/>
            </a:pPr>
            <a:r>
              <a:rPr lang="en-US" dirty="0">
                <a:solidFill>
                  <a:srgbClr val="000000"/>
                </a:solidFill>
              </a:rPr>
              <a:t>Housing: does the individual see social mobility as important to them? Or is the individual concerned with continuing cultural and community social expectations?  </a:t>
            </a:r>
            <a:endParaRPr lang="cy-GB" dirty="0">
              <a:solidFill>
                <a:srgbClr val="000000"/>
              </a:solidFill>
            </a:endParaRPr>
          </a:p>
          <a:p>
            <a:pPr>
              <a:buFont typeface="Symbol"/>
              <a:buChar char="•"/>
            </a:pPr>
            <a:r>
              <a:rPr lang="en-US" dirty="0">
                <a:solidFill>
                  <a:srgbClr val="000000"/>
                </a:solidFill>
              </a:rPr>
              <a:t>Law and order: is the individual influenced by their community, their parenting experiences or by </a:t>
            </a:r>
            <a:r>
              <a:rPr lang="en-US" dirty="0" err="1">
                <a:solidFill>
                  <a:srgbClr val="000000"/>
                </a:solidFill>
              </a:rPr>
              <a:t>behaviours</a:t>
            </a:r>
            <a:r>
              <a:rPr lang="en-US" dirty="0">
                <a:solidFill>
                  <a:srgbClr val="000000"/>
                </a:solidFill>
              </a:rPr>
              <a:t> and expectations of their peers?  </a:t>
            </a:r>
            <a:endParaRPr lang="cy-GB" dirty="0">
              <a:solidFill>
                <a:srgbClr val="000000"/>
              </a:solidFill>
            </a:endParaRPr>
          </a:p>
          <a:p>
            <a:pPr>
              <a:buFont typeface="Symbol"/>
              <a:buChar char="•"/>
            </a:pPr>
            <a:r>
              <a:rPr lang="en-US" dirty="0">
                <a:solidFill>
                  <a:srgbClr val="000000"/>
                </a:solidFill>
              </a:rPr>
              <a:t>Health expectations: has there been adequate personal care mentoring? Has the child developed the skills necessary in </a:t>
            </a:r>
            <a:r>
              <a:rPr lang="en-US" dirty="0" err="1">
                <a:solidFill>
                  <a:srgbClr val="000000"/>
                </a:solidFill>
              </a:rPr>
              <a:t>maximising</a:t>
            </a:r>
            <a:r>
              <a:rPr lang="en-US" dirty="0">
                <a:solidFill>
                  <a:srgbClr val="000000"/>
                </a:solidFill>
              </a:rPr>
              <a:t> their own self-care needs? </a:t>
            </a:r>
            <a:endParaRPr lang="cy-GB" dirty="0">
              <a:solidFill>
                <a:srgbClr val="000000"/>
              </a:solidFill>
            </a:endParaRPr>
          </a:p>
          <a:p>
            <a:pPr marL="171450" indent="-171450">
              <a:buFontTx/>
              <a:buChar char="-"/>
            </a:pPr>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32</a:t>
            </a:fld>
            <a:endParaRPr lang="en-US"/>
          </a:p>
        </p:txBody>
      </p:sp>
    </p:spTree>
    <p:extLst>
      <p:ext uri="{BB962C8B-B14F-4D97-AF65-F5344CB8AC3E}">
        <p14:creationId xmlns:p14="http://schemas.microsoft.com/office/powerpoint/2010/main" val="151982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a:effectLst/>
                <a:uFillTx/>
              </a:rPr>
              <a:t>Sleid yn ymwneud ag AC 2.6: Pam efallai na fydd datblygiad yn dilyn y patrwm disgwyliedig</a:t>
            </a:r>
          </a:p>
          <a:p>
            <a:endParaRPr lang="en-GB" b="1"/>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3835574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pPr marL="171450" marR="0" lvl="0" indent="-171450" algn="l" defTabSz="912813" rtl="0" eaLnBrk="1" fontAlgn="base" latinLnBrk="0" hangingPunct="1">
              <a:lnSpc>
                <a:spcPct val="100000"/>
              </a:lnSpc>
              <a:spcBef>
                <a:spcPct val="30000"/>
              </a:spcBef>
              <a:spcAft>
                <a:spcPct val="0"/>
              </a:spcAft>
              <a:buClrTx/>
              <a:buSzTx/>
              <a:buFont typeface="Arial" panose="020B0604020202020204" pitchFamily="34" charset="0"/>
              <a:buChar char="•"/>
              <a:defRPr/>
            </a:pPr>
            <a:r>
              <a:rPr lang="cy-GB" sz="1200" b="0" i="0" u="none" strike="noStrike" cap="none" baseline="0" dirty="0">
                <a:solidFill>
                  <a:srgbClr val="000000"/>
                </a:solidFill>
                <a:effectLst/>
                <a:uFillTx/>
                <a:latin typeface="Calibri"/>
              </a:rPr>
              <a:t>Creodd </a:t>
            </a:r>
            <a:r>
              <a:rPr lang="cy-GB" sz="1200" b="0" i="0" u="none" strike="noStrike" cap="none" baseline="0" dirty="0" err="1">
                <a:solidFill>
                  <a:srgbClr val="000000"/>
                </a:solidFill>
                <a:effectLst/>
                <a:uFillTx/>
                <a:latin typeface="Calibri"/>
              </a:rPr>
              <a:t>Vygotsky</a:t>
            </a:r>
            <a:r>
              <a:rPr lang="cy-GB" sz="1200" b="0" i="0" u="none" strike="noStrike" cap="none" baseline="0" dirty="0">
                <a:solidFill>
                  <a:srgbClr val="000000"/>
                </a:solidFill>
                <a:effectLst/>
                <a:uFillTx/>
                <a:latin typeface="Calibri"/>
              </a:rPr>
              <a:t> y llall mwy gwybodus fel person sydd â mwy o wybodaeth a sgiliau na'r dysgwr. Mewn llawer o achosion, oedolyn fel rhiant neu athro yw'r unigolyn hwn.</a:t>
            </a:r>
            <a:endParaRPr lang="cy-GB" sz="1200" b="0" i="0" u="none" strike="noStrike" cap="none" baseline="0" dirty="0">
              <a:solidFill>
                <a:srgbClr val="000000"/>
              </a:solidFill>
              <a:effectLst/>
              <a:uFillTx/>
              <a:latin typeface="Calibri"/>
              <a:cs typeface="Calibri"/>
            </a:endParaRPr>
          </a:p>
          <a:p>
            <a:pPr marL="171450" marR="0" lvl="0" indent="-171450" algn="l" defTabSz="912813" rtl="0" eaLnBrk="1" fontAlgn="base" latinLnBrk="0" hangingPunct="1">
              <a:lnSpc>
                <a:spcPct val="100000"/>
              </a:lnSpc>
              <a:spcBef>
                <a:spcPct val="30000"/>
              </a:spcBef>
              <a:spcAft>
                <a:spcPct val="0"/>
              </a:spcAft>
              <a:buClrTx/>
              <a:buSzTx/>
              <a:buFont typeface="Arial" panose="020B0604020202020204" pitchFamily="34" charset="0"/>
              <a:buChar char="•"/>
              <a:defRPr/>
            </a:pPr>
            <a:r>
              <a:rPr lang="cy-GB" sz="1200" b="0" i="0" u="none" strike="noStrike" cap="none" baseline="0" dirty="0">
                <a:solidFill>
                  <a:srgbClr val="000000"/>
                </a:solidFill>
                <a:effectLst/>
                <a:uFillTx/>
                <a:latin typeface="Calibri"/>
              </a:rPr>
              <a:t>Ni waeth pwy sy'n gwasanaethu fel y llall mwy gwybodus, yr hyn sy'n allweddol yw eu bod yn darparu'r cyfarwyddyd cymdeithasol angenrheidiol o fewn y parth datblygiad agos (pan fydd y dysgwr yn sensitif i arweiniad).</a:t>
            </a:r>
            <a:endParaRPr lang="cy-GB" sz="1200" b="0" i="0" u="none" strike="noStrike" cap="none" baseline="0" dirty="0">
              <a:solidFill>
                <a:srgbClr val="000000"/>
              </a:solidFill>
              <a:effectLst/>
              <a:uFillTx/>
              <a:latin typeface="Calibri"/>
              <a:cs typeface="Calibri"/>
            </a:endParaRPr>
          </a:p>
          <a:p>
            <a:pPr marL="171450" marR="0" lvl="0" indent="-171450" algn="l" defTabSz="912813" rtl="0" eaLnBrk="1" fontAlgn="base" latinLnBrk="0" hangingPunct="1">
              <a:lnSpc>
                <a:spcPct val="100000"/>
              </a:lnSpc>
              <a:spcBef>
                <a:spcPct val="30000"/>
              </a:spcBef>
              <a:spcAft>
                <a:spcPct val="0"/>
              </a:spcAft>
              <a:buClrTx/>
              <a:buSzTx/>
              <a:buFont typeface="Arial" panose="020B0604020202020204" pitchFamily="34" charset="0"/>
              <a:buChar char="•"/>
              <a:defRPr/>
            </a:pPr>
            <a:r>
              <a:rPr lang="cy-GB" sz="1200" b="0" i="0" u="none" strike="noStrike" cap="none" baseline="0" dirty="0">
                <a:solidFill>
                  <a:srgbClr val="000000"/>
                </a:solidFill>
                <a:effectLst/>
                <a:uFillTx/>
                <a:latin typeface="Calibri"/>
              </a:rPr>
              <a:t>Awgrymodd </a:t>
            </a:r>
            <a:r>
              <a:rPr lang="cy-GB" sz="1200" b="0" i="0" u="none" strike="noStrike" cap="none" baseline="0" dirty="0" err="1">
                <a:solidFill>
                  <a:srgbClr val="000000"/>
                </a:solidFill>
                <a:effectLst/>
                <a:uFillTx/>
                <a:latin typeface="Calibri"/>
              </a:rPr>
              <a:t>Lev</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Vygotsky</a:t>
            </a:r>
            <a:r>
              <a:rPr lang="cy-GB" sz="1200" b="0" i="0" u="none" strike="noStrike" cap="none" baseline="0" dirty="0">
                <a:solidFill>
                  <a:srgbClr val="000000"/>
                </a:solidFill>
                <a:effectLst/>
                <a:uFillTx/>
                <a:latin typeface="Calibri"/>
              </a:rPr>
              <a:t> hefyd fod datblygiad dynol yn deillio o ryngweithio deinamig rhwng unigolion a chymdeithas. Trwy'r rhyngweithio hwn, mae plant yn dysgu'n raddol ac yn barhaus gan rieni ac athrawon.</a:t>
            </a:r>
            <a:endParaRPr lang="cy-GB" sz="1200" b="0" i="0" u="none" strike="noStrike" cap="none" baseline="0" dirty="0">
              <a:solidFill>
                <a:srgbClr val="000000"/>
              </a:solidFill>
              <a:effectLst/>
              <a:uFillTx/>
              <a:latin typeface="Calibri"/>
              <a:cs typeface="Calibri"/>
            </a:endParaRPr>
          </a:p>
          <a:p>
            <a:endParaRPr lang="en-GB"/>
          </a:p>
          <a:p>
            <a:endParaRPr lang="en-GB" dirty="0">
              <a:cs typeface="Calibri"/>
            </a:endParaRPr>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 </a:t>
            </a:r>
            <a:endParaRPr lang="en-GB"/>
          </a:p>
          <a:p>
            <a:pPr marL="285750" indent="-285750">
              <a:buFont typeface="Symbol"/>
              <a:buChar char="•"/>
            </a:pPr>
            <a:r>
              <a:rPr lang="en-US" dirty="0"/>
              <a:t>Vygotsky conceived the more knowledgeable other as a person who has greater knowledge and skills than the learner. In many cases, this individual is an adult such as a parent or teacher. </a:t>
            </a:r>
            <a:endParaRPr lang="en-GB" dirty="0"/>
          </a:p>
          <a:p>
            <a:pPr marL="285750" indent="-285750">
              <a:buFont typeface="Symbol"/>
              <a:buChar char="•"/>
            </a:pPr>
            <a:r>
              <a:rPr lang="en-US" dirty="0"/>
              <a:t>No matter who serves as the more knowledgeable other, the key is that they provide the needed social instruction within the zone of proximal development (when the learner is sensitive to guidance). </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33</a:t>
            </a:fld>
            <a:endParaRPr lang="en-US"/>
          </a:p>
        </p:txBody>
      </p:sp>
    </p:spTree>
    <p:extLst>
      <p:ext uri="{BB962C8B-B14F-4D97-AF65-F5344CB8AC3E}">
        <p14:creationId xmlns:p14="http://schemas.microsoft.com/office/powerpoint/2010/main" val="1998913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US">
              <a:effectLst/>
            </a:endParaRPr>
          </a:p>
          <a:p>
            <a:r>
              <a:rPr lang="cy-GB" sz="1200" b="0" i="0" u="none" strike="noStrike" cap="none" baseline="0" dirty="0">
                <a:solidFill>
                  <a:srgbClr val="000000"/>
                </a:solidFill>
                <a:effectLst/>
                <a:uFillTx/>
                <a:latin typeface="Arial"/>
              </a:rPr>
              <a:t>I bennu nodweddion amlycaf gwybodaeth, agweddau ac arferion magu plant craidd</a:t>
            </a:r>
            <a:r>
              <a:rPr lang="cy-GB" sz="1200" b="1" i="0" u="none" strike="noStrike" cap="none" baseline="0" dirty="0">
                <a:solidFill>
                  <a:srgbClr val="000000"/>
                </a:solidFill>
                <a:effectLst/>
                <a:uFillTx/>
                <a:latin typeface="Arial"/>
              </a:rPr>
              <a:t>, mae'n bwysig nodi'r canlyniadau dymunol ar gyfer plant. Mae nodi'r canlyniadau hyn yn sail i'r drafodaeth ar wybodaeth, agweddau ac arferion </a:t>
            </a:r>
            <a:r>
              <a:rPr lang="cy-GB" sz="1200" b="1" i="0" u="none" strike="noStrike" cap="none" baseline="0" dirty="0" err="1">
                <a:solidFill>
                  <a:srgbClr val="000000"/>
                </a:solidFill>
                <a:effectLst/>
                <a:uFillTx/>
                <a:latin typeface="Arial"/>
              </a:rPr>
              <a:t>rhianta</a:t>
            </a:r>
            <a:r>
              <a:rPr lang="cy-GB" sz="1200" b="1" i="0" u="none" strike="noStrike" cap="none" baseline="0" dirty="0">
                <a:solidFill>
                  <a:srgbClr val="000000"/>
                </a:solidFill>
                <a:effectLst/>
                <a:uFillTx/>
                <a:latin typeface="Arial"/>
              </a:rPr>
              <a:t> craidd </a:t>
            </a:r>
            <a:r>
              <a:rPr lang="cy-GB" sz="1200" b="0" i="0" u="none" strike="noStrike" cap="none" baseline="0" dirty="0">
                <a:solidFill>
                  <a:srgbClr val="000000"/>
                </a:solidFill>
                <a:effectLst/>
                <a:uFillTx/>
                <a:latin typeface="Arial"/>
              </a:rPr>
              <a:t>ac yn helpu ymchwilwyr, ymarferwyr, a llunwyr polisi i sefydlu blaenoriaethau ar gyfer buddsoddi, datblygu polisïau sy’n darparu’r amodau gorau posibl ar gyfer llwyddiant, eiriol dros fabwysiadu a gweithredu ymyriadau priodol sy’n seiliedig ar dystiolaeth, a defnyddio data i asesu a gwella effeithiolrwydd polisïau a rhaglenni penodol .</a:t>
            </a:r>
            <a:endParaRPr lang="cy-GB" sz="1200" b="0" i="0" u="none" strike="noStrike" cap="none" baseline="0" dirty="0">
              <a:solidFill>
                <a:srgbClr val="000000"/>
              </a:solidFill>
              <a:effectLst/>
              <a:uFillTx/>
              <a:latin typeface="Arial"/>
              <a:cs typeface="Arial"/>
            </a:endParaRPr>
          </a:p>
          <a:p>
            <a:r>
              <a:rPr lang="cy-GB" sz="1200" b="1" i="0" u="none" strike="noStrike" cap="none" baseline="0" dirty="0">
                <a:solidFill>
                  <a:srgbClr val="000000"/>
                </a:solidFill>
                <a:effectLst/>
                <a:uFillTx/>
                <a:latin typeface="Arial"/>
              </a:rPr>
              <a:t>Iechyd a Diogelwch Corfforol: </a:t>
            </a:r>
            <a:r>
              <a:rPr lang="cy-GB" sz="1200" b="0" i="0" u="none" strike="noStrike" cap="none" baseline="0" dirty="0">
                <a:solidFill>
                  <a:srgbClr val="000000"/>
                </a:solidFill>
                <a:effectLst/>
                <a:uFillTx/>
                <a:latin typeface="Arial"/>
              </a:rPr>
              <a:t>mae plant ifanc yn dibynnu ar rieni a gofalwyr sylfaenol eraill, y tu mewn a'r tu allan i'r cartref, i weithredu ar eu rhan i amddiffyn eu diogelwch a'u datblygiad iach. Ar y lefel fwyaf sylfaenol, rhaid i blant dderbyn y gofal, fel yr adlewyrchir mewn nifer o amddiffyniadau emosiynol a ffisiolegol, sy'n angenrheidiol i gwrdd â safonau normadol ar gyfer twf a datblygiad corfforol, megis canllawiau ar gyfer pwysau iach a derbyn brechiadau a argymhellir.</a:t>
            </a:r>
            <a:endParaRPr lang="cy-GB" sz="1200" b="0" i="0" u="none" strike="noStrike" cap="none" baseline="0" dirty="0">
              <a:solidFill>
                <a:srgbClr val="000000"/>
              </a:solidFill>
              <a:effectLst/>
              <a:uFillTx/>
              <a:latin typeface="Arial"/>
              <a:cs typeface="Arial"/>
            </a:endParaRPr>
          </a:p>
          <a:p>
            <a:r>
              <a:rPr lang="cy-GB" sz="1200" b="1" i="0" u="none" strike="noStrike" cap="none" baseline="0" dirty="0">
                <a:solidFill>
                  <a:srgbClr val="000000"/>
                </a:solidFill>
                <a:effectLst/>
                <a:uFillTx/>
                <a:latin typeface="Arial"/>
              </a:rPr>
              <a:t>Cymhwysedd Emosiynol ac Ymddygiadol: </a:t>
            </a:r>
            <a:r>
              <a:rPr lang="cy-GB" sz="1200" b="0" i="0" u="none" strike="noStrike" cap="none" baseline="0" dirty="0">
                <a:solidFill>
                  <a:srgbClr val="000000"/>
                </a:solidFill>
                <a:effectLst/>
                <a:uFillTx/>
                <a:latin typeface="Arial"/>
              </a:rPr>
              <a:t>Mae rhieni a gofalwyr eraill yn adnoddau hanfodol i blant o ran rheoli cyffro emosiynol, ymdopi a rheoli ymddygiad. Maent yn gwasanaethu yn y rôl hon trwy ddarparu </a:t>
            </a:r>
            <a:r>
              <a:rPr lang="cy-GB" sz="1200" b="0" i="0" u="none" strike="noStrike" cap="none" baseline="0" dirty="0" err="1">
                <a:solidFill>
                  <a:srgbClr val="000000"/>
                </a:solidFill>
                <a:effectLst/>
                <a:uFillTx/>
                <a:latin typeface="Arial"/>
              </a:rPr>
              <a:t>cadarnhadau</a:t>
            </a:r>
            <a:r>
              <a:rPr lang="cy-GB" sz="1200" b="0" i="0" u="none" strike="noStrike" cap="none" baseline="0" dirty="0">
                <a:solidFill>
                  <a:srgbClr val="000000"/>
                </a:solidFill>
                <a:effectLst/>
                <a:uFillTx/>
                <a:latin typeface="Arial"/>
              </a:rPr>
              <a:t> cadarnhaol, gan gyfleu cariad a pharch ac ennyn ymdeimlad o ddiogelwch.</a:t>
            </a:r>
            <a:r>
              <a:rPr lang="cy-GB" dirty="0">
                <a:solidFill>
                  <a:srgbClr val="000000"/>
                </a:solidFill>
                <a:latin typeface="Arial"/>
              </a:rPr>
              <a:t> </a:t>
            </a:r>
          </a:p>
          <a:p>
            <a:r>
              <a:rPr lang="cy-GB" sz="1200" b="1" i="0" u="none" strike="noStrike" cap="none" baseline="0" dirty="0">
                <a:solidFill>
                  <a:srgbClr val="000000"/>
                </a:solidFill>
                <a:effectLst/>
                <a:uFillTx/>
                <a:latin typeface="Arial"/>
              </a:rPr>
              <a:t>Cymhwysedd Cymdeithasol: </a:t>
            </a:r>
            <a:r>
              <a:rPr lang="cy-GB" sz="1200" b="0" i="0" u="none" strike="noStrike" cap="none" baseline="0" dirty="0">
                <a:solidFill>
                  <a:srgbClr val="000000"/>
                </a:solidFill>
                <a:effectLst/>
                <a:uFillTx/>
                <a:latin typeface="Arial"/>
              </a:rPr>
              <a:t>Mae plant sydd â chymhwysedd cymdeithasol sylfaenol yn gallu datblygu a chynnal perthnasoedd cadarnhaol gyda chyfoedion ac oedolion (</a:t>
            </a:r>
            <a:r>
              <a:rPr lang="cy-GB" sz="1200" b="0" i="0" u="none" strike="noStrike" cap="none" baseline="0" dirty="0" err="1">
                <a:solidFill>
                  <a:srgbClr val="000000"/>
                </a:solidFill>
                <a:effectLst/>
                <a:uFillTx/>
                <a:latin typeface="Arial"/>
              </a:rPr>
              <a:t>Semrud-Clikeman</a:t>
            </a:r>
            <a:r>
              <a:rPr lang="cy-GB" sz="1200" b="0" i="0" u="none" strike="noStrike" cap="none" baseline="0" dirty="0">
                <a:solidFill>
                  <a:srgbClr val="000000"/>
                </a:solidFill>
                <a:effectLst/>
                <a:uFillTx/>
                <a:latin typeface="Arial"/>
              </a:rPr>
              <a:t>, 2007).</a:t>
            </a:r>
            <a:r>
              <a:rPr lang="cy-GB" dirty="0">
                <a:solidFill>
                  <a:srgbClr val="000000"/>
                </a:solidFill>
                <a:latin typeface="Arial"/>
              </a:rPr>
              <a:t> </a:t>
            </a:r>
            <a:r>
              <a:rPr lang="cy-GB" sz="1200" b="0" i="0" u="none" strike="noStrike" cap="none" baseline="0" dirty="0">
                <a:solidFill>
                  <a:srgbClr val="000000"/>
                </a:solidFill>
                <a:effectLst/>
                <a:uFillTx/>
                <a:latin typeface="Arial"/>
              </a:rPr>
              <a:t> Gall cymhwysedd cymdeithasol, sydd wedi’i gydblethu â meysydd datblygiad eraill (e.e., gwybyddol, corfforol, emosiynol, ac ieithyddol), hefyd gynnwys gallu plant i gyd-dynnu ag eraill a’u parchu, megis y rhai o hil neu ethnigrwydd gwahanol, crefydd, cyfeiriadedd rhywiol,</a:t>
            </a:r>
            <a:r>
              <a:rPr lang="cy-GB" dirty="0">
                <a:solidFill>
                  <a:srgbClr val="000000"/>
                </a:solidFill>
                <a:latin typeface="Arial"/>
              </a:rPr>
              <a:t> </a:t>
            </a:r>
            <a:r>
              <a:rPr lang="cy-GB" sz="1200" b="0" i="0" u="none" strike="noStrike" cap="none" baseline="0" dirty="0">
                <a:solidFill>
                  <a:srgbClr val="000000"/>
                </a:solidFill>
                <a:effectLst/>
                <a:uFillTx/>
                <a:latin typeface="Arial"/>
              </a:rPr>
              <a:t> neu gefndir economaidd.</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1" i="0" u="none" strike="noStrike" cap="none" baseline="0" dirty="0">
                <a:solidFill>
                  <a:srgbClr val="000000"/>
                </a:solidFill>
                <a:effectLst/>
                <a:uFillTx/>
                <a:latin typeface="Arial"/>
              </a:rPr>
              <a:t>Cymhwysedd Gwybyddol: </a:t>
            </a:r>
            <a:r>
              <a:rPr lang="cy-GB" sz="1200" b="0" i="0" u="none" strike="noStrike" cap="none" baseline="0" dirty="0">
                <a:solidFill>
                  <a:srgbClr val="000000"/>
                </a:solidFill>
                <a:effectLst/>
                <a:uFillTx/>
                <a:latin typeface="Arial"/>
              </a:rPr>
              <a:t>Mae cymhwysedd gwybyddol yn cwmpasu’r sgiliau a’r galluoedd sydd eu hangen ar bob oedran a chyfnod datblygu i lwyddo yn yr ysgol ac yn y byd yn gyffredinol. Mae cymhwysedd gwybyddol plant yn cael ei ddiffinio gan sgiliau mewn iaith a chyfathrebu, yn ogystal â darllen, ysgrifennu, mathemateg, a datrys problemau. Mae plant yn elwa ar amgylcheddau ysgogol, heriol a chefnogol lle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ddatblygu'r sgiliau hyn, sy'n gweithredu fel sylfaen ar gyfer arferion </a:t>
            </a:r>
            <a:r>
              <a:rPr lang="cy-GB" sz="1200" b="0" i="0" u="none" strike="noStrike" cap="none" baseline="0" dirty="0" err="1">
                <a:solidFill>
                  <a:srgbClr val="000000"/>
                </a:solidFill>
                <a:effectLst/>
                <a:uFillTx/>
                <a:latin typeface="Arial"/>
              </a:rPr>
              <a:t>hunanreoleiddio</a:t>
            </a:r>
            <a:r>
              <a:rPr lang="cy-GB" sz="1200" b="0" i="0" u="none" strike="noStrike" cap="none" baseline="0" dirty="0">
                <a:solidFill>
                  <a:srgbClr val="000000"/>
                </a:solidFill>
                <a:effectLst/>
                <a:uFillTx/>
                <a:latin typeface="Arial"/>
              </a:rPr>
              <a:t> iach a'r dulliau dyfalbarhad sydd eu hangen ar gyfer llwyddiant academaidd.</a:t>
            </a:r>
            <a:r>
              <a:rPr lang="cy-GB" dirty="0">
                <a:solidFill>
                  <a:srgbClr val="000000"/>
                </a:solidFill>
                <a:latin typeface="Arial"/>
              </a:rPr>
              <a:t> </a:t>
            </a:r>
          </a:p>
          <a:p>
            <a:endParaRPr lang="cy-GB" sz="1200" b="0" i="0" u="none" strike="noStrike" cap="none" baseline="0" dirty="0">
              <a:solidFill>
                <a:srgbClr val="000000"/>
              </a:solidFill>
              <a:effectLst/>
              <a:uFillTx/>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a:p>
            <a:r>
              <a:rPr lang="en-US" b="1" u="sng">
                <a:solidFill>
                  <a:srgbClr val="000000"/>
                </a:solidFill>
              </a:rPr>
              <a:t>English</a:t>
            </a:r>
            <a:r>
              <a:rPr lang="en-US" dirty="0">
                <a:solidFill>
                  <a:srgbClr val="000000"/>
                </a:solidFill>
              </a:rPr>
              <a:t> </a:t>
            </a:r>
            <a:endParaRPr lang="cy-GB" dirty="0">
              <a:solidFill>
                <a:srgbClr val="000000"/>
              </a:solidFill>
            </a:endParaRPr>
          </a:p>
          <a:p>
            <a:r>
              <a:rPr lang="en-US">
                <a:solidFill>
                  <a:srgbClr val="000000"/>
                </a:solidFill>
              </a:rPr>
              <a:t>Slide relates to AC 2.8: Links between families own experiences throughout their life course, their knowledge of child development, and expectations for themselves and their children </a:t>
            </a:r>
            <a:endParaRPr lang="cy-GB">
              <a:solidFill>
                <a:srgbClr val="000000"/>
              </a:solidFill>
            </a:endParaRPr>
          </a:p>
          <a:p>
            <a:r>
              <a:rPr lang="en-US">
                <a:solidFill>
                  <a:srgbClr val="000000"/>
                </a:solidFill>
              </a:rPr>
              <a:t> To determine the salient features of core parenting knowledge, attitudes, and practices</a:t>
            </a:r>
            <a:r>
              <a:rPr lang="en-US" b="1">
                <a:solidFill>
                  <a:srgbClr val="000000"/>
                </a:solidFill>
              </a:rPr>
              <a:t>, it is important to identify the desired outcomes for children. Identifying these outcomes grounds the discussion of core parenting knowledge, attitudes, and practices </a:t>
            </a:r>
            <a:r>
              <a:rPr lang="en-US">
                <a:solidFill>
                  <a:srgbClr val="000000"/>
                </a:solidFill>
              </a:rPr>
              <a:t>and helps researchers, practitioners, and policy makers establish priorities for investment, develop policies that provide optimal conditions for success, advocate for the adoption and implementation of appropriate evidence-based interventions, and </a:t>
            </a:r>
            <a:r>
              <a:rPr lang="en-US" err="1">
                <a:solidFill>
                  <a:srgbClr val="000000"/>
                </a:solidFill>
              </a:rPr>
              <a:t>utilise</a:t>
            </a:r>
            <a:r>
              <a:rPr lang="en-US">
                <a:solidFill>
                  <a:srgbClr val="000000"/>
                </a:solidFill>
              </a:rPr>
              <a:t> data to assess and improve the effectiveness of specific policies and programs. </a:t>
            </a:r>
            <a:endParaRPr lang="cy-GB">
              <a:solidFill>
                <a:srgbClr val="000000"/>
              </a:solidFill>
            </a:endParaRPr>
          </a:p>
          <a:p>
            <a:r>
              <a:rPr lang="en-GB" b="1">
                <a:solidFill>
                  <a:srgbClr val="000000"/>
                </a:solidFill>
              </a:rPr>
              <a:t>Physical Health and Safety: </a:t>
            </a:r>
            <a:r>
              <a:rPr lang="en-US">
                <a:solidFill>
                  <a:srgbClr val="000000"/>
                </a:solidFill>
              </a:rPr>
              <a:t>young children rely on parents and other primary caregivers, inside and outside the home, to act on their behalf to protect their safety and healthy development. At the most basic level, children must receive the care, as reflected in a number of emotional and physiological protections, necessary to meet normative standards for growth and physical development, such as guidelines for healthy weight and receipt of recommended vaccinations. </a:t>
            </a:r>
            <a:endParaRPr lang="cy-GB">
              <a:solidFill>
                <a:srgbClr val="000000"/>
              </a:solidFill>
            </a:endParaRPr>
          </a:p>
          <a:p>
            <a:r>
              <a:rPr lang="en-GB" b="1">
                <a:solidFill>
                  <a:srgbClr val="000000"/>
                </a:solidFill>
              </a:rPr>
              <a:t>Emotional and Behavioural Competence: </a:t>
            </a:r>
            <a:r>
              <a:rPr lang="en-US">
                <a:solidFill>
                  <a:srgbClr val="000000"/>
                </a:solidFill>
              </a:rPr>
              <a:t>Parents and other caregivers are essential resources for children in managing emotional arousal, coping, and managing </a:t>
            </a:r>
            <a:r>
              <a:rPr lang="en-US" err="1">
                <a:solidFill>
                  <a:srgbClr val="000000"/>
                </a:solidFill>
              </a:rPr>
              <a:t>behaviour</a:t>
            </a:r>
            <a:r>
              <a:rPr lang="en-US">
                <a:solidFill>
                  <a:srgbClr val="000000"/>
                </a:solidFill>
              </a:rPr>
              <a:t>. They serve in this role by providing positive affirmations, conveying love and respect and engendering a sense of security.  </a:t>
            </a:r>
            <a:endParaRPr lang="cy-GB">
              <a:solidFill>
                <a:srgbClr val="000000"/>
              </a:solidFill>
            </a:endParaRPr>
          </a:p>
          <a:p>
            <a:r>
              <a:rPr lang="en-GB" b="1">
                <a:solidFill>
                  <a:srgbClr val="000000"/>
                </a:solidFill>
              </a:rPr>
              <a:t>Social Competence: </a:t>
            </a:r>
            <a:r>
              <a:rPr lang="en-US">
                <a:solidFill>
                  <a:srgbClr val="000000"/>
                </a:solidFill>
              </a:rPr>
              <a:t>Children who possess basic social competence are able to develop and maintain positive relationships with peers and adults (</a:t>
            </a:r>
            <a:r>
              <a:rPr lang="en-US" err="1">
                <a:solidFill>
                  <a:srgbClr val="000000"/>
                </a:solidFill>
              </a:rPr>
              <a:t>Semrud-Clikeman</a:t>
            </a:r>
            <a:r>
              <a:rPr lang="en-US">
                <a:solidFill>
                  <a:srgbClr val="000000"/>
                </a:solidFill>
              </a:rPr>
              <a:t>, 2007.  Social competence, which is intertwined with other areas of development (e.g., cognitive, physical, emotional, and linguistic), also may include children's ability to get along with and respect others, such as those of a different race or ethnicity, religion, sexual orientation, or economic background.  </a:t>
            </a:r>
            <a:endParaRPr lang="cy-GB">
              <a:solidFill>
                <a:srgbClr val="000000"/>
              </a:solidFill>
            </a:endParaRPr>
          </a:p>
          <a:p>
            <a:r>
              <a:rPr lang="en-GB" b="1">
                <a:solidFill>
                  <a:srgbClr val="000000"/>
                </a:solidFill>
              </a:rPr>
              <a:t>Cognitive Competence: </a:t>
            </a:r>
            <a:r>
              <a:rPr lang="en-US">
                <a:solidFill>
                  <a:srgbClr val="000000"/>
                </a:solidFill>
              </a:rPr>
              <a:t>Cognitive competence encompasses the skills and capacities needed at each age and stage of development to succeed in school and in the world at large. Children's cognitive competence is defined by skills in language and communication, as well as reading, writing, mathematics, and problem solving. Children benefit from stimulating, challenging, and supportive environments in which to develop these skills, which serve as a foundation for healthy self-regulatory practices and modes of persistence required for academic success. </a:t>
            </a:r>
            <a:endParaRPr lang="cy-GB">
              <a:solidFill>
                <a:srgbClr val="000000"/>
              </a:solidFill>
            </a:endParaRPr>
          </a:p>
          <a:p>
            <a:endParaRPr lang="cy-GB" dirty="0">
              <a:solidFill>
                <a:srgbClr val="000000"/>
              </a:solidFill>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34</a:t>
            </a:fld>
            <a:endParaRPr lang="en-US"/>
          </a:p>
        </p:txBody>
      </p:sp>
    </p:spTree>
    <p:extLst>
      <p:ext uri="{BB962C8B-B14F-4D97-AF65-F5344CB8AC3E}">
        <p14:creationId xmlns:p14="http://schemas.microsoft.com/office/powerpoint/2010/main" val="3346775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GB"/>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35</a:t>
            </a:fld>
            <a:endParaRPr lang="en-US"/>
          </a:p>
        </p:txBody>
      </p:sp>
    </p:spTree>
    <p:extLst>
      <p:ext uri="{BB962C8B-B14F-4D97-AF65-F5344CB8AC3E}">
        <p14:creationId xmlns:p14="http://schemas.microsoft.com/office/powerpoint/2010/main" val="4185457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GB"/>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36</a:t>
            </a:fld>
            <a:endParaRPr lang="en-US"/>
          </a:p>
        </p:txBody>
      </p:sp>
    </p:spTree>
    <p:extLst>
      <p:ext uri="{BB962C8B-B14F-4D97-AF65-F5344CB8AC3E}">
        <p14:creationId xmlns:p14="http://schemas.microsoft.com/office/powerpoint/2010/main" val="582183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Calibri"/>
              </a:rPr>
              <a:t>Ffynonellau wedi'u cymryd o Gyhoeddiad Llywodraeth Cymru: '</a:t>
            </a:r>
            <a:r>
              <a:rPr lang="cy-GB" sz="1800" b="0" i="0" u="none" strike="noStrike" cap="none" baseline="0" dirty="0" err="1">
                <a:solidFill>
                  <a:srgbClr val="000000"/>
                </a:solidFill>
                <a:effectLst/>
                <a:uFillTx/>
                <a:latin typeface="Arial"/>
              </a:rPr>
              <a:t>Rhianta</a:t>
            </a:r>
            <a:r>
              <a:rPr lang="cy-GB" sz="1800" b="0" i="0" u="none" strike="noStrike" cap="none" baseline="0" dirty="0">
                <a:solidFill>
                  <a:srgbClr val="000000"/>
                </a:solidFill>
                <a:effectLst/>
                <a:uFillTx/>
                <a:latin typeface="Arial"/>
              </a:rPr>
              <a:t> yng Nghymru: Canllawiau ar ymgysylltu a chymorth' (Mai 2017)</a:t>
            </a:r>
            <a:endParaRPr lang="cy-GB" sz="18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 </a:t>
            </a:r>
            <a:endParaRPr lang="en-GB"/>
          </a:p>
          <a:p>
            <a:r>
              <a:rPr lang="en-US" b="1" dirty="0"/>
              <a:t>Sources taken from Welsh Government Publication: ‘</a:t>
            </a:r>
            <a:r>
              <a:rPr lang="en-US" dirty="0"/>
              <a:t>Parenting in Wales: Guidance on engagement and support’ (May 2017)</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37</a:t>
            </a:fld>
            <a:endParaRPr lang="en-US"/>
          </a:p>
        </p:txBody>
      </p:sp>
    </p:spTree>
    <p:extLst>
      <p:ext uri="{BB962C8B-B14F-4D97-AF65-F5344CB8AC3E}">
        <p14:creationId xmlns:p14="http://schemas.microsoft.com/office/powerpoint/2010/main" val="280442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Calibri"/>
              </a:rPr>
              <a:t>Ffynonellau wedi'u cymryd o Gyhoeddiad Llywodraeth Cymru: '</a:t>
            </a:r>
            <a:r>
              <a:rPr lang="cy-GB" sz="1800" b="0" i="0" u="none" strike="noStrike" cap="none" baseline="0" dirty="0" err="1">
                <a:solidFill>
                  <a:srgbClr val="000000"/>
                </a:solidFill>
                <a:effectLst/>
                <a:uFillTx/>
                <a:latin typeface="Arial"/>
              </a:rPr>
              <a:t>Rhianta</a:t>
            </a:r>
            <a:r>
              <a:rPr lang="cy-GB" sz="1800" b="0" i="0" u="none" strike="noStrike" cap="none" baseline="0" dirty="0">
                <a:solidFill>
                  <a:srgbClr val="000000"/>
                </a:solidFill>
                <a:effectLst/>
                <a:uFillTx/>
                <a:latin typeface="Arial"/>
              </a:rPr>
              <a:t> yng Nghymru: Canllawiau ar ymgysylltu a chymorth' (Mai 2017)</a:t>
            </a:r>
            <a:endParaRPr lang="cy-GB" sz="1800" b="0" i="0" u="none" strike="noStrike" cap="none" baseline="0" dirty="0">
              <a:solidFill>
                <a:srgbClr val="000000"/>
              </a:solidFill>
              <a:effectLst/>
              <a:uFillTx/>
              <a:latin typeface="Arial"/>
              <a:cs typeface="Arial"/>
            </a:endParaRPr>
          </a:p>
          <a:p>
            <a:endParaRPr lang="en-GB"/>
          </a:p>
          <a:p>
            <a:endParaRPr lang="en-GB" dirty="0">
              <a:cs typeface="Calibri"/>
            </a:endParaRPr>
          </a:p>
          <a:p>
            <a:r>
              <a:rPr lang="en-US" b="1" u="sng" dirty="0"/>
              <a:t>English</a:t>
            </a:r>
            <a:r>
              <a:rPr lang="en-US" dirty="0"/>
              <a:t> </a:t>
            </a:r>
            <a:endParaRPr lang="en-GB" dirty="0"/>
          </a:p>
          <a:p>
            <a:r>
              <a:rPr lang="en-US" dirty="0"/>
              <a:t>Slide relates to AC 2.8: Links between families own experiences throughout their life course, their knowledge of child development, and expectations for themselves and their children </a:t>
            </a:r>
            <a:endParaRPr lang="en-GB" dirty="0"/>
          </a:p>
          <a:p>
            <a:r>
              <a:rPr lang="en-US" b="1" dirty="0"/>
              <a:t>Sources taken from Welsh Government Publication: ‘</a:t>
            </a:r>
            <a:r>
              <a:rPr lang="en-US" dirty="0"/>
              <a:t>Parenting in Wales: Guidance on engagement and support’ (May 2017)</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38</a:t>
            </a:fld>
            <a:endParaRPr lang="en-US"/>
          </a:p>
        </p:txBody>
      </p:sp>
    </p:spTree>
    <p:extLst>
      <p:ext uri="{BB962C8B-B14F-4D97-AF65-F5344CB8AC3E}">
        <p14:creationId xmlns:p14="http://schemas.microsoft.com/office/powerpoint/2010/main" val="4278241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2.8: Cysylltiadau rhwng profiadau’r teuluoedd eu hunain drwy gydol cwrs eu bywyd, eu gwybodaeth am ddatblygiad plentyn, a’u disgwyliadau ar gyfer eu hunain a’u plant</a:t>
            </a:r>
          </a:p>
          <a:p>
            <a:endParaRPr lang="en-GB"/>
          </a:p>
          <a:p>
            <a:endParaRPr lang="en-GB" dirty="0">
              <a:cs typeface="Calibri"/>
            </a:endParaRPr>
          </a:p>
          <a:p>
            <a:r>
              <a:rPr lang="en-US" b="1" u="sng"/>
              <a:t>English</a:t>
            </a:r>
            <a:r>
              <a:rPr lang="en-US" dirty="0"/>
              <a:t> </a:t>
            </a:r>
            <a:endParaRPr lang="en-GB" dirty="0"/>
          </a:p>
          <a:p>
            <a:r>
              <a:rPr lang="en-US"/>
              <a:t>Slide relates to AC 2.8: Links between families own experiences throughout their life course, their knowledge of child development, and expectations for themselves and their children</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39</a:t>
            </a:fld>
            <a:endParaRPr lang="en-US"/>
          </a:p>
        </p:txBody>
      </p:sp>
    </p:spTree>
    <p:extLst>
      <p:ext uri="{BB962C8B-B14F-4D97-AF65-F5344CB8AC3E}">
        <p14:creationId xmlns:p14="http://schemas.microsoft.com/office/powerpoint/2010/main" val="5007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endParaRPr lang="en-GB"/>
          </a:p>
          <a:p>
            <a:r>
              <a:rPr lang="en-US" b="1" u="sng"/>
              <a:t>English</a:t>
            </a:r>
            <a:r>
              <a:rPr lang="en-US" dirty="0"/>
              <a:t> </a:t>
            </a:r>
            <a:endParaRPr lang="en-GB" dirty="0"/>
          </a:p>
          <a:p>
            <a:r>
              <a:rPr lang="en-US"/>
              <a:t>Slide relates to AC 2.9: The range of attachment classifications and how these are connected to life experiences</a:t>
            </a:r>
            <a:endParaRPr lang="en-GB"/>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40</a:t>
            </a:fld>
            <a:endParaRPr lang="en-US"/>
          </a:p>
        </p:txBody>
      </p:sp>
    </p:spTree>
    <p:extLst>
      <p:ext uri="{BB962C8B-B14F-4D97-AF65-F5344CB8AC3E}">
        <p14:creationId xmlns:p14="http://schemas.microsoft.com/office/powerpoint/2010/main" val="2185627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200" b="0" i="0" u="none" strike="noStrike" cap="none" baseline="0" dirty="0">
                <a:solidFill>
                  <a:srgbClr val="000000"/>
                </a:solidFill>
                <a:effectLst/>
                <a:uFillTx/>
                <a:latin typeface="Arial"/>
              </a:rPr>
              <a:t>Ymarfer i'r grŵp: Diffiniwch y term 'ymlyniad'.</a:t>
            </a:r>
            <a:endParaRPr lang="cy-GB" sz="1200" b="0" i="0" u="none" strike="noStrike" cap="none" baseline="0" dirty="0">
              <a:solidFill>
                <a:srgbClr val="000000"/>
              </a:solidFill>
              <a:effectLst/>
              <a:uFillTx/>
              <a:latin typeface="Arial"/>
              <a:cs typeface="Arial"/>
            </a:endParaRPr>
          </a:p>
          <a:p>
            <a:endParaRPr lang="en-US" baseline="0"/>
          </a:p>
          <a:p>
            <a:r>
              <a:rPr lang="cy-GB" sz="1200" b="0" i="0" u="none" strike="noStrike" cap="none" baseline="0" dirty="0">
                <a:solidFill>
                  <a:srgbClr val="000000"/>
                </a:solidFill>
                <a:effectLst/>
                <a:uFillTx/>
                <a:latin typeface="Arial"/>
              </a:rPr>
              <a:t>Darllen Allweddol</a:t>
            </a:r>
            <a:r>
              <a:rPr lang="cy-GB" dirty="0">
                <a:solidFill>
                  <a:srgbClr val="000000"/>
                </a:solidFill>
                <a:latin typeface="Arial"/>
              </a:rPr>
              <a:t> </a:t>
            </a:r>
          </a:p>
          <a:p>
            <a:r>
              <a:rPr lang="cy-GB" sz="1200" b="0" i="0" u="none" strike="noStrike" cap="none" baseline="0" dirty="0" err="1">
                <a:solidFill>
                  <a:srgbClr val="000000"/>
                </a:solidFill>
                <a:effectLst/>
                <a:uFillTx/>
                <a:latin typeface="Arial"/>
              </a:rPr>
              <a:t>Aldgate</a:t>
            </a:r>
            <a:r>
              <a:rPr lang="cy-GB" sz="1200" b="0" i="0" u="none" strike="noStrike" cap="none" baseline="0" dirty="0">
                <a:solidFill>
                  <a:srgbClr val="000000"/>
                </a:solidFill>
                <a:effectLst/>
                <a:uFillTx/>
                <a:latin typeface="Arial"/>
              </a:rPr>
              <a:t>, J.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Jones, D. (2006) ‘The </a:t>
            </a:r>
            <a:r>
              <a:rPr lang="cy-GB" sz="1200" b="0" i="0" u="none" strike="noStrike" cap="none" baseline="0" dirty="0" err="1">
                <a:solidFill>
                  <a:srgbClr val="000000"/>
                </a:solidFill>
                <a:effectLst/>
                <a:uFillTx/>
                <a:latin typeface="Arial"/>
              </a:rPr>
              <a:t>place</a:t>
            </a:r>
            <a:r>
              <a:rPr lang="cy-GB" sz="1200" b="0" i="0" u="none" strike="noStrike" cap="none" baseline="0" dirty="0">
                <a:solidFill>
                  <a:srgbClr val="000000"/>
                </a:solidFill>
                <a:effectLst/>
                <a:uFillTx/>
                <a:latin typeface="Arial"/>
              </a:rPr>
              <a:t> of </a:t>
            </a:r>
            <a:r>
              <a:rPr lang="cy-GB" sz="1200" b="0" i="0" u="none" strike="noStrike" cap="none" baseline="0" dirty="0" err="1">
                <a:solidFill>
                  <a:srgbClr val="000000"/>
                </a:solidFill>
                <a:effectLst/>
                <a:uFillTx/>
                <a:latin typeface="Arial"/>
              </a:rPr>
              <a:t>attachment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in</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childrens</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development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In</a:t>
            </a:r>
            <a:r>
              <a:rPr lang="cy-GB" sz="1200" b="0" i="0" u="none" strike="noStrike" cap="none" baseline="0" dirty="0">
                <a:solidFill>
                  <a:srgbClr val="000000"/>
                </a:solidFill>
                <a:effectLst/>
                <a:uFillTx/>
                <a:latin typeface="Arial"/>
              </a:rPr>
              <a:t> J. </a:t>
            </a:r>
            <a:r>
              <a:rPr lang="cy-GB" sz="1200" b="0" i="0" u="none" strike="noStrike" cap="none" baseline="0" dirty="0" err="1">
                <a:solidFill>
                  <a:srgbClr val="000000"/>
                </a:solidFill>
                <a:effectLst/>
                <a:uFillTx/>
                <a:latin typeface="Arial"/>
              </a:rPr>
              <a:t>Aldgate</a:t>
            </a:r>
            <a:r>
              <a:rPr lang="cy-GB" sz="1200" b="0" i="0" u="none" strike="noStrike" cap="none" baseline="0" dirty="0">
                <a:solidFill>
                  <a:srgbClr val="000000"/>
                </a:solidFill>
                <a:effectLst/>
                <a:uFillTx/>
                <a:latin typeface="Arial"/>
              </a:rPr>
              <a:t>, D. Jones, W. Rose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C. </a:t>
            </a:r>
            <a:r>
              <a:rPr lang="cy-GB" sz="1200" b="0" i="0" u="none" strike="noStrike" cap="none" baseline="0" dirty="0" err="1">
                <a:solidFill>
                  <a:srgbClr val="000000"/>
                </a:solidFill>
                <a:effectLst/>
                <a:uFillTx/>
                <a:latin typeface="Arial"/>
              </a:rPr>
              <a:t>Jeffery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eds</a:t>
            </a:r>
            <a:r>
              <a:rPr lang="cy-GB" sz="1200" b="0" i="0" u="none" strike="noStrike" cap="none" baseline="0" dirty="0">
                <a:solidFill>
                  <a:srgbClr val="000000"/>
                </a:solidFill>
                <a:effectLst/>
                <a:uFillTx/>
                <a:latin typeface="Arial"/>
              </a:rPr>
              <a:t>) The </a:t>
            </a:r>
            <a:r>
              <a:rPr lang="cy-GB" sz="1200" b="0" i="0" u="none" strike="noStrike" cap="none" baseline="0" dirty="0" err="1">
                <a:solidFill>
                  <a:srgbClr val="000000"/>
                </a:solidFill>
                <a:effectLst/>
                <a:uFillTx/>
                <a:latin typeface="Arial"/>
              </a:rPr>
              <a:t>Developing</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World</a:t>
            </a:r>
            <a:r>
              <a:rPr lang="cy-GB" sz="1200" b="0" i="0" u="none" strike="noStrike" cap="none" baseline="0" dirty="0">
                <a:solidFill>
                  <a:srgbClr val="000000"/>
                </a:solidFill>
                <a:effectLst/>
                <a:uFillTx/>
                <a:latin typeface="Arial"/>
              </a:rPr>
              <a:t> of the </a:t>
            </a:r>
            <a:r>
              <a:rPr lang="cy-GB" sz="1200" b="0" i="0" u="none" strike="noStrike" cap="none" baseline="0" dirty="0" err="1">
                <a:solidFill>
                  <a:srgbClr val="000000"/>
                </a:solidFill>
                <a:effectLst/>
                <a:uFillTx/>
                <a:latin typeface="Arial"/>
              </a:rPr>
              <a:t>Child</a:t>
            </a:r>
            <a:r>
              <a:rPr lang="cy-GB" sz="1200" b="0" i="0" u="none" strike="noStrike" cap="none" baseline="0" dirty="0">
                <a:solidFill>
                  <a:srgbClr val="000000"/>
                </a:solidFill>
                <a:effectLst/>
                <a:uFillTx/>
                <a:latin typeface="Arial"/>
              </a:rPr>
              <a:t>, pp.67-96. London: Jessica </a:t>
            </a:r>
            <a:r>
              <a:rPr lang="cy-GB" sz="1200" b="0" i="0" u="none" strike="noStrike" cap="none" baseline="0" dirty="0" err="1">
                <a:solidFill>
                  <a:srgbClr val="000000"/>
                </a:solidFill>
                <a:effectLst/>
                <a:uFillTx/>
                <a:latin typeface="Arial"/>
              </a:rPr>
              <a:t>Kingsley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Publishers</a:t>
            </a:r>
            <a:r>
              <a:rPr lang="cy-GB" sz="1200" b="0" i="0" u="none" strike="noStrike" cap="none" baseline="0" dirty="0">
                <a:solidFill>
                  <a:srgbClr val="000000"/>
                </a:solidFill>
                <a:effectLst/>
                <a:uFillTx/>
                <a:latin typeface="Arial"/>
              </a:rPr>
              <a:t>.</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Daniel, B., </a:t>
            </a:r>
            <a:r>
              <a:rPr lang="cy-GB" sz="1200" b="0" i="0" u="none" strike="noStrike" cap="none" baseline="0" dirty="0" err="1">
                <a:solidFill>
                  <a:srgbClr val="000000"/>
                </a:solidFill>
                <a:effectLst/>
                <a:uFillTx/>
                <a:latin typeface="Arial"/>
              </a:rPr>
              <a:t>Wassell</a:t>
            </a:r>
            <a:r>
              <a:rPr lang="cy-GB" sz="1200" b="0" i="0" u="none" strike="noStrike" cap="none" baseline="0" dirty="0">
                <a:solidFill>
                  <a:srgbClr val="000000"/>
                </a:solidFill>
                <a:effectLst/>
                <a:uFillTx/>
                <a:latin typeface="Arial"/>
              </a:rPr>
              <a:t>, S.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Gilligan</a:t>
            </a:r>
            <a:r>
              <a:rPr lang="cy-GB" sz="1200" b="0" i="0" u="none" strike="noStrike" cap="none" baseline="0" dirty="0">
                <a:solidFill>
                  <a:srgbClr val="000000"/>
                </a:solidFill>
                <a:effectLst/>
                <a:uFillTx/>
                <a:latin typeface="Arial"/>
              </a:rPr>
              <a:t> R. (2002) </a:t>
            </a:r>
            <a:r>
              <a:rPr lang="cy-GB" sz="1200" b="0" i="0" u="none" strike="noStrike" cap="none" baseline="0" dirty="0" err="1">
                <a:solidFill>
                  <a:srgbClr val="000000"/>
                </a:solidFill>
                <a:effectLst/>
                <a:uFillTx/>
                <a:latin typeface="Arial"/>
              </a:rPr>
              <a:t>Child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Development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for</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Child</a:t>
            </a:r>
            <a:r>
              <a:rPr lang="cy-GB" sz="1200" b="0" i="0" u="none" strike="noStrike" cap="none" baseline="0" dirty="0">
                <a:solidFill>
                  <a:srgbClr val="000000"/>
                </a:solidFill>
                <a:effectLst/>
                <a:uFillTx/>
                <a:latin typeface="Arial"/>
              </a:rPr>
              <a:t> Care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Protection</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Workers</a:t>
            </a:r>
            <a:r>
              <a:rPr lang="cy-GB" sz="1200" b="0" i="0" u="none" strike="noStrike" cap="none" baseline="0" dirty="0">
                <a:solidFill>
                  <a:srgbClr val="000000"/>
                </a:solidFill>
                <a:effectLst/>
                <a:uFillTx/>
                <a:latin typeface="Arial"/>
              </a:rPr>
              <a:t>. London: Jessica </a:t>
            </a:r>
            <a:r>
              <a:rPr lang="cy-GB" sz="1200" b="0" i="0" u="none" strike="noStrike" cap="none" baseline="0" dirty="0" err="1">
                <a:solidFill>
                  <a:srgbClr val="000000"/>
                </a:solidFill>
                <a:effectLst/>
                <a:uFillTx/>
                <a:latin typeface="Arial"/>
              </a:rPr>
              <a:t>Kingsley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Publishers</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Chapter</a:t>
            </a:r>
            <a:r>
              <a:rPr lang="cy-GB" sz="1200" b="0" i="0" u="none" strike="noStrike" cap="none" baseline="0" dirty="0">
                <a:solidFill>
                  <a:srgbClr val="000000"/>
                </a:solidFill>
                <a:effectLst/>
                <a:uFillTx/>
                <a:latin typeface="Arial"/>
              </a:rPr>
              <a:t> 2 (pp.14-39) </a:t>
            </a:r>
            <a:r>
              <a:rPr lang="cy-GB" sz="1200" b="0" i="0" u="none" strike="noStrike" cap="none" baseline="0" dirty="0" err="1">
                <a:solidFill>
                  <a:srgbClr val="000000"/>
                </a:solidFill>
                <a:effectLst/>
                <a:uFillTx/>
                <a:latin typeface="Arial"/>
              </a:rPr>
              <a:t>Developing</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Relationships</a:t>
            </a:r>
            <a:r>
              <a:rPr lang="cy-GB" sz="1200" b="0" i="0" u="none" strike="noStrike" cap="none" baseline="0" dirty="0">
                <a:solidFill>
                  <a:srgbClr val="000000"/>
                </a:solidFill>
                <a:effectLst/>
                <a:uFillTx/>
                <a:latin typeface="Arial"/>
              </a:rPr>
              <a:t>)</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err="1">
                <a:solidFill>
                  <a:srgbClr val="000000"/>
                </a:solidFill>
                <a:effectLst/>
                <a:uFillTx/>
                <a:latin typeface="Arial"/>
              </a:rPr>
              <a:t>Fahlberg</a:t>
            </a:r>
            <a:r>
              <a:rPr lang="cy-GB" sz="1200" b="0" i="0" u="none" strike="noStrike" cap="none" baseline="0" dirty="0">
                <a:solidFill>
                  <a:srgbClr val="000000"/>
                </a:solidFill>
                <a:effectLst/>
                <a:uFillTx/>
                <a:latin typeface="Arial"/>
              </a:rPr>
              <a:t>, V. (1994) A </a:t>
            </a:r>
            <a:r>
              <a:rPr lang="cy-GB" sz="1200" b="0" i="0" u="none" strike="noStrike" cap="none" baseline="0" dirty="0" err="1">
                <a:solidFill>
                  <a:srgbClr val="000000"/>
                </a:solidFill>
                <a:effectLst/>
                <a:uFillTx/>
                <a:latin typeface="Arial"/>
              </a:rPr>
              <a:t>Child’s</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Journey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Through</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Placement</a:t>
            </a:r>
            <a:r>
              <a:rPr lang="cy-GB" sz="1200" b="0" i="0" u="none" strike="noStrike" cap="none" baseline="0" dirty="0">
                <a:solidFill>
                  <a:srgbClr val="000000"/>
                </a:solidFill>
                <a:effectLst/>
                <a:uFillTx/>
                <a:latin typeface="Arial"/>
              </a:rPr>
              <a:t>. London: British </a:t>
            </a:r>
            <a:r>
              <a:rPr lang="cy-GB" sz="1200" b="0" i="0" u="none" strike="noStrike" cap="none" baseline="0" dirty="0" err="1">
                <a:solidFill>
                  <a:srgbClr val="000000"/>
                </a:solidFill>
                <a:effectLst/>
                <a:uFillTx/>
                <a:latin typeface="Arial"/>
              </a:rPr>
              <a:t>Agencies</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for</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Adoption</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Fostering</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Chapter</a:t>
            </a:r>
            <a:r>
              <a:rPr lang="cy-GB" sz="1200" b="0" i="0" u="none" strike="noStrike" cap="none" baseline="0" dirty="0">
                <a:solidFill>
                  <a:srgbClr val="000000"/>
                </a:solidFill>
                <a:effectLst/>
                <a:uFillTx/>
                <a:latin typeface="Arial"/>
              </a:rPr>
              <a:t> 1 (pp.13-61) </a:t>
            </a:r>
            <a:r>
              <a:rPr lang="cy-GB" sz="1200" b="0" i="0" u="none" strike="noStrike" cap="none" baseline="0" dirty="0" err="1">
                <a:solidFill>
                  <a:srgbClr val="000000"/>
                </a:solidFill>
                <a:effectLst/>
                <a:uFillTx/>
                <a:latin typeface="Arial"/>
              </a:rPr>
              <a:t>Attachment</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Bonding</a:t>
            </a:r>
            <a:r>
              <a:rPr lang="cy-GB" sz="1200" b="0" i="0" u="none" strike="noStrike" cap="none" baseline="0" dirty="0">
                <a:solidFill>
                  <a:srgbClr val="000000"/>
                </a:solidFill>
                <a:effectLst/>
                <a:uFillTx/>
                <a:latin typeface="Arial"/>
              </a:rPr>
              <a:t>)</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Howe, D. (2005) </a:t>
            </a:r>
            <a:r>
              <a:rPr lang="cy-GB" sz="1200" b="0" i="0" u="none" strike="noStrike" cap="none" baseline="0" err="1">
                <a:solidFill>
                  <a:srgbClr val="000000"/>
                </a:solidFill>
                <a:effectLst/>
                <a:uFillTx/>
                <a:latin typeface="Arial"/>
              </a:rPr>
              <a:t>Child</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Abuse</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Neglect</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Attachment</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development</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intervention</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Hampshire</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Palgrave</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MacMillan</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Chapter</a:t>
            </a:r>
            <a:r>
              <a:rPr lang="cy-GB" sz="1200" b="0" i="0" u="none" strike="noStrike" cap="none" baseline="0" dirty="0">
                <a:solidFill>
                  <a:srgbClr val="000000"/>
                </a:solidFill>
                <a:effectLst/>
                <a:uFillTx/>
                <a:latin typeface="Arial"/>
              </a:rPr>
              <a:t> 11 (pp.183-198) </a:t>
            </a:r>
            <a:r>
              <a:rPr lang="cy-GB" sz="1200" b="0" i="0" u="none" strike="noStrike" cap="none" baseline="0" err="1">
                <a:solidFill>
                  <a:srgbClr val="000000"/>
                </a:solidFill>
                <a:effectLst/>
                <a:uFillTx/>
                <a:latin typeface="Arial"/>
              </a:rPr>
              <a:t>Drugs</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Depression</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and</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Domestic</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Violence</a:t>
            </a:r>
            <a:r>
              <a:rPr lang="cy-GB" sz="1200" b="0" i="0" u="none" strike="noStrike" cap="none" baseline="0" dirty="0">
                <a:solidFill>
                  <a:srgbClr val="000000"/>
                </a:solidFill>
                <a:effectLst/>
                <a:uFillTx/>
                <a:latin typeface="Arial"/>
              </a:rPr>
              <a:t>)</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r>
              <a:rPr lang="en-US" b="1" u="sng">
                <a:solidFill>
                  <a:srgbClr val="000000"/>
                </a:solidFill>
              </a:rPr>
              <a:t>English</a:t>
            </a:r>
            <a:r>
              <a:rPr lang="en-US" dirty="0">
                <a:solidFill>
                  <a:srgbClr val="000000"/>
                </a:solidFill>
              </a:rPr>
              <a:t> </a:t>
            </a:r>
            <a:endParaRPr lang="cy-GB" dirty="0">
              <a:solidFill>
                <a:srgbClr val="000000"/>
              </a:solidFill>
              <a:cs typeface="Calibri" panose="020F0502020204030204"/>
            </a:endParaRPr>
          </a:p>
          <a:p>
            <a:r>
              <a:rPr lang="en-US" dirty="0">
                <a:solidFill>
                  <a:srgbClr val="000000"/>
                </a:solidFill>
              </a:rPr>
              <a:t>Slide relates to AC 2.9: The range of attachment classifications and how these are connected to life experiences.</a:t>
            </a:r>
            <a:endParaRPr lang="cy-GB" dirty="0">
              <a:solidFill>
                <a:srgbClr val="000000"/>
              </a:solidFill>
              <a:cs typeface="Calibri" panose="020F0502020204030204"/>
            </a:endParaRPr>
          </a:p>
          <a:p>
            <a:endParaRPr lang="en-US" dirty="0">
              <a:solidFill>
                <a:srgbClr val="000000"/>
              </a:solidFill>
            </a:endParaRPr>
          </a:p>
          <a:p>
            <a:r>
              <a:rPr lang="en-US">
                <a:solidFill>
                  <a:srgbClr val="000000"/>
                </a:solidFill>
              </a:rPr>
              <a:t>Exercise to group: Define the term ‘attachment’. </a:t>
            </a:r>
            <a:endParaRPr lang="cy-GB">
              <a:solidFill>
                <a:srgbClr val="000000"/>
              </a:solidFill>
              <a:cs typeface="Calibri" panose="020F0502020204030204"/>
            </a:endParaRPr>
          </a:p>
          <a:p>
            <a:pPr>
              <a:buFont typeface="Arial" panose="020B0604020202020204" pitchFamily="34" charset="0"/>
              <a:buChar char="•"/>
            </a:pPr>
            <a:endParaRPr lang="en-US" dirty="0">
              <a:solidFill>
                <a:srgbClr val="000000"/>
              </a:solidFill>
              <a:cs typeface="Calibri"/>
            </a:endParaRPr>
          </a:p>
          <a:p>
            <a:r>
              <a:rPr lang="en-US">
                <a:solidFill>
                  <a:srgbClr val="000000"/>
                </a:solidFill>
              </a:rPr>
              <a:t>Key Reading  </a:t>
            </a:r>
            <a:endParaRPr lang="cy-GB">
              <a:solidFill>
                <a:srgbClr val="000000"/>
              </a:solidFill>
              <a:cs typeface="Calibri" panose="020F0502020204030204"/>
            </a:endParaRPr>
          </a:p>
          <a:p>
            <a:pPr>
              <a:buFont typeface="Symbol" panose="020B0604020202020204" pitchFamily="34" charset="0"/>
              <a:buChar char="•"/>
            </a:pPr>
            <a:r>
              <a:rPr lang="en-US" dirty="0">
                <a:solidFill>
                  <a:srgbClr val="000000"/>
                </a:solidFill>
              </a:rPr>
              <a:t>Aldgate, J. and Jones, D. (2006) ‘The place of attachment in </a:t>
            </a:r>
            <a:r>
              <a:rPr lang="en-US" dirty="0" err="1">
                <a:solidFill>
                  <a:srgbClr val="000000"/>
                </a:solidFill>
              </a:rPr>
              <a:t>childrens’</a:t>
            </a:r>
            <a:r>
              <a:rPr lang="en-US" dirty="0">
                <a:solidFill>
                  <a:srgbClr val="000000"/>
                </a:solidFill>
              </a:rPr>
              <a:t> development.’ In J. Aldgate, D. Jones, W. Rose and C. Jeffery (eds) The Developing World of the Child, pp.67-96. London: Jessica Kingsley Publishers.  </a:t>
            </a:r>
            <a:endParaRPr lang="cy-GB" dirty="0">
              <a:solidFill>
                <a:srgbClr val="000000"/>
              </a:solidFill>
            </a:endParaRPr>
          </a:p>
          <a:p>
            <a:pPr>
              <a:buFont typeface="Symbol" panose="020B0604020202020204" pitchFamily="34" charset="0"/>
              <a:buChar char="•"/>
            </a:pPr>
            <a:r>
              <a:rPr lang="en-US" dirty="0">
                <a:solidFill>
                  <a:srgbClr val="000000"/>
                </a:solidFill>
              </a:rPr>
              <a:t>Daniel, B., Wassell, S. and Gilligan R. (2002) Child Development for Child Care and Protection Workers. London: Jessica Kingsley Publishers. (Chapter 2 (pp.14-39) Developing Relationships)  </a:t>
            </a:r>
            <a:endParaRPr lang="cy-GB" dirty="0">
              <a:solidFill>
                <a:srgbClr val="000000"/>
              </a:solidFill>
            </a:endParaRPr>
          </a:p>
          <a:p>
            <a:pPr>
              <a:buFont typeface="Symbol" panose="020B0604020202020204" pitchFamily="34" charset="0"/>
              <a:buChar char="•"/>
            </a:pPr>
            <a:r>
              <a:rPr lang="en-US" dirty="0">
                <a:solidFill>
                  <a:srgbClr val="000000"/>
                </a:solidFill>
              </a:rPr>
              <a:t>Fahlberg, V. (1994) A Child’s Journey Through Placement. London: British Agencies for Adoption and Fostering. (Chapter 1 (pp.13-61) Attachment and Bonding)  </a:t>
            </a:r>
            <a:endParaRPr lang="cy-GB" dirty="0">
              <a:solidFill>
                <a:srgbClr val="000000"/>
              </a:solidFill>
            </a:endParaRPr>
          </a:p>
          <a:p>
            <a:pPr>
              <a:buFont typeface="Symbol" panose="020B0604020202020204" pitchFamily="34" charset="0"/>
              <a:buChar char="•"/>
            </a:pPr>
            <a:r>
              <a:rPr lang="en-US" dirty="0">
                <a:solidFill>
                  <a:srgbClr val="000000"/>
                </a:solidFill>
              </a:rPr>
              <a:t>Howe, D. (2005) Child Abuse and Neglect: Attachment, development and intervention. Hampshire: Palgrave MacMillan. (Chapter 11 (pp.183-198) Drugs, Depression and Domestic Violence)</a:t>
            </a:r>
            <a:endParaRPr lang="cy-GB" dirty="0">
              <a:solidFill>
                <a:srgbClr val="000000"/>
              </a:solidFill>
            </a:endParaRPr>
          </a:p>
          <a:p>
            <a:pPr marL="171450" indent="-171450">
              <a:buFont typeface="Arial" panose="020B0604020202020204" pitchFamily="34" charset="0"/>
              <a:buChar char="•"/>
            </a:pPr>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41</a:t>
            </a:fld>
            <a:endParaRPr lang="en-US"/>
          </a:p>
        </p:txBody>
      </p:sp>
    </p:spTree>
    <p:extLst>
      <p:ext uri="{BB962C8B-B14F-4D97-AF65-F5344CB8AC3E}">
        <p14:creationId xmlns:p14="http://schemas.microsoft.com/office/powerpoint/2010/main" val="1140930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pPr fontAlgn="base"/>
            <a:r>
              <a:rPr lang="cy-GB" sz="1200" b="1" i="0" u="none" strike="noStrike" cap="none" baseline="0" dirty="0">
                <a:solidFill>
                  <a:srgbClr val="000000"/>
                </a:solidFill>
                <a:effectLst/>
                <a:uFillTx/>
                <a:latin typeface="Calibri"/>
              </a:rPr>
              <a:t>Nodweddion Ymlyniad Diogel:</a:t>
            </a:r>
            <a:r>
              <a:rPr lang="cy-GB" sz="1200" b="0" i="0" u="none" strike="noStrike" cap="none" baseline="0" dirty="0">
                <a:solidFill>
                  <a:srgbClr val="000000"/>
                </a:solidFill>
                <a:effectLst/>
                <a:uFillTx/>
                <a:latin typeface="Calibri"/>
              </a:rPr>
              <a:t> Mae cyswllt a gychwynnir gan riant yn cael ei dderbyn yn rhwydd gan blant ag ymlyniad diogel ac maent yn croesawu dychweliad rhiant ag ymddygiad cadarnhaol. Er y gall y plant hyn gael eu cysuro i ryw raddau gan bobl eraill yn absenoldeb rhiant neu ofalwr, mae'n amlwg bod yn well ganddynt rieni na dieithriaid.</a:t>
            </a:r>
            <a:endParaRPr lang="cy-GB" sz="1200" b="0" i="0" u="none" strike="noStrike" cap="none" baseline="0" dirty="0">
              <a:solidFill>
                <a:srgbClr val="000000"/>
              </a:solidFill>
              <a:effectLst/>
              <a:uFillTx/>
              <a:latin typeface="Calibri"/>
              <a:cs typeface="Calibri"/>
            </a:endParaRPr>
          </a:p>
          <a:p>
            <a:pPr fontAlgn="base"/>
            <a:r>
              <a:rPr lang="cy-GB" sz="1200" b="0" i="0" u="none" strike="noStrike" cap="none" baseline="0" dirty="0">
                <a:solidFill>
                  <a:srgbClr val="000000"/>
                </a:solidFill>
                <a:effectLst/>
                <a:uFillTx/>
                <a:latin typeface="Calibri"/>
              </a:rPr>
              <a:t>Mae rhieni plant ag ymlyniad diogel yn tueddu i chwarae mwy gyda'u plant. Yn ogystal, mae'r rhieni hyn yn ymateb yn gyflymach i anghenion eu plant ac yn gyffredinol maent yn fwy ymatebol i'w plant na rhieni plant sydd heb ymlyniad diogel.</a:t>
            </a:r>
            <a:endParaRPr lang="cy-GB" sz="1200" b="0" i="0" u="none" strike="noStrike" cap="none" baseline="0" dirty="0">
              <a:solidFill>
                <a:srgbClr val="000000"/>
              </a:solidFill>
              <a:effectLst/>
              <a:uFillTx/>
              <a:latin typeface="Calibri"/>
              <a:cs typeface="Calibri"/>
            </a:endParaRPr>
          </a:p>
          <a:p>
            <a:pPr fontAlgn="base"/>
            <a:endParaRPr lang="en-US" sz="1200" b="0" i="0" kern="1200">
              <a:solidFill>
                <a:schemeClr val="tx1"/>
              </a:solidFill>
              <a:effectLst/>
              <a:latin typeface="+mn-lt"/>
              <a:ea typeface="+mn-ea"/>
              <a:cs typeface="+mn-cs"/>
            </a:endParaRPr>
          </a:p>
          <a:p>
            <a:pPr defTabSz="912813" fontAlgn="base">
              <a:spcBef>
                <a:spcPct val="30000"/>
              </a:spcBef>
              <a:spcAft>
                <a:spcPct val="0"/>
              </a:spcAft>
              <a:defRPr/>
            </a:pPr>
            <a:r>
              <a:rPr lang="cy-GB" sz="1800" b="1" i="0" u="none" strike="noStrike" cap="none" baseline="0" dirty="0">
                <a:solidFill>
                  <a:srgbClr val="000000"/>
                </a:solidFill>
                <a:effectLst/>
                <a:uFillTx/>
                <a:latin typeface="Arial"/>
              </a:rPr>
              <a:t>Nodweddion ymlyniad ansicr-amwys:</a:t>
            </a:r>
            <a:r>
              <a:rPr lang="cy-GB" sz="1800" b="1" dirty="0">
                <a:solidFill>
                  <a:srgbClr val="000000"/>
                </a:solidFill>
                <a:latin typeface="Arial"/>
              </a:rPr>
              <a:t>   </a:t>
            </a:r>
            <a:endParaRPr lang="cy-GB" sz="1800" b="1" i="0" u="none" strike="noStrike" cap="none" baseline="0" dirty="0">
              <a:solidFill>
                <a:srgbClr val="000000"/>
              </a:solidFill>
              <a:effectLst/>
              <a:uFillTx/>
              <a:latin typeface="Arial"/>
              <a:cs typeface="Arial"/>
            </a:endParaRPr>
          </a:p>
          <a:p>
            <a:pPr fontAlgn="base"/>
            <a:r>
              <a:rPr lang="cy-GB" sz="1200" b="0" i="0" u="none" strike="noStrike" cap="none" baseline="0" dirty="0">
                <a:solidFill>
                  <a:srgbClr val="000000"/>
                </a:solidFill>
                <a:effectLst/>
                <a:uFillTx/>
                <a:latin typeface="Calibri"/>
              </a:rPr>
              <a:t>Mewn rhai achosion, gall y plentyn wrthod y rhiant yn oddefol trwy wrthod cysur, neu gall ddangos ymosodedd uniongyrchol amlwg tuag at y rhiant.</a:t>
            </a:r>
            <a:endParaRPr lang="cy-GB" sz="1200" b="0" i="0" u="none" strike="noStrike" cap="none" baseline="0" dirty="0">
              <a:solidFill>
                <a:srgbClr val="000000"/>
              </a:solidFill>
              <a:effectLst/>
              <a:uFillTx/>
              <a:latin typeface="Calibri"/>
              <a:cs typeface="Calibri"/>
            </a:endParaRPr>
          </a:p>
          <a:p>
            <a:pPr fontAlgn="base"/>
            <a:endParaRPr lang="en-US" sz="1200" b="0" i="0" u="none" kern="1200">
              <a:solidFill>
                <a:schemeClr val="tx1"/>
              </a:solidFill>
              <a:effectLst/>
              <a:latin typeface="+mn-lt"/>
              <a:ea typeface="+mn-ea"/>
              <a:cs typeface="+mn-cs"/>
            </a:endParaRPr>
          </a:p>
          <a:p>
            <a:pPr fontAlgn="base"/>
            <a:r>
              <a:rPr lang="cy-GB" sz="1200" b="1" i="0" u="none" strike="noStrike" cap="none" baseline="0" dirty="0">
                <a:solidFill>
                  <a:srgbClr val="000000"/>
                </a:solidFill>
                <a:effectLst/>
                <a:uFillTx/>
                <a:latin typeface="Calibri"/>
              </a:rPr>
              <a:t>Nodweddion Ymlyniad Osgoi:</a:t>
            </a:r>
            <a:endParaRPr lang="cy-GB" sz="1200" b="1" i="0" u="none" strike="noStrike" cap="none" baseline="0" dirty="0">
              <a:solidFill>
                <a:srgbClr val="000000"/>
              </a:solidFill>
              <a:effectLst/>
              <a:uFillTx/>
              <a:latin typeface="Calibri"/>
              <a:cs typeface="Calibri"/>
            </a:endParaRPr>
          </a:p>
          <a:p>
            <a:pPr fontAlgn="base"/>
            <a:r>
              <a:rPr lang="cy-GB" sz="1200" b="0" i="0" u="none" strike="noStrike" cap="none" baseline="0" dirty="0">
                <a:solidFill>
                  <a:srgbClr val="000000"/>
                </a:solidFill>
                <a:effectLst/>
                <a:uFillTx/>
                <a:latin typeface="Calibri"/>
              </a:rPr>
              <a:t>Efallai na fydd y plant hyn yn gwrthod sylw gan riant, ond nid ydynt ychwaith yn ceisio cysur neu gysylltiad. Nid yw plant ag ymlyniad osgoi yn dangos unrhyw ffafriaeth rhwng rhiant a dieithryn llwyr.</a:t>
            </a:r>
            <a:endParaRPr lang="cy-GB" sz="1200" b="0" i="0" u="none" strike="noStrike" cap="none" baseline="0" dirty="0">
              <a:solidFill>
                <a:srgbClr val="000000"/>
              </a:solidFill>
              <a:effectLst/>
              <a:uFillTx/>
              <a:latin typeface="Calibri"/>
              <a:cs typeface="Calibri"/>
            </a:endParaRPr>
          </a:p>
          <a:p>
            <a:endParaRPr lang="cy-GB" sz="1200" b="0" i="0" u="none" kern="1200" dirty="0">
              <a:solidFill>
                <a:schemeClr val="tx1"/>
              </a:solidFill>
              <a:effectLst/>
              <a:latin typeface="+mn-lt"/>
              <a:cs typeface="Calibri"/>
            </a:endParaRPr>
          </a:p>
          <a:p>
            <a:endParaRPr lang="cy-GB" sz="1200" i="0" u="none" kern="1200" dirty="0">
              <a:solidFill>
                <a:schemeClr val="tx1"/>
              </a:solidFill>
              <a:effectLst/>
              <a:latin typeface="+mn-lt"/>
              <a:cs typeface="Calibri" panose="020F0502020204030204"/>
            </a:endParaRPr>
          </a:p>
          <a:p>
            <a:r>
              <a:rPr lang="en-US" b="1" u="sng"/>
              <a:t>English</a:t>
            </a:r>
            <a:r>
              <a:rPr lang="en-US" dirty="0"/>
              <a:t> </a:t>
            </a:r>
            <a:endParaRPr lang="cy-GB" dirty="0"/>
          </a:p>
          <a:p>
            <a:r>
              <a:rPr lang="en-US"/>
              <a:t>Slide relates to AC 2.9: The range of attachment classifications and how these are connected to life experiences </a:t>
            </a:r>
            <a:endParaRPr lang="cy-GB"/>
          </a:p>
          <a:p>
            <a:r>
              <a:rPr lang="en-GB" b="1" dirty="0"/>
              <a:t>Secure Attachment Characteristics:</a:t>
            </a:r>
            <a:r>
              <a:rPr lang="en-GB" dirty="0"/>
              <a:t> </a:t>
            </a:r>
            <a:r>
              <a:rPr lang="en-US" dirty="0"/>
              <a:t>Contact initiated by a parent is readily accepted by securely attached children and they greet the return of a parent with positive behavior. While these children can be comforted to some extent by other people in the absence of a parent or caregiver, they clearly prefer parents to strangers. </a:t>
            </a:r>
            <a:endParaRPr lang="cy-GB" dirty="0"/>
          </a:p>
          <a:p>
            <a:r>
              <a:rPr lang="en-US" dirty="0"/>
              <a:t>Parents of securely attached children tend to play more with their children. Additionally, these parents react more quickly to their children's needs and are generally more responsive to their children than the parents of insecurely attached children. </a:t>
            </a:r>
            <a:endParaRPr lang="cy-GB" dirty="0"/>
          </a:p>
          <a:p>
            <a:r>
              <a:rPr lang="en-US" dirty="0"/>
              <a:t> </a:t>
            </a:r>
            <a:endParaRPr lang="cy-GB" dirty="0"/>
          </a:p>
          <a:p>
            <a:r>
              <a:rPr lang="en-GB" b="1" dirty="0"/>
              <a:t>Ambivalent-insecure attachment characteristics:   </a:t>
            </a:r>
            <a:r>
              <a:rPr lang="en-US" dirty="0"/>
              <a:t> </a:t>
            </a:r>
            <a:endParaRPr lang="cy-GB" dirty="0"/>
          </a:p>
          <a:p>
            <a:r>
              <a:rPr lang="en-US" dirty="0"/>
              <a:t>In some cases, the child might passively reject the parent by refusing comfort, or may openly display direct aggression toward the parent. </a:t>
            </a:r>
            <a:endParaRPr lang="cy-GB" dirty="0"/>
          </a:p>
          <a:p>
            <a:r>
              <a:rPr lang="en-US" dirty="0"/>
              <a:t> </a:t>
            </a:r>
            <a:endParaRPr lang="cy-GB" dirty="0"/>
          </a:p>
          <a:p>
            <a:r>
              <a:rPr lang="en-GB" b="1" dirty="0"/>
              <a:t>Avoidant Attachment Characteristics:</a:t>
            </a:r>
            <a:r>
              <a:rPr lang="en-US" dirty="0"/>
              <a:t> </a:t>
            </a:r>
            <a:endParaRPr lang="cy-GB" dirty="0"/>
          </a:p>
          <a:p>
            <a:r>
              <a:rPr lang="en-US" dirty="0"/>
              <a:t>These children might not reject attention from</a:t>
            </a:r>
            <a:endParaRPr lang="cy-GB" dirty="0"/>
          </a:p>
          <a:p>
            <a:endParaRPr lang="cy-GB" dirty="0">
              <a:cs typeface="Calibri" panose="020F0502020204030204"/>
            </a:endParaRPr>
          </a:p>
          <a:p>
            <a:pPr fontAlgn="base"/>
            <a:endParaRPr lang="en-US">
              <a:cs typeface="Calibri" panose="020F0502020204030204"/>
            </a:endParaRPr>
          </a:p>
          <a:p>
            <a:pPr fontAlgn="base"/>
            <a:endParaRPr lang="en-US" b="1">
              <a:cs typeface="Calibri" panose="020F0502020204030204"/>
            </a:endParaRPr>
          </a:p>
          <a:p>
            <a:endParaRPr lang="en-GB" b="1">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42</a:t>
            </a:fld>
            <a:endParaRPr lang="en-US"/>
          </a:p>
        </p:txBody>
      </p:sp>
    </p:spTree>
    <p:extLst>
      <p:ext uri="{BB962C8B-B14F-4D97-AF65-F5344CB8AC3E}">
        <p14:creationId xmlns:p14="http://schemas.microsoft.com/office/powerpoint/2010/main" val="265560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a:effectLst/>
                <a:uFillTx/>
              </a:rPr>
              <a:t>Sleid yn ymwneud ag AC 2.6: Pam efallai na fydd datblygiad yn dilyn y patrwm disgwyliedig</a:t>
            </a:r>
          </a:p>
          <a:p>
            <a:endParaRPr lang="en-GB"/>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1632482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800" b="1" i="0" u="none" strike="noStrike" cap="none" baseline="0" dirty="0">
                <a:solidFill>
                  <a:srgbClr val="000000"/>
                </a:solidFill>
                <a:effectLst/>
                <a:uFillTx/>
                <a:latin typeface="Arial"/>
              </a:rPr>
              <a:t>Nodweddion ymlyniad osgoi:</a:t>
            </a:r>
            <a:r>
              <a:rPr lang="cy-GB" sz="1800" b="1" dirty="0">
                <a:solidFill>
                  <a:srgbClr val="000000"/>
                </a:solidFill>
                <a:latin typeface="Arial"/>
              </a:rPr>
              <a:t> </a:t>
            </a:r>
            <a:endParaRPr lang="cy-GB" sz="1800" b="1"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Calibri"/>
              </a:rPr>
              <a:t>Efallai na fydd y plant hyn yn gwrthod sylw gan riant, ond nid ydynt ychwaith yn ceisio cysur neu gysylltiad. Nid yw plant ag ymlyniad osgoi yn dangos unrhyw ffafriaeth rhwng rhiant a dieithryn llwyr.</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Fel oedolion, mae'r rhai sydd ag ymlyniad osgoi yn dueddol o gael anhawster gydag agosatrwydd a pherthnasoedd agos.</a:t>
            </a:r>
            <a:r>
              <a:rPr lang="cy-GB" sz="1200" b="0" i="0" u="none" strike="noStrike" cap="none" baseline="30000" dirty="0">
                <a:solidFill>
                  <a:srgbClr val="000000"/>
                </a:solidFill>
                <a:effectLst/>
                <a:uFillTx/>
                <a:latin typeface="Calibri"/>
              </a:rPr>
              <a:t>9</a:t>
            </a:r>
            <a:r>
              <a:rPr lang="cy-GB" sz="1200" b="0" i="0" u="none" strike="noStrike" cap="none" baseline="0" dirty="0">
                <a:solidFill>
                  <a:srgbClr val="000000"/>
                </a:solidFill>
                <a:effectLst/>
                <a:uFillTx/>
                <a:latin typeface="Calibri"/>
              </a:rPr>
              <a:t>Nid yw'r unigolion hyn yn buddsoddi llawer o emosiwn mewn perthnasoedd ac yn profi ychydig yn unig o ofid pan ddaw perthynas i ben.</a:t>
            </a:r>
            <a:endParaRPr lang="cy-GB" sz="1200" b="0" i="0" u="none" strike="noStrike" cap="none" baseline="0" dirty="0">
              <a:solidFill>
                <a:srgbClr val="000000"/>
              </a:solidFill>
              <a:effectLst/>
              <a:uFillTx/>
              <a:latin typeface="Calibri"/>
              <a:cs typeface="Calibri"/>
            </a:endParaRPr>
          </a:p>
          <a:p>
            <a:endParaRPr lang="en-US" sz="1200" b="0" i="0" u="none" kern="1200">
              <a:solidFill>
                <a:schemeClr val="tx1"/>
              </a:solidFill>
              <a:effectLst/>
              <a:latin typeface="+mn-lt"/>
              <a:ea typeface="+mn-ea"/>
              <a:cs typeface="+mn-cs"/>
            </a:endParaRPr>
          </a:p>
          <a:p>
            <a:endParaRPr lang="en-US" sz="1200" b="0" i="0" u="none" kern="1200" dirty="0">
              <a:solidFill>
                <a:schemeClr val="tx1"/>
              </a:solidFill>
              <a:effectLst/>
              <a:latin typeface="+mn-lt"/>
              <a:cs typeface="Calibri"/>
            </a:endParaRPr>
          </a:p>
          <a:p>
            <a:r>
              <a:rPr lang="en-US" b="1" u="sng" dirty="0"/>
              <a:t>English</a:t>
            </a:r>
            <a:r>
              <a:rPr lang="en-US" dirty="0"/>
              <a:t> </a:t>
            </a:r>
          </a:p>
          <a:p>
            <a:r>
              <a:rPr lang="en-US" dirty="0"/>
              <a:t>Slide relates to AC 2.9: The range of attachment classifications and how these are connected to life experiences </a:t>
            </a:r>
          </a:p>
          <a:p>
            <a:r>
              <a:rPr lang="en-GB" b="1" dirty="0"/>
              <a:t>Avoidant attachment characteristics: </a:t>
            </a:r>
            <a:r>
              <a:rPr lang="en-US" dirty="0"/>
              <a:t> </a:t>
            </a:r>
          </a:p>
          <a:p>
            <a:r>
              <a:rPr lang="en-US" dirty="0"/>
              <a:t>These children might not reject attention from a parent, but neither do they seek out comfort or contact. Children with an avoidant attachment show no preference between a parent and a complete stranger. </a:t>
            </a:r>
          </a:p>
          <a:p>
            <a:r>
              <a:rPr lang="en-US" dirty="0"/>
              <a:t>As adults, those with an avoidant attachment tend to have difficulty with intimacy and close relationships.9﻿﻿ These individuals do not invest much emotion in relationships and experience little distress when a relationship ends.</a:t>
            </a:r>
          </a:p>
          <a:p>
            <a:endParaRPr lang="en-US" sz="1200" b="0" i="0" u="none" kern="1200" dirty="0">
              <a:solidFill>
                <a:schemeClr val="tx1"/>
              </a:solidFill>
              <a:effectLst/>
              <a:latin typeface="+mn-lt"/>
              <a:cs typeface="Calibri"/>
            </a:endParaRPr>
          </a:p>
          <a:p>
            <a:endParaRPr lang="en-US" sz="1200" b="0" i="0" u="none" kern="1200">
              <a:solidFill>
                <a:schemeClr val="tx1"/>
              </a:solidFill>
              <a:effectLst/>
              <a:latin typeface="+mn-lt"/>
              <a:ea typeface="+mn-ea"/>
              <a:cs typeface="+mn-cs"/>
            </a:endParaRPr>
          </a:p>
          <a:p>
            <a:endParaRPr lang="en-US" u="none">
              <a:cs typeface="Calibri" panose="020F0502020204030204"/>
            </a:endParaRPr>
          </a:p>
          <a:p>
            <a:endParaRPr lang="en-US">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43</a:t>
            </a:fld>
            <a:endParaRPr lang="en-US"/>
          </a:p>
        </p:txBody>
      </p:sp>
    </p:spTree>
    <p:extLst>
      <p:ext uri="{BB962C8B-B14F-4D97-AF65-F5344CB8AC3E}">
        <p14:creationId xmlns:p14="http://schemas.microsoft.com/office/powerpoint/2010/main" val="2470078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200" b="0" i="0" u="none" strike="noStrike" cap="none" baseline="0" dirty="0">
                <a:solidFill>
                  <a:srgbClr val="000000"/>
                </a:solidFill>
                <a:effectLst/>
                <a:uFillTx/>
                <a:latin typeface="Arial"/>
              </a:rPr>
              <a:t>Nodiadau i’r hwylusydd:</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Mae </a:t>
            </a:r>
            <a:r>
              <a:rPr lang="cy-GB" sz="1200" b="0" i="0" u="none" strike="noStrike" cap="none" baseline="0" dirty="0" err="1">
                <a:solidFill>
                  <a:srgbClr val="000000"/>
                </a:solidFill>
                <a:effectLst/>
                <a:uFillTx/>
                <a:latin typeface="Arial"/>
              </a:rPr>
              <a:t>Fahlberg</a:t>
            </a:r>
            <a:r>
              <a:rPr lang="cy-GB" sz="1200" b="0" i="0" u="none" strike="noStrike" cap="none" baseline="0" dirty="0">
                <a:solidFill>
                  <a:srgbClr val="000000"/>
                </a:solidFill>
                <a:effectLst/>
                <a:uFillTx/>
                <a:latin typeface="Arial"/>
              </a:rPr>
              <a:t> (1994) yn awgrymu bod y term 'ymlyniad' yn cael ei ddefnyddio i ddisgrifio cysylltiad y plentyn â'r rhiant neu eraill a 'bondio' i ddisgrifio cysylltiad y rhiant â'r plentyn.</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Nid yw'r berthynas ymlyniad sylfaenol o reidrwydd yn dibynnu ar fwydo'r baban neu ddiwallu anghenion corfforol sylfaenol. Yn hytrach, mae'r berthynas ymlyniad sylfaenol a ddatblygir yn ystod babandod yng nghyd-destun rhyngweithiadau rhwng yr oedolion a'r plentyn. Oedolion (neu blant hŷn) sy'n ymateb yn sensitif i'r plentyn fydd y prif ffigurau ymlyniad.</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Ar sail y profiad o berthnasoedd cynnar, mae'r plentyn yn datblygu 'model gweithio mewnol' o berthnasoedd, sy'n fath o dempled sy'n cael ei gymhwyso i ryngweithio dilynol ag eraill.</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Po fwyaf o ryngweithio cymdeithasol sydd gan faban â rhywun, y mwyaf o ymlyniad sydd rhyngddo â'r person a’r mwyaf tebygol yw ef neu hi o deimlo’n gariadus ac yn deilwng o gael ei garu – y ddwy elfen bwysig o hunan-barch. Awgrymwyd hefyd bod ysgogiad ar gyfer twf a newid yn digwydd yn y rhyngweithiadau hyn – gyda chydberthynas gref â datblygiad deallusol (</a:t>
            </a:r>
            <a:r>
              <a:rPr lang="cy-GB" sz="1200" b="0" i="0" u="none" strike="noStrike" cap="none" baseline="0" dirty="0" err="1">
                <a:solidFill>
                  <a:srgbClr val="000000"/>
                </a:solidFill>
                <a:effectLst/>
                <a:uFillTx/>
                <a:latin typeface="Arial"/>
              </a:rPr>
              <a:t>Fahlberg</a:t>
            </a:r>
            <a:r>
              <a:rPr lang="cy-GB" sz="1200" b="0" i="0" u="none" strike="noStrike" cap="none" baseline="0" dirty="0">
                <a:solidFill>
                  <a:srgbClr val="000000"/>
                </a:solidFill>
                <a:effectLst/>
                <a:uFillTx/>
                <a:latin typeface="Arial"/>
              </a:rPr>
              <a:t> 1994).</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0" indent="0">
              <a:buFont typeface="Arial" panose="020B0604020202020204" pitchFamily="34" charset="0"/>
              <a:buNone/>
            </a:pPr>
            <a:r>
              <a:rPr lang="cy-GB" sz="1200" b="1" i="0" u="none" strike="noStrike" cap="none" baseline="0" dirty="0">
                <a:solidFill>
                  <a:srgbClr val="000000"/>
                </a:solidFill>
                <a:effectLst/>
                <a:uFillTx/>
                <a:latin typeface="Arial"/>
              </a:rPr>
              <a:t>Ffynhonnell:</a:t>
            </a:r>
            <a:r>
              <a:rPr lang="cy-GB" sz="1200" b="0" i="0" u="none" strike="noStrike" cap="none" baseline="0" dirty="0">
                <a:solidFill>
                  <a:srgbClr val="000000"/>
                </a:solidFill>
                <a:effectLst/>
                <a:uFillTx/>
                <a:latin typeface="Arial"/>
              </a:rPr>
              <a:t> </a:t>
            </a:r>
            <a:r>
              <a:rPr lang="cy-GB" sz="1200" b="1" i="0" u="none" strike="noStrike" cap="none" baseline="0" err="1">
                <a:solidFill>
                  <a:srgbClr val="000000"/>
                </a:solidFill>
                <a:effectLst/>
                <a:uFillTx/>
                <a:latin typeface="Arial"/>
              </a:rPr>
              <a:t>Childhood</a:t>
            </a:r>
            <a:r>
              <a:rPr lang="cy-GB" sz="1200" b="1" i="0" u="none" strike="noStrike" cap="none" baseline="0" dirty="0">
                <a:solidFill>
                  <a:srgbClr val="000000"/>
                </a:solidFill>
                <a:effectLst/>
                <a:uFillTx/>
                <a:latin typeface="Arial"/>
              </a:rPr>
              <a:t> </a:t>
            </a:r>
            <a:r>
              <a:rPr lang="cy-GB" sz="1200" b="1" i="0" u="none" strike="noStrike" cap="none" baseline="0" err="1">
                <a:solidFill>
                  <a:srgbClr val="000000"/>
                </a:solidFill>
                <a:effectLst/>
                <a:uFillTx/>
                <a:latin typeface="Arial"/>
              </a:rPr>
              <a:t>Neglect</a:t>
            </a:r>
            <a:r>
              <a:rPr lang="cy-GB" sz="1200" b="1" i="0" u="none" strike="noStrike" cap="none" baseline="0" dirty="0">
                <a:solidFill>
                  <a:srgbClr val="000000"/>
                </a:solidFill>
                <a:effectLst/>
                <a:uFillTx/>
                <a:latin typeface="Arial"/>
              </a:rPr>
              <a:t>. Gov.UK</a:t>
            </a:r>
            <a:endParaRPr lang="cy-GB" sz="1200" b="1" i="0" u="none" strike="noStrike" cap="none" baseline="0" dirty="0">
              <a:solidFill>
                <a:srgbClr val="000000"/>
              </a:solidFill>
              <a:effectLst/>
              <a:uFillTx/>
              <a:latin typeface="Arial"/>
              <a:cs typeface="Arial"/>
            </a:endParaRPr>
          </a:p>
          <a:p>
            <a:endParaRPr lang="cy-GB" b="1" dirty="0">
              <a:solidFill>
                <a:srgbClr val="000000"/>
              </a:solidFill>
              <a:latin typeface="Arial"/>
              <a:cs typeface="Arial"/>
            </a:endParaRPr>
          </a:p>
          <a:p>
            <a:r>
              <a:rPr lang="cy-GB" b="1" dirty="0">
                <a:solidFill>
                  <a:srgbClr val="000000"/>
                </a:solidFill>
                <a:latin typeface="Arial"/>
                <a:cs typeface="Arial"/>
              </a:rPr>
              <a:t>..</a:t>
            </a:r>
          </a:p>
          <a:p>
            <a:r>
              <a:rPr lang="en-US" b="1" u="sng">
                <a:solidFill>
                  <a:srgbClr val="000000"/>
                </a:solidFill>
              </a:rPr>
              <a:t>English</a:t>
            </a:r>
            <a:r>
              <a:rPr lang="en-US" dirty="0">
                <a:solidFill>
                  <a:srgbClr val="000000"/>
                </a:solidFill>
              </a:rPr>
              <a:t> </a:t>
            </a:r>
            <a:endParaRPr lang="cy-GB">
              <a:solidFill>
                <a:srgbClr val="000000"/>
              </a:solidFill>
            </a:endParaRPr>
          </a:p>
          <a:p>
            <a:r>
              <a:rPr lang="en-US">
                <a:solidFill>
                  <a:srgbClr val="000000"/>
                </a:solidFill>
              </a:rPr>
              <a:t>Slide relates to AC 2.9: The range of attachment classifications and how these are connected to life experiences </a:t>
            </a:r>
            <a:endParaRPr lang="cy-GB">
              <a:solidFill>
                <a:srgbClr val="000000"/>
              </a:solidFill>
            </a:endParaRPr>
          </a:p>
          <a:p>
            <a:r>
              <a:rPr lang="en-US">
                <a:solidFill>
                  <a:srgbClr val="000000"/>
                </a:solidFill>
              </a:rPr>
              <a:t>Notes for facilitator:  </a:t>
            </a:r>
            <a:endParaRPr lang="cy-GB">
              <a:solidFill>
                <a:srgbClr val="000000"/>
              </a:solidFill>
            </a:endParaRPr>
          </a:p>
          <a:p>
            <a:pPr marL="285750" indent="-285750">
              <a:buFont typeface="Symbol"/>
              <a:buChar char="•"/>
            </a:pPr>
            <a:r>
              <a:rPr lang="en-US">
                <a:solidFill>
                  <a:srgbClr val="000000"/>
                </a:solidFill>
              </a:rPr>
              <a:t>Fahlberg (1994) suggests the term ‘attachment’ be used to describe the child’s connection to the parent or others and ‘bonding’ to describe the parent’s link to the child. </a:t>
            </a:r>
            <a:endParaRPr lang="cy-GB">
              <a:solidFill>
                <a:srgbClr val="000000"/>
              </a:solidFill>
            </a:endParaRPr>
          </a:p>
          <a:p>
            <a:pPr marL="285750" indent="-285750">
              <a:buFont typeface="Symbol"/>
              <a:buChar char="•"/>
            </a:pPr>
            <a:r>
              <a:rPr lang="en-US" dirty="0">
                <a:solidFill>
                  <a:srgbClr val="000000"/>
                </a:solidFill>
              </a:rPr>
              <a:t>The primary attachment relationship is not necessarily dependent on feeding the infant or meeting basic physical needs. Instead the primary attachment relationship developed during infancy is in the context of interactions between the adults and the child. Adults (or older children) who respond sensitively to the child will become the primary attachment figures.  </a:t>
            </a:r>
            <a:endParaRPr lang="cy-GB">
              <a:solidFill>
                <a:srgbClr val="000000"/>
              </a:solidFill>
            </a:endParaRPr>
          </a:p>
          <a:p>
            <a:pPr marL="285750" indent="-285750">
              <a:buFont typeface="Symbol"/>
              <a:buChar char="•"/>
            </a:pPr>
            <a:r>
              <a:rPr lang="en-US" dirty="0">
                <a:solidFill>
                  <a:srgbClr val="000000"/>
                </a:solidFill>
              </a:rPr>
              <a:t>On the basis of the experience of early relationships the child develops an ‘internal working model’ of relationships, which is a kind of template that is applied to subsequent interactions with others. </a:t>
            </a:r>
            <a:endParaRPr lang="cy-GB">
              <a:solidFill>
                <a:srgbClr val="000000"/>
              </a:solidFill>
            </a:endParaRPr>
          </a:p>
          <a:p>
            <a:pPr marL="285750" indent="-285750">
              <a:buFont typeface="Symbol"/>
              <a:buChar char="•"/>
            </a:pPr>
            <a:r>
              <a:rPr lang="en-US" dirty="0">
                <a:solidFill>
                  <a:srgbClr val="000000"/>
                </a:solidFill>
              </a:rPr>
              <a:t>The more social interactions an infant has with someone, the more strongly attached he or she becomes to the person and the more likely he or she is to feel lovable and worthy of being loved – both important components of self-esteem. It has also been suggested that in these interactions, stimulation for growth and change occurs – with a strong correlation with intellectual development (Fahlberg 1994).  </a:t>
            </a:r>
            <a:endParaRPr lang="cy-GB">
              <a:solidFill>
                <a:srgbClr val="000000"/>
              </a:solidFill>
            </a:endParaRPr>
          </a:p>
          <a:p>
            <a:r>
              <a:rPr lang="en-US" b="1" dirty="0">
                <a:solidFill>
                  <a:srgbClr val="000000"/>
                </a:solidFill>
              </a:rPr>
              <a:t>Source:</a:t>
            </a:r>
            <a:r>
              <a:rPr lang="en-US" dirty="0">
                <a:solidFill>
                  <a:srgbClr val="000000"/>
                </a:solidFill>
              </a:rPr>
              <a:t> </a:t>
            </a:r>
            <a:r>
              <a:rPr lang="en-US" b="1" dirty="0">
                <a:solidFill>
                  <a:srgbClr val="000000"/>
                </a:solidFill>
              </a:rPr>
              <a:t>Childhood Neglect. Gov.UK</a:t>
            </a:r>
            <a:endParaRPr lang="cy-GB">
              <a:solidFill>
                <a:srgbClr val="000000"/>
              </a:solidFill>
            </a:endParaRPr>
          </a:p>
          <a:p>
            <a:endParaRPr lang="cy-GB" b="1"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44</a:t>
            </a:fld>
            <a:endParaRPr lang="en-US"/>
          </a:p>
        </p:txBody>
      </p:sp>
    </p:spTree>
    <p:extLst>
      <p:ext uri="{BB962C8B-B14F-4D97-AF65-F5344CB8AC3E}">
        <p14:creationId xmlns:p14="http://schemas.microsoft.com/office/powerpoint/2010/main" val="3324757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800" b="1" i="0" u="none" strike="noStrike" cap="none" baseline="0" dirty="0">
                <a:solidFill>
                  <a:srgbClr val="000000"/>
                </a:solidFill>
                <a:effectLst/>
                <a:uFillTx/>
                <a:latin typeface="Arial"/>
              </a:rPr>
              <a:t>Ffynhonnell: www.nspcc.org.uk/what-is-child-abuse/types-of-abuse/neglect/#effects</a:t>
            </a:r>
            <a:endParaRPr lang="cy-GB" sz="1800" b="1"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Calibri"/>
              </a:rPr>
              <a:t>Esgeuluso plant yw anallu rhiant neu ofalwr i ddiwallu anghenion sylfaenol person ifanc, baban neu blentyn. Mae’n un math o gam-drin plant ochr yn ochr â cham-drin corfforol, rhywiol a seicolegol. Bydd yr erthygl hon yn edrych ar y pedwar math gwahanol o esgeuluso plant a'r arwyddion sy'n dangos bod esgeulustod yn digwydd.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Yn ôl yr NSPCC, esgeuluso plant yw’r math mwyaf cyffredin o gam-drin plant. Mae pedwar math gwahanol o esgeulustod, sef:</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Esgeulustod corfforol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Esgeulustod addysgol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Esgeulustod emosiynol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Esgeulustod meddygol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Gall esgeulustod fod yn fwriadol neu’n anfwriadol, ac mae llawer o resymau pam fod plant yn cael eu hesgeuluso. Yn aml, prif achosion esgeuluso plant yw tlodi, cam-drin sylweddau, iselder, diffyg cefnogaeth, sgiliau cymdeithasol gwael a pherthnasoedd </a:t>
            </a:r>
            <a:r>
              <a:rPr lang="cy-GB" sz="1200" b="0" i="0" u="none" strike="noStrike" cap="none" baseline="0" err="1">
                <a:solidFill>
                  <a:srgbClr val="000000"/>
                </a:solidFill>
                <a:effectLst/>
                <a:uFillTx/>
                <a:latin typeface="Calibri"/>
              </a:rPr>
              <a:t>anghariadus</a:t>
            </a:r>
            <a:r>
              <a:rPr lang="cy-GB" sz="1200" b="0" i="0" u="none" strike="noStrike" cap="none" baseline="0" dirty="0">
                <a:solidFill>
                  <a:srgbClr val="000000"/>
                </a:solidFill>
                <a:effectLst/>
                <a:uFillTx/>
                <a:latin typeface="Calibri"/>
              </a:rPr>
              <a:t>, cam-drin blaenorol, a chamddealltwriaeth am ddatblygiad plentyn.</a:t>
            </a:r>
            <a:endParaRPr lang="cy-GB" sz="1200" b="0" i="0" u="none" strike="noStrike" cap="none" baseline="0" dirty="0">
              <a:solidFill>
                <a:srgbClr val="000000"/>
              </a:solidFill>
              <a:effectLst/>
              <a:uFillTx/>
              <a:latin typeface="Calibri"/>
              <a:cs typeface="Calibri"/>
            </a:endParaRPr>
          </a:p>
          <a:p>
            <a:endParaRPr lang="cy-GB" b="0" dirty="0">
              <a:cs typeface="Calibri"/>
            </a:endParaRPr>
          </a:p>
          <a:p>
            <a:r>
              <a:rPr lang="en-US" b="1" u="sng"/>
              <a:t>English</a:t>
            </a:r>
            <a:r>
              <a:rPr lang="en-US" dirty="0"/>
              <a:t> </a:t>
            </a:r>
            <a:endParaRPr lang="cy-GB" dirty="0"/>
          </a:p>
          <a:p>
            <a:r>
              <a:rPr lang="en-US"/>
              <a:t>Slide relates to AC 2.9: The range of attachment classifications and how these are connected to life experiences </a:t>
            </a:r>
            <a:endParaRPr lang="cy-GB"/>
          </a:p>
          <a:p>
            <a:r>
              <a:rPr lang="en-US" b="1"/>
              <a:t>Source: </a:t>
            </a:r>
            <a:r>
              <a:rPr lang="en-US" b="1" dirty="0">
                <a:hlinkClick r:id="rId3"/>
              </a:rPr>
              <a:t>www.nspcc.org.uk/what-is-child-abuse/types-of-abuse/neglect/#effects</a:t>
            </a:r>
            <a:r>
              <a:rPr lang="en-US" dirty="0"/>
              <a:t> </a:t>
            </a:r>
            <a:endParaRPr lang="cy-GB" dirty="0"/>
          </a:p>
          <a:p>
            <a:r>
              <a:rPr lang="en-US" dirty="0"/>
              <a:t>Child neglect is the inability of a parent or carer to meet the fundamental needs of a young person, infant or child. It is one form of child abuse alongside physical, sexual, and psychological abuse. This article will look at the four different forms of child neglect and the signs that indicate neglect is happening. </a:t>
            </a:r>
            <a:endParaRPr lang="cy-GB" dirty="0"/>
          </a:p>
          <a:p>
            <a:r>
              <a:rPr lang="en-US" dirty="0"/>
              <a:t>According to the NSPCC, child neglect is the most common form of child abuse. The are four different types of neglect, these are: </a:t>
            </a:r>
            <a:endParaRPr lang="cy-GB" dirty="0"/>
          </a:p>
          <a:p>
            <a:r>
              <a:rPr lang="en-US" dirty="0"/>
              <a:t>Physical neglect </a:t>
            </a:r>
            <a:endParaRPr lang="cy-GB" dirty="0"/>
          </a:p>
          <a:p>
            <a:r>
              <a:rPr lang="en-US" dirty="0"/>
              <a:t>Educational neglect </a:t>
            </a:r>
            <a:endParaRPr lang="cy-GB" dirty="0"/>
          </a:p>
          <a:p>
            <a:r>
              <a:rPr lang="en-US" dirty="0"/>
              <a:t>Emotional neglect </a:t>
            </a:r>
            <a:endParaRPr lang="cy-GB" dirty="0"/>
          </a:p>
          <a:p>
            <a:r>
              <a:rPr lang="en-US" dirty="0"/>
              <a:t>Medical neglect </a:t>
            </a:r>
            <a:endParaRPr lang="cy-GB" dirty="0"/>
          </a:p>
          <a:p>
            <a:r>
              <a:rPr lang="en-US" dirty="0"/>
              <a:t>Neglect can be intentional or inadvertent, and there are many reasons why child neglect happens. The primary causes of child neglect are often poverty, substance abuse, depression, a lack of support, poor social skills and unloving relationships, former abuse, and misunderstandings about child development.</a:t>
            </a:r>
            <a:endParaRPr lang="cy-GB" dirty="0"/>
          </a:p>
          <a:p>
            <a:endParaRPr lang="cy-GB" dirty="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45</a:t>
            </a:fld>
            <a:endParaRPr lang="en-US"/>
          </a:p>
        </p:txBody>
      </p:sp>
    </p:spTree>
    <p:extLst>
      <p:ext uri="{BB962C8B-B14F-4D97-AF65-F5344CB8AC3E}">
        <p14:creationId xmlns:p14="http://schemas.microsoft.com/office/powerpoint/2010/main" val="276632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800" b="0" i="0" u="none" strike="noStrike" cap="none" baseline="0" dirty="0">
                <a:solidFill>
                  <a:srgbClr val="000000"/>
                </a:solidFill>
                <a:effectLst/>
                <a:uFillTx/>
                <a:latin typeface="Arial"/>
              </a:rPr>
              <a:t>Yn ôl yr NSPCC, </a:t>
            </a:r>
            <a:r>
              <a:rPr lang="cy-GB" sz="1200" b="0" i="0" u="none" strike="noStrike" cap="none" baseline="0" dirty="0">
                <a:solidFill>
                  <a:srgbClr val="000000"/>
                </a:solidFill>
                <a:effectLst/>
                <a:uFillTx/>
                <a:latin typeface="Calibri"/>
              </a:rPr>
              <a:t>mae rhai grwpiau o blant a phobl ifanc mewn mwy o berygl nag eraill. Maen nhw'n honni bod y grwpiau hyn yn cynnwys:</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pPr marL="171450" indent="-171450">
              <a:buFontTx/>
              <a:buChar char="-"/>
            </a:pPr>
            <a:r>
              <a:rPr lang="cy-GB" sz="1200" b="0" i="0" u="none" strike="noStrike" cap="none" baseline="0" dirty="0">
                <a:solidFill>
                  <a:srgbClr val="000000"/>
                </a:solidFill>
                <a:effectLst/>
                <a:uFillTx/>
                <a:latin typeface="Calibri"/>
              </a:rPr>
              <a:t>Babanod cynamserol.</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pPr marL="171450" indent="-171450">
              <a:buFontTx/>
              <a:buChar char="-"/>
            </a:pPr>
            <a:r>
              <a:rPr lang="cy-GB" sz="1200" b="0" i="0" u="none" strike="noStrike" cap="none" baseline="0" dirty="0">
                <a:solidFill>
                  <a:srgbClr val="000000"/>
                </a:solidFill>
                <a:effectLst/>
                <a:uFillTx/>
                <a:latin typeface="Calibri"/>
              </a:rPr>
              <a:t>Plant anabl.</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pPr marL="171450" indent="-171450">
              <a:buFontTx/>
              <a:buChar char="-"/>
            </a:pPr>
            <a:r>
              <a:rPr lang="cy-GB" sz="1200" b="0" i="0" u="none" strike="noStrike" cap="none" baseline="0" dirty="0">
                <a:solidFill>
                  <a:srgbClr val="000000"/>
                </a:solidFill>
                <a:effectLst/>
                <a:uFillTx/>
                <a:latin typeface="Calibri"/>
              </a:rPr>
              <a:t>Plant ag afiechydon difrifol.</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pPr marL="171450" indent="-171450">
              <a:buFontTx/>
              <a:buChar char="-"/>
            </a:pPr>
            <a:r>
              <a:rPr lang="cy-GB" sz="1800" b="0" i="0" u="none" strike="noStrike" cap="none" baseline="0" dirty="0">
                <a:solidFill>
                  <a:srgbClr val="000000"/>
                </a:solidFill>
                <a:effectLst/>
                <a:uFillTx/>
                <a:latin typeface="Arial"/>
              </a:rPr>
              <a:t>Plant mewn gofal.</a:t>
            </a:r>
            <a:r>
              <a:rPr lang="cy-GB" sz="1800"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pPr marL="171450" indent="-171450">
              <a:buFontTx/>
              <a:buChar char="-"/>
            </a:pPr>
            <a:r>
              <a:rPr lang="cy-GB" sz="1800" b="0" i="0" u="none" strike="noStrike" cap="none" baseline="0" dirty="0">
                <a:solidFill>
                  <a:srgbClr val="000000"/>
                </a:solidFill>
                <a:effectLst/>
                <a:uFillTx/>
                <a:latin typeface="Arial"/>
              </a:rPr>
              <a:t>Ceiswyr lloches.</a:t>
            </a:r>
            <a:r>
              <a:rPr lang="cy-GB" sz="1800" dirty="0">
                <a:solidFill>
                  <a:srgbClr val="000000"/>
                </a:solidFill>
                <a:latin typeface="Arial"/>
              </a:rPr>
              <a:t> </a:t>
            </a:r>
            <a:endParaRPr lang="cy-GB" sz="18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dirty="0">
              <a:cs typeface="Calibri"/>
            </a:endParaRPr>
          </a:p>
          <a:p>
            <a:pPr marL="171450" indent="-171450">
              <a:buFont typeface="Arial" panose="020B0604020202020204" pitchFamily="34" charset="0"/>
              <a:buChar char="•"/>
            </a:pPr>
            <a:endParaRPr lang="en-GB" dirty="0">
              <a:cs typeface="Calibri"/>
            </a:endParaRPr>
          </a:p>
          <a:p>
            <a:r>
              <a:rPr lang="en-US" b="1" u="sng" dirty="0"/>
              <a:t>English</a:t>
            </a:r>
            <a:r>
              <a:rPr lang="en-US" dirty="0"/>
              <a:t> </a:t>
            </a:r>
            <a:endParaRPr lang="en-GB" dirty="0">
              <a:cs typeface="Calibri" panose="020F0502020204030204"/>
            </a:endParaRPr>
          </a:p>
          <a:p>
            <a:r>
              <a:rPr lang="en-US" dirty="0"/>
              <a:t>Slide relates to AC 2.9: The range of attachment classifications and how these are connected to life experiences </a:t>
            </a:r>
            <a:endParaRPr lang="en-GB" dirty="0">
              <a:cs typeface="Calibri" panose="020F0502020204030204"/>
            </a:endParaRPr>
          </a:p>
          <a:p>
            <a:endParaRPr lang="en-US" dirty="0">
              <a:cs typeface="Calibri"/>
            </a:endParaRPr>
          </a:p>
          <a:p>
            <a:pPr>
              <a:buFont typeface="Arial" panose="020B0604020202020204" pitchFamily="34" charset="0"/>
              <a:buChar char="•"/>
            </a:pPr>
            <a:r>
              <a:rPr lang="en-US" dirty="0"/>
              <a:t>According to the NSPCC, certain groups of children and young people are more at risk than others. They claim that these groups include:  </a:t>
            </a:r>
            <a:endParaRPr lang="en-GB" dirty="0"/>
          </a:p>
          <a:p>
            <a:pPr>
              <a:buFont typeface="Symbol" panose="020B0604020202020204" pitchFamily="34" charset="0"/>
              <a:buChar char="•"/>
            </a:pPr>
            <a:r>
              <a:rPr lang="en-US" dirty="0"/>
              <a:t>Premature babies.  </a:t>
            </a:r>
            <a:endParaRPr lang="en-GB" dirty="0"/>
          </a:p>
          <a:p>
            <a:pPr>
              <a:buFont typeface="Symbol" panose="020B0604020202020204" pitchFamily="34" charset="0"/>
              <a:buChar char="•"/>
            </a:pPr>
            <a:r>
              <a:rPr lang="en-US" dirty="0"/>
              <a:t>Disabled children.  </a:t>
            </a:r>
            <a:endParaRPr lang="en-GB" dirty="0"/>
          </a:p>
          <a:p>
            <a:pPr>
              <a:buFont typeface="Symbol" panose="020B0604020202020204" pitchFamily="34" charset="0"/>
              <a:buChar char="•"/>
            </a:pPr>
            <a:r>
              <a:rPr lang="en-US" dirty="0"/>
              <a:t>Children with serious illnesses.  </a:t>
            </a:r>
            <a:endParaRPr lang="en-GB" dirty="0"/>
          </a:p>
          <a:p>
            <a:pPr>
              <a:buFont typeface="Symbol" panose="020B0604020202020204" pitchFamily="34" charset="0"/>
              <a:buChar char="•"/>
            </a:pPr>
            <a:r>
              <a:rPr lang="en-US" dirty="0"/>
              <a:t>Children in care.  </a:t>
            </a:r>
            <a:endParaRPr lang="en-GB" dirty="0"/>
          </a:p>
          <a:p>
            <a:pPr>
              <a:buFont typeface="Symbol" panose="020B0604020202020204" pitchFamily="34" charset="0"/>
              <a:buChar char="•"/>
            </a:pPr>
            <a:r>
              <a:rPr lang="en-US" dirty="0"/>
              <a:t>Asylum seekers. </a:t>
            </a:r>
          </a:p>
          <a:p>
            <a:pPr marL="171450" indent="-171450">
              <a:buFont typeface="Arial" panose="020B0604020202020204" pitchFamily="34" charset="0"/>
              <a:buChar char="•"/>
            </a:pPr>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46</a:t>
            </a:fld>
            <a:endParaRPr lang="en-US"/>
          </a:p>
        </p:txBody>
      </p:sp>
    </p:spTree>
    <p:extLst>
      <p:ext uri="{BB962C8B-B14F-4D97-AF65-F5344CB8AC3E}">
        <p14:creationId xmlns:p14="http://schemas.microsoft.com/office/powerpoint/2010/main" val="36173053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endParaRPr lang="en-GB"/>
          </a:p>
          <a:p>
            <a:endParaRPr lang="en-GB" dirty="0">
              <a:cs typeface="Calibri"/>
            </a:endParaRPr>
          </a:p>
          <a:p>
            <a:r>
              <a:rPr lang="en-GB" b="1" u="sng" dirty="0"/>
              <a:t>English</a:t>
            </a:r>
            <a:r>
              <a:rPr lang="en-US" dirty="0"/>
              <a:t> </a:t>
            </a:r>
            <a:endParaRPr lang="en-GB" dirty="0"/>
          </a:p>
          <a:p>
            <a:r>
              <a:rPr lang="en-US" dirty="0"/>
              <a:t>Slide relates to AC 2.9: The range of attachment classifications and how these are connected to life experiences</a:t>
            </a:r>
            <a:endParaRPr lang="en-GB" dirty="0"/>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47</a:t>
            </a:fld>
            <a:endParaRPr lang="en-US"/>
          </a:p>
        </p:txBody>
      </p:sp>
    </p:spTree>
    <p:extLst>
      <p:ext uri="{BB962C8B-B14F-4D97-AF65-F5344CB8AC3E}">
        <p14:creationId xmlns:p14="http://schemas.microsoft.com/office/powerpoint/2010/main" val="2989650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r>
              <a:rPr lang="cy-GB" sz="1800" b="1" i="0" u="none" strike="noStrike" cap="none" baseline="0" dirty="0">
                <a:solidFill>
                  <a:srgbClr val="000000"/>
                </a:solidFill>
                <a:effectLst/>
                <a:uFillTx/>
                <a:latin typeface="Arial"/>
              </a:rPr>
              <a:t>Esgeulustod corfforol: </a:t>
            </a:r>
            <a:r>
              <a:rPr lang="cy-GB" sz="1200" b="0" i="0" u="none" strike="noStrike" cap="none" baseline="0" dirty="0">
                <a:solidFill>
                  <a:srgbClr val="000000"/>
                </a:solidFill>
                <a:effectLst/>
                <a:uFillTx/>
                <a:latin typeface="Calibri"/>
              </a:rPr>
              <a:t>Mae gan riant neu ofalwr ddyletswydd i ofalu am anghenion sylfaenol plentyn, sy'n cynnwys darparu bwyd, lloches a dillad, a chadw'r plentyn yn lân ac yn hylan. Methiant i ddiwallu'r anghenion sylfaenol hyn yw esgeulustod corfforol.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Gall yr anallu i ddarparu bwyd i blentyn amlygu ei hun wrth i’r plentyn ymddangos yn denau ac yn newynog neu’n dod i’r ysgol heb gael brecwast, heb becyn bwyd a dim arian i brynu bwyd yn yr ysgol. Gall y canlyniadau fod yn niweidiol iawn; gall diffyg maeth mewn babanod a phlant ifanc achosi niwed parhaol i ddatblygiad yr ymennydd, gan arwain at weithrediad isaf yr ymennydd.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Gall esgeuluso plentyn yn gorfforol arwain at lefelau annigonol o hylendid, neu gallent ddod i'r ysgol ar ddiwrnod oer heb haenau cynnes o ddillad. Gall eu dillad fod heb eu golchi, yn ffitio'n wael neu efallai bod tyllau ynddynt. Gall amgylchedd eu cartref fod yn fudr ac yn </a:t>
            </a:r>
            <a:r>
              <a:rPr lang="cy-GB" sz="1200" b="0" i="0" u="none" strike="noStrike" cap="none" baseline="0" dirty="0" err="1">
                <a:solidFill>
                  <a:srgbClr val="000000"/>
                </a:solidFill>
                <a:effectLst/>
                <a:uFillTx/>
                <a:latin typeface="Calibri"/>
              </a:rPr>
              <a:t>anhylan</a:t>
            </a:r>
            <a:r>
              <a:rPr lang="cy-GB" sz="1200" b="0" i="0" u="none" strike="noStrike" cap="none" baseline="0" dirty="0">
                <a:solidFill>
                  <a:srgbClr val="000000"/>
                </a:solidFill>
                <a:effectLst/>
                <a:uFillTx/>
                <a:latin typeface="Calibri"/>
              </a:rPr>
              <a:t>, neu'n oer ac yn llaith.</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 methu â chadw plentyn yn ddiogel rhag perygl hefyd yn cyfrif fel esgeulustod corfforol. Er enghraifft, pe bai rhiant yn gadael i blentyn ifanc gerdded o amgylch y dref ar ei ben ei hun, neu pe bai'n ei adael gartref ar ei ben ei hun heb oruchwyliaeth, caiff hyn ei ddosbarthu fel esgeulustod corfforol plentyn.</a:t>
            </a:r>
            <a:endParaRPr lang="cy-GB" sz="1200" b="0" i="0" u="none" strike="noStrike" cap="none" baseline="0" dirty="0">
              <a:solidFill>
                <a:srgbClr val="000000"/>
              </a:solidFill>
              <a:effectLst/>
              <a:uFillTx/>
              <a:latin typeface="Calibri"/>
              <a:cs typeface="Calibri"/>
            </a:endParaRPr>
          </a:p>
          <a:p>
            <a:r>
              <a:rPr lang="cy-GB" sz="1800" b="1" i="0" u="none" strike="noStrike" cap="none" baseline="0" dirty="0">
                <a:solidFill>
                  <a:srgbClr val="000000"/>
                </a:solidFill>
                <a:effectLst/>
                <a:uFillTx/>
                <a:latin typeface="Arial"/>
              </a:rPr>
              <a:t>Esgeulustod meddygol:</a:t>
            </a:r>
            <a:r>
              <a:rPr lang="cy-GB" sz="1800" b="0" i="0" u="none" strike="noStrike" cap="none" baseline="0" dirty="0">
                <a:solidFill>
                  <a:srgbClr val="000000"/>
                </a:solidFill>
                <a:effectLst/>
                <a:uFillTx/>
                <a:latin typeface="Arial"/>
              </a:rPr>
              <a:t> </a:t>
            </a:r>
            <a:r>
              <a:rPr lang="cy-GB" sz="1200" b="0" i="0" u="none" strike="noStrike" cap="none" baseline="0" dirty="0">
                <a:solidFill>
                  <a:srgbClr val="000000"/>
                </a:solidFill>
                <a:effectLst/>
                <a:uFillTx/>
                <a:latin typeface="Calibri"/>
              </a:rPr>
              <a:t>Cyfrifoldeb rhiant neu ofalwr yw sicrhau bod plentyn yn derbyn gofal iechyd a deintyddol digonol; mae methu â gwneud hynny yn fath o esgeulustod.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Er enghraifft, efallai na fydd anafiadau plentyn, problemau iechyd neu broblemau deintyddol yn cael eu trin, neu gall y plentyn ddioddef o salwch a chyflyrau cyson fel briwiau croen, llyngyr neu frech. </a:t>
            </a:r>
            <a:r>
              <a:rPr lang="cy-GB" sz="1200" b="0" i="0" u="none" strike="noStrike" cap="none" baseline="0" dirty="0" err="1">
                <a:solidFill>
                  <a:srgbClr val="000000"/>
                </a:solidFill>
                <a:effectLst/>
                <a:uFillTx/>
                <a:latin typeface="Calibri"/>
              </a:rPr>
              <a:t>Gallant</a:t>
            </a:r>
            <a:r>
              <a:rPr lang="cy-GB" sz="1200" b="0" i="0" u="none" strike="noStrike" cap="none" baseline="0" dirty="0">
                <a:solidFill>
                  <a:srgbClr val="000000"/>
                </a:solidFill>
                <a:effectLst/>
                <a:uFillTx/>
                <a:latin typeface="Calibri"/>
              </a:rPr>
              <a:t> fod yn anemig neu bob amser wedi blino, ac efallai na fyddant yn cael y feddyginiaeth sydd ei hangen arnynt ar gyfer cyflwr penodol. </a:t>
            </a:r>
            <a:r>
              <a:rPr lang="cy-GB" sz="1200" b="0" i="0" u="none" strike="noStrike" cap="none" baseline="0" dirty="0" err="1">
                <a:solidFill>
                  <a:srgbClr val="000000"/>
                </a:solidFill>
                <a:effectLst/>
                <a:uFillTx/>
                <a:latin typeface="Calibri"/>
              </a:rPr>
              <a:t>Gallant</a:t>
            </a:r>
            <a:r>
              <a:rPr lang="cy-GB" sz="1200" b="0" i="0" u="none" strike="noStrike" cap="none" baseline="0" dirty="0">
                <a:solidFill>
                  <a:srgbClr val="000000"/>
                </a:solidFill>
                <a:effectLst/>
                <a:uFillTx/>
                <a:latin typeface="Calibri"/>
              </a:rPr>
              <a:t> fod yn fach am eu hoedran a gallent lusgo y tu ôl i'w cyfoedion gyda sgiliau llythrennedd a chymdeithasol.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 esgeulustod meddygol hefyd yn cynnwys anwybyddu cyngor meddyg neu ddeintydd, gwrthod caniatáu i blentyn gael ei drin a pheidio â mynd â phlant i apwyntiadau arferol fel brechiadau.</a:t>
            </a:r>
            <a:endParaRPr lang="cy-GB" sz="1200" b="0" i="0" u="none" strike="noStrike" cap="none" baseline="0" dirty="0">
              <a:solidFill>
                <a:srgbClr val="000000"/>
              </a:solidFill>
              <a:effectLst/>
              <a:uFillTx/>
              <a:latin typeface="Calibri"/>
              <a:cs typeface="Calibri"/>
            </a:endParaRPr>
          </a:p>
          <a:p>
            <a:r>
              <a:rPr lang="cy-GB" sz="1800" b="1" i="0" u="none" strike="noStrike" cap="none" baseline="0" dirty="0">
                <a:solidFill>
                  <a:srgbClr val="000000"/>
                </a:solidFill>
                <a:effectLst/>
                <a:uFillTx/>
                <a:latin typeface="Arial"/>
              </a:rPr>
              <a:t>Esgeulustod addysgol: </a:t>
            </a:r>
            <a:r>
              <a:rPr lang="cy-GB" sz="1200" b="0" i="0" u="none" strike="noStrike" cap="none" baseline="0" dirty="0">
                <a:solidFill>
                  <a:srgbClr val="000000"/>
                </a:solidFill>
                <a:effectLst/>
                <a:uFillTx/>
                <a:latin typeface="Calibri"/>
              </a:rPr>
              <a:t>Mae amddifadu eich plentyn o addysg yn erbyn y gyfraith, felly os bydd rhiant yn methu ag anfon eu plentyn i’r ysgol, neu’n methu â chymryd camau i atal triwantiaeth, gallent fod yn euog o esgeulustod addysgol.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Fodd bynnag, nid yw'n anghyfreithlon i gymryd plentyn allan o'r ysgol os yw'r rhieni neu ofalwyr yn darparu addysg arall iddynt; hynny yw, eu haddysgu gartref a'u bod wedi dweud wrth ysgol y plentyn am eu bwriadau (a'r cyngor, os yw'r plentyn mewn ysgol anghenion addysgol arbennig).</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Gall cynghorau lleol wneud gwiriadau anffurfiol rheolaidd ar rieni sy'n addysgu eu plentyn gartref i sicrhau bod rhieni a gofalwyr yn diwallu anghenion addysgol y plentyn; os bydd y cyngor yn dod o hyd i dystiolaeth o esgeulustod addysgol, gall roi gorchymyn presenoldeb ysgol i rieni.</a:t>
            </a:r>
            <a:endParaRPr lang="cy-GB" sz="1200" b="0" i="0" u="none" strike="noStrike" cap="none" baseline="0" dirty="0">
              <a:solidFill>
                <a:srgbClr val="000000"/>
              </a:solidFill>
              <a:effectLst/>
              <a:uFillTx/>
              <a:latin typeface="Calibri"/>
              <a:cs typeface="Calibri"/>
            </a:endParaRPr>
          </a:p>
          <a:p>
            <a:r>
              <a:rPr lang="cy-GB" sz="1800" b="1" i="0" u="none" strike="noStrike" cap="none" baseline="0" dirty="0">
                <a:solidFill>
                  <a:srgbClr val="000000"/>
                </a:solidFill>
                <a:effectLst/>
                <a:uFillTx/>
                <a:latin typeface="Arial"/>
              </a:rPr>
              <a:t>Esgeulustod emosiynol:</a:t>
            </a:r>
            <a:r>
              <a:rPr lang="cy-GB" sz="1800" b="0" i="0" u="none" strike="noStrike" cap="none" baseline="0" dirty="0">
                <a:solidFill>
                  <a:srgbClr val="000000"/>
                </a:solidFill>
                <a:effectLst/>
                <a:uFillTx/>
                <a:latin typeface="Arial"/>
              </a:rPr>
              <a:t> </a:t>
            </a:r>
            <a:r>
              <a:rPr lang="cy-GB" sz="1200" b="0" i="0" u="none" strike="noStrike" cap="none" baseline="0" dirty="0">
                <a:solidFill>
                  <a:srgbClr val="000000"/>
                </a:solidFill>
                <a:effectLst/>
                <a:uFillTx/>
                <a:latin typeface="Calibri"/>
              </a:rPr>
              <a:t>Mae gan blentyn anghenion emosiynol yn ogystal â chorfforol ac addysgol, ac os nad yw rhieni a gwarcheidwaid yn bodloni'r gofynion hyn, fe'i gelwir yn esgeulustod emosiynol. Gallai esgeulustod emosiynol olygu nad yw plentyn yn cael cymaint o sylw, ysgogiad neu anwyldeb ag sydd ei angen arno gan riant neu ofalwr, ond gall hefyd fod yn fwy penodol na hynny.</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Er enghraifft, gall rhiant neu ofalwr godi ofn ar y plentyn fel mater o drefn, neu ei fychanu, neu ei gloi i ffwrdd heb ryngweithio dynol. Gall esgeulustod emosiynol arwain at broblemau iechyd meddwl hirdymor a gall arwain at broblemau o ran cynnal perthnasoedd iach gyda phartneriaid, ffrindiau neu hyd yn oed eu plant pan fyddant yn oedolion. Yn anffodus, mae esgeulustod emosiynol yn anodd i'w brofi, oherwydd yn aml mae'n air un person yn erbyn un arall.</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Cyfeiriad: NSPCC.</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Dolen i GWIS esgeulustod. </a:t>
            </a:r>
            <a:r>
              <a:rPr lang="cy-GB" sz="1200" b="0" i="0" u="none" strike="noStrike" cap="none" baseline="0" dirty="0">
                <a:solidFill>
                  <a:srgbClr val="000000"/>
                </a:solidFill>
                <a:effectLst/>
                <a:uFillTx/>
                <a:latin typeface="Calibri"/>
                <a:hlinkClick r:id="rId3"/>
              </a:rPr>
              <a:t>www.highspeedtraining.co.uk/hub/child-neglect-quiz/</a:t>
            </a:r>
            <a:endParaRPr lang="cy-GB" sz="1200" b="0" i="0" u="none" strike="noStrike" cap="none" baseline="0" dirty="0">
              <a:solidFill>
                <a:srgbClr val="000000"/>
              </a:solidFill>
              <a:effectLst/>
              <a:uFillTx/>
              <a:latin typeface="Calibri"/>
              <a:cs typeface="Calibri"/>
              <a:hlinkClick r:id="rId3"/>
            </a:endParaRPr>
          </a:p>
          <a:p>
            <a:endParaRPr lang="cy-GB" dirty="0">
              <a:cs typeface="Calibri"/>
            </a:endParaRPr>
          </a:p>
          <a:p>
            <a:endParaRPr lang="cy-GB" dirty="0">
              <a:cs typeface="Calibri"/>
            </a:endParaRPr>
          </a:p>
          <a:p>
            <a:endParaRPr lang="cy-GB" dirty="0">
              <a:cs typeface="Calibri"/>
            </a:endParaRPr>
          </a:p>
          <a:p>
            <a:r>
              <a:rPr lang="en-US" b="1" u="sng"/>
              <a:t>English</a:t>
            </a:r>
            <a:r>
              <a:rPr lang="en-US" dirty="0"/>
              <a:t> </a:t>
            </a:r>
            <a:endParaRPr lang="cy-GB"/>
          </a:p>
          <a:p>
            <a:r>
              <a:rPr lang="en-US"/>
              <a:t>Slide relates to AC 2.9: The range of attachment classifications and how these are connected to life experiences </a:t>
            </a:r>
            <a:endParaRPr lang="cy-GB"/>
          </a:p>
          <a:p>
            <a:r>
              <a:rPr lang="en-US" b="1"/>
              <a:t>Physical neglect: </a:t>
            </a:r>
            <a:r>
              <a:rPr lang="en-US"/>
              <a:t>A parent or carer has a duty to take care of a child’s basic needs, which includes providing food, shelter and clothes, and keeping the child clean and hygienic. A failure to meet these basic needs is physical neglect. </a:t>
            </a:r>
            <a:endParaRPr lang="cy-GB"/>
          </a:p>
          <a:p>
            <a:r>
              <a:rPr lang="en-US" dirty="0"/>
              <a:t>The inability to provide a child with food may manifest in the child seeming thin and hungry or coming to school having had no breakfast, with no packed lunch and no money to buy food at school. The consequences can be very harmful; malnourishment in babies and young children can cause lasting damage to brain development, resulting in lower brain functioning. </a:t>
            </a:r>
            <a:endParaRPr lang="cy-GB" dirty="0"/>
          </a:p>
          <a:p>
            <a:r>
              <a:rPr lang="en-US" dirty="0"/>
              <a:t>The physical neglect of a child may lead to inadequate levels of hygiene, or they could turn up to school on a cold day with no warm layers of clothing. Their clothes may be unwashed, poorly fitting or may have holes. Their home environment may be dirty and unhygienic, or cold and damp. </a:t>
            </a:r>
            <a:endParaRPr lang="cy-GB"/>
          </a:p>
          <a:p>
            <a:r>
              <a:rPr lang="en-US" dirty="0"/>
              <a:t>Failing to keep a child safe from danger also counts as physical neglect. For example, if a parent were to let a young child walk around town on their own, or if they were to leave them home on their own unsupervised, this is classed as physical child neglect. </a:t>
            </a:r>
            <a:endParaRPr lang="cy-GB"/>
          </a:p>
          <a:p>
            <a:r>
              <a:rPr lang="en-US" b="1" dirty="0"/>
              <a:t>Medical neglect:</a:t>
            </a:r>
            <a:r>
              <a:rPr lang="en-US" dirty="0"/>
              <a:t> It’s the responsibility of a parent or carer to ensure that a child receives adequate health and dental care; failure to do so is a form of neglect. </a:t>
            </a:r>
            <a:endParaRPr lang="cy-GB"/>
          </a:p>
          <a:p>
            <a:r>
              <a:rPr lang="en-US" dirty="0"/>
              <a:t>For example, a child’s injuries, health issues or dental problems may go untreated, or the child may suffer from repeated illnesses and conditions such as skin sores, ringworm or rashes. They may be </a:t>
            </a:r>
            <a:r>
              <a:rPr lang="en-US" dirty="0" err="1"/>
              <a:t>anaemic</a:t>
            </a:r>
            <a:r>
              <a:rPr lang="en-US" dirty="0"/>
              <a:t> or always tired, and they may not receive the medication they need for a particular condition. They may be small for their age and could lag behind their peers with literacy and social skills. </a:t>
            </a:r>
            <a:endParaRPr lang="cy-GB"/>
          </a:p>
          <a:p>
            <a:r>
              <a:rPr lang="en-US" dirty="0"/>
              <a:t>Medical neglect also includes ignoring the advice of a doctor or dentist, refusing to allow a child to be treated and not taking children to routine appointments such as vaccinations </a:t>
            </a:r>
            <a:endParaRPr lang="cy-GB" dirty="0"/>
          </a:p>
          <a:p>
            <a:r>
              <a:rPr lang="en-US" b="1" dirty="0"/>
              <a:t>Educational neglect: </a:t>
            </a:r>
            <a:r>
              <a:rPr lang="en-US" dirty="0"/>
              <a:t>Depriving your child of an education is against the law, so if a parent fails to send their child to school, or fails to take action to prevent truancy, they could be guilty of educational neglect. </a:t>
            </a:r>
            <a:endParaRPr lang="cy-GB" dirty="0"/>
          </a:p>
          <a:p>
            <a:r>
              <a:rPr lang="en-US" dirty="0"/>
              <a:t>However, it’s not illegal to take a child out of school if the parents or carers are providing them with an alternative education; that is, teaching them at home and having told the child’s school of their intentions (and the council, if the child is in a special educational needs school). </a:t>
            </a:r>
            <a:endParaRPr lang="cy-GB"/>
          </a:p>
          <a:p>
            <a:r>
              <a:rPr lang="en-US" dirty="0"/>
              <a:t>Local councils may make regular informal checks on parents who are homeschooling their child to ensure that parents and carers are meeting the child’s educational needs; if the council finds evidence of educational neglect, they can issue parents with a school attendance order. </a:t>
            </a:r>
            <a:endParaRPr lang="cy-GB" dirty="0"/>
          </a:p>
          <a:p>
            <a:r>
              <a:rPr lang="en-US" b="1" dirty="0"/>
              <a:t>Emotional neglect:</a:t>
            </a:r>
            <a:r>
              <a:rPr lang="en-US" dirty="0"/>
              <a:t> A child has emotional needs</a:t>
            </a:r>
            <a:r>
              <a:rPr lang="en-US" u="sng" dirty="0"/>
              <a:t> </a:t>
            </a:r>
            <a:r>
              <a:rPr lang="en-US" dirty="0"/>
              <a:t>as well as physical and educational, and if parents and guardians don’t meet these requirements, it’s known as emotional neglect. Emotional neglect could mean that a child isn’t getting the amount of attention, stimulation or affection that they need from a parent or carer, but it can also be more calculated than that. </a:t>
            </a:r>
            <a:endParaRPr lang="cy-GB"/>
          </a:p>
          <a:p>
            <a:r>
              <a:rPr lang="en-US" dirty="0"/>
              <a:t>For instance, a parent or carer may routinely scare the child, or humiliate them, or lock them away without human interaction. Emotional neglect can result in long-lasting mental health problems and can lead to issues maintaining healthy relationships with partners, friends or even their children when they reach adulthood. Unfortunately, emotional neglect is tough to prove, because it’s often one person’s word against another. </a:t>
            </a:r>
            <a:endParaRPr lang="cy-GB"/>
          </a:p>
          <a:p>
            <a:r>
              <a:rPr lang="en-US" dirty="0"/>
              <a:t>Reference: NSPCC.  </a:t>
            </a:r>
            <a:endParaRPr lang="cy-GB" dirty="0"/>
          </a:p>
          <a:p>
            <a:r>
              <a:rPr lang="en-US" dirty="0"/>
              <a:t>Link to neglect QUIZ. </a:t>
            </a:r>
            <a:r>
              <a:rPr lang="en-US" dirty="0">
                <a:hlinkClick r:id="rId3"/>
              </a:rPr>
              <a:t>www.highspeedtraining.co.uk/hub/child-neglect-quiz/</a:t>
            </a:r>
            <a:endParaRPr lang="cy-GB"/>
          </a:p>
          <a:p>
            <a:endParaRPr lang="cy-GB" dirty="0">
              <a:cs typeface="Calibri" panose="020F0502020204030204"/>
            </a:endParaRPr>
          </a:p>
          <a:p>
            <a:pPr marL="171450" indent="-171450">
              <a:buFont typeface="Arial" panose="020B0604020202020204" pitchFamily="34" charset="0"/>
              <a:buChar char="•"/>
            </a:pPr>
            <a:endParaRPr lang="en-US" b="1">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48</a:t>
            </a:fld>
            <a:endParaRPr lang="en-US"/>
          </a:p>
        </p:txBody>
      </p:sp>
    </p:spTree>
    <p:extLst>
      <p:ext uri="{BB962C8B-B14F-4D97-AF65-F5344CB8AC3E}">
        <p14:creationId xmlns:p14="http://schemas.microsoft.com/office/powerpoint/2010/main" val="1957994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none" strike="noStrike" cap="none" baseline="0" dirty="0">
                <a:solidFill>
                  <a:srgbClr val="000000"/>
                </a:solidFill>
                <a:effectLst/>
                <a:uFillTx/>
                <a:latin typeface="Calibri"/>
              </a:rPr>
              <a:t>Adnodd Hanfodol: https://www.childwelfare.gov/pubpdfs/long_term_consequences.pdf</a:t>
            </a:r>
            <a:endParaRPr lang="cy-GB" sz="1000" b="1"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Arial"/>
              </a:rPr>
              <a:t>Gall y canlyniadau hyn fod yn annibynnol ar ei gilydd, ond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hefyd fod yn rhyngberthynol. Er enghraifft, gall cam-drin neu esgeulustod atal datblygiad corfforol ymennydd y plentyn ac arwain at broblemau seicolegol, megis hunan-barch isel, a allai arwain yn ddiweddarach at ymddygiadau risg uchel, megis defnyddio sylweddau. Gall y canlyniadau ar gyfer pob plentyn amrywio'n fawr a chael eu heffeithio gan gyfuniad o ffactorau, gan gynnwys oedran a statws datblygiadol y plentyn pan ddigwyddodd y cam-drin; math, amlder, hyd, a difrifoldeb y cam-drin; a'r berthynas rhwng y plentyn a'r troseddwr. Yn ogystal, mae plant sy’n cael eu cam-drin yn aml yn cael eu heffeithio gan brofiadau niweidiol eraill (e.e. rhieni yn defnyddio sylweddau, trais domestig, tlodi), a all ei gwneud hi’n anodd gwahanu effeithiau unigryw cam-drin (Rosen, </a:t>
            </a:r>
            <a:r>
              <a:rPr lang="cy-GB" sz="1200" b="0" i="0" u="none" strike="noStrike" cap="none" baseline="0" dirty="0" err="1">
                <a:solidFill>
                  <a:srgbClr val="000000"/>
                </a:solidFill>
                <a:effectLst/>
                <a:uFillTx/>
                <a:latin typeface="Arial"/>
              </a:rPr>
              <a:t>Handley</a:t>
            </a:r>
            <a:r>
              <a:rPr lang="cy-GB" sz="1200" b="0" i="0" u="none" strike="noStrike" cap="none" baseline="0" dirty="0">
                <a:solidFill>
                  <a:srgbClr val="000000"/>
                </a:solidFill>
                <a:effectLst/>
                <a:uFillTx/>
                <a:latin typeface="Arial"/>
              </a:rPr>
              <a:t>, </a:t>
            </a:r>
            <a:r>
              <a:rPr lang="cy-GB" sz="1200" b="0" i="0" u="none" strike="noStrike" cap="none" baseline="0" dirty="0" err="1">
                <a:solidFill>
                  <a:srgbClr val="000000"/>
                </a:solidFill>
                <a:effectLst/>
                <a:uFillTx/>
                <a:latin typeface="Arial"/>
              </a:rPr>
              <a:t>Cicchetti</a:t>
            </a:r>
            <a:r>
              <a:rPr lang="cy-GB" sz="1200" b="0" i="0" u="none" strike="noStrike" cap="none" baseline="0" dirty="0">
                <a:solidFill>
                  <a:srgbClr val="000000"/>
                </a:solidFill>
                <a:effectLst/>
                <a:uFillTx/>
                <a:latin typeface="Arial"/>
              </a:rPr>
              <a:t>, &amp; </a:t>
            </a:r>
            <a:r>
              <a:rPr lang="cy-GB" sz="1200" b="0" i="0" u="none" strike="noStrike" cap="none" baseline="0" dirty="0" err="1">
                <a:solidFill>
                  <a:srgbClr val="000000"/>
                </a:solidFill>
                <a:effectLst/>
                <a:uFillTx/>
                <a:latin typeface="Arial"/>
              </a:rPr>
              <a:t>Rogosch</a:t>
            </a:r>
            <a:r>
              <a:rPr lang="cy-GB" sz="1200" b="0" i="0" u="none" strike="noStrike" cap="none" baseline="0" dirty="0">
                <a:solidFill>
                  <a:srgbClr val="000000"/>
                </a:solidFill>
                <a:effectLst/>
                <a:uFillTx/>
                <a:latin typeface="Arial"/>
              </a:rPr>
              <a:t>, 2018).</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r>
              <a:rPr lang="cy-GB" sz="1200" b="1" i="0" u="none" strike="noStrike" cap="none" baseline="0" dirty="0">
                <a:solidFill>
                  <a:srgbClr val="000000"/>
                </a:solidFill>
                <a:effectLst/>
                <a:uFillTx/>
                <a:latin typeface="Arial"/>
              </a:rPr>
              <a:t>Llai o weithrediad gweithredol a sgiliau gwybyddol. </a:t>
            </a:r>
            <a:r>
              <a:rPr lang="cy-GB" sz="1200" b="0" i="0" u="none" strike="noStrike" cap="none" baseline="0" dirty="0">
                <a:solidFill>
                  <a:srgbClr val="000000"/>
                </a:solidFill>
                <a:effectLst/>
                <a:uFillTx/>
                <a:latin typeface="Arial"/>
              </a:rPr>
              <a:t>Gall tarfu ar ddatblygiad yr ymennydd o ganlyniad i gamdriniaeth achosi namau i swyddogaethau gweithredol yr ymennydd: cof gweithio, hunanreolaeth, a hyblygrwydd gwybyddol (hy, y gallu i edrych ar bethau a sefyllfaoedd o wahanol safbwyntiau) (</a:t>
            </a:r>
            <a:r>
              <a:rPr lang="cy-GB" sz="1200" b="0" i="0" u="none" strike="noStrike" cap="none" baseline="0" err="1">
                <a:solidFill>
                  <a:srgbClr val="000000"/>
                </a:solidFill>
                <a:effectLst/>
                <a:uFillTx/>
                <a:latin typeface="Arial"/>
              </a:rPr>
              <a:t>Kavanaugh</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Dupont-Frechette</a:t>
            </a:r>
            <a:r>
              <a:rPr lang="cy-GB" sz="12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Arial"/>
              </a:rPr>
              <a:t>Jerskey</a:t>
            </a:r>
            <a:r>
              <a:rPr lang="cy-GB" sz="1200" b="0" i="0" u="none" strike="noStrike" cap="none" baseline="0" dirty="0">
                <a:solidFill>
                  <a:srgbClr val="000000"/>
                </a:solidFill>
                <a:effectLst/>
                <a:uFillTx/>
                <a:latin typeface="Arial"/>
              </a:rPr>
              <a:t>, &amp; </a:t>
            </a:r>
            <a:r>
              <a:rPr lang="cy-GB" sz="1200" b="0" i="0" u="none" strike="noStrike" cap="none" baseline="0" err="1">
                <a:solidFill>
                  <a:srgbClr val="000000"/>
                </a:solidFill>
                <a:effectLst/>
                <a:uFillTx/>
                <a:latin typeface="Arial"/>
              </a:rPr>
              <a:t>Holler</a:t>
            </a:r>
            <a:r>
              <a:rPr lang="cy-GB" sz="1200" b="0" i="0" u="none" strike="noStrike" cap="none" baseline="0" dirty="0">
                <a:solidFill>
                  <a:srgbClr val="000000"/>
                </a:solidFill>
                <a:effectLst/>
                <a:uFillTx/>
                <a:latin typeface="Arial"/>
              </a:rPr>
              <a:t>, 2016). Mae plant a gafodd eu cam-drin hefyd mewn perygl o gael problemau gwybyddol eraill, gan gynnwys anawsterau dysgu a thalu sylw (</a:t>
            </a:r>
            <a:r>
              <a:rPr lang="cy-GB" sz="1200" b="0" i="0" u="none" strike="noStrike" cap="none" baseline="0" err="1">
                <a:solidFill>
                  <a:srgbClr val="000000"/>
                </a:solidFill>
                <a:effectLst/>
                <a:uFillTx/>
                <a:latin typeface="Arial"/>
              </a:rPr>
              <a:t>Bick</a:t>
            </a:r>
            <a:r>
              <a:rPr lang="cy-GB" sz="1200" b="0" i="0" u="none" strike="noStrike" cap="none" baseline="0" dirty="0">
                <a:solidFill>
                  <a:srgbClr val="000000"/>
                </a:solidFill>
                <a:effectLst/>
                <a:uFillTx/>
                <a:latin typeface="Arial"/>
              </a:rPr>
              <a:t> &amp; Nelson, 2016).</a:t>
            </a:r>
            <a:endParaRPr lang="cy-GB" sz="1200" b="0" i="0" u="none" strike="noStrike" cap="none" baseline="0" dirty="0">
              <a:solidFill>
                <a:srgbClr val="000000"/>
              </a:solidFill>
              <a:effectLst/>
              <a:uFillTx/>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a:p>
            <a:r>
              <a:rPr lang="en-US" b="1" u="sng">
                <a:solidFill>
                  <a:srgbClr val="000000"/>
                </a:solidFill>
              </a:rPr>
              <a:t>English</a:t>
            </a:r>
            <a:r>
              <a:rPr lang="en-US" dirty="0">
                <a:solidFill>
                  <a:srgbClr val="000000"/>
                </a:solidFill>
              </a:rPr>
              <a:t> </a:t>
            </a:r>
            <a:endParaRPr lang="cy-GB" dirty="0">
              <a:solidFill>
                <a:srgbClr val="000000"/>
              </a:solidFill>
            </a:endParaRPr>
          </a:p>
          <a:p>
            <a:r>
              <a:rPr lang="en-US" dirty="0">
                <a:solidFill>
                  <a:srgbClr val="000000"/>
                </a:solidFill>
              </a:rPr>
              <a:t>Slide relates to AC 2.9: The range of attachment classifications and how these are connected to life experiences </a:t>
            </a:r>
            <a:endParaRPr lang="cy-GB" dirty="0">
              <a:solidFill>
                <a:srgbClr val="000000"/>
              </a:solidFill>
            </a:endParaRPr>
          </a:p>
          <a:p>
            <a:endParaRPr lang="en-US" dirty="0">
              <a:solidFill>
                <a:srgbClr val="000000"/>
              </a:solidFill>
            </a:endParaRPr>
          </a:p>
          <a:p>
            <a:r>
              <a:rPr lang="en-US" b="1">
                <a:solidFill>
                  <a:srgbClr val="000000"/>
                </a:solidFill>
              </a:rPr>
              <a:t>Essential Resource: </a:t>
            </a:r>
            <a:r>
              <a:rPr lang="en-US" b="1" dirty="0">
                <a:solidFill>
                  <a:srgbClr val="000000"/>
                </a:solidFill>
                <a:hlinkClick r:id="rId3"/>
              </a:rPr>
              <a:t>https://www.childwelfare.gov/pubpdfs/long_term_consequences.pdf</a:t>
            </a:r>
            <a:r>
              <a:rPr lang="en-US" dirty="0">
                <a:solidFill>
                  <a:srgbClr val="000000"/>
                </a:solidFill>
              </a:rPr>
              <a:t> </a:t>
            </a:r>
            <a:endParaRPr lang="cy-GB" dirty="0">
              <a:solidFill>
                <a:srgbClr val="000000"/>
              </a:solidFill>
            </a:endParaRPr>
          </a:p>
          <a:p>
            <a:r>
              <a:rPr lang="en-US" dirty="0">
                <a:solidFill>
                  <a:srgbClr val="000000"/>
                </a:solidFill>
              </a:rPr>
              <a:t>These consequences may be independent of each other, but they also may be interrelated. For example, abuse or neglect may stunt physical development of the child’s brain and lead to psychological problems, such as low self-esteem, which could later lead to high-risk behaviors, such as substance use. The outcomes for each child may vary widely and are affected by a combination of factors, including the child’s age and developmental status when the maltreatment occurred; the type, frequency, duration, and severity of the maltreatment; and the relationship between the child and the perpetrator. Additionally, children who experience maltreatment often are affected by other adverse experiences (e.g., parental substance use, domestic violence, poverty), which can make it difficult to separate the unique effects of maltreatment (Rosen, Handley, Cicchetti, &amp; </a:t>
            </a:r>
            <a:r>
              <a:rPr lang="en-US" dirty="0" err="1">
                <a:solidFill>
                  <a:srgbClr val="000000"/>
                </a:solidFill>
              </a:rPr>
              <a:t>Rogosch</a:t>
            </a:r>
            <a:r>
              <a:rPr lang="en-US" dirty="0">
                <a:solidFill>
                  <a:srgbClr val="000000"/>
                </a:solidFill>
              </a:rPr>
              <a:t>, 2018).  </a:t>
            </a:r>
            <a:endParaRPr lang="cy-GB" dirty="0">
              <a:solidFill>
                <a:srgbClr val="000000"/>
              </a:solidFill>
            </a:endParaRPr>
          </a:p>
          <a:p>
            <a:endParaRPr lang="en-US" dirty="0">
              <a:solidFill>
                <a:srgbClr val="000000"/>
              </a:solidFill>
            </a:endParaRPr>
          </a:p>
          <a:p>
            <a:r>
              <a:rPr lang="en-US" b="1" dirty="0">
                <a:solidFill>
                  <a:srgbClr val="000000"/>
                </a:solidFill>
              </a:rPr>
              <a:t>Diminished executive functioning and cognitive skills. </a:t>
            </a:r>
            <a:r>
              <a:rPr lang="en-US" dirty="0">
                <a:solidFill>
                  <a:srgbClr val="000000"/>
                </a:solidFill>
              </a:rPr>
              <a:t>Disrupted brain development as a result of maltreatment can cause impairments to the brain’s executive functions: working memory, self-control, and cognitive flexibility (i.e., the ability to look at things and situations from different perspectives) (Kavanaugh, Dupont-Frechette, </a:t>
            </a:r>
            <a:r>
              <a:rPr lang="en-US" dirty="0" err="1">
                <a:solidFill>
                  <a:srgbClr val="000000"/>
                </a:solidFill>
              </a:rPr>
              <a:t>Jerskey</a:t>
            </a:r>
            <a:r>
              <a:rPr lang="en-US" dirty="0">
                <a:solidFill>
                  <a:srgbClr val="000000"/>
                </a:solidFill>
              </a:rPr>
              <a:t>, &amp; Holler, 2016). Children who were maltreated also are at risk for other cognitive problems, including difficulties learning and paying attention (Bick &amp; Nelson, 2016).</a:t>
            </a:r>
            <a:endParaRPr lang="cy-GB" dirty="0">
              <a:solidFill>
                <a:srgbClr val="000000"/>
              </a:solidFill>
            </a:endParaRPr>
          </a:p>
          <a:p>
            <a:endParaRPr lang="cy-GB" dirty="0">
              <a:solidFill>
                <a:srgbClr val="000000"/>
              </a:solidFill>
            </a:endParaRPr>
          </a:p>
          <a:p>
            <a:endParaRPr lang="cy-GB" dirty="0">
              <a:solidFill>
                <a:srgbClr val="000000"/>
              </a:solidFill>
              <a:latin typeface="Arial"/>
              <a:cs typeface="Arial"/>
            </a:endParaRPr>
          </a:p>
          <a:p>
            <a:endParaRPr lang="cy-GB" dirty="0">
              <a:solidFill>
                <a:srgbClr val="000000"/>
              </a:solidFill>
              <a:latin typeface="Arial"/>
              <a:cs typeface="Arial"/>
            </a:endParaRPr>
          </a:p>
          <a:p>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49</a:t>
            </a:fld>
            <a:endParaRPr lang="en-US"/>
          </a:p>
        </p:txBody>
      </p:sp>
    </p:spTree>
    <p:extLst>
      <p:ext uri="{BB962C8B-B14F-4D97-AF65-F5344CB8AC3E}">
        <p14:creationId xmlns:p14="http://schemas.microsoft.com/office/powerpoint/2010/main" val="379184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2.9: Yr ystod o ddosbarthiadau ymlyniad a sut mae'r rhain yn gysylltiedig â phrofiadau bywyd</a:t>
            </a:r>
          </a:p>
          <a:p>
            <a:pPr marL="171450" marR="0" lvl="0" indent="-171450" algn="l" defTabSz="912813" rtl="0" eaLnBrk="1" fontAlgn="base" latinLnBrk="0" hangingPunct="1">
              <a:lnSpc>
                <a:spcPct val="100000"/>
              </a:lnSpc>
              <a:spcBef>
                <a:spcPct val="30000"/>
              </a:spcBef>
              <a:spcAft>
                <a:spcPct val="0"/>
              </a:spcAft>
              <a:buClrTx/>
              <a:buSzTx/>
              <a:buFont typeface="Arial" panose="020B0604020202020204" pitchFamily="34" charset="0"/>
              <a:buChar char="•"/>
              <a:defRPr/>
            </a:pPr>
            <a:r>
              <a:rPr lang="cy-GB" sz="1800" b="0" i="0" u="none" strike="noStrike" cap="none" baseline="0" dirty="0">
                <a:solidFill>
                  <a:srgbClr val="000000"/>
                </a:solidFill>
                <a:effectLst/>
                <a:uFillTx/>
                <a:latin typeface="Arial"/>
              </a:rPr>
              <a:t>Mae tarfu ar </a:t>
            </a:r>
            <a:r>
              <a:rPr lang="cy-GB" sz="1800" b="1" i="0" u="none" strike="noStrike" cap="none" baseline="0" dirty="0">
                <a:solidFill>
                  <a:srgbClr val="000000"/>
                </a:solidFill>
                <a:effectLst/>
                <a:uFillTx/>
                <a:latin typeface="Arial"/>
              </a:rPr>
              <a:t>ddatblygiad yr ymennydd </a:t>
            </a:r>
            <a:r>
              <a:rPr lang="cy-GB" sz="1800" b="0" i="0" u="none" strike="noStrike" cap="none" baseline="0" dirty="0">
                <a:solidFill>
                  <a:srgbClr val="000000"/>
                </a:solidFill>
                <a:effectLst/>
                <a:uFillTx/>
                <a:latin typeface="Arial"/>
              </a:rPr>
              <a:t>o ganlyniad i gamdriniaeth yn gallu achosi namau i swyddogaethau gweithredol yr ymennydd: cof gweithio, hunanreolaeth, a hyblygrwydd gwybyddol (hy, y gallu i edrych ar bethau a sefyllfaoedd o wahanol safbwyntiau) (</a:t>
            </a:r>
            <a:r>
              <a:rPr lang="cy-GB" sz="1800" b="0" i="0" u="none" strike="noStrike" cap="none" baseline="0" dirty="0" err="1">
                <a:solidFill>
                  <a:srgbClr val="000000"/>
                </a:solidFill>
                <a:effectLst/>
                <a:uFillTx/>
                <a:latin typeface="Arial"/>
              </a:rPr>
              <a:t>Kavanaugh</a:t>
            </a:r>
            <a:r>
              <a:rPr lang="cy-GB" sz="1800" b="0" i="0" u="none" strike="noStrike" cap="none" baseline="0" dirty="0">
                <a:solidFill>
                  <a:srgbClr val="000000"/>
                </a:solidFill>
                <a:effectLst/>
                <a:uFillTx/>
                <a:latin typeface="Arial"/>
              </a:rPr>
              <a:t>, </a:t>
            </a:r>
            <a:r>
              <a:rPr lang="cy-GB" sz="1800" b="0" i="0" u="none" strike="noStrike" cap="none" baseline="0" dirty="0" err="1">
                <a:solidFill>
                  <a:srgbClr val="000000"/>
                </a:solidFill>
                <a:effectLst/>
                <a:uFillTx/>
                <a:latin typeface="Arial"/>
              </a:rPr>
              <a:t>Dupont-Frechette</a:t>
            </a:r>
            <a:r>
              <a:rPr lang="cy-GB" sz="1800" b="0" i="0" u="none" strike="noStrike" cap="none" baseline="0" dirty="0">
                <a:solidFill>
                  <a:srgbClr val="000000"/>
                </a:solidFill>
                <a:effectLst/>
                <a:uFillTx/>
                <a:latin typeface="Arial"/>
              </a:rPr>
              <a:t>, </a:t>
            </a:r>
            <a:r>
              <a:rPr lang="cy-GB" sz="1800" b="0" i="0" u="none" strike="noStrike" cap="none" baseline="0" dirty="0" err="1">
                <a:solidFill>
                  <a:srgbClr val="000000"/>
                </a:solidFill>
                <a:effectLst/>
                <a:uFillTx/>
                <a:latin typeface="Arial"/>
              </a:rPr>
              <a:t>Jerskey</a:t>
            </a:r>
            <a:r>
              <a:rPr lang="cy-GB" sz="1800" b="0" i="0" u="none" strike="noStrike" cap="none" baseline="0" dirty="0">
                <a:solidFill>
                  <a:srgbClr val="000000"/>
                </a:solidFill>
                <a:effectLst/>
                <a:uFillTx/>
                <a:latin typeface="Arial"/>
              </a:rPr>
              <a:t>, a </a:t>
            </a:r>
            <a:r>
              <a:rPr lang="cy-GB" sz="1800" b="0" i="0" u="none" strike="noStrike" cap="none" baseline="0" dirty="0" err="1">
                <a:solidFill>
                  <a:srgbClr val="000000"/>
                </a:solidFill>
                <a:effectLst/>
                <a:uFillTx/>
                <a:latin typeface="Arial"/>
              </a:rPr>
              <a:t>Holler</a:t>
            </a:r>
            <a:r>
              <a:rPr lang="cy-GB" sz="1800" b="0" i="0" u="none" strike="noStrike" cap="none" baseline="0" dirty="0">
                <a:solidFill>
                  <a:srgbClr val="000000"/>
                </a:solidFill>
                <a:effectLst/>
                <a:uFillTx/>
                <a:latin typeface="Arial"/>
              </a:rPr>
              <a:t> , 2016). Mae plant a gafodd eu cam-drin hefyd mewn perygl o gael problemau gwybyddol eraill, gan gynnwys anawsterau dysgu a thalu sylw (</a:t>
            </a:r>
            <a:r>
              <a:rPr lang="cy-GB" sz="1800" b="0" i="0" u="none" strike="noStrike" cap="none" baseline="0" dirty="0" err="1">
                <a:solidFill>
                  <a:srgbClr val="000000"/>
                </a:solidFill>
                <a:effectLst/>
                <a:uFillTx/>
                <a:latin typeface="Arial"/>
              </a:rPr>
              <a:t>Bick</a:t>
            </a:r>
            <a:r>
              <a:rPr lang="cy-GB" sz="1800" b="0" i="0" u="none" strike="noStrike" cap="none" baseline="0" dirty="0">
                <a:solidFill>
                  <a:srgbClr val="000000"/>
                </a:solidFill>
                <a:effectLst/>
                <a:uFillTx/>
                <a:latin typeface="Arial"/>
              </a:rPr>
              <a:t> &amp; Nelson, 2016).</a:t>
            </a:r>
            <a:endParaRPr lang="cy-GB" sz="18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Calibri"/>
              </a:rPr>
              <a:t>Mae plant a phobl ifanc sy'n cael eu tynnu oddi wrth eu teulu yn dioddef arwahanrwydd a theimladau o golled, hyd yn oed os ydynt wedi cael eu cam-drin. Mae'r teimladau hyn yn cael eu dwysáu pan fyddant yn profi lleoliadau lluosog (</a:t>
            </a:r>
            <a:r>
              <a:rPr lang="cy-GB" sz="1200" b="0" i="0" u="none" strike="noStrike" cap="none" baseline="0" dirty="0" err="1">
                <a:solidFill>
                  <a:srgbClr val="000000"/>
                </a:solidFill>
                <a:effectLst/>
                <a:uFillTx/>
                <a:latin typeface="Calibri"/>
              </a:rPr>
              <a:t>Schofield</a:t>
            </a:r>
            <a:r>
              <a:rPr lang="cy-GB" sz="1200" b="0" i="0" u="none" strike="noStrike" cap="none" baseline="0" dirty="0">
                <a:solidFill>
                  <a:srgbClr val="000000"/>
                </a:solidFill>
                <a:effectLst/>
                <a:uFillTx/>
                <a:latin typeface="Calibri"/>
              </a:rPr>
              <a:t> a </a:t>
            </a:r>
            <a:r>
              <a:rPr lang="cy-GB" sz="1200" b="0" i="0" u="none" strike="noStrike" cap="none" baseline="0" dirty="0" err="1">
                <a:solidFill>
                  <a:srgbClr val="000000"/>
                </a:solidFill>
                <a:effectLst/>
                <a:uFillTx/>
                <a:latin typeface="Calibri"/>
              </a:rPr>
              <a:t>Beek</a:t>
            </a:r>
            <a:r>
              <a:rPr lang="cy-GB" sz="1200" b="0" i="0" u="none" strike="noStrike" cap="none" baseline="0" dirty="0">
                <a:solidFill>
                  <a:srgbClr val="000000"/>
                </a:solidFill>
                <a:effectLst/>
                <a:uFillTx/>
                <a:latin typeface="Calibri"/>
              </a:rPr>
              <a:t>, 2005). Mae ansefydlogrwydd lleoliad yn lleihau cyfleoedd plentyn i ddatblygu ymlyniadau diogel. Gall hefyd waethygu unrhyw anawsterau ymddygiadol ac emosiynol sy’n bodoli eisoes (</a:t>
            </a:r>
            <a:r>
              <a:rPr lang="cy-GB" sz="1200" b="0" i="0" u="none" strike="noStrike" cap="none" baseline="0" dirty="0" err="1">
                <a:solidFill>
                  <a:srgbClr val="000000"/>
                </a:solidFill>
                <a:effectLst/>
                <a:uFillTx/>
                <a:latin typeface="Calibri"/>
              </a:rPr>
              <a:t>Schofield</a:t>
            </a:r>
            <a:r>
              <a:rPr lang="cy-GB" sz="1200" b="0" i="0" u="none" strike="noStrike" cap="none" baseline="0" dirty="0">
                <a:solidFill>
                  <a:srgbClr val="000000"/>
                </a:solidFill>
                <a:effectLst/>
                <a:uFillTx/>
                <a:latin typeface="Calibri"/>
              </a:rPr>
              <a:t> a </a:t>
            </a:r>
            <a:r>
              <a:rPr lang="cy-GB" sz="1200" b="0" i="0" u="none" strike="noStrike" cap="none" baseline="0" dirty="0" err="1">
                <a:solidFill>
                  <a:srgbClr val="000000"/>
                </a:solidFill>
                <a:effectLst/>
                <a:uFillTx/>
                <a:latin typeface="Calibri"/>
              </a:rPr>
              <a:t>Beek</a:t>
            </a:r>
            <a:r>
              <a:rPr lang="cy-GB" sz="1200" b="0" i="0" u="none" strike="noStrike" cap="none" baseline="0" dirty="0">
                <a:solidFill>
                  <a:srgbClr val="000000"/>
                </a:solidFill>
                <a:effectLst/>
                <a:uFillTx/>
                <a:latin typeface="Calibri"/>
              </a:rPr>
              <a:t>, 2005), gan ei gwneud yn anos i blant sefydlu perthnasoedd â gofalwyr a chyfrannu at fethiant lleoliad pellach a gwrthodiad (</a:t>
            </a:r>
            <a:r>
              <a:rPr lang="cy-GB" sz="1200" b="0" i="0" u="none" strike="noStrike" cap="none" baseline="0" dirty="0" err="1">
                <a:solidFill>
                  <a:srgbClr val="000000"/>
                </a:solidFill>
                <a:effectLst/>
                <a:uFillTx/>
                <a:latin typeface="Calibri"/>
              </a:rPr>
              <a:t>Munro</a:t>
            </a:r>
            <a:r>
              <a:rPr lang="cy-GB" sz="1200" b="0" i="0" u="none" strike="noStrike" cap="none" baseline="0" dirty="0">
                <a:solidFill>
                  <a:srgbClr val="000000"/>
                </a:solidFill>
                <a:effectLst/>
                <a:uFillTx/>
                <a:latin typeface="Calibri"/>
              </a:rPr>
              <a:t> a Hardy, 2006).</a:t>
            </a:r>
            <a:endParaRPr lang="cy-GB" sz="1200" b="0" i="0" u="none" strike="noStrike" cap="none" baseline="0" dirty="0">
              <a:solidFill>
                <a:srgbClr val="000000"/>
              </a:solidFill>
              <a:effectLst/>
              <a:uFillTx/>
              <a:latin typeface="Calibri"/>
              <a:cs typeface="Calibri"/>
            </a:endParaRPr>
          </a:p>
          <a:p>
            <a:pPr marL="171450" indent="-171450">
              <a:buFont typeface="Arial" panose="020B0604020202020204" pitchFamily="34" charset="0"/>
              <a:buChar char="•"/>
            </a:pPr>
            <a:r>
              <a:rPr lang="cy-GB" sz="1800" b="0" i="0" u="none" strike="noStrike" cap="none" baseline="0" dirty="0">
                <a:solidFill>
                  <a:srgbClr val="000000"/>
                </a:solidFill>
                <a:effectLst/>
                <a:uFillTx/>
                <a:latin typeface="Arial"/>
              </a:rPr>
              <a:t>Gall babanod mewn gofal maeth sydd wedi profi cam-drin ac yna amhariadau wrth roi gofal cynnar ddatblygu anhwylderau ymlyniad. Gall anhwylderau ymlyniad effeithio'n negyddol ar allu plentyn i ffurfio perthnasoedd cadarnhaol â chyfoedion, rhai cymdeithasol a rhamantus yn ddiweddarach mewn bywyd (Doyle &amp; </a:t>
            </a:r>
            <a:r>
              <a:rPr lang="cy-GB" sz="1800" b="0" i="0" u="none" strike="noStrike" cap="none" baseline="0" err="1">
                <a:solidFill>
                  <a:srgbClr val="000000"/>
                </a:solidFill>
                <a:effectLst/>
                <a:uFillTx/>
                <a:latin typeface="Arial"/>
              </a:rPr>
              <a:t>Cicchetti</a:t>
            </a:r>
            <a:r>
              <a:rPr lang="cy-GB" sz="1800" b="0" i="0" u="none" strike="noStrike" cap="none" baseline="0" dirty="0">
                <a:solidFill>
                  <a:srgbClr val="000000"/>
                </a:solidFill>
                <a:effectLst/>
                <a:uFillTx/>
                <a:latin typeface="Arial"/>
              </a:rPr>
              <a:t>, 2017). Yn ogystal, mae plant sy'n cael eu cam-drin neu eu hesgeuluso yn fwy tebygol o ddatblygu nodweddion gwrthgymdeithasol wrth iddynt dyfu i fyny, a all arwain at ymddygiad troseddol pan fyddant yn oedolion.</a:t>
            </a:r>
            <a:endParaRPr lang="cy-GB" sz="18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endParaRPr lang="cy-GB" sz="1800" dirty="0">
              <a:latin typeface="Arial"/>
              <a:cs typeface="Arial"/>
            </a:endParaRPr>
          </a:p>
          <a:p>
            <a:pPr marL="171450" indent="-171450">
              <a:buFont typeface="Arial" panose="020B0604020202020204" pitchFamily="34" charset="0"/>
              <a:buChar char="•"/>
            </a:pPr>
            <a:endParaRPr lang="cy-GB" sz="1800" dirty="0">
              <a:latin typeface="Arial"/>
              <a:cs typeface="Arial"/>
            </a:endParaRPr>
          </a:p>
          <a:p>
            <a:r>
              <a:rPr lang="en-US" b="1" u="sng"/>
              <a:t>English</a:t>
            </a:r>
            <a:r>
              <a:rPr lang="en-US" dirty="0"/>
              <a:t> </a:t>
            </a:r>
            <a:endParaRPr lang="cy-GB" dirty="0">
              <a:cs typeface="Calibri" panose="020F0502020204030204"/>
            </a:endParaRPr>
          </a:p>
          <a:p>
            <a:r>
              <a:rPr lang="en-US"/>
              <a:t>Slide relates to AC 2.9: The range of attachment classifications and how these are connected to life experiences </a:t>
            </a:r>
            <a:endParaRPr lang="cy-GB">
              <a:cs typeface="Calibri" panose="020F0502020204030204"/>
            </a:endParaRPr>
          </a:p>
          <a:p>
            <a:pPr>
              <a:buFont typeface="Arial" panose="020B0604020202020204" pitchFamily="34" charset="0"/>
              <a:buChar char="•"/>
            </a:pPr>
            <a:endParaRPr lang="en-US" dirty="0"/>
          </a:p>
          <a:p>
            <a:pPr>
              <a:buFont typeface="Symbol" panose="020B0604020202020204" pitchFamily="34" charset="0"/>
              <a:buChar char="•"/>
            </a:pPr>
            <a:r>
              <a:rPr lang="en-US" dirty="0"/>
              <a:t>Disrupted </a:t>
            </a:r>
            <a:r>
              <a:rPr lang="en-US" b="1" dirty="0"/>
              <a:t>brain development </a:t>
            </a:r>
            <a:r>
              <a:rPr lang="en-US" dirty="0"/>
              <a:t>as a result of maltreatment can cause impairments to the brain’s executive functions: working memory, self-control, and cognitive flexibility (i.e., the ability to look at things and situations from different perspectives) (Kavanaugh, Dupont-Frechette, </a:t>
            </a:r>
            <a:r>
              <a:rPr lang="en-US" dirty="0" err="1"/>
              <a:t>Jerskey</a:t>
            </a:r>
            <a:r>
              <a:rPr lang="en-US" dirty="0"/>
              <a:t>, &amp; Holler, 2016). Children who were maltreated also are at risk for other cognitive problems, including difficulties learning and paying attention (Bick &amp; Nelson, 2016). </a:t>
            </a:r>
            <a:endParaRPr lang="cy-GB" dirty="0"/>
          </a:p>
          <a:p>
            <a:pPr>
              <a:buFont typeface="Symbol" panose="020B0604020202020204" pitchFamily="34" charset="0"/>
              <a:buChar char="•"/>
            </a:pPr>
            <a:endParaRPr lang="en-US" dirty="0"/>
          </a:p>
          <a:p>
            <a:pPr>
              <a:buFont typeface="Symbol" panose="020B0604020202020204" pitchFamily="34" charset="0"/>
              <a:buChar char="•"/>
            </a:pPr>
            <a:r>
              <a:rPr lang="en-US" dirty="0"/>
              <a:t>Children and young people who are removed from their family suffer separation and feelings of loss, even if they have been maltreated. These feelings are compounded when they experience multiple placements (Schofield and Beek, 2005). Placement instability reduces a child’s opportunities to develop secure attachments. It may also exacerbate any existing </a:t>
            </a:r>
            <a:r>
              <a:rPr lang="en-US" dirty="0" err="1"/>
              <a:t>behavioural</a:t>
            </a:r>
            <a:r>
              <a:rPr lang="en-US" dirty="0"/>
              <a:t> and emotional difficulties (Schofield and Beek, 2005), making it more difficult for children to establish relationships with carers and contributing to further placement breakdown and rejection (Munro and Hardy, 2006). </a:t>
            </a:r>
            <a:endParaRPr lang="cy-GB" dirty="0"/>
          </a:p>
          <a:p>
            <a:pPr>
              <a:buFont typeface="Symbol" panose="020B0604020202020204" pitchFamily="34" charset="0"/>
              <a:buChar char="•"/>
            </a:pPr>
            <a:r>
              <a:rPr lang="en-US" dirty="0"/>
              <a:t>Infants in foster care who have experienced maltreatment followed by disruptions in early caregiving can develop attachment disorders. Attachment disorders can negatively affect a child’s ability to form positive peer, social, and romantic relationships later in life (Doyle &amp; Cicchetti, 2017). Additionally, children who experience abuse or neglect are more likely to develop antisocial traits as they grow up, which can lead to criminal behavior in adulthood. </a:t>
            </a:r>
            <a:endParaRPr lang="cy-GB" dirty="0"/>
          </a:p>
          <a:p>
            <a:pPr marL="171450" indent="-171450">
              <a:buFont typeface="Arial" panose="020B0604020202020204" pitchFamily="34" charset="0"/>
              <a:buChar char="•"/>
            </a:pPr>
            <a:endParaRPr lang="cy-GB" sz="1800" dirty="0">
              <a:latin typeface="Arial"/>
              <a:cs typeface="Arial"/>
            </a:endParaRPr>
          </a:p>
          <a:p>
            <a:pPr marL="171450" indent="-171450">
              <a:buFont typeface="Arial" panose="020B0604020202020204" pitchFamily="34" charset="0"/>
              <a:buChar char="•"/>
            </a:pPr>
            <a:endParaRPr lang="en-US" b="1">
              <a:cs typeface="Calibri" panose="020F0502020204030204"/>
            </a:endParaRPr>
          </a:p>
          <a:p>
            <a:endParaRPr lang="en-US" b="1">
              <a:cs typeface="Calibri" panose="020F0502020204030204"/>
            </a:endParaRPr>
          </a:p>
          <a:p>
            <a:endParaRPr lang="en-GB" b="1">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50</a:t>
            </a:fld>
            <a:endParaRPr lang="en-US"/>
          </a:p>
        </p:txBody>
      </p:sp>
    </p:spTree>
    <p:extLst>
      <p:ext uri="{BB962C8B-B14F-4D97-AF65-F5344CB8AC3E}">
        <p14:creationId xmlns:p14="http://schemas.microsoft.com/office/powerpoint/2010/main" val="1351328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fontAlgn="base">
              <a:spcBef>
                <a:spcPct val="30000"/>
              </a:spcBef>
              <a:spcAft>
                <a:spcPct val="0"/>
              </a:spcAft>
              <a:defRPr/>
            </a:pPr>
            <a:r>
              <a:rPr lang="cy-GB" b="0" i="0" u="none" strike="noStrike" cap="none" baseline="0" dirty="0">
                <a:effectLst/>
                <a:uFillTx/>
              </a:rPr>
              <a:t>Sleid yn ymwneud ag AC 2.10: Damcaniaethau ymlyniad a'u pwysigrwydd ar gyfer:  cefnogi gwytnwch, llesiant a datblygiad cyfannol plant a phobl ifanc  deall effaith bosibl anawsterau ymlyniad ar unigolion trwy gydol eu bywyd, y ffordd y maent yn gweithredu mewn cymdeithas, yn ffurfio perthnasoedd ac yn ymateb i eraill</a:t>
            </a:r>
            <a:r>
              <a:rPr lang="cy-GB" dirty="0"/>
              <a:t> </a:t>
            </a:r>
            <a:endParaRPr lang="cy-GB" b="0" i="0" u="none" strike="noStrike" cap="none" baseline="0">
              <a:effectLst/>
              <a:uFillTx/>
            </a:endParaRPr>
          </a:p>
          <a:p>
            <a:endParaRPr lang="en-US"/>
          </a:p>
          <a:p>
            <a:endParaRPr lang="en-US"/>
          </a:p>
          <a:p>
            <a:r>
              <a:rPr lang="cy-GB" sz="1200" b="0" i="0" u="none" strike="noStrike" cap="none" baseline="0" dirty="0">
                <a:solidFill>
                  <a:srgbClr val="000000"/>
                </a:solidFill>
                <a:effectLst/>
                <a:uFillTx/>
                <a:latin typeface="Calibri"/>
              </a:rPr>
              <a:t>Trwy ei waith gyda phlant, datblygodd </a:t>
            </a:r>
            <a:r>
              <a:rPr lang="cy-GB" sz="1200" b="0" i="0" u="none" strike="noStrike" cap="none" baseline="0" dirty="0" err="1">
                <a:solidFill>
                  <a:srgbClr val="000000"/>
                </a:solidFill>
                <a:effectLst/>
                <a:uFillTx/>
                <a:latin typeface="Calibri"/>
              </a:rPr>
              <a:t>Bowlby</a:t>
            </a:r>
            <a:r>
              <a:rPr lang="cy-GB" sz="1200" b="0" i="0" u="none" strike="noStrike" cap="none" baseline="0" dirty="0">
                <a:solidFill>
                  <a:srgbClr val="000000"/>
                </a:solidFill>
                <a:effectLst/>
                <a:uFillTx/>
                <a:latin typeface="Calibri"/>
              </a:rPr>
              <a:t> gred gref yn effaith profiadau teuluol ar lesiant emosiynol ac ymddygiadol plant.</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Yn gynnar yn ei yrfa, cynigiodd </a:t>
            </a:r>
            <a:r>
              <a:rPr lang="cy-GB" sz="1200" b="0" i="0" u="none" strike="noStrike" cap="none" baseline="0" dirty="0" err="1">
                <a:solidFill>
                  <a:srgbClr val="000000"/>
                </a:solidFill>
                <a:effectLst/>
                <a:uFillTx/>
                <a:latin typeface="Calibri"/>
              </a:rPr>
              <a:t>Bowlby</a:t>
            </a:r>
            <a:r>
              <a:rPr lang="cy-GB" sz="1200" b="0" i="0" u="none" strike="noStrike" cap="none" baseline="0" dirty="0">
                <a:solidFill>
                  <a:srgbClr val="000000"/>
                </a:solidFill>
                <a:effectLst/>
                <a:uFillTx/>
                <a:latin typeface="Calibri"/>
              </a:rPr>
              <a:t> y dylai </a:t>
            </a:r>
            <a:r>
              <a:rPr lang="cy-GB" sz="1200" b="0" i="0" u="none" strike="noStrike" cap="none" baseline="0" dirty="0" err="1">
                <a:solidFill>
                  <a:srgbClr val="000000"/>
                </a:solidFill>
                <a:effectLst/>
                <a:uFillTx/>
                <a:latin typeface="Calibri"/>
              </a:rPr>
              <a:t>seicdreiddiwyr</a:t>
            </a:r>
            <a:r>
              <a:rPr lang="cy-GB" sz="1200" b="0" i="0" u="none" strike="noStrike" cap="none" baseline="0" dirty="0">
                <a:solidFill>
                  <a:srgbClr val="000000"/>
                </a:solidFill>
                <a:effectLst/>
                <a:uFillTx/>
                <a:latin typeface="Calibri"/>
              </a:rPr>
              <a:t> sy'n gweithio gyda phlant gymryd persbectif cyfannol, gan ystyried amgylcheddau byw plant, teuluoedd, a phrofiadau eraill yn ogystal ag unrhyw ymddygiadau a arddangosir gan y plant eu hunain.</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Tyfodd y syniad hwn yn strategaeth o helpu plant trwy helpu eu rhieni, strategaeth effeithiol ar y cyfan o ystyried pwysigrwydd perthynas y plentyn â'i rieni (neu ofalwyr eraill).</a:t>
            </a:r>
            <a:endParaRPr lang="cy-GB" sz="1200" b="0" i="0" u="none" strike="noStrike" cap="none" baseline="0" dirty="0">
              <a:solidFill>
                <a:srgbClr val="000000"/>
              </a:solidFill>
              <a:effectLst/>
              <a:uFillTx/>
              <a:latin typeface="Calibri"/>
              <a:cs typeface="Calibri"/>
            </a:endParaRPr>
          </a:p>
          <a:p>
            <a:endParaRPr lang="cy-GB" dirty="0">
              <a:cs typeface="Calibri"/>
            </a:endParaRPr>
          </a:p>
          <a:p>
            <a:endParaRPr lang="cy-GB" dirty="0">
              <a:cs typeface="Calibri"/>
            </a:endParaRPr>
          </a:p>
          <a:p>
            <a:endParaRPr lang="cy-GB" dirty="0">
              <a:cs typeface="Calibri"/>
            </a:endParaRPr>
          </a:p>
          <a:p>
            <a:r>
              <a:rPr lang="en-US" b="1" u="sng" dirty="0" err="1"/>
              <a:t>nglish</a:t>
            </a:r>
            <a:r>
              <a:rPr lang="en-US" dirty="0"/>
              <a:t> </a:t>
            </a:r>
            <a:endParaRPr lang="cy-GB" dirty="0"/>
          </a:p>
          <a:p>
            <a:r>
              <a:rPr lang="en-US" dirty="0"/>
              <a:t>Slide relates to AC 2.10: Attachment theories and their importance for: · supporting the resilience, well-being and holistic development of children and young people · understanding the potential impact of attachment difficulties on individuals throughout their life course, the way that they function in society, form relationships and react to others  </a:t>
            </a:r>
            <a:endParaRPr lang="cy-GB" dirty="0"/>
          </a:p>
          <a:p>
            <a:r>
              <a:rPr lang="en-US" dirty="0"/>
              <a:t> </a:t>
            </a:r>
            <a:endParaRPr lang="cy-GB" dirty="0"/>
          </a:p>
          <a:p>
            <a:r>
              <a:rPr lang="en-US" dirty="0"/>
              <a:t> </a:t>
            </a:r>
            <a:endParaRPr lang="cy-GB" dirty="0"/>
          </a:p>
          <a:p>
            <a:r>
              <a:rPr lang="en-US" dirty="0"/>
              <a:t>Through his work with children, Bowlby developed a strong belief in the impact of family experiences on children’s emotional and behavioral well-being. </a:t>
            </a:r>
            <a:endParaRPr lang="cy-GB" dirty="0"/>
          </a:p>
          <a:p>
            <a:r>
              <a:rPr lang="en-US" dirty="0"/>
              <a:t>Early on in his career, Bowlby proposed that psychoanalysts working with children should take a holistic perspective, considering children’s living environments, families, and other experiences in addition to any behaviors exhibited by the children themselves. </a:t>
            </a:r>
            <a:endParaRPr lang="cy-GB" dirty="0"/>
          </a:p>
          <a:p>
            <a:r>
              <a:rPr lang="en-US" dirty="0"/>
              <a:t>This idea grew into a strategy of helping children by helping their parents, a generally effective strategy given the importance of the child’s relationships with their parents (or other caregivers).</a:t>
            </a:r>
            <a:endParaRPr lang="cy-GB" dirty="0"/>
          </a:p>
          <a:p>
            <a:endParaRPr lang="cy-GB" dirty="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51</a:t>
            </a:fld>
            <a:endParaRPr lang="en-US"/>
          </a:p>
        </p:txBody>
      </p:sp>
    </p:spTree>
    <p:extLst>
      <p:ext uri="{BB962C8B-B14F-4D97-AF65-F5344CB8AC3E}">
        <p14:creationId xmlns:p14="http://schemas.microsoft.com/office/powerpoint/2010/main" val="4196619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fontAlgn="base">
              <a:spcBef>
                <a:spcPct val="30000"/>
              </a:spcBef>
              <a:spcAft>
                <a:spcPct val="0"/>
              </a:spcAft>
              <a:defRPr/>
            </a:pPr>
            <a:r>
              <a:rPr lang="cy-GB" b="0" i="0" u="none" strike="noStrike" cap="none" baseline="0" dirty="0">
                <a:effectLst/>
                <a:uFillTx/>
              </a:rPr>
              <a:t>Sleid yn ymwneud ag AC 2.10: Damcaniaethau ymlyniad a'u pwysigrwydd ar gyfer:  cefnogi gwytnwch, llesiant a datblygiad cyfannol plant a phobl ifanc  deall effaith bosibl anawsterau ymlyniad ar unigolion trwy gydol eu bywyd, y ffordd y maent yn gweithredu mewn cymdeithas, yn ffurfio perthnasoedd ac yn ymateb i eraill</a:t>
            </a:r>
            <a:r>
              <a:rPr lang="cy-GB" dirty="0"/>
              <a:t> </a:t>
            </a:r>
            <a:endParaRPr lang="cy-GB" b="0" i="0" u="none" strike="noStrike" cap="none" baseline="0">
              <a:effectLst/>
              <a:uFillTx/>
            </a:endParaRPr>
          </a:p>
          <a:p>
            <a:endParaRPr lang="en-GB" b="1"/>
          </a:p>
          <a:p>
            <a:endParaRPr lang="en-GB" b="1" dirty="0">
              <a:cs typeface="Calibri"/>
            </a:endParaRPr>
          </a:p>
          <a:p>
            <a:r>
              <a:rPr lang="en-US" b="1" u="sng"/>
              <a:t>English</a:t>
            </a:r>
            <a:r>
              <a:rPr lang="en-US" dirty="0"/>
              <a:t> </a:t>
            </a:r>
            <a:endParaRPr lang="en-GB" dirty="0"/>
          </a:p>
          <a:p>
            <a:r>
              <a:rPr lang="en-US" dirty="0"/>
              <a:t>Slide relates to AC 2.10: Attachment theories and their importance for: · supporting the resilience, well-being and holistic development of children and young people · understanding the potential impact of attachment difficulties on individuals throughout their life course, the way that they function in society, form relationships and react to others </a:t>
            </a:r>
            <a:endParaRPr lang="en-GB" dirty="0"/>
          </a:p>
          <a:p>
            <a:endParaRPr lang="en-GB" b="1"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52</a:t>
            </a:fld>
            <a:endParaRPr lang="en-US"/>
          </a:p>
        </p:txBody>
      </p:sp>
    </p:spTree>
    <p:extLst>
      <p:ext uri="{BB962C8B-B14F-4D97-AF65-F5344CB8AC3E}">
        <p14:creationId xmlns:p14="http://schemas.microsoft.com/office/powerpoint/2010/main" val="266137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pPr marL="0" marR="0" lvl="0" indent="0" algn="l" defTabSz="912813" rtl="0" eaLnBrk="1" fontAlgn="base" latinLnBrk="0" hangingPunct="1">
              <a:lnSpc>
                <a:spcPct val="100000"/>
              </a:lnSpc>
              <a:spcBef>
                <a:spcPct val="30000"/>
              </a:spcBef>
              <a:spcAft>
                <a:spcPct val="0"/>
              </a:spcAft>
              <a:buClrTx/>
              <a:buSzTx/>
              <a:buFontTx/>
              <a:buNone/>
              <a:defRPr/>
            </a:pPr>
            <a:r>
              <a:rPr lang="cy-GB" sz="1800" b="1" i="0" u="none" strike="noStrike" cap="none" baseline="0" dirty="0">
                <a:solidFill>
                  <a:srgbClr val="000000"/>
                </a:solidFill>
                <a:effectLst/>
                <a:uFillTx/>
                <a:latin typeface="Arial"/>
              </a:rPr>
              <a:t>Ffynhonnell: https://www.nhs.uk/conditions/tay-sachs-disease/</a:t>
            </a:r>
            <a:endParaRPr lang="cy-GB" sz="1800" b="1" i="0" u="none" strike="noStrike" cap="none" baseline="0" dirty="0">
              <a:solidFill>
                <a:srgbClr val="000000"/>
              </a:solidFill>
              <a:effectLst/>
              <a:uFillTx/>
              <a:latin typeface="Arial"/>
              <a:cs typeface="Arial"/>
            </a:endParaRPr>
          </a:p>
          <a:p>
            <a:r>
              <a:rPr lang="cy-GB" sz="1200" b="0" i="0" u="none" strike="noStrike" cap="none" baseline="0" dirty="0">
                <a:solidFill>
                  <a:srgbClr val="000000"/>
                </a:solidFill>
                <a:effectLst/>
                <a:uFillTx/>
                <a:latin typeface="Calibri"/>
              </a:rPr>
              <a:t>Mae clefyd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yn gyflwr etifeddol prin sy'n effeithio'n bennaf ar fabanod a phlant ifanc. Mae'n atal y nerfau rhag gweithio'n iawn ac fel arfer mae'n angheuol.</a:t>
            </a:r>
            <a:r>
              <a:rPr lang="cy-GB" dirty="0">
                <a:solidFill>
                  <a:srgbClr val="000000"/>
                </a:solidFill>
                <a:latin typeface="Calibri"/>
              </a:rPr>
              <a:t> </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 symptomau clefyd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fel arfer yn dechrau pan fydd plentyn rhwng 3 a 6 mis oed.</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Mae'r prif symptomau yn cynnwys:</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cael eu synnu'n ormodol gan synau a symudiadau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bod yn araf iawn i gyrraedd cerrig milltir fel dysgu cropian, a cholli sgiliau maen nhw eisoes wedi eu dysgu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bod yn llipa a gwan, sy'n parhau i waethygu nes nad ydynt yn gallu symud (parlys)</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anhawster llyncu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colli golwg neu glyw</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anystwythder cyhyrau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trawiadau (ffitiau)</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Mae'r cyflwr fel arfer yn angheuol tua 3 i 5 oed, yn aml oherwydd cymhlethdodau haint yr ysgyfaint (niwmonia).</a:t>
            </a:r>
            <a:endParaRPr lang="cy-GB" sz="1200" b="0" i="0" u="none" strike="noStrike" cap="none" baseline="0" dirty="0">
              <a:solidFill>
                <a:srgbClr val="000000"/>
              </a:solidFill>
              <a:effectLst/>
              <a:uFillTx/>
              <a:latin typeface="Calibri"/>
              <a:cs typeface="Calibri"/>
            </a:endParaRPr>
          </a:p>
          <a:p>
            <a:r>
              <a:rPr lang="cy-GB" sz="1200" b="0" i="0" u="none" strike="noStrike" cap="none" baseline="0" dirty="0">
                <a:solidFill>
                  <a:srgbClr val="000000"/>
                </a:solidFill>
                <a:effectLst/>
                <a:uFillTx/>
                <a:latin typeface="Calibri"/>
              </a:rPr>
              <a:t>Mae mathau mwy prin o glefyd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yn dechrau'n hwyrach yn ystod plentyndod (clefyd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ifanc) neu pan fyddant yn oedolion ifanc (clefyd </a:t>
            </a:r>
            <a:r>
              <a:rPr lang="cy-GB" sz="1200" b="0" i="0" u="none" strike="noStrike" cap="none" baseline="0" dirty="0" err="1">
                <a:solidFill>
                  <a:srgbClr val="000000"/>
                </a:solidFill>
                <a:effectLst/>
                <a:uFillTx/>
                <a:latin typeface="Calibri"/>
              </a:rPr>
              <a:t>Tay</a:t>
            </a:r>
            <a:r>
              <a:rPr lang="cy-GB" sz="1200" b="0" i="0" u="none" strike="noStrike" cap="none" baseline="0" dirty="0">
                <a:solidFill>
                  <a:srgbClr val="000000"/>
                </a:solidFill>
                <a:effectLst/>
                <a:uFillTx/>
                <a:latin typeface="Calibri"/>
              </a:rPr>
              <a:t>-Sachs sy'n dechrau'n hwyr). Nid yw'r math sy'n dechrau'n hwyr bob amser yn lleihau disgwyliad oes.</a:t>
            </a:r>
            <a:br>
              <a:rPr lang="cy-GB" dirty="0">
                <a:latin typeface="Calibri"/>
                <a:cs typeface="Calibri"/>
              </a:rPr>
            </a:br>
            <a:br>
              <a:rPr lang="cy-GB" dirty="0">
                <a:latin typeface="Calibri"/>
                <a:cs typeface="Calibri"/>
              </a:rPr>
            </a:br>
            <a:r>
              <a:rPr lang="en-US" b="1" u="sng" dirty="0"/>
              <a:t>English</a:t>
            </a:r>
            <a:r>
              <a:rPr lang="en-US" dirty="0"/>
              <a:t> </a:t>
            </a:r>
            <a:endParaRPr lang="cy-GB" dirty="0"/>
          </a:p>
          <a:p>
            <a:r>
              <a:rPr lang="en-US" dirty="0"/>
              <a:t>Slide relates to AC 2.6: Why development may not follow the expected pattern </a:t>
            </a:r>
            <a:endParaRPr lang="cy-GB" dirty="0"/>
          </a:p>
          <a:p>
            <a:r>
              <a:rPr lang="en-US" b="1" dirty="0"/>
              <a:t>Source: </a:t>
            </a:r>
            <a:r>
              <a:rPr lang="en-US" b="1" dirty="0">
                <a:hlinkClick r:id="rId3"/>
              </a:rPr>
              <a:t>https://www.nhs.uk/conditions/tay-sachs-disease/</a:t>
            </a:r>
            <a:r>
              <a:rPr lang="en-US" dirty="0"/>
              <a:t> </a:t>
            </a:r>
            <a:endParaRPr lang="cy-GB" dirty="0"/>
          </a:p>
          <a:p>
            <a:r>
              <a:rPr lang="en-US" dirty="0"/>
              <a:t>Tay-Sachs disease is a rare inherited condition that mainly affects babies and young children. It stops the nerves working properly and is usually fatal.  </a:t>
            </a:r>
            <a:endParaRPr lang="cy-GB" dirty="0"/>
          </a:p>
          <a:p>
            <a:r>
              <a:rPr lang="en-US" dirty="0"/>
              <a:t>Symptoms of Tay-Sachs disease usually start when a child is 3 to 6 months old. </a:t>
            </a:r>
            <a:endParaRPr lang="cy-GB" dirty="0"/>
          </a:p>
          <a:p>
            <a:r>
              <a:rPr lang="en-US" dirty="0"/>
              <a:t>The main symptoms include: </a:t>
            </a:r>
            <a:endParaRPr lang="cy-GB" dirty="0"/>
          </a:p>
          <a:p>
            <a:r>
              <a:rPr lang="en-US" dirty="0"/>
              <a:t>being overly startled by noises and movement </a:t>
            </a:r>
            <a:endParaRPr lang="cy-GB" dirty="0"/>
          </a:p>
          <a:p>
            <a:r>
              <a:rPr lang="en-US" dirty="0"/>
              <a:t>being very slow to reach milestones like learning to crawl, and losing skills they have already learnt </a:t>
            </a:r>
            <a:endParaRPr lang="cy-GB" dirty="0"/>
          </a:p>
          <a:p>
            <a:r>
              <a:rPr lang="en-US" dirty="0"/>
              <a:t>floppiness and weakness, which keeps getting worse until they're unable to move (paralysis) </a:t>
            </a:r>
            <a:endParaRPr lang="cy-GB" dirty="0"/>
          </a:p>
          <a:p>
            <a:r>
              <a:rPr lang="en-US" dirty="0"/>
              <a:t>difficulty swallowing </a:t>
            </a:r>
            <a:endParaRPr lang="cy-GB" dirty="0"/>
          </a:p>
          <a:p>
            <a:r>
              <a:rPr lang="en-US" dirty="0"/>
              <a:t>loss of vision or hearing </a:t>
            </a:r>
            <a:endParaRPr lang="cy-GB" dirty="0"/>
          </a:p>
          <a:p>
            <a:r>
              <a:rPr lang="en-US" dirty="0"/>
              <a:t>muscle stiffness </a:t>
            </a:r>
            <a:endParaRPr lang="cy-GB" dirty="0"/>
          </a:p>
          <a:p>
            <a:r>
              <a:rPr lang="en-US" dirty="0"/>
              <a:t>seizures (fits) </a:t>
            </a:r>
            <a:endParaRPr lang="cy-GB" dirty="0"/>
          </a:p>
          <a:p>
            <a:r>
              <a:rPr lang="en-US" dirty="0"/>
              <a:t>The condition is usually fatal by around 3 to 5 years of age, often due to complications of a lung infection (pneumonia). </a:t>
            </a:r>
            <a:endParaRPr lang="cy-GB" dirty="0"/>
          </a:p>
          <a:p>
            <a:r>
              <a:rPr lang="en-US" dirty="0"/>
              <a:t>Rarer types of Tay-Sachs disease start later in childhood (juvenile Tay-Sachs disease) or early adulthood (late-onset Tay-Sachs disease). The late-onset type doesn't always shorten life expectancy.</a:t>
            </a:r>
            <a:endParaRPr lang="cy-GB" dirty="0"/>
          </a:p>
          <a:p>
            <a:endParaRPr lang="cy-GB" sz="1200" b="0" i="0" u="none" strike="noStrike" cap="none" baseline="0" dirty="0">
              <a:effectLst/>
              <a:uFillTx/>
              <a:latin typeface="Calibri"/>
              <a:cs typeface="Calibri"/>
            </a:endParaRPr>
          </a:p>
          <a:p>
            <a:endParaRPr lang="en-US" sz="1200" b="0" i="0" kern="1200">
              <a:solidFill>
                <a:schemeClr val="tx1"/>
              </a:solidFill>
              <a:effectLst/>
              <a:latin typeface="+mn-lt"/>
              <a:ea typeface="+mn-ea"/>
              <a:cs typeface="+mn-cs"/>
            </a:endParaRPr>
          </a:p>
          <a:p>
            <a:endParaRPr lang="en-GB" b="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1134935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fontAlgn="base">
              <a:spcBef>
                <a:spcPct val="30000"/>
              </a:spcBef>
              <a:spcAft>
                <a:spcPct val="0"/>
              </a:spcAft>
              <a:defRPr/>
            </a:pPr>
            <a:r>
              <a:rPr lang="cy-GB" b="0" i="0" u="none" strike="noStrike" cap="none" baseline="0" dirty="0">
                <a:effectLst/>
                <a:uFillTx/>
              </a:rPr>
              <a:t>Sleid yn ymwneud ag AC 2.10: Damcaniaethau ymlyniad a'u pwysigrwydd ar gyfer:  cefnogi gwytnwch, llesiant a datblygiad cyfannol plant a phobl ifanc  deall effaith bosibl anawsterau ymlyniad ar unigolion trwy gydol eu bywyd, y ffordd y maent yn gweithredu mewn cymdeithas, yn ffurfio perthnasoedd ac yn ymateb i eraill</a:t>
            </a:r>
            <a:r>
              <a:rPr lang="cy-GB" dirty="0"/>
              <a:t> </a:t>
            </a:r>
            <a:endParaRPr lang="cy-GB" b="0" i="0" u="none" strike="noStrike" cap="none" baseline="0">
              <a:effectLst/>
              <a:uFillTx/>
            </a:endParaRPr>
          </a:p>
          <a:p>
            <a:pPr marL="171450" indent="-171450">
              <a:buFont typeface="Arial" panose="020B0604020202020204" pitchFamily="34" charset="0"/>
              <a:buChar char="•"/>
            </a:pPr>
            <a:r>
              <a:rPr lang="cy-GB" b="0" i="0" u="none" strike="noStrike" cap="none" baseline="0" dirty="0">
                <a:effectLst/>
                <a:uFillTx/>
              </a:rPr>
              <a:t>Awgrymodd </a:t>
            </a:r>
            <a:r>
              <a:rPr lang="cy-GB" b="0" i="0" u="none" strike="noStrike" cap="none" baseline="0" dirty="0" err="1">
                <a:effectLst/>
                <a:uFillTx/>
              </a:rPr>
              <a:t>Dollard</a:t>
            </a:r>
            <a:r>
              <a:rPr lang="cy-GB" b="0" i="0" u="none" strike="noStrike" cap="none" baseline="0" dirty="0">
                <a:effectLst/>
                <a:uFillTx/>
              </a:rPr>
              <a:t> a Miller fod ymlyniad yn dod yn ymddygiad dysgedig a geir trwy gyflyru clasurol a gweithredol. Dywedodd damcaniaeth dysgu ymlyniad </a:t>
            </a:r>
            <a:r>
              <a:rPr lang="cy-GB" b="0" i="0" u="none" strike="noStrike" cap="none" baseline="0" dirty="0" err="1">
                <a:effectLst/>
                <a:uFillTx/>
              </a:rPr>
              <a:t>Dollard</a:t>
            </a:r>
            <a:r>
              <a:rPr lang="cy-GB" b="0" i="0" u="none" strike="noStrike" cap="none" baseline="0" dirty="0">
                <a:effectLst/>
                <a:uFillTx/>
              </a:rPr>
              <a:t> a Miller mai'r rheswm dros ymlyniad rhwng y plentyn a'r fam oedd oherwydd bod y fam yn bwydo'r baban ac nid oherwydd cysylltiad emosiynol dwys a pharhaus, fel y disgrifiwyd gan </a:t>
            </a:r>
            <a:r>
              <a:rPr lang="cy-GB" b="0" i="0" u="none" strike="noStrike" cap="none" baseline="0" dirty="0" err="1">
                <a:effectLst/>
                <a:uFillTx/>
              </a:rPr>
              <a:t>Bowlby</a:t>
            </a:r>
            <a:r>
              <a:rPr lang="cy-GB" b="0" i="0" u="none" strike="noStrike" cap="none" baseline="0" dirty="0">
                <a:effectLst/>
                <a:uFillTx/>
              </a:rPr>
              <a:t> a Robertson. Awgrymodd </a:t>
            </a:r>
            <a:r>
              <a:rPr lang="cy-GB" b="0" i="0" u="none" strike="noStrike" cap="none" baseline="0" dirty="0" err="1">
                <a:effectLst/>
                <a:uFillTx/>
              </a:rPr>
              <a:t>Dollard</a:t>
            </a:r>
            <a:r>
              <a:rPr lang="cy-GB" b="0" i="0" u="none" strike="noStrike" cap="none" baseline="0" dirty="0">
                <a:effectLst/>
                <a:uFillTx/>
              </a:rPr>
              <a:t> a Miller fod babanod yn cael eu geni heb reolau ar gyfer prosesu gwybodaeth, a bod gwybodaeth yn cael ei hychwanegu a bod rheolau ar gyfer prosesu yn cael eu ffurfio gan brofiadau synhwyraidd. Felly, er mwyn i ymlyniad ddigwydd, caiff ymddygiadau eu dysgu yn hytrach na bod yn gynhenid. Mae damcaniaeth dysgu ymlyniad yn cynnwys pedair proses: ysgogiad, ciw, ymateb ac atgyfnerthu. Anogaethau cynhenid, a bennir yn fiolegol i gyrraedd nodau neu ddiwallu anghenion yw ysfeydd. Maent yn cynhyrchu anghysur sy'n cymell bodau dynol i weithredu wrth ddod ar draws ciw. Mae ciw yn unrhyw beth sy'n gweithredu fel signal, gan sbarduno ymateb ymddygiadol i leihau'r ysfa. Po fwyaf y bydd plentyn yn llwyddo i leihau'r ysfa, y mwyaf tebygol yw hi y disgwylir i'r ymateb i'r ciw ddigwydd.</a:t>
            </a:r>
            <a:r>
              <a:rPr lang="cy-GB" dirty="0"/>
              <a:t> </a:t>
            </a:r>
            <a:endParaRPr lang="cy-GB" b="0" i="0" u="none" strike="noStrike" cap="none" baseline="0" dirty="0">
              <a:effectLst/>
              <a:uFillTx/>
              <a:cs typeface="Calibri"/>
            </a:endParaRPr>
          </a:p>
          <a:p>
            <a:pPr marL="171450" indent="-171450">
              <a:buFont typeface="Arial" panose="020B0604020202020204" pitchFamily="34" charset="0"/>
              <a:buChar char="•"/>
            </a:pPr>
            <a:r>
              <a:rPr lang="cy-GB" sz="1200" b="0" i="0" u="none" strike="noStrike" cap="none" baseline="0" dirty="0">
                <a:solidFill>
                  <a:srgbClr val="000000"/>
                </a:solidFill>
                <a:effectLst/>
                <a:uFillTx/>
                <a:latin typeface="Arial"/>
              </a:rPr>
              <a:t>Yn ôl </a:t>
            </a:r>
            <a:r>
              <a:rPr lang="cy-GB" sz="1200" b="0" i="0" u="none" strike="noStrike" cap="none" baseline="0" dirty="0" err="1">
                <a:solidFill>
                  <a:srgbClr val="000000"/>
                </a:solidFill>
                <a:effectLst/>
                <a:uFillTx/>
                <a:latin typeface="Arial"/>
              </a:rPr>
              <a:t>Dollard</a:t>
            </a:r>
            <a:r>
              <a:rPr lang="cy-GB" sz="1200" b="0" i="0" u="none" strike="noStrike" cap="none" baseline="0" dirty="0">
                <a:solidFill>
                  <a:srgbClr val="000000"/>
                </a:solidFill>
                <a:effectLst/>
                <a:uFillTx/>
                <a:latin typeface="Arial"/>
              </a:rPr>
              <a:t> a Miller, y sail ar gyfer dysgu ymlyniadau yw darparu bwyd. Cyn dysgu ymlyniad, mae cyflyru clasurol a gweithredol yn digwydd. Mewn cyflyru clasurol mae baban yn ennill pleser trwy gael ei fwydo. Yr ysgogiad heb ei gyflyru yw bwyd a'r ymateb heb ei gyflyru yw pleser, sy'n cyfeirio at ymateb dysgedig i'r ysgogiadau niwtral blaenorol. Pan fydd y baban yn cael ei fwydo, mae'n dechrau cysylltu'r person sy'n darparu'r bwyd â'r bwyd ei hun. Y prif ofalwr sy'n darparu bwyd yw'r ysgogiad niwtral i ddechrau. Yn gynyddol, mae'r prif ofalwr yn dod yn ysgogiad heb ei gyflyru wrth i'r baban ei gysylltu â bwyd. Dysgir ymlyniad pan fydd y baban yn cael pleser ym mhresenoldeb y gofalwr sylfaenol, ac ar yr adeg honno, daw'r prif ofalwr yn ysgogiad wedi'i gyflyru a phleser yw'r ymateb wedi'i gyflyru. Ystyrir felly fod y baban yn ffurfio ymlyniad â phwy bynnag sy'n ei fwydo. Yn ystod cyflyru gweithredol, rhaid atgyfnerthu ymddygiad er mwyn ei gynnal. Mae hyn yn gofyn am ymatebion lluosog i ddod o hyd i'r un sydd fwyaf addas i fodloni'r ysfeydd. Mae babanod yn crio pan fyddant yn newynog, gan achosi i'w mam ddarparu bwyd, enghraifft o atgyfnerthiad sylfaenol. Ar yr un pryd, efallai y byddant yn teimlo'r cysur a'r cysylltiad â'u mam, gan achosi atgyfnerthiad eilaidd. Pan fydd y baban yn teimlo cyflwr anghyfforddus, bydd y gofalwr yn gweithredu ar ei gysuro. Bydd bwyd yn cysuro'r baban ac, o ganlyniad, bydd crio yn cael ei ddysgu trwy atgyfnerthiad negyddol a fyddai'n arwain at leihau ysfa. Oherwydd yr aflonyddwch cychwynnol i lefel homeostasis y plentyn, datblygwyd ysfa i ddiwallu'r angen penodol hwnnw, megis cael ei fwydo, a dod â'r plentyn i lefel o ymlacio. Wrth i amser fynd yn ei flaen, mae'r plentyn yn cysylltu'r pleser o deimlo'n gyfforddus trwy gael ei fwydo gyda'r prif ofalwr.</a:t>
            </a:r>
            <a:r>
              <a:rPr lang="cy-GB" dirty="0">
                <a:solidFill>
                  <a:srgbClr val="000000"/>
                </a:solidFill>
                <a:latin typeface="Arial"/>
              </a:rPr>
              <a:t> </a:t>
            </a:r>
          </a:p>
          <a:p>
            <a:pPr marL="171450" indent="-171450">
              <a:buFont typeface="Arial" panose="020B0604020202020204" pitchFamily="34" charset="0"/>
              <a:buChar char="•"/>
            </a:pPr>
            <a:endParaRPr lang="cy-GB" sz="1200" b="0" i="0" u="none" strike="noStrike" cap="none" baseline="0" dirty="0">
              <a:solidFill>
                <a:srgbClr val="000000"/>
              </a:solidFill>
              <a:effectLst/>
              <a:uFillTx/>
              <a:latin typeface="Arial"/>
              <a:cs typeface="Arial"/>
            </a:endParaRPr>
          </a:p>
          <a:p>
            <a:pPr>
              <a:buFont typeface="Arial" panose="020B0604020202020204" pitchFamily="34" charset="0"/>
              <a:buChar char="•"/>
            </a:pPr>
            <a:r>
              <a:rPr lang="en-US" b="1" u="sng">
                <a:solidFill>
                  <a:srgbClr val="000000"/>
                </a:solidFill>
              </a:rPr>
              <a:t>English</a:t>
            </a:r>
            <a:r>
              <a:rPr lang="en-US" dirty="0">
                <a:solidFill>
                  <a:srgbClr val="000000"/>
                </a:solidFill>
              </a:rPr>
              <a:t> </a:t>
            </a:r>
            <a:endParaRPr lang="cy-GB" dirty="0">
              <a:solidFill>
                <a:srgbClr val="000000"/>
              </a:solidFill>
            </a:endParaRPr>
          </a:p>
          <a:p>
            <a:pPr>
              <a:buFont typeface="Arial" panose="020B0604020202020204" pitchFamily="34" charset="0"/>
              <a:buChar char="•"/>
            </a:pPr>
            <a:r>
              <a:rPr lang="en-US">
                <a:solidFill>
                  <a:srgbClr val="000000"/>
                </a:solidFill>
              </a:rPr>
              <a:t>Slide relates to AC 2.10: Attachment theories and their importance for: · supporting the resilience, well-being and holistic development of children and young people · understanding the potential impact of attachment difficulties on individuals throughout their life course, the way that they function in society, form relationships and react to others  </a:t>
            </a:r>
            <a:endParaRPr lang="cy-GB" dirty="0">
              <a:solidFill>
                <a:srgbClr val="000000"/>
              </a:solidFill>
            </a:endParaRPr>
          </a:p>
          <a:p>
            <a:pPr>
              <a:buFont typeface="Symbol" panose="020B0604020202020204" pitchFamily="34" charset="0"/>
              <a:buChar char="•"/>
            </a:pPr>
            <a:r>
              <a:rPr lang="en-US" dirty="0">
                <a:solidFill>
                  <a:srgbClr val="000000"/>
                </a:solidFill>
              </a:rPr>
              <a:t>Dollard and Miller suggested that attachment becomes a learned behavior acquired through classical and operant conditioning. Dollard and Miller’s learning theory of attachment stated that the cause for attachment between the child and the mother was because the mother fed the infant and not due to a profound and enduring emotional connection, as described by Bowlby and Robertson. Dollard and Miller suggested that infants are born without rules for processing information, and that information is added and rules for processing are formed by sensory experiences. Therefore, for attachment to occur, behaviors are learned rather than innate. The learning theory of attachment consists of four processes: drive, cue, response and reinforcement. Drives are innate, biologically determined urges to attain goals or satisfy needs. They produce discomfort that impels humans to act when encountering a cue. A cue is anything that serves as a signal, triggering a behavioral response to reduce the drive. The more a child becomes successful at reducing the drive, the more likely the response to the cue is expected to occur.  </a:t>
            </a:r>
            <a:endParaRPr lang="cy-GB" dirty="0">
              <a:solidFill>
                <a:srgbClr val="000000"/>
              </a:solidFill>
            </a:endParaRPr>
          </a:p>
          <a:p>
            <a:pPr>
              <a:buFont typeface="Symbol" panose="020B0604020202020204" pitchFamily="34" charset="0"/>
              <a:buChar char="•"/>
            </a:pPr>
            <a:r>
              <a:rPr lang="en-US" dirty="0">
                <a:solidFill>
                  <a:srgbClr val="000000"/>
                </a:solidFill>
              </a:rPr>
              <a:t>According to Dollard and Miller, the basis for the learning of attachments is the provision of food. Before attachment is learned, classical and operant conditioning occur. In classical conditioning an infant gains pleasure by being fed. The unconditioned stimulus is food and the unconditioned response is pleasure, which refers to a learned response to the previously neutral stimuli. When the infant is being fed, it begins to associate the person providing the food with the food itself. The primary caregiver providing food is initially the neutral stimulus. Progressively, the primary caregiver becomes the unconditioned stimulus as the infant associates him/her with food. Attachment is learned when the infant gains pleasure in the presence of the primary caregiver, at which point, the primary caregiver becomes the conditioned stimulus and pleasure becomes the conditioned response. The infant therefore is regarded to form an attachment with whomever feeds it. During operant conditioning, a behavior must be reinforced in order to be maintained. This requires multiple responses to find the one that is best suited to satisfy the drives. Infants cry when they are hungry, causing their mother to provide food, an example of a primary reinforcement. At the same time, they may feel the comfort and connection with their mother, causing a secondary reinforcement. When the infant perceives an uncomfortable state, the caregiver will act upon comforting it. Food will comfort the infant and, as a result, crying will be learned through negative reinforcement which would result in drive reduction. Because there was initial disturbance to the child’s level of homeostasis, a drive was developed to fulfill that specific need, such as being fed, and bring the child to a level of relaxation. As time progresses, the child associates the pleasure of feeling comfortable by being fed with the primary caregiver. </a:t>
            </a:r>
            <a:endParaRPr lang="cy-GB" dirty="0">
              <a:solidFill>
                <a:srgbClr val="000000"/>
              </a:solidFill>
            </a:endParaRPr>
          </a:p>
          <a:p>
            <a:pPr>
              <a:buFont typeface="Arial" panose="020B0604020202020204" pitchFamily="34" charset="0"/>
              <a:buChar char="•"/>
            </a:pPr>
            <a:endParaRPr lang="cy-GB" dirty="0">
              <a:solidFill>
                <a:srgbClr val="000000"/>
              </a:solidFill>
            </a:endParaRPr>
          </a:p>
          <a:p>
            <a:pPr>
              <a:buFont typeface="Arial" panose="020B0604020202020204" pitchFamily="34" charset="0"/>
              <a:buChar char="•"/>
            </a:pPr>
            <a:endParaRPr lang="cy-GB" dirty="0">
              <a:solidFill>
                <a:srgbClr val="000000"/>
              </a:solidFil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a:p>
            <a:pPr marL="171450" indent="-171450">
              <a:buFont typeface="Arial" panose="020B0604020202020204" pitchFamily="34" charset="0"/>
              <a:buChar char="•"/>
            </a:pPr>
            <a:endParaRPr lang="cy-GB"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53</a:t>
            </a:fld>
            <a:endParaRPr lang="en-US"/>
          </a:p>
        </p:txBody>
      </p:sp>
    </p:spTree>
    <p:extLst>
      <p:ext uri="{BB962C8B-B14F-4D97-AF65-F5344CB8AC3E}">
        <p14:creationId xmlns:p14="http://schemas.microsoft.com/office/powerpoint/2010/main" val="34814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200" b="0" i="0" u="none" strike="noStrike" cap="none" baseline="0" dirty="0">
                <a:solidFill>
                  <a:srgbClr val="000000"/>
                </a:solidFill>
                <a:effectLst/>
                <a:uFillTx/>
                <a:latin typeface="Arial"/>
              </a:rPr>
              <a:t>Mae stereoteipio ar sail rhywedd yn gredoau sydd gan fodau dynol am y nodweddion sy’n gysylltiedig â bod yn wrywaidd neu’n fenywaidd. Gall disgwyliadau cymdeithasol a diwylliannol achosi </a:t>
            </a:r>
            <a:r>
              <a:rPr lang="cy-GB" sz="1200" b="0" i="0" u="none" strike="noStrike" cap="none" baseline="0" dirty="0" err="1">
                <a:solidFill>
                  <a:srgbClr val="000000"/>
                </a:solidFill>
                <a:effectLst/>
                <a:uFillTx/>
                <a:latin typeface="Arial"/>
              </a:rPr>
              <a:t>dysfforia</a:t>
            </a:r>
            <a:r>
              <a:rPr lang="cy-GB" sz="1200" b="0" i="0" u="none" strike="noStrike" cap="none" baseline="0" dirty="0">
                <a:solidFill>
                  <a:srgbClr val="000000"/>
                </a:solidFill>
                <a:effectLst/>
                <a:uFillTx/>
                <a:latin typeface="Arial"/>
              </a:rPr>
              <a:t> rhywedd, lle mae’r plentyn yn teimlo ei fod wedi’i eni i’r corff anghywir. Dylanwadir ar hyn gan dybiaethau nodweddiadol am ryw, rhywedd a hunaniaeth. Mae disgwyl i fechgyn yn nodweddiadol gysylltu eu hunain â’r lliw glas, gan gynnwys gwisgo dillad sy’n las, chwarae gyda cheir, gynnau tegan ac offer tegan, a gweld rôl y gwryw yn galed, gwydn ac yn gorfforol gryf.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gael eu dylanwadu gan rolau gwrywaidd ystrydebol: adeiladwr, milwr, </a:t>
            </a:r>
            <a:r>
              <a:rPr lang="cy-GB" sz="1200" b="0" i="0" u="none" strike="noStrike" cap="none" baseline="0" dirty="0" err="1">
                <a:solidFill>
                  <a:srgbClr val="000000"/>
                </a:solidFill>
                <a:effectLst/>
                <a:uFillTx/>
                <a:latin typeface="Arial"/>
              </a:rPr>
              <a:t>mecanig</a:t>
            </a:r>
            <a:r>
              <a:rPr lang="cy-GB" sz="1200" b="0" i="0" u="none" strike="noStrike" cap="none" baseline="0" dirty="0">
                <a:solidFill>
                  <a:srgbClr val="000000"/>
                </a:solidFill>
                <a:effectLst/>
                <a:uFillTx/>
                <a:latin typeface="Arial"/>
              </a:rPr>
              <a:t>, pêl-droediwr neu chwaraewr rygbi. Mae merched fel arfer yn cael eu cysylltu â'r lliw pinc, i wisgo dillad sy'n binc, i chwarae gyda doliau, pramiau, a theganau coginio.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gael eu dylanwadu gan ymddygiadau ac agweddau sy'n ystyried merched yn sensitif, yn addasol, yn famol, yn feddal ac yn addfwyn.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gael eu dylanwadu i ystyried mai rôl menywod yw darparu ar gyfer y gwryw: i goginio, glanhau, gwneud swper a chyflawni rolau fel nyrs, derbynnydd neu fam nad yw'n gweithio.</a:t>
            </a:r>
            <a:r>
              <a:rPr lang="cy-GB" dirty="0">
                <a:solidFill>
                  <a:srgbClr val="000000"/>
                </a:solidFill>
                <a:latin typeface="Arial"/>
              </a:rPr>
              <a:t> </a:t>
            </a:r>
            <a:br>
              <a:rPr lang="cy-GB" dirty="0">
                <a:latin typeface="Arial"/>
                <a:cs typeface="Arial"/>
              </a:rPr>
            </a:br>
            <a:br>
              <a:rPr lang="cy-GB" dirty="0">
                <a:latin typeface="Arial"/>
                <a:cs typeface="Arial"/>
              </a:rPr>
            </a:br>
            <a:br>
              <a:rPr lang="cy-GB" dirty="0">
                <a:latin typeface="Arial"/>
                <a:cs typeface="Arial"/>
              </a:rPr>
            </a:br>
            <a:br>
              <a:rPr lang="cy-GB" dirty="0">
                <a:latin typeface="Arial"/>
                <a:cs typeface="Arial"/>
              </a:rPr>
            </a:br>
            <a:r>
              <a:rPr lang="en-US" b="1" u="sng" dirty="0"/>
              <a:t>English</a:t>
            </a:r>
            <a:r>
              <a:rPr lang="en-US" dirty="0"/>
              <a:t> </a:t>
            </a:r>
            <a:endParaRPr lang="cy-GB" dirty="0"/>
          </a:p>
          <a:p>
            <a:r>
              <a:rPr lang="en-US" dirty="0"/>
              <a:t>Slide relates to AC 2.6: Why development may not follow the expected pattern </a:t>
            </a:r>
            <a:endParaRPr lang="cy-GB" dirty="0"/>
          </a:p>
          <a:p>
            <a:r>
              <a:rPr lang="en-US" dirty="0"/>
              <a:t>Gender stereotyping are beliefs that humans hold about the characteristics associated with being male or female. Societal and cultural expectations can cause gender dysphoria, where the child feels that they have been born into the wrong body. This is influenced by typical assumptions about sex, gender and identity. Boys are typically expected to associate themselves with the </a:t>
            </a:r>
            <a:r>
              <a:rPr lang="en-US" dirty="0" err="1"/>
              <a:t>colour</a:t>
            </a:r>
            <a:r>
              <a:rPr lang="en-US" dirty="0"/>
              <a:t> blue, including wearing clothes that are blue, play with cars, toy guns and toy tools, and see the role of the male as tough, resilient and physically strong. They may be influenced by stereotypical male roles: builder, soldier, mechanic, footballer or rugby player. Girls are typically aligned with the </a:t>
            </a:r>
            <a:r>
              <a:rPr lang="en-US" dirty="0" err="1"/>
              <a:t>colour</a:t>
            </a:r>
            <a:r>
              <a:rPr lang="en-US" dirty="0"/>
              <a:t> pink, to wear clothes that are pink, to play with dolls, prams, and cooking toys. They might be influenced by </a:t>
            </a:r>
            <a:r>
              <a:rPr lang="en-US" dirty="0" err="1"/>
              <a:t>behaviours</a:t>
            </a:r>
            <a:r>
              <a:rPr lang="en-US" dirty="0"/>
              <a:t> and attitudes that regard women as sensitive, accommodating, maternal, soft and gentle. They may be influenced to regard the role of women as to provide for the male: to cook, clean, make dinner and occupy roles such as a nurse, receptionist or non-working mother. </a:t>
            </a:r>
            <a:endParaRPr lang="cy-GB" dirty="0"/>
          </a:p>
          <a:p>
            <a:endParaRPr lang="cy-GB" dirty="0"/>
          </a:p>
          <a:p>
            <a:endParaRPr lang="cy-GB" dirty="0"/>
          </a:p>
          <a:p>
            <a:endParaRPr lang="cy-GB" dirty="0"/>
          </a:p>
          <a:p>
            <a:endParaRPr lang="cy-GB" dirty="0"/>
          </a:p>
          <a:p>
            <a:endParaRPr lang="cy-GB" sz="1200" b="0" i="0" u="none" strike="noStrike" cap="none" baseline="0" dirty="0">
              <a:effectLst/>
              <a:uFillTx/>
              <a:latin typeface="Arial"/>
              <a:cs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165313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800" b="0" i="0" u="none" strike="noStrike" cap="none" baseline="0" dirty="0">
                <a:solidFill>
                  <a:srgbClr val="000000"/>
                </a:solidFill>
                <a:effectLst/>
                <a:uFillTx/>
                <a:latin typeface="Arial"/>
              </a:rPr>
              <a:t>Ffynhonnell: https://www.nhs.uk/live-well/healthy-body/trans-teenager/</a:t>
            </a:r>
            <a:endParaRPr lang="cy-GB" sz="1800" b="0" i="0" u="none" strike="noStrike" cap="none" baseline="0" dirty="0">
              <a:solidFill>
                <a:srgbClr val="000000"/>
              </a:solidFill>
              <a:effectLst/>
              <a:uFillTx/>
              <a:latin typeface="Arial"/>
              <a:cs typeface="Arial"/>
            </a:endParaRPr>
          </a:p>
          <a:p>
            <a:endParaRPr lang="en-US"/>
          </a:p>
          <a:p>
            <a:endParaRPr lang="en-GB" dirty="0"/>
          </a:p>
          <a:p>
            <a:r>
              <a:rPr lang="en-US" b="1" u="sng" dirty="0"/>
              <a:t>English</a:t>
            </a:r>
            <a:r>
              <a:rPr lang="en-US" dirty="0"/>
              <a:t> </a:t>
            </a:r>
            <a:endParaRPr lang="en-GB" dirty="0"/>
          </a:p>
          <a:p>
            <a:r>
              <a:rPr lang="en-US" dirty="0"/>
              <a:t>Slide relates to AC 2.6: Why development may not follow the expected pattern </a:t>
            </a:r>
            <a:endParaRPr lang="en-GB" dirty="0"/>
          </a:p>
          <a:p>
            <a:r>
              <a:rPr lang="en-US" dirty="0"/>
              <a:t>Source: </a:t>
            </a:r>
            <a:r>
              <a:rPr lang="en-US" dirty="0">
                <a:hlinkClick r:id="rId3"/>
              </a:rPr>
              <a:t>https://www.nhs.uk/live-well/healthy-body/trans-teenager/</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42626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r>
              <a:rPr lang="cy-GB" sz="1800" b="0" i="0" u="none" strike="noStrike" cap="none" baseline="0" dirty="0">
                <a:solidFill>
                  <a:srgbClr val="000000"/>
                </a:solidFill>
                <a:effectLst/>
                <a:uFillTx/>
                <a:latin typeface="Arial"/>
              </a:rPr>
              <a:t>Ymarfer: gellir gofyn i'r grŵp gynnig mathau eraill o anableddau a/neu anableddau dysgu sy'n effeithio ar ddatblygiad. Gallai enghreifftiau gynnwys: dyslecsia, dyspracsia - </a:t>
            </a:r>
            <a:r>
              <a:rPr lang="cy-GB" sz="1200" b="0" i="0" u="none" strike="noStrike" cap="none" baseline="0" dirty="0">
                <a:solidFill>
                  <a:srgbClr val="000000"/>
                </a:solidFill>
                <a:effectLst/>
                <a:uFillTx/>
                <a:latin typeface="Calibri"/>
              </a:rPr>
              <a:t>anhwylder cyffredin sy'n effeithio ar symud a chydsymud</a:t>
            </a:r>
            <a:r>
              <a:rPr lang="cy-GB" sz="1800" b="0" i="0" u="none" strike="noStrike" cap="none" baseline="0" dirty="0">
                <a:solidFill>
                  <a:srgbClr val="000000"/>
                </a:solidFill>
                <a:effectLst/>
                <a:uFillTx/>
                <a:latin typeface="Arial"/>
              </a:rPr>
              <a:t>, </a:t>
            </a:r>
            <a:r>
              <a:rPr lang="cy-GB" sz="1200" b="0" i="0" u="none" strike="noStrike" cap="none" baseline="0" err="1">
                <a:solidFill>
                  <a:srgbClr val="000000"/>
                </a:solidFill>
                <a:effectLst/>
                <a:uFillTx/>
                <a:latin typeface="Calibri"/>
              </a:rPr>
              <a:t>dyscalcwlia</a:t>
            </a:r>
            <a:r>
              <a:rPr lang="cy-GB" sz="1200" b="0" i="0" u="none" strike="noStrike" cap="none" baseline="0" dirty="0">
                <a:solidFill>
                  <a:srgbClr val="000000"/>
                </a:solidFill>
                <a:effectLst/>
                <a:uFillTx/>
                <a:latin typeface="Calibri"/>
              </a:rPr>
              <a:t> - gall achosi i bobl gael trafferth gyda mathemateg, ADHD (Anhwylder Diffyg Canolbwyntio a Gorfywiogrwydd), anhwylder genetig prin sy'n effeithio ar ddatblygiad yr ymennydd, gan arwain at anabledd meddyliol a chorfforol difrifol.</a:t>
            </a:r>
            <a:endParaRPr lang="cy-GB" sz="1200" b="0" i="0" u="none" strike="noStrike" cap="none" baseline="0" dirty="0">
              <a:solidFill>
                <a:srgbClr val="000000"/>
              </a:solidFill>
              <a:effectLst/>
              <a:uFillTx/>
              <a:latin typeface="Calibri"/>
              <a:cs typeface="Calibri"/>
            </a:endParaRPr>
          </a:p>
          <a:p>
            <a:endParaRPr lang="cy-GB" dirty="0">
              <a:solidFill>
                <a:srgbClr val="000000"/>
              </a:solidFill>
              <a:latin typeface="Calibri"/>
              <a:cs typeface="Calibri"/>
            </a:endParaRPr>
          </a:p>
          <a:p>
            <a:r>
              <a:rPr lang="en-US" b="1" u="sng">
                <a:solidFill>
                  <a:srgbClr val="000000"/>
                </a:solidFill>
              </a:rPr>
              <a:t>English</a:t>
            </a:r>
            <a:r>
              <a:rPr lang="en-US" dirty="0">
                <a:solidFill>
                  <a:srgbClr val="000000"/>
                </a:solidFill>
              </a:rPr>
              <a:t> </a:t>
            </a:r>
            <a:endParaRPr lang="cy-GB" dirty="0">
              <a:solidFill>
                <a:srgbClr val="000000"/>
              </a:solidFill>
            </a:endParaRPr>
          </a:p>
          <a:p>
            <a:r>
              <a:rPr lang="en-US">
                <a:solidFill>
                  <a:srgbClr val="000000"/>
                </a:solidFill>
              </a:rPr>
              <a:t>Slide relates to AC 2.6: Why development may not follow the expected pattern </a:t>
            </a:r>
            <a:endParaRPr lang="cy-GB">
              <a:solidFill>
                <a:srgbClr val="000000"/>
              </a:solidFill>
            </a:endParaRPr>
          </a:p>
          <a:p>
            <a:r>
              <a:rPr lang="en-US" dirty="0">
                <a:solidFill>
                  <a:srgbClr val="000000"/>
                </a:solidFill>
              </a:rPr>
              <a:t>Exercise: the group can be asked to propose other forms of disabilities and/or learning disabilities that affect development. Examples might include: dyslexia, dyspraxia- a common disorder that affects movement and co-ordination. , dyscalculia- can cause people to struggle with </a:t>
            </a:r>
            <a:r>
              <a:rPr lang="en-US" dirty="0" err="1">
                <a:solidFill>
                  <a:srgbClr val="000000"/>
                </a:solidFill>
              </a:rPr>
              <a:t>maths</a:t>
            </a:r>
            <a:r>
              <a:rPr lang="en-US" dirty="0">
                <a:solidFill>
                  <a:srgbClr val="000000"/>
                </a:solidFill>
              </a:rPr>
              <a:t>, ADHD (</a:t>
            </a:r>
            <a:r>
              <a:rPr lang="en-GB" dirty="0">
                <a:solidFill>
                  <a:srgbClr val="000000"/>
                </a:solidFill>
              </a:rPr>
              <a:t>Attention Deficit Hyperactivity Disorder), </a:t>
            </a:r>
            <a:r>
              <a:rPr lang="en-US" dirty="0">
                <a:solidFill>
                  <a:srgbClr val="000000"/>
                </a:solidFill>
              </a:rPr>
              <a:t>a rare genetic disorder that affects brain development, resulting in severe mental and physical disability.</a:t>
            </a:r>
            <a:endParaRPr lang="cy-GB" dirty="0">
              <a:solidFill>
                <a:srgbClr val="000000"/>
              </a:solidFill>
            </a:endParaRPr>
          </a:p>
          <a:p>
            <a:endParaRPr lang="cy-GB"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373183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0" i="0" u="none" strike="noStrike" cap="none" baseline="0" dirty="0">
                <a:effectLst/>
                <a:uFillTx/>
              </a:rPr>
              <a:t>Sleid yn ymwneud ag AC 2.6: Pam efallai na fydd datblygiad yn dilyn y patrwm disgwyliedig</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Arial"/>
              </a:rPr>
              <a:t>Ffynhonnell: Sefydliad Joseph Rowntree. https://www.jrf.org.uk/our-work/what-is-poverty</a:t>
            </a:r>
            <a:endParaRPr lang="cy-GB" sz="1200" b="1" i="0" u="none" strike="noStrike" cap="none" baseline="0" dirty="0">
              <a:solidFill>
                <a:srgbClr val="000000"/>
              </a:solidFill>
              <a:effectLst/>
              <a:uFillTx/>
              <a:latin typeface="Arial"/>
              <a:cs typeface="Arial"/>
            </a:endParaRPr>
          </a:p>
          <a:p>
            <a:pPr marL="285750" indent="-285750">
              <a:buFont typeface="Arial" panose="020B0604020202020204" pitchFamily="34" charset="0"/>
              <a:buChar char="•"/>
            </a:pPr>
            <a:r>
              <a:rPr lang="cy-GB" sz="1200" b="0" i="0" u="none" strike="noStrike" cap="none" baseline="0" dirty="0">
                <a:solidFill>
                  <a:srgbClr val="000000"/>
                </a:solidFill>
                <a:effectLst/>
                <a:uFillTx/>
                <a:latin typeface="Arial"/>
              </a:rPr>
              <a:t>Mae twf a datblygiad yn dibynnu ar lawer o ffactorau gyda rhai yn effeithio ar rai plant yn fwy nag eraill. Gall yr effaith fod yn gadarnhaol yn ogystal â negyddol.</a:t>
            </a:r>
            <a:r>
              <a:rPr lang="cy-GB" dirty="0">
                <a:solidFill>
                  <a:srgbClr val="000000"/>
                </a:solidFill>
                <a:latin typeface="Arial"/>
              </a:rPr>
              <a:t> </a:t>
            </a:r>
          </a:p>
          <a:p>
            <a:pPr marL="285750" indent="-285750">
              <a:buFont typeface="Arial" panose="020B0604020202020204" pitchFamily="34" charset="0"/>
              <a:buChar char="•"/>
            </a:pPr>
            <a:endParaRPr lang="en-US">
              <a:cs typeface="Calibri" panose="020F0502020204030204"/>
            </a:endParaRPr>
          </a:p>
          <a:p>
            <a:pPr marL="285750" indent="-285750">
              <a:buFont typeface="Arial" panose="020B0604020202020204" pitchFamily="34" charset="0"/>
              <a:buChar char="•"/>
            </a:pPr>
            <a:r>
              <a:rPr lang="cy-GB" sz="1200" b="0" i="0" u="none" strike="noStrike" cap="none" baseline="0" dirty="0">
                <a:solidFill>
                  <a:srgbClr val="000000"/>
                </a:solidFill>
                <a:effectLst/>
                <a:uFillTx/>
                <a:latin typeface="Arial"/>
              </a:rPr>
              <a:t>Mae grwpiau allweddol o bobl sy'n gorfod byw ar ychydig iawn o arian yn cynnwys teuluoedd un rhiant, pobl ddi-waith, yr henoed, pobl sy'n sâl neu'n anabl, enillwyr sengl a chyplau di-sgil.</a:t>
            </a:r>
            <a:endParaRPr lang="cy-GB" sz="1200" b="0" i="0" u="none" strike="noStrike" cap="none" baseline="0" dirty="0">
              <a:solidFill>
                <a:srgbClr val="000000"/>
              </a:solidFill>
              <a:effectLst/>
              <a:uFillTx/>
              <a:latin typeface="Arial"/>
              <a:cs typeface="Arial"/>
            </a:endParaRPr>
          </a:p>
          <a:p>
            <a:pPr marL="285750" indent="-285750">
              <a:buFont typeface="Arial" panose="020B0604020202020204" pitchFamily="34" charset="0"/>
              <a:buChar char="•"/>
            </a:pPr>
            <a:r>
              <a:rPr lang="cy-GB" sz="1200" b="0" i="0" u="none" strike="noStrike" cap="none" baseline="0" dirty="0">
                <a:solidFill>
                  <a:srgbClr val="000000"/>
                </a:solidFill>
                <a:effectLst/>
                <a:uFillTx/>
                <a:latin typeface="Arial"/>
              </a:rPr>
              <a:t>Mae plant sy'n byw mewn tlodi mewn mwy o berygl o ddioddef diffyg maeth neu o fod dros bwysau. Mae egni maethol yn hanfodol ar gyfer datblygiad yr ymennydd a chorfforol.</a:t>
            </a:r>
            <a:r>
              <a:rPr lang="cy-GB" dirty="0">
                <a:solidFill>
                  <a:srgbClr val="000000"/>
                </a:solidFill>
                <a:latin typeface="Arial"/>
              </a:rPr>
              <a:t> </a:t>
            </a:r>
            <a:endParaRPr lang="cy-GB" sz="1200" b="0" i="0" u="none" strike="noStrike" cap="none" baseline="0" dirty="0">
              <a:solidFill>
                <a:srgbClr val="000000"/>
              </a:solidFill>
              <a:effectLst/>
              <a:uFillTx/>
              <a:latin typeface="Arial"/>
              <a:cs typeface="Arial"/>
            </a:endParaRPr>
          </a:p>
          <a:p>
            <a:pPr marL="171450" indent="-171450">
              <a:buFont typeface="Arial" panose="020B0604020202020204" pitchFamily="34" charset="0"/>
              <a:buChar char="•"/>
            </a:pPr>
            <a:r>
              <a:rPr lang="cy-GB" sz="1000" dirty="0">
                <a:solidFill>
                  <a:srgbClr val="000000"/>
                </a:solidFill>
                <a:latin typeface="Calibri"/>
              </a:rPr>
              <a:t>  </a:t>
            </a:r>
            <a:r>
              <a:rPr lang="cy-GB" sz="1000" b="0" i="0" u="none" strike="noStrike" cap="none" baseline="0" dirty="0">
                <a:solidFill>
                  <a:srgbClr val="000000"/>
                </a:solidFill>
                <a:effectLst/>
                <a:uFillTx/>
                <a:latin typeface="Calibri"/>
              </a:rPr>
              <a:t> Mae plant sydd bob dydd yn wynebu anniogelwch, ansicrwydd, a phenderfyniadau amhosibl am arian, yn golygu eu bod yn wynebu ymyleiddio – a hyd yn oed gwahaniaethu – oherwydd eu hamgylchiadau ariannol. Gall</a:t>
            </a:r>
            <a:endParaRPr lang="cy-GB" sz="1000" b="0" i="0" u="none" strike="noStrike" cap="none" baseline="0" dirty="0">
              <a:solidFill>
                <a:srgbClr val="000000"/>
              </a:solidFill>
              <a:effectLst/>
              <a:uFillTx/>
              <a:latin typeface="Calibri"/>
              <a:cs typeface="Calibri"/>
            </a:endParaRPr>
          </a:p>
          <a:p>
            <a:r>
              <a:rPr lang="cy-GB" sz="1000" dirty="0">
                <a:solidFill>
                  <a:srgbClr val="000000"/>
                </a:solidFill>
                <a:latin typeface="Calibri"/>
              </a:rPr>
              <a:t>      </a:t>
            </a:r>
            <a:r>
              <a:rPr lang="cy-GB" sz="1000" b="0" i="0" u="none" strike="noStrike" cap="none" baseline="0" dirty="0">
                <a:solidFill>
                  <a:srgbClr val="000000"/>
                </a:solidFill>
                <a:effectLst/>
                <a:uFillTx/>
                <a:latin typeface="Calibri"/>
              </a:rPr>
              <a:t> y straen cyson y mae'n ei achosi arwain at broblemau sy'n amddifadu pobl o'r cyfle i chwarae rhan lawn mewn cymdeithas.</a:t>
            </a:r>
            <a:r>
              <a:rPr lang="cy-GB" sz="1000" dirty="0">
                <a:solidFill>
                  <a:srgbClr val="000000"/>
                </a:solidFill>
                <a:latin typeface="Calibri"/>
              </a:rPr>
              <a:t> </a:t>
            </a:r>
            <a:br>
              <a:rPr lang="cy-GB" sz="1000" dirty="0">
                <a:latin typeface="Calibri"/>
                <a:cs typeface="Calibri"/>
              </a:rPr>
            </a:br>
            <a:br>
              <a:rPr lang="cy-GB" sz="1000" dirty="0">
                <a:latin typeface="Calibri"/>
                <a:cs typeface="Calibri"/>
              </a:rPr>
            </a:br>
            <a:br>
              <a:rPr lang="cy-GB" sz="1000" dirty="0">
                <a:latin typeface="Calibri"/>
                <a:cs typeface="Calibri"/>
              </a:rPr>
            </a:br>
            <a:br>
              <a:rPr lang="cy-GB" sz="1000" i="1" dirty="0">
                <a:latin typeface="Calibri"/>
                <a:cs typeface="Calibri"/>
              </a:rPr>
            </a:br>
            <a:br>
              <a:rPr lang="cy-GB" sz="1000" i="1" dirty="0">
                <a:latin typeface="Calibri"/>
                <a:cs typeface="Calibri"/>
              </a:rPr>
            </a:br>
            <a:r>
              <a:rPr lang="en-US" b="1" i="1" u="sng" dirty="0"/>
              <a:t>English</a:t>
            </a:r>
            <a:r>
              <a:rPr lang="en-US" i="1" dirty="0"/>
              <a:t> </a:t>
            </a:r>
            <a:endParaRPr lang="cy-GB" i="1">
              <a:cs typeface="Calibri"/>
            </a:endParaRPr>
          </a:p>
          <a:p>
            <a:r>
              <a:rPr lang="en-US" i="1" dirty="0"/>
              <a:t>Slide relates to AC 2.6: Why development may not follow the expected pattern </a:t>
            </a:r>
            <a:endParaRPr lang="cy-GB" i="1" dirty="0">
              <a:cs typeface="Calibri"/>
            </a:endParaRPr>
          </a:p>
          <a:p>
            <a:r>
              <a:rPr lang="en-US" b="1" i="1" dirty="0"/>
              <a:t>Source: Joseph Rowntree Foundation. </a:t>
            </a:r>
            <a:r>
              <a:rPr lang="en-US" b="1" i="1" dirty="0">
                <a:hlinkClick r:id="rId3"/>
              </a:rPr>
              <a:t>https://www.jrf.org.uk/our-work/what-is-poverty</a:t>
            </a:r>
            <a:r>
              <a:rPr lang="en-US" i="1" dirty="0"/>
              <a:t> </a:t>
            </a:r>
            <a:endParaRPr lang="cy-GB" i="1">
              <a:cs typeface="Calibri"/>
            </a:endParaRPr>
          </a:p>
          <a:p>
            <a:pPr marL="285750" indent="-285750">
              <a:buFont typeface="Symbol"/>
              <a:buChar char="•"/>
            </a:pPr>
            <a:r>
              <a:rPr lang="en-US" i="1" dirty="0"/>
              <a:t>Growth and development are dependent on many factors with some affecting some children more than others. The impact can be positive as well as negative.  </a:t>
            </a:r>
            <a:endParaRPr lang="cy-GB" i="1">
              <a:cs typeface="Calibri"/>
            </a:endParaRPr>
          </a:p>
          <a:p>
            <a:pPr marL="285750" indent="-285750">
              <a:buFont typeface="Symbol"/>
              <a:buChar char="•"/>
            </a:pPr>
            <a:r>
              <a:rPr lang="en-US" i="1" dirty="0"/>
              <a:t> </a:t>
            </a:r>
            <a:endParaRPr lang="cy-GB" i="1">
              <a:cs typeface="Calibri"/>
            </a:endParaRPr>
          </a:p>
          <a:p>
            <a:pPr marL="285750" indent="-285750">
              <a:buFont typeface="Symbol"/>
              <a:buChar char="•"/>
            </a:pPr>
            <a:r>
              <a:rPr lang="en-US" i="1" dirty="0"/>
              <a:t>Key groups of people who have to live on very little money include one parent families, people who are unemployed, elderly people, people who are sick or disabled, single earners and unskilled couples. </a:t>
            </a:r>
            <a:endParaRPr lang="cy-GB" i="1">
              <a:cs typeface="Calibri"/>
            </a:endParaRPr>
          </a:p>
          <a:p>
            <a:pPr marL="285750" indent="-285750">
              <a:buFont typeface="Symbol"/>
              <a:buChar char="•"/>
            </a:pPr>
            <a:r>
              <a:rPr lang="en-US" i="1" dirty="0"/>
              <a:t>Children who live in poverty stand a higher risk of being malnourished or overweight. Nutritional energy is vital for brain and physical development.  </a:t>
            </a:r>
            <a:endParaRPr lang="cy-GB" i="1">
              <a:cs typeface="Calibri"/>
            </a:endParaRPr>
          </a:p>
          <a:p>
            <a:pPr marL="285750" indent="-285750">
              <a:buFont typeface="Symbol"/>
              <a:buChar char="•"/>
            </a:pPr>
            <a:r>
              <a:rPr lang="en-US" i="1" dirty="0"/>
              <a:t>   Children who every day face insecurity, uncertainty, and impossible decisions about money, means that they   face </a:t>
            </a:r>
            <a:r>
              <a:rPr lang="en-US" dirty="0" err="1"/>
              <a:t>marginalisation</a:t>
            </a:r>
            <a:r>
              <a:rPr lang="en-US" dirty="0"/>
              <a:t> – and even discrimination – because of their financial circumstances. The constant stress it causes can lead to problems that deprive people of the chance to play a full part in society. </a:t>
            </a:r>
            <a:endParaRPr lang="cy-GB" dirty="0"/>
          </a:p>
          <a:p>
            <a:endParaRPr lang="cy-GB" sz="1000" b="0" i="0" u="none" strike="noStrike" cap="none" baseline="0" dirty="0">
              <a:effectLst/>
              <a:uFillTx/>
              <a:latin typeface="Calibri"/>
              <a:cs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370306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97ED-C2AE-4D68-97C1-B3680FB6F0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FB5170-CF78-47E7-B6F6-5514C302B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3C1DEC-C2B7-495E-A8A4-A300F8281A03}"/>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5" name="Footer Placeholder 4">
            <a:extLst>
              <a:ext uri="{FF2B5EF4-FFF2-40B4-BE49-F238E27FC236}">
                <a16:creationId xmlns:a16="http://schemas.microsoft.com/office/drawing/2014/main" id="{7DAF9074-B8F6-4D55-BF3B-A973F8F5B3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B2107-8816-4FBB-BBBB-6868CB075117}"/>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1251484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05C2-00CF-4AC6-A780-BA2A733F21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427694-DACA-42B2-9456-65955A7302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1E2D50-8820-4E36-A38B-F01C2895BBDF}"/>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5" name="Footer Placeholder 4">
            <a:extLst>
              <a:ext uri="{FF2B5EF4-FFF2-40B4-BE49-F238E27FC236}">
                <a16:creationId xmlns:a16="http://schemas.microsoft.com/office/drawing/2014/main" id="{68DFEEC2-6C4A-4003-94B9-80CA14550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C7826-6F0D-4431-9BEF-9373015A1B16}"/>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363995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C460C-62EB-4312-B8EC-204FD954BC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98EC36-C3A7-4EFD-8B94-08C27A5AA8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ADED27-C55C-4BBC-93EC-E057A5CD6BF2}"/>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5" name="Footer Placeholder 4">
            <a:extLst>
              <a:ext uri="{FF2B5EF4-FFF2-40B4-BE49-F238E27FC236}">
                <a16:creationId xmlns:a16="http://schemas.microsoft.com/office/drawing/2014/main" id="{FFED99D6-C9EC-45CA-AAE3-1C1B28BC6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8C3953-6E19-49CC-ABA5-FDF3B1EDBE35}"/>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275398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785" y="6153150"/>
            <a:ext cx="247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4715934" y="6191251"/>
            <a:ext cx="27601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12192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8"/>
            <a:ext cx="4908107" cy="1031283"/>
          </a:xfrm>
          <a:prstGeom prst="rect">
            <a:avLst/>
          </a:prstGeom>
        </p:spPr>
        <p:txBody>
          <a:bodyPr anchor="t">
            <a:normAutofit/>
          </a:bodyPr>
          <a:lstStyle>
            <a:lvl1pPr>
              <a:defRPr sz="2800" baseline="0">
                <a:solidFill>
                  <a:srgbClr val="16AD85"/>
                </a:solidFill>
              </a:defRPr>
            </a:lvl1pPr>
          </a:lstStyle>
          <a:p>
            <a:r>
              <a:rPr lang="en-US"/>
              <a:t>Click to edit Master title style</a:t>
            </a:r>
          </a:p>
        </p:txBody>
      </p:sp>
      <p:sp>
        <p:nvSpPr>
          <p:cNvPr id="10" name="Text Placeholder 9"/>
          <p:cNvSpPr>
            <a:spLocks noGrp="1"/>
          </p:cNvSpPr>
          <p:nvPr>
            <p:ph type="body" sz="quarter" idx="10"/>
          </p:nvPr>
        </p:nvSpPr>
        <p:spPr>
          <a:xfrm>
            <a:off x="6483352" y="365126"/>
            <a:ext cx="4921249"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6483352" y="1935164"/>
            <a:ext cx="4921249"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838200" y="1935164"/>
            <a:ext cx="4908551"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243497" y="6066509"/>
            <a:ext cx="2092575"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2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5034" y="850901"/>
            <a:ext cx="9734551"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1" y="277814"/>
            <a:ext cx="440478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38200" y="2763683"/>
            <a:ext cx="5020293"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838200" y="1492764"/>
            <a:ext cx="5020293"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p:nvPr>
        </p:nvSpPr>
        <p:spPr>
          <a:xfrm>
            <a:off x="838201" y="3879726"/>
            <a:ext cx="5012377"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837982" y="5150646"/>
            <a:ext cx="5012596"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023237" y="5952931"/>
            <a:ext cx="2176067"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41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B5EB-5394-4DD6-B1EE-C003494BD9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042A31-82C7-40C0-952A-B68F788EA1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F58951-C6FB-4E1A-A7C2-55B29D59ED6E}"/>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5" name="Footer Placeholder 4">
            <a:extLst>
              <a:ext uri="{FF2B5EF4-FFF2-40B4-BE49-F238E27FC236}">
                <a16:creationId xmlns:a16="http://schemas.microsoft.com/office/drawing/2014/main" id="{9E11547F-6C8F-4641-BC96-19B04CA63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DF6E2-DBDB-42CE-90B0-A7BDBC3D18C5}"/>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173690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8A83-14B0-45C1-8203-8B888845E1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AF45A-E4E8-481A-919D-6FFB87A5BB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E3202B-8C44-42BD-92EB-620DBC0519A2}"/>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5" name="Footer Placeholder 4">
            <a:extLst>
              <a:ext uri="{FF2B5EF4-FFF2-40B4-BE49-F238E27FC236}">
                <a16:creationId xmlns:a16="http://schemas.microsoft.com/office/drawing/2014/main" id="{AEDEA663-A09A-4DB5-BCEE-17102352D8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03A95-2899-4184-91ED-BD47826388C8}"/>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188738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EB63-973D-48B4-9059-F26346DC07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5755F4-2DDF-4DDE-816D-23DB5C511D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AB5643-A4C9-4A45-BCA5-71260F0043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1D3A79-C4FA-489D-8803-FB911E249E3F}"/>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6" name="Footer Placeholder 5">
            <a:extLst>
              <a:ext uri="{FF2B5EF4-FFF2-40B4-BE49-F238E27FC236}">
                <a16:creationId xmlns:a16="http://schemas.microsoft.com/office/drawing/2014/main" id="{D1FEECA5-7E5C-432C-A55A-AE2097C24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D2FB3E-58EB-428F-A9D8-EB22F50CBD95}"/>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329482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437A-D984-40AC-86B7-07E70311FF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429C3-4E13-4EAE-BD7F-267DA714B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B7AB40-B2D1-4464-AEF8-CC62893E00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FA8458-00F3-4521-A1AE-ED6B51BE8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6F5447-1AD9-4593-9A94-02E78A6C1B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E9DCE0-ADD5-4831-97E1-C2B7350EF488}"/>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8" name="Footer Placeholder 7">
            <a:extLst>
              <a:ext uri="{FF2B5EF4-FFF2-40B4-BE49-F238E27FC236}">
                <a16:creationId xmlns:a16="http://schemas.microsoft.com/office/drawing/2014/main" id="{FAEA8035-0BC3-4EE8-8773-0442849227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669BE9-24B6-4FD7-B504-38C4BA62F7D2}"/>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358350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E3DF-381F-49FD-8984-1C8DB44903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38D5AF-C91A-4F59-AC38-47DCBAF5089D}"/>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4" name="Footer Placeholder 3">
            <a:extLst>
              <a:ext uri="{FF2B5EF4-FFF2-40B4-BE49-F238E27FC236}">
                <a16:creationId xmlns:a16="http://schemas.microsoft.com/office/drawing/2014/main" id="{A2BE4FCD-6FA7-4C42-A6DC-DF87832767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C2D19D-A2C1-4790-9FE3-4E3A87D1D6F6}"/>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272953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FCB1F-F9A6-48D3-8F0E-7BFD8DA7AD6D}"/>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3" name="Footer Placeholder 2">
            <a:extLst>
              <a:ext uri="{FF2B5EF4-FFF2-40B4-BE49-F238E27FC236}">
                <a16:creationId xmlns:a16="http://schemas.microsoft.com/office/drawing/2014/main" id="{CE283ABC-3C21-44F2-B26C-1327895BCD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C5853B-DFF4-4565-926E-DDBBDCACCDFB}"/>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7450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C723-3B5C-483B-B070-14E289129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8E1DB6-DD20-4ECF-9A84-5C6627C6C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04AEB0-7092-4925-B375-5C7133970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74A6F8-4C00-4F7B-B192-9AB918EDACB3}"/>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6" name="Footer Placeholder 5">
            <a:extLst>
              <a:ext uri="{FF2B5EF4-FFF2-40B4-BE49-F238E27FC236}">
                <a16:creationId xmlns:a16="http://schemas.microsoft.com/office/drawing/2014/main" id="{E3E94177-60F4-4DAD-B021-DC1C406739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8C624-ABE8-4FBD-99B4-D09CD769A9EC}"/>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418508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DA06-403B-413A-AE25-FADCD9FBB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DDC3D7-68AC-4D0F-97B2-A025EEC6D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B89BB8-EE02-4280-B36A-4C58C00F1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8C7469-E2AF-4D31-9481-2451F1159C2C}"/>
              </a:ext>
            </a:extLst>
          </p:cNvPr>
          <p:cNvSpPr>
            <a:spLocks noGrp="1"/>
          </p:cNvSpPr>
          <p:nvPr>
            <p:ph type="dt" sz="half" idx="10"/>
          </p:nvPr>
        </p:nvSpPr>
        <p:spPr/>
        <p:txBody>
          <a:bodyPr/>
          <a:lstStyle/>
          <a:p>
            <a:fld id="{85F3ED10-E4C4-456D-8E11-794713DD5813}" type="datetimeFigureOut">
              <a:rPr lang="en-GB" smtClean="0"/>
              <a:t>12/01/2024</a:t>
            </a:fld>
            <a:endParaRPr lang="en-GB"/>
          </a:p>
        </p:txBody>
      </p:sp>
      <p:sp>
        <p:nvSpPr>
          <p:cNvPr id="6" name="Footer Placeholder 5">
            <a:extLst>
              <a:ext uri="{FF2B5EF4-FFF2-40B4-BE49-F238E27FC236}">
                <a16:creationId xmlns:a16="http://schemas.microsoft.com/office/drawing/2014/main" id="{9DE52DF2-41EC-4634-B3B9-A46033D9D2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B2952F-4CFC-4F79-B79F-E45F601DB6E1}"/>
              </a:ext>
            </a:extLst>
          </p:cNvPr>
          <p:cNvSpPr>
            <a:spLocks noGrp="1"/>
          </p:cNvSpPr>
          <p:nvPr>
            <p:ph type="sldNum" sz="quarter" idx="12"/>
          </p:nvPr>
        </p:nvSpPr>
        <p:spPr/>
        <p:txBody>
          <a:bodyPr/>
          <a:lstStyle/>
          <a:p>
            <a:fld id="{E2E4F474-F64D-495E-869F-1659C8A52E6B}" type="slidenum">
              <a:rPr lang="en-GB" smtClean="0"/>
              <a:t>‹#›</a:t>
            </a:fld>
            <a:endParaRPr lang="en-GB"/>
          </a:p>
        </p:txBody>
      </p:sp>
    </p:spTree>
    <p:extLst>
      <p:ext uri="{BB962C8B-B14F-4D97-AF65-F5344CB8AC3E}">
        <p14:creationId xmlns:p14="http://schemas.microsoft.com/office/powerpoint/2010/main" val="275562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96C85-8B5F-482F-B3B5-58C3AF4D9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F40E42-E727-4629-A535-993217860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1A229-7A72-4D6A-A46C-053BD9AE6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3ED10-E4C4-456D-8E11-794713DD5813}" type="datetimeFigureOut">
              <a:rPr lang="en-GB" smtClean="0"/>
              <a:t>12/01/2024</a:t>
            </a:fld>
            <a:endParaRPr lang="en-GB"/>
          </a:p>
        </p:txBody>
      </p:sp>
      <p:sp>
        <p:nvSpPr>
          <p:cNvPr id="5" name="Footer Placeholder 4">
            <a:extLst>
              <a:ext uri="{FF2B5EF4-FFF2-40B4-BE49-F238E27FC236}">
                <a16:creationId xmlns:a16="http://schemas.microsoft.com/office/drawing/2014/main" id="{3DE28EAE-E18A-4E81-AD34-2BDDCFBBE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18850C-C2C6-4DAA-B55F-5A83A6110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F474-F64D-495E-869F-1659C8A52E6B}" type="slidenum">
              <a:rPr lang="en-GB" smtClean="0"/>
              <a:t>‹#›</a:t>
            </a:fld>
            <a:endParaRPr lang="en-GB"/>
          </a:p>
        </p:txBody>
      </p:sp>
    </p:spTree>
    <p:extLst>
      <p:ext uri="{BB962C8B-B14F-4D97-AF65-F5344CB8AC3E}">
        <p14:creationId xmlns:p14="http://schemas.microsoft.com/office/powerpoint/2010/main" val="3781597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2152650" y="2763683"/>
            <a:ext cx="3765220" cy="1116043"/>
          </a:xfrm>
        </p:spPr>
        <p:txBody>
          <a:bodyPr>
            <a:normAutofit fontScale="92500" lnSpcReduction="20000"/>
          </a:bodyPr>
          <a:lstStyle/>
          <a:p>
            <a:r>
              <a:rPr lang="cy-GB" sz="1700">
                <a:latin typeface="Arial"/>
              </a:rPr>
              <a:t>Uned 442</a:t>
            </a:r>
          </a:p>
          <a:p>
            <a:r>
              <a:rPr lang="cy-GB" sz="1700">
                <a:latin typeface="Arial"/>
              </a:rPr>
              <a:t>Deall damcaniaethau a modelau a'u perthynas ag ymarfer sy'n canolbwyntio ar yr unigolyn/plentyn a dulliau sy'n seiliedig ar hawliau</a:t>
            </a:r>
          </a:p>
          <a:p>
            <a:endParaRPr lang="en-GB"/>
          </a:p>
        </p:txBody>
      </p:sp>
      <p:sp>
        <p:nvSpPr>
          <p:cNvPr id="12" name="Title 11"/>
          <p:cNvSpPr>
            <a:spLocks noGrp="1"/>
          </p:cNvSpPr>
          <p:nvPr>
            <p:ph type="title"/>
          </p:nvPr>
        </p:nvSpPr>
        <p:spPr/>
        <p:txBody>
          <a:bodyPr>
            <a:normAutofit/>
          </a:bodyPr>
          <a:lstStyle/>
          <a:p>
            <a:r>
              <a:rPr lang="cy-GB">
                <a:latin typeface="Arial"/>
              </a:rPr>
              <a:t>Ymarferydd Gwasanaethau Cymdeithasol</a:t>
            </a:r>
          </a:p>
        </p:txBody>
      </p:sp>
      <p:sp>
        <p:nvSpPr>
          <p:cNvPr id="20484" name="Text Placeholder 4"/>
          <p:cNvSpPr>
            <a:spLocks noGrp="1"/>
          </p:cNvSpPr>
          <p:nvPr>
            <p:ph type="body" sz="quarter" idx="13"/>
          </p:nvPr>
        </p:nvSpPr>
        <p:spPr/>
        <p:txBody>
          <a:bodyPr/>
          <a:lstStyle/>
          <a:p>
            <a:r>
              <a:rPr lang="en-GB" altLang="x-none"/>
              <a:t>Social Services Practitioner</a:t>
            </a:r>
            <a:endParaRPr lang="x-none" altLang="x-none"/>
          </a:p>
        </p:txBody>
      </p:sp>
      <p:sp>
        <p:nvSpPr>
          <p:cNvPr id="14" name="Text Placeholder 13"/>
          <p:cNvSpPr>
            <a:spLocks noGrp="1"/>
          </p:cNvSpPr>
          <p:nvPr>
            <p:ph type="body" sz="quarter" idx="14"/>
          </p:nvPr>
        </p:nvSpPr>
        <p:spPr>
          <a:xfrm>
            <a:off x="2152650" y="4904013"/>
            <a:ext cx="4194074" cy="1526285"/>
          </a:xfrm>
        </p:spPr>
        <p:txBody>
          <a:bodyPr>
            <a:normAutofit/>
          </a:bodyPr>
          <a:lstStyle/>
          <a:p>
            <a:r>
              <a:rPr lang="en-GB">
                <a:latin typeface="Arial" panose="020B0604020202020204" pitchFamily="34" charset="0"/>
                <a:cs typeface="Arial" panose="020B0604020202020204" pitchFamily="34" charset="0"/>
              </a:rPr>
              <a:t>Unit 442</a:t>
            </a:r>
          </a:p>
          <a:p>
            <a:r>
              <a:rPr lang="en-US">
                <a:latin typeface="Arial" panose="020B0604020202020204" pitchFamily="34" charset="0"/>
                <a:cs typeface="Arial" panose="020B0604020202020204" pitchFamily="34" charset="0"/>
              </a:rPr>
              <a:t>Understand theories and models and their relationship to person/child centred practice and rights based approaches</a:t>
            </a:r>
            <a:endParaRPr lang="x-none" altLang="x-none">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132556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65" y="114874"/>
            <a:ext cx="3681080" cy="1031283"/>
          </a:xfrm>
        </p:spPr>
        <p:txBody>
          <a:bodyPr>
            <a:normAutofit/>
          </a:bodyPr>
          <a:lstStyle/>
          <a:p>
            <a:r>
              <a:rPr lang="cy-GB" sz="2200" b="1">
                <a:latin typeface="Calibri"/>
                <a:cs typeface="Calibri"/>
              </a:rPr>
              <a:t>Rhywedd a datblygiad</a:t>
            </a:r>
            <a:br>
              <a:rPr lang="cy-GB">
                <a:latin typeface="Arial"/>
              </a:rPr>
            </a:br>
            <a:endParaRPr lang="en-GB"/>
          </a:p>
        </p:txBody>
      </p:sp>
      <p:sp>
        <p:nvSpPr>
          <p:cNvPr id="3" name="Text Placeholder 2"/>
          <p:cNvSpPr>
            <a:spLocks noGrp="1"/>
          </p:cNvSpPr>
          <p:nvPr>
            <p:ph type="body" sz="quarter" idx="10"/>
          </p:nvPr>
        </p:nvSpPr>
        <p:spPr>
          <a:xfrm>
            <a:off x="6643687" y="114874"/>
            <a:ext cx="3690937" cy="397190"/>
          </a:xfrm>
        </p:spPr>
        <p:txBody>
          <a:bodyPr vert="horz" lIns="91440" tIns="45720" rIns="91440" bIns="45720" rtlCol="0" anchor="t">
            <a:normAutofit/>
          </a:bodyPr>
          <a:lstStyle/>
          <a:p>
            <a:r>
              <a:rPr lang="en-US" sz="2000" b="1">
                <a:latin typeface="Calibri"/>
                <a:cs typeface="Arial"/>
              </a:rPr>
              <a:t>Gender &amp; development</a:t>
            </a:r>
            <a:endParaRPr lang="en-GB" sz="2000" b="1">
              <a:latin typeface="Calibri"/>
              <a:cs typeface="Arial"/>
            </a:endParaRPr>
          </a:p>
        </p:txBody>
      </p:sp>
      <p:sp>
        <p:nvSpPr>
          <p:cNvPr id="4" name="Text Placeholder 3"/>
          <p:cNvSpPr>
            <a:spLocks noGrp="1"/>
          </p:cNvSpPr>
          <p:nvPr>
            <p:ph type="body" sz="quarter" idx="11"/>
          </p:nvPr>
        </p:nvSpPr>
        <p:spPr>
          <a:xfrm>
            <a:off x="6190570" y="630515"/>
            <a:ext cx="4597172" cy="519379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Many young people are living in gendered environments, and are affected by traditional male or female stereotypes day in day out.</a:t>
            </a:r>
          </a:p>
          <a:p>
            <a:pPr marL="285750" indent="-285750">
              <a:buFont typeface="Arial" panose="020B0604020202020204" pitchFamily="34" charset="0"/>
              <a:buChar char="•"/>
            </a:pPr>
            <a:r>
              <a:rPr lang="en-US">
                <a:latin typeface="Calibri"/>
                <a:cs typeface="Arial"/>
              </a:rPr>
              <a:t>Gender roles in society can create certain expectations, and the pressure of gender stereotypes can often cause individuals to feel isolated, insecure, unaccepted, distressed, unhappy and even feel the need to self-harm.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Gender identity and acceptance can lead to emotional and psychological distress. It is very common for individuals to develop mental health conditions such as anxiety, depression or both. </a:t>
            </a:r>
            <a:endParaRPr lang="en-US">
              <a:latin typeface="Calibri"/>
              <a:cs typeface="Arial" panose="020B0604020202020204" pitchFamily="34" charset="0"/>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076186" y="630515"/>
            <a:ext cx="4171759" cy="4769340"/>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Mae llawer o bobl ifanc yn byw mewn amgylcheddau </a:t>
            </a:r>
            <a:r>
              <a:rPr lang="cy-GB" err="1">
                <a:latin typeface="Calibri"/>
                <a:cs typeface="Calibri"/>
              </a:rPr>
              <a:t>rhyweddol</a:t>
            </a:r>
            <a:r>
              <a:rPr lang="cy-GB">
                <a:latin typeface="Calibri"/>
                <a:cs typeface="Calibri"/>
              </a:rPr>
              <a:t>, ac yn cael eu heffeithio gan stereoteipiau gwrywaidd neu fenywaidd traddodiadol o ddydd i ddydd.</a:t>
            </a:r>
          </a:p>
          <a:p>
            <a:pPr marL="285750" indent="-285750">
              <a:buFont typeface="Arial" panose="020B0604020202020204" pitchFamily="34" charset="0"/>
              <a:buChar char="•"/>
            </a:pPr>
            <a:r>
              <a:rPr lang="cy-GB">
                <a:latin typeface="Calibri"/>
                <a:cs typeface="Calibri"/>
              </a:rPr>
              <a:t>Gall rolau rhywedd mewn cymdeithas greu disgwyliadau penodol, ac yn aml gall pwysau stereoteipiau rhywedd achosi i unigolion deimlo’n ynysig, yn ansicr, yn annerbyniol, yn ofidus, yn anhapus a hyd yn oed deimlo’r angen i hunan-niweidio. </a:t>
            </a:r>
          </a:p>
          <a:p>
            <a:pPr marL="285750" indent="-285750">
              <a:buFont typeface="Arial" panose="020B0604020202020204" pitchFamily="34" charset="0"/>
              <a:buChar char="•"/>
            </a:pPr>
            <a:r>
              <a:rPr lang="cy-GB">
                <a:latin typeface="Calibri"/>
                <a:cs typeface="Calibri"/>
              </a:rPr>
              <a:t>Gall hunaniaeth o ran rhywedd a derbyniad o </a:t>
            </a:r>
            <a:r>
              <a:rPr lang="cy-GB" err="1">
                <a:latin typeface="Calibri"/>
                <a:cs typeface="Calibri"/>
              </a:rPr>
              <a:t>rywedd</a:t>
            </a:r>
            <a:r>
              <a:rPr lang="cy-GB">
                <a:latin typeface="Calibri"/>
                <a:cs typeface="Calibri"/>
              </a:rPr>
              <a:t> arwain at drallod emosiynol a seicolegol. Mae’n gyffredin iawn i unigolion ddatblygu cyflyrau iechyd meddwl fel </a:t>
            </a:r>
            <a:r>
              <a:rPr lang="cy-GB" err="1">
                <a:latin typeface="Calibri"/>
                <a:cs typeface="Calibri"/>
              </a:rPr>
              <a:t>gorbryder</a:t>
            </a:r>
            <a:r>
              <a:rPr lang="cy-GB">
                <a:latin typeface="Calibri"/>
                <a:cs typeface="Calibri"/>
              </a:rPr>
              <a:t>, iselder neu’r ddau. </a:t>
            </a:r>
          </a:p>
          <a:p>
            <a:endParaRPr lang="en-GB"/>
          </a:p>
        </p:txBody>
      </p:sp>
    </p:spTree>
    <p:extLst>
      <p:ext uri="{BB962C8B-B14F-4D97-AF65-F5344CB8AC3E}">
        <p14:creationId xmlns:p14="http://schemas.microsoft.com/office/powerpoint/2010/main" val="23651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80" y="331178"/>
            <a:ext cx="4908107" cy="1031283"/>
          </a:xfrm>
        </p:spPr>
        <p:txBody>
          <a:bodyPr>
            <a:normAutofit/>
          </a:bodyPr>
          <a:lstStyle/>
          <a:p>
            <a:r>
              <a:rPr lang="cy-GB" sz="2200" b="1">
                <a:latin typeface="Calibri"/>
                <a:cs typeface="Calibri"/>
              </a:rPr>
              <a:t>Anabledd ac anawsterau dysgu.</a:t>
            </a:r>
            <a:br>
              <a:rPr lang="cy-GB">
                <a:latin typeface="Arial"/>
              </a:rPr>
            </a:br>
            <a:endParaRPr lang="en-GB"/>
          </a:p>
        </p:txBody>
      </p:sp>
      <p:sp>
        <p:nvSpPr>
          <p:cNvPr id="3" name="Text Placeholder 2"/>
          <p:cNvSpPr>
            <a:spLocks noGrp="1"/>
          </p:cNvSpPr>
          <p:nvPr>
            <p:ph type="body" sz="quarter" idx="10"/>
          </p:nvPr>
        </p:nvSpPr>
        <p:spPr>
          <a:xfrm>
            <a:off x="6446672" y="381310"/>
            <a:ext cx="3690937" cy="549590"/>
          </a:xfrm>
        </p:spPr>
        <p:txBody>
          <a:bodyPr vert="horz" lIns="91440" tIns="45720" rIns="91440" bIns="45720" rtlCol="0" anchor="t">
            <a:normAutofit/>
          </a:bodyPr>
          <a:lstStyle/>
          <a:p>
            <a:r>
              <a:rPr lang="en-US" sz="2000" b="1">
                <a:latin typeface="Calibri"/>
                <a:cs typeface="Arial"/>
              </a:rPr>
              <a:t>Disability &amp; learning difficulties.</a:t>
            </a:r>
            <a:endParaRPr lang="en-GB" sz="2000" b="1">
              <a:latin typeface="Calibri"/>
              <a:cs typeface="Arial"/>
            </a:endParaRPr>
          </a:p>
        </p:txBody>
      </p:sp>
      <p:sp>
        <p:nvSpPr>
          <p:cNvPr id="4" name="Text Placeholder 3"/>
          <p:cNvSpPr>
            <a:spLocks noGrp="1"/>
          </p:cNvSpPr>
          <p:nvPr>
            <p:ph type="body" sz="quarter" idx="11"/>
          </p:nvPr>
        </p:nvSpPr>
        <p:spPr>
          <a:xfrm>
            <a:off x="6386514" y="967853"/>
            <a:ext cx="4401229" cy="4620767"/>
          </a:xfrm>
        </p:spPr>
        <p:txBody>
          <a:bodyPr vert="horz" lIns="91440" tIns="45720" rIns="91440" bIns="45720" rtlCol="0" anchor="t">
            <a:normAutofit/>
          </a:bodyPr>
          <a:lstStyle/>
          <a:p>
            <a:r>
              <a:rPr lang="en-US">
                <a:latin typeface="Calibri"/>
                <a:cs typeface="Arial"/>
              </a:rPr>
              <a:t>Physical and learning disabilities: children with a learning disability may not be able to hold their attention and focus for an extended period of time. Disabilities can be linked to genetic disorders or can due to poor diet and general health status. A child or a young person with a physical disability may include problems with functional, gross and fine motor skills. They may suffer a hearing or visual impairment which may impact on their ability to walk, play or learn. These problems may affect their self-confidence as well as challenge social skills.</a:t>
            </a:r>
            <a:endParaRPr lang="en-GB">
              <a:latin typeface="Calibri"/>
              <a:cs typeface="Arial"/>
            </a:endParaRPr>
          </a:p>
        </p:txBody>
      </p:sp>
      <p:sp>
        <p:nvSpPr>
          <p:cNvPr id="5" name="Text Placeholder 4"/>
          <p:cNvSpPr>
            <a:spLocks noGrp="1"/>
          </p:cNvSpPr>
          <p:nvPr>
            <p:ph type="body" sz="quarter" idx="12"/>
          </p:nvPr>
        </p:nvSpPr>
        <p:spPr>
          <a:xfrm>
            <a:off x="897380" y="967854"/>
            <a:ext cx="3979420" cy="4620767"/>
          </a:xfrm>
        </p:spPr>
        <p:txBody>
          <a:bodyPr vert="horz" lIns="91440" tIns="45720" rIns="91440" bIns="45720" rtlCol="0" anchor="t">
            <a:normAutofit/>
          </a:bodyPr>
          <a:lstStyle/>
          <a:p>
            <a:r>
              <a:rPr lang="cy-GB">
                <a:latin typeface="Calibri"/>
                <a:cs typeface="Calibri"/>
              </a:rPr>
              <a:t>Anableddau corfforol a dysgu: efallai na fydd plant ag anabledd dysgu yn gallu cynnal eu sylw a’u ffocws am gyfnod estynedig o amser. Gall anableddau fod yn gysylltiedig ag anhwylderau genetig neu </a:t>
            </a:r>
            <a:r>
              <a:rPr lang="cy-GB" err="1">
                <a:latin typeface="Calibri"/>
                <a:cs typeface="Calibri"/>
              </a:rPr>
              <a:t>gallant</a:t>
            </a:r>
            <a:r>
              <a:rPr lang="cy-GB">
                <a:latin typeface="Calibri"/>
                <a:cs typeface="Calibri"/>
              </a:rPr>
              <a:t> fod oherwydd diet gwael a statws iechyd cyffredinol. Gall plentyn neu berson ifanc ag anabledd corfforol gynnwys problemau gyda sgiliau gweithredol, bras a sgiliau echddygol manwl. </a:t>
            </a:r>
            <a:r>
              <a:rPr lang="cy-GB" err="1">
                <a:latin typeface="Calibri"/>
                <a:cs typeface="Calibri"/>
              </a:rPr>
              <a:t>Gallant</a:t>
            </a:r>
            <a:r>
              <a:rPr lang="cy-GB">
                <a:latin typeface="Calibri"/>
                <a:cs typeface="Calibri"/>
              </a:rPr>
              <a:t> ddioddef nam ar y clyw neu'r golwg a allai effeithio ar eu gallu i gerdded, chwarae neu ddysgu. Gall y problemau hyn effeithio ar eu hunanhyder yn ogystal â herio sgiliau cymdeithasol.</a:t>
            </a:r>
          </a:p>
          <a:p>
            <a:endParaRPr lang="en-GB"/>
          </a:p>
        </p:txBody>
      </p:sp>
    </p:spTree>
    <p:extLst>
      <p:ext uri="{BB962C8B-B14F-4D97-AF65-F5344CB8AC3E}">
        <p14:creationId xmlns:p14="http://schemas.microsoft.com/office/powerpoint/2010/main" val="77083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088" y="154602"/>
            <a:ext cx="4196143" cy="1031283"/>
          </a:xfrm>
        </p:spPr>
        <p:txBody>
          <a:bodyPr>
            <a:noAutofit/>
          </a:bodyPr>
          <a:lstStyle/>
          <a:p>
            <a:r>
              <a:rPr lang="cy-GB" sz="2000" b="1">
                <a:latin typeface="Calibri"/>
                <a:cs typeface="Calibri"/>
              </a:rPr>
              <a:t>Ffactorau negyddol sy'n effeithio ar ddatblygiad dynol: tlodi.</a:t>
            </a:r>
            <a:br>
              <a:rPr lang="cy-GB" sz="2000">
                <a:latin typeface="Arial"/>
              </a:rPr>
            </a:br>
            <a:endParaRPr lang="en-GB" sz="2000"/>
          </a:p>
        </p:txBody>
      </p:sp>
      <p:sp>
        <p:nvSpPr>
          <p:cNvPr id="3" name="Text Placeholder 2"/>
          <p:cNvSpPr>
            <a:spLocks noGrp="1"/>
          </p:cNvSpPr>
          <p:nvPr>
            <p:ph type="body" sz="quarter" idx="10"/>
          </p:nvPr>
        </p:nvSpPr>
        <p:spPr>
          <a:xfrm>
            <a:off x="6386514" y="171702"/>
            <a:ext cx="3690937" cy="610234"/>
          </a:xfrm>
        </p:spPr>
        <p:txBody>
          <a:bodyPr vert="horz" lIns="91440" tIns="45720" rIns="91440" bIns="45720" rtlCol="0" anchor="t">
            <a:normAutofit lnSpcReduction="10000"/>
          </a:bodyPr>
          <a:lstStyle/>
          <a:p>
            <a:r>
              <a:rPr lang="en-US" sz="2000" b="1">
                <a:latin typeface="Calibri"/>
                <a:cs typeface="Arial"/>
              </a:rPr>
              <a:t>Negative factors that affect human development: poverty.</a:t>
            </a:r>
            <a:endParaRPr lang="en-GB" sz="2000" b="1">
              <a:latin typeface="Calibri"/>
              <a:cs typeface="Arial"/>
            </a:endParaRPr>
          </a:p>
        </p:txBody>
      </p:sp>
      <p:sp>
        <p:nvSpPr>
          <p:cNvPr id="4" name="Text Placeholder 3"/>
          <p:cNvSpPr>
            <a:spLocks noGrp="1"/>
          </p:cNvSpPr>
          <p:nvPr>
            <p:ph type="body" sz="quarter" idx="11"/>
          </p:nvPr>
        </p:nvSpPr>
        <p:spPr>
          <a:xfrm>
            <a:off x="6386514" y="986233"/>
            <a:ext cx="4433886" cy="4791455"/>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Absolute poverty (physiological poverty): not having enough food, water, shelter or warmth.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Relative poverty (social poverty): there is little money for interesting purchases and exciting lifestyles.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Families who depend on benefits have limited life choices. The latest clothes, safe reliable cars, the latest electronic equipment, holidays and so on, may not be choices for people on low incomes. Families with little money have to restrict what they can buy when they visit a supermarket or shopping centre.</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066087" y="1057223"/>
            <a:ext cx="4196143" cy="4649477"/>
          </a:xfrm>
        </p:spPr>
        <p:txBody>
          <a:bodyPr vert="horz" lIns="91440" tIns="45720" rIns="91440" bIns="45720" rtlCol="0" anchor="t">
            <a:normAutofit fontScale="92500"/>
          </a:bodyPr>
          <a:lstStyle/>
          <a:p>
            <a:pPr marL="285750" indent="-285750">
              <a:lnSpc>
                <a:spcPct val="110000"/>
              </a:lnSpc>
              <a:buFont typeface="Arial" panose="020B0604020202020204" pitchFamily="34" charset="0"/>
              <a:buChar char="•"/>
            </a:pPr>
            <a:r>
              <a:rPr lang="cy-GB">
                <a:latin typeface="Calibri"/>
                <a:cs typeface="Calibri"/>
              </a:rPr>
              <a:t>Tlodi absoliwt (tlodi ffisiolegol): dim digon o fwyd, dŵr, cysgod neu gynhesrwydd. </a:t>
            </a:r>
          </a:p>
          <a:p>
            <a:pPr marL="285750" indent="-285750">
              <a:lnSpc>
                <a:spcPct val="110000"/>
              </a:lnSpc>
              <a:buFont typeface="Arial" panose="020B0604020202020204" pitchFamily="34" charset="0"/>
              <a:buChar char="•"/>
            </a:pPr>
            <a:r>
              <a:rPr lang="cy-GB">
                <a:latin typeface="Calibri"/>
                <a:cs typeface="Calibri"/>
              </a:rPr>
              <a:t>Tlodi cymharol (tlodi cymdeithasol): ychydig o arian sydd ar gyfer pryniannau diddorol a ffyrdd cyffrous o fyw. </a:t>
            </a:r>
          </a:p>
          <a:p>
            <a:pPr marL="285750" indent="-285750">
              <a:lnSpc>
                <a:spcPct val="110000"/>
              </a:lnSpc>
              <a:buFont typeface="Arial" panose="020B0604020202020204" pitchFamily="34" charset="0"/>
              <a:buChar char="•"/>
            </a:pPr>
            <a:r>
              <a:rPr lang="cy-GB">
                <a:latin typeface="Calibri"/>
                <a:cs typeface="Calibri"/>
              </a:rPr>
              <a:t>Mae gan deuluoedd sy'n dibynnu ar fudd-daliadau ddewisiadau bywyd cyfyngedig. Efallai na fydd y dillad diweddaraf, ceir diogel dibynadwy, yr offer electronig diweddaraf, gwyliau ac yn y blaen, yn ddewisiadau i bobl ar incwm isel. Mae'n rhaid i deuluoedd heb lawer o arian gyfyngu ar yr hyn y </a:t>
            </a:r>
            <a:r>
              <a:rPr lang="cy-GB" err="1">
                <a:latin typeface="Calibri"/>
                <a:cs typeface="Calibri"/>
              </a:rPr>
              <a:t>gallant</a:t>
            </a:r>
            <a:r>
              <a:rPr lang="cy-GB">
                <a:latin typeface="Calibri"/>
                <a:cs typeface="Calibri"/>
              </a:rPr>
              <a:t> ei brynu pan fyddant yn ymweld ag archfarchnad neu ganolfan siopa.</a:t>
            </a:r>
          </a:p>
          <a:p>
            <a:endParaRPr lang="en-GB"/>
          </a:p>
        </p:txBody>
      </p:sp>
    </p:spTree>
    <p:extLst>
      <p:ext uri="{BB962C8B-B14F-4D97-AF65-F5344CB8AC3E}">
        <p14:creationId xmlns:p14="http://schemas.microsoft.com/office/powerpoint/2010/main" val="418584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184" y="148506"/>
            <a:ext cx="3681080" cy="1031283"/>
          </a:xfrm>
        </p:spPr>
        <p:txBody>
          <a:bodyPr>
            <a:normAutofit fontScale="90000"/>
          </a:bodyPr>
          <a:lstStyle/>
          <a:p>
            <a:r>
              <a:rPr lang="cy-GB" sz="2200" b="1" dirty="0">
                <a:latin typeface="Calibri"/>
                <a:cs typeface="Calibri"/>
              </a:rPr>
              <a:t>Effeithiau tlodi ar ddatblygiad dynol</a:t>
            </a:r>
            <a:br>
              <a:rPr lang="cy-GB" b="1" dirty="0">
                <a:latin typeface="Calibri"/>
              </a:rPr>
            </a:br>
            <a:endParaRPr lang="en-GB" b="1">
              <a:latin typeface="Calibri"/>
              <a:cs typeface="Calibri Light"/>
            </a:endParaRPr>
          </a:p>
        </p:txBody>
      </p:sp>
      <p:sp>
        <p:nvSpPr>
          <p:cNvPr id="3" name="Text Placeholder 2"/>
          <p:cNvSpPr>
            <a:spLocks noGrp="1"/>
          </p:cNvSpPr>
          <p:nvPr>
            <p:ph type="body" sz="quarter" idx="10"/>
          </p:nvPr>
        </p:nvSpPr>
        <p:spPr>
          <a:xfrm>
            <a:off x="6903328" y="148506"/>
            <a:ext cx="3927958" cy="598042"/>
          </a:xfrm>
        </p:spPr>
        <p:txBody>
          <a:bodyPr vert="horz" lIns="91440" tIns="45720" rIns="91440" bIns="45720" rtlCol="0" anchor="t">
            <a:normAutofit lnSpcReduction="10000"/>
          </a:bodyPr>
          <a:lstStyle/>
          <a:p>
            <a:r>
              <a:rPr lang="en-US" sz="2000" b="1" dirty="0">
                <a:latin typeface="Calibri"/>
                <a:cs typeface="Arial"/>
              </a:rPr>
              <a:t>The effects of poverty on human development</a:t>
            </a:r>
            <a:endParaRPr lang="en-GB" sz="2000" b="1">
              <a:latin typeface="Calibri"/>
              <a:cs typeface="Arial"/>
            </a:endParaRPr>
          </a:p>
        </p:txBody>
      </p:sp>
      <p:pic>
        <p:nvPicPr>
          <p:cNvPr id="9" name="Picture 8"/>
          <p:cNvPicPr>
            <a:picLocks noChangeAspect="1"/>
          </p:cNvPicPr>
          <p:nvPr/>
        </p:nvPicPr>
        <p:blipFill>
          <a:blip r:embed="rId3"/>
          <a:stretch>
            <a:fillRect/>
          </a:stretch>
        </p:blipFill>
        <p:spPr>
          <a:xfrm>
            <a:off x="7970863" y="1963184"/>
            <a:ext cx="1026919" cy="1767840"/>
          </a:xfrm>
          <a:prstGeom prst="rect">
            <a:avLst/>
          </a:prstGeom>
        </p:spPr>
      </p:pic>
      <p:sp>
        <p:nvSpPr>
          <p:cNvPr id="10" name="Rounded Rectangle 9"/>
          <p:cNvSpPr/>
          <p:nvPr/>
        </p:nvSpPr>
        <p:spPr>
          <a:xfrm>
            <a:off x="7862242" y="856385"/>
            <a:ext cx="1326126" cy="5400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Nutritional deficiency</a:t>
            </a:r>
            <a:endParaRPr lang="en-GB"/>
          </a:p>
        </p:txBody>
      </p:sp>
      <p:sp>
        <p:nvSpPr>
          <p:cNvPr id="11" name="Rounded Rectangle 10"/>
          <p:cNvSpPr/>
          <p:nvPr/>
        </p:nvSpPr>
        <p:spPr>
          <a:xfrm>
            <a:off x="6452322" y="2912107"/>
            <a:ext cx="1405929" cy="4998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Lower self-esteem</a:t>
            </a:r>
            <a:endParaRPr lang="en-GB"/>
          </a:p>
        </p:txBody>
      </p:sp>
      <p:sp>
        <p:nvSpPr>
          <p:cNvPr id="12" name="Rounded Rectangle 11"/>
          <p:cNvSpPr/>
          <p:nvPr/>
        </p:nvSpPr>
        <p:spPr>
          <a:xfrm>
            <a:off x="9012372" y="1683977"/>
            <a:ext cx="1570282" cy="5576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Limited life choices</a:t>
            </a:r>
            <a:endParaRPr lang="en-GB"/>
          </a:p>
        </p:txBody>
      </p:sp>
      <p:sp>
        <p:nvSpPr>
          <p:cNvPr id="13" name="Rounded Rectangle 12"/>
          <p:cNvSpPr/>
          <p:nvPr/>
        </p:nvSpPr>
        <p:spPr>
          <a:xfrm>
            <a:off x="6386514" y="1670304"/>
            <a:ext cx="1543889" cy="5679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Social inadequacy</a:t>
            </a:r>
            <a:endParaRPr lang="en-GB"/>
          </a:p>
        </p:txBody>
      </p:sp>
      <p:sp>
        <p:nvSpPr>
          <p:cNvPr id="14" name="Rounded Rectangle 13"/>
          <p:cNvSpPr/>
          <p:nvPr/>
        </p:nvSpPr>
        <p:spPr>
          <a:xfrm>
            <a:off x="6804721" y="4637490"/>
            <a:ext cx="1720584" cy="6307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Discrimination</a:t>
            </a:r>
            <a:endParaRPr lang="en-GB"/>
          </a:p>
        </p:txBody>
      </p:sp>
      <p:sp>
        <p:nvSpPr>
          <p:cNvPr id="15" name="Rounded Rectangle 14"/>
          <p:cNvSpPr/>
          <p:nvPr/>
        </p:nvSpPr>
        <p:spPr>
          <a:xfrm>
            <a:off x="8827008" y="3775479"/>
            <a:ext cx="1755646" cy="6992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Work opportunities</a:t>
            </a:r>
            <a:endParaRPr lang="en-GB"/>
          </a:p>
        </p:txBody>
      </p:sp>
      <p:sp>
        <p:nvSpPr>
          <p:cNvPr id="16" name="Rounded Rectangle 15"/>
          <p:cNvSpPr/>
          <p:nvPr/>
        </p:nvSpPr>
        <p:spPr>
          <a:xfrm>
            <a:off x="9094286" y="2817211"/>
            <a:ext cx="1406454" cy="4998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Attitudes to  education</a:t>
            </a:r>
            <a:endParaRPr lang="en-GB"/>
          </a:p>
        </p:txBody>
      </p:sp>
      <p:sp>
        <p:nvSpPr>
          <p:cNvPr id="18" name="Rounded Rectangle 17"/>
          <p:cNvSpPr/>
          <p:nvPr/>
        </p:nvSpPr>
        <p:spPr>
          <a:xfrm>
            <a:off x="6374904" y="3775478"/>
            <a:ext cx="1720584" cy="6992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Unsafe environments</a:t>
            </a:r>
            <a:endParaRPr lang="en-GB"/>
          </a:p>
        </p:txBody>
      </p:sp>
      <p:sp>
        <p:nvSpPr>
          <p:cNvPr id="19" name="Rounded Rectangle 18"/>
          <p:cNvSpPr/>
          <p:nvPr/>
        </p:nvSpPr>
        <p:spPr>
          <a:xfrm>
            <a:off x="8733483" y="4656925"/>
            <a:ext cx="1767257" cy="6307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Family problems</a:t>
            </a:r>
            <a:endParaRPr lang="en-GB"/>
          </a:p>
        </p:txBody>
      </p:sp>
      <p:pic>
        <p:nvPicPr>
          <p:cNvPr id="17" name="Picture 16">
            <a:extLst>
              <a:ext uri="{FF2B5EF4-FFF2-40B4-BE49-F238E27FC236}">
                <a16:creationId xmlns:a16="http://schemas.microsoft.com/office/drawing/2014/main" id="{D5A5CCEF-8F1A-42B0-9E59-ECA0AA39D303}"/>
              </a:ext>
            </a:extLst>
          </p:cNvPr>
          <p:cNvPicPr>
            <a:picLocks noChangeAspect="1"/>
          </p:cNvPicPr>
          <p:nvPr/>
        </p:nvPicPr>
        <p:blipFill>
          <a:blip r:embed="rId3"/>
          <a:stretch>
            <a:fillRect/>
          </a:stretch>
        </p:blipFill>
        <p:spPr>
          <a:xfrm>
            <a:off x="3082307" y="2167719"/>
            <a:ext cx="1026919" cy="1767840"/>
          </a:xfrm>
          <a:prstGeom prst="rect">
            <a:avLst/>
          </a:prstGeom>
        </p:spPr>
      </p:pic>
      <p:sp>
        <p:nvSpPr>
          <p:cNvPr id="20" name="Rounded Rectangle 9">
            <a:extLst>
              <a:ext uri="{FF2B5EF4-FFF2-40B4-BE49-F238E27FC236}">
                <a16:creationId xmlns:a16="http://schemas.microsoft.com/office/drawing/2014/main" id="{D5858D10-E41B-47A0-A865-FF1454397641}"/>
              </a:ext>
            </a:extLst>
          </p:cNvPr>
          <p:cNvSpPr/>
          <p:nvPr/>
        </p:nvSpPr>
        <p:spPr>
          <a:xfrm>
            <a:off x="2878661" y="881730"/>
            <a:ext cx="1326126" cy="540025"/>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Diffyg maeth</a:t>
            </a:r>
          </a:p>
        </p:txBody>
      </p:sp>
      <p:sp>
        <p:nvSpPr>
          <p:cNvPr id="21" name="Rounded Rectangle 12">
            <a:extLst>
              <a:ext uri="{FF2B5EF4-FFF2-40B4-BE49-F238E27FC236}">
                <a16:creationId xmlns:a16="http://schemas.microsoft.com/office/drawing/2014/main" id="{89B012CA-06DE-4388-B843-E023A8C2F34D}"/>
              </a:ext>
            </a:extLst>
          </p:cNvPr>
          <p:cNvSpPr/>
          <p:nvPr/>
        </p:nvSpPr>
        <p:spPr>
          <a:xfrm>
            <a:off x="1284357" y="1544368"/>
            <a:ext cx="1660514" cy="1031283"/>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Annigonolrwydd cymdeithasol</a:t>
            </a:r>
          </a:p>
        </p:txBody>
      </p:sp>
      <p:sp>
        <p:nvSpPr>
          <p:cNvPr id="22" name="Rounded Rectangle 11">
            <a:extLst>
              <a:ext uri="{FF2B5EF4-FFF2-40B4-BE49-F238E27FC236}">
                <a16:creationId xmlns:a16="http://schemas.microsoft.com/office/drawing/2014/main" id="{433E230E-9B6C-452B-9ED5-DCE9C7CB0435}"/>
              </a:ext>
            </a:extLst>
          </p:cNvPr>
          <p:cNvSpPr/>
          <p:nvPr/>
        </p:nvSpPr>
        <p:spPr>
          <a:xfrm>
            <a:off x="4057485" y="1565272"/>
            <a:ext cx="1570282" cy="795089"/>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Dewisiadau bywyd cyfyngedig</a:t>
            </a:r>
          </a:p>
        </p:txBody>
      </p:sp>
      <p:sp>
        <p:nvSpPr>
          <p:cNvPr id="23" name="Rounded Rectangle 10">
            <a:extLst>
              <a:ext uri="{FF2B5EF4-FFF2-40B4-BE49-F238E27FC236}">
                <a16:creationId xmlns:a16="http://schemas.microsoft.com/office/drawing/2014/main" id="{A5040907-156D-40B1-9F08-103F8B4C07CC}"/>
              </a:ext>
            </a:extLst>
          </p:cNvPr>
          <p:cNvSpPr/>
          <p:nvPr/>
        </p:nvSpPr>
        <p:spPr>
          <a:xfrm>
            <a:off x="1635656" y="2762664"/>
            <a:ext cx="1405929" cy="499872"/>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Hunan-barch is</a:t>
            </a:r>
          </a:p>
        </p:txBody>
      </p:sp>
      <p:sp>
        <p:nvSpPr>
          <p:cNvPr id="24" name="Rounded Rectangle 15">
            <a:extLst>
              <a:ext uri="{FF2B5EF4-FFF2-40B4-BE49-F238E27FC236}">
                <a16:creationId xmlns:a16="http://schemas.microsoft.com/office/drawing/2014/main" id="{355AB6D7-D0C2-49DF-A25F-ECA7A09B69CC}"/>
              </a:ext>
            </a:extLst>
          </p:cNvPr>
          <p:cNvSpPr/>
          <p:nvPr/>
        </p:nvSpPr>
        <p:spPr>
          <a:xfrm>
            <a:off x="4029512" y="2722968"/>
            <a:ext cx="1406454" cy="499872"/>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Agweddau at addysg</a:t>
            </a:r>
          </a:p>
        </p:txBody>
      </p:sp>
      <p:sp>
        <p:nvSpPr>
          <p:cNvPr id="25" name="Rounded Rectangle 17">
            <a:extLst>
              <a:ext uri="{FF2B5EF4-FFF2-40B4-BE49-F238E27FC236}">
                <a16:creationId xmlns:a16="http://schemas.microsoft.com/office/drawing/2014/main" id="{6B471427-504E-4411-B1DC-0FB2630E3DE2}"/>
              </a:ext>
            </a:extLst>
          </p:cNvPr>
          <p:cNvSpPr/>
          <p:nvPr/>
        </p:nvSpPr>
        <p:spPr>
          <a:xfrm>
            <a:off x="1284357" y="3595464"/>
            <a:ext cx="1851733" cy="699244"/>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Amgylcheddau anniogel</a:t>
            </a:r>
          </a:p>
        </p:txBody>
      </p:sp>
      <p:sp>
        <p:nvSpPr>
          <p:cNvPr id="26" name="Rounded Rectangle 14">
            <a:extLst>
              <a:ext uri="{FF2B5EF4-FFF2-40B4-BE49-F238E27FC236}">
                <a16:creationId xmlns:a16="http://schemas.microsoft.com/office/drawing/2014/main" id="{5A5ACBC3-D6E2-4392-872C-28C3505571C7}"/>
              </a:ext>
            </a:extLst>
          </p:cNvPr>
          <p:cNvSpPr/>
          <p:nvPr/>
        </p:nvSpPr>
        <p:spPr>
          <a:xfrm>
            <a:off x="4006686" y="3518132"/>
            <a:ext cx="1755646" cy="699245"/>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Cyfleoedd gwaith</a:t>
            </a:r>
          </a:p>
        </p:txBody>
      </p:sp>
      <p:sp>
        <p:nvSpPr>
          <p:cNvPr id="27" name="Rounded Rectangle 13">
            <a:extLst>
              <a:ext uri="{FF2B5EF4-FFF2-40B4-BE49-F238E27FC236}">
                <a16:creationId xmlns:a16="http://schemas.microsoft.com/office/drawing/2014/main" id="{93E616D6-C970-414A-8C88-84F7A2119A51}"/>
              </a:ext>
            </a:extLst>
          </p:cNvPr>
          <p:cNvSpPr/>
          <p:nvPr/>
        </p:nvSpPr>
        <p:spPr>
          <a:xfrm>
            <a:off x="1552670" y="4525751"/>
            <a:ext cx="1720584" cy="630725"/>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Gwahaniaethu</a:t>
            </a:r>
          </a:p>
        </p:txBody>
      </p:sp>
      <p:sp>
        <p:nvSpPr>
          <p:cNvPr id="28" name="Rounded Rectangle 18">
            <a:extLst>
              <a:ext uri="{FF2B5EF4-FFF2-40B4-BE49-F238E27FC236}">
                <a16:creationId xmlns:a16="http://schemas.microsoft.com/office/drawing/2014/main" id="{F2B2FB26-08BB-412B-8654-E92F696C9943}"/>
              </a:ext>
            </a:extLst>
          </p:cNvPr>
          <p:cNvSpPr/>
          <p:nvPr/>
        </p:nvSpPr>
        <p:spPr>
          <a:xfrm>
            <a:off x="3860510" y="4515559"/>
            <a:ext cx="1767257" cy="630725"/>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Problemau teuluol</a:t>
            </a:r>
          </a:p>
        </p:txBody>
      </p:sp>
    </p:spTree>
    <p:extLst>
      <p:ext uri="{BB962C8B-B14F-4D97-AF65-F5344CB8AC3E}">
        <p14:creationId xmlns:p14="http://schemas.microsoft.com/office/powerpoint/2010/main" val="9409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255" y="154761"/>
            <a:ext cx="4353975"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466427" y="121306"/>
            <a:ext cx="3690937" cy="610551"/>
          </a:xfrm>
        </p:spPr>
        <p:txBody>
          <a:bodyPr vert="horz" lIns="91440" tIns="45720" rIns="91440" bIns="45720" rtlCol="0" anchor="t">
            <a:normAutofit lnSpcReduction="10000"/>
          </a:bodyPr>
          <a:lstStyle/>
          <a:p>
            <a:r>
              <a:rPr lang="en-US" sz="2000" b="1">
                <a:latin typeface="Calibri"/>
                <a:cs typeface="Arial"/>
              </a:rPr>
              <a:t>Social and emotional factors across the lifespan</a:t>
            </a:r>
            <a:endParaRPr lang="en-GB" sz="2000" b="1">
              <a:latin typeface="Calibri"/>
              <a:cs typeface="Arial"/>
            </a:endParaRPr>
          </a:p>
        </p:txBody>
      </p:sp>
      <p:sp>
        <p:nvSpPr>
          <p:cNvPr id="4" name="Text Placeholder 3"/>
          <p:cNvSpPr>
            <a:spLocks noGrp="1"/>
          </p:cNvSpPr>
          <p:nvPr>
            <p:ph type="body" sz="quarter" idx="11"/>
          </p:nvPr>
        </p:nvSpPr>
        <p:spPr>
          <a:xfrm>
            <a:off x="6466427" y="863020"/>
            <a:ext cx="4575400" cy="501091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Poor quality housing can lead to poor mental health and domestic violence. Children can feel anxious and it can also lead to social isolation as individuals feel unable to invite others into their home.</a:t>
            </a:r>
          </a:p>
          <a:p>
            <a:pPr marL="285750" indent="-285750">
              <a:buFont typeface="Arial" panose="020B0604020202020204" pitchFamily="34" charset="0"/>
              <a:buChar char="•"/>
            </a:pPr>
            <a:r>
              <a:rPr lang="en-US">
                <a:latin typeface="Calibri"/>
                <a:cs typeface="Arial"/>
              </a:rPr>
              <a:t>Poor housing conditions can lead to poor life chances for children due to lack of facilities in the area such as good schools, social spaces and access to good healthcare.</a:t>
            </a:r>
          </a:p>
          <a:p>
            <a:pPr marL="285750" indent="-285750">
              <a:buFont typeface="Arial" panose="020B0604020202020204" pitchFamily="34" charset="0"/>
              <a:buChar char="•"/>
            </a:pPr>
            <a:r>
              <a:rPr lang="en-US">
                <a:latin typeface="Calibri"/>
                <a:cs typeface="Arial"/>
              </a:rPr>
              <a:t>Children may never know where they will be moved to next and this can cause anxiety, depression, and behavioural problems. They may also experience hyperactivity, aggression, bedwetting and soiling.</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870255" y="788577"/>
            <a:ext cx="4462464" cy="5010910"/>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Gall tai o ansawdd gwael arwain at iechyd meddwl gwael a thrais domestig. Gall plant deimlo'n orbryderus a gall hefyd arwain at ynysu cymdeithasol gan fod unigolion yn teimlo na allant wahodd eraill i'w cartref.</a:t>
            </a:r>
          </a:p>
          <a:p>
            <a:pPr marL="285750" indent="-285750">
              <a:buFont typeface="Arial" panose="020B0604020202020204" pitchFamily="34" charset="0"/>
              <a:buChar char="•"/>
            </a:pPr>
            <a:r>
              <a:rPr lang="cy-GB">
                <a:latin typeface="Calibri"/>
                <a:cs typeface="Calibri"/>
              </a:rPr>
              <a:t>Gall amodau tai gwael arwain at gyfleoedd bywyd gwael i blant oherwydd diffyg cyfleusterau yn yr ardal fel ysgolion da, mannau cymdeithasol a mynediad at ofal iechyd da.</a:t>
            </a:r>
          </a:p>
          <a:p>
            <a:pPr marL="285750" indent="-285750">
              <a:buFont typeface="Arial" panose="020B0604020202020204" pitchFamily="34" charset="0"/>
              <a:buChar char="•"/>
            </a:pPr>
            <a:r>
              <a:rPr lang="cy-GB">
                <a:latin typeface="Calibri"/>
                <a:cs typeface="Calibri"/>
              </a:rPr>
              <a:t>Efallai na fydd plant byth yn gwybod i ble y byddant yn cael eu symud nesaf a gall hyn achosi pryder, iselder ysbryd a phroblemau ymddygiad. </a:t>
            </a:r>
            <a:r>
              <a:rPr lang="cy-GB" err="1">
                <a:latin typeface="Calibri"/>
                <a:cs typeface="Calibri"/>
              </a:rPr>
              <a:t>Gallant</a:t>
            </a:r>
            <a:r>
              <a:rPr lang="cy-GB">
                <a:latin typeface="Calibri"/>
                <a:cs typeface="Calibri"/>
              </a:rPr>
              <a:t> hefyd brofi gorfywiogrwydd, ymddygiad ymosodol, gwlychu'r gwely a baeddu.</a:t>
            </a:r>
          </a:p>
          <a:p>
            <a:endParaRPr lang="en-GB"/>
          </a:p>
        </p:txBody>
      </p:sp>
    </p:spTree>
    <p:extLst>
      <p:ext uri="{BB962C8B-B14F-4D97-AF65-F5344CB8AC3E}">
        <p14:creationId xmlns:p14="http://schemas.microsoft.com/office/powerpoint/2010/main" val="320859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4908107" cy="788758"/>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639116" y="365129"/>
            <a:ext cx="3690937" cy="598358"/>
          </a:xfrm>
        </p:spPr>
        <p:txBody>
          <a:bodyPr vert="horz" lIns="91440" tIns="45720" rIns="91440" bIns="45720" rtlCol="0" anchor="t">
            <a:normAutofit lnSpcReduction="10000"/>
          </a:bodyPr>
          <a:lstStyle/>
          <a:p>
            <a:r>
              <a:rPr lang="en-US" sz="2000" b="1">
                <a:latin typeface="Calibri"/>
                <a:cs typeface="Arial"/>
              </a:rPr>
              <a:t>Social and emotional factors across the lifespan</a:t>
            </a:r>
            <a:endParaRPr lang="en-GB" sz="2000" b="1">
              <a:latin typeface="Calibri"/>
              <a:cs typeface="Arial"/>
            </a:endParaRPr>
          </a:p>
        </p:txBody>
      </p:sp>
      <p:sp>
        <p:nvSpPr>
          <p:cNvPr id="4" name="Text Placeholder 3"/>
          <p:cNvSpPr>
            <a:spLocks noGrp="1"/>
          </p:cNvSpPr>
          <p:nvPr>
            <p:ph type="body" sz="quarter" idx="11"/>
          </p:nvPr>
        </p:nvSpPr>
        <p:spPr>
          <a:xfrm>
            <a:off x="6386514" y="1396411"/>
            <a:ext cx="4564515" cy="4443557"/>
          </a:xfrm>
        </p:spPr>
        <p:txBody>
          <a:bodyPr vert="horz" lIns="91440" tIns="45720" rIns="91440" bIns="45720" rtlCol="0" anchor="t">
            <a:normAutofit/>
          </a:bodyPr>
          <a:lstStyle/>
          <a:p>
            <a:r>
              <a:rPr lang="en-US">
                <a:latin typeface="Calibri"/>
                <a:cs typeface="Arial"/>
              </a:rPr>
              <a:t>Neglectful parent – This is characterised by a lack of attention to a child’s needs. These type of parents are emotionally absent and are happy to let the TV or technology babysit their children. Children brought up in this way find it difficult to form successful relationships, they can suffer anxiety and depression due to lack of family support and are at greater risk of developing behavioural problems in their adult years.</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838200" y="1419447"/>
            <a:ext cx="4196143" cy="4019106"/>
          </a:xfrm>
        </p:spPr>
        <p:txBody>
          <a:bodyPr vert="horz" lIns="91440" tIns="45720" rIns="91440" bIns="45720" rtlCol="0" anchor="t">
            <a:normAutofit/>
          </a:bodyPr>
          <a:lstStyle/>
          <a:p>
            <a:r>
              <a:rPr lang="cy-GB">
                <a:latin typeface="Calibri"/>
                <a:cs typeface="Calibri"/>
              </a:rPr>
              <a:t>Rhiant esgeulus – Nodweddir hyn gan ddiffyg sylw i anghenion plentyn. Mae'r mathau hyn o rieni yn absennol yn emosiynol ac yn hapus i adael i'r teledu neu dechnoleg warchod eu plant. Mae plant sy'n cael eu magu fel hyn yn ei chael hi'n anodd ffurfio perthnasoedd llwyddiannus, </a:t>
            </a:r>
            <a:r>
              <a:rPr lang="cy-GB" err="1">
                <a:latin typeface="Calibri"/>
                <a:cs typeface="Calibri"/>
              </a:rPr>
              <a:t>gallant</a:t>
            </a:r>
            <a:r>
              <a:rPr lang="cy-GB">
                <a:latin typeface="Calibri"/>
                <a:cs typeface="Calibri"/>
              </a:rPr>
              <a:t> ddioddef </a:t>
            </a:r>
            <a:r>
              <a:rPr lang="cy-GB" err="1">
                <a:latin typeface="Calibri"/>
                <a:cs typeface="Calibri"/>
              </a:rPr>
              <a:t>gorbryder</a:t>
            </a:r>
            <a:r>
              <a:rPr lang="cy-GB">
                <a:latin typeface="Calibri"/>
                <a:cs typeface="Calibri"/>
              </a:rPr>
              <a:t> ac iselder oherwydd diffyg cefnogaeth teuluol ac maent mewn mwy o berygl o ddatblygu problemau ymddygiad pan yn oedolion.</a:t>
            </a:r>
          </a:p>
          <a:p>
            <a:endParaRPr lang="en-GB"/>
          </a:p>
        </p:txBody>
      </p:sp>
    </p:spTree>
    <p:extLst>
      <p:ext uri="{BB962C8B-B14F-4D97-AF65-F5344CB8AC3E}">
        <p14:creationId xmlns:p14="http://schemas.microsoft.com/office/powerpoint/2010/main" val="169071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638" y="158649"/>
            <a:ext cx="3681080"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7029283" y="158649"/>
            <a:ext cx="3690937" cy="646810"/>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386512" y="1014663"/>
            <a:ext cx="4976478" cy="4901183"/>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Indulgent parent –This type of parenting is very loving but there is very little discipline or structure in the child’s life. Children brought up in this way, whilst very secure with high self-esteem, could tend to have a sense of entitlement and make poor decisions due to a lack of problem-solving or decision making skills.</a:t>
            </a:r>
          </a:p>
          <a:p>
            <a:pPr marL="285750" indent="-285750">
              <a:buFont typeface="Arial" panose="020B0604020202020204" pitchFamily="34" charset="0"/>
              <a:buChar char="•"/>
            </a:pPr>
            <a:r>
              <a:rPr lang="en-US">
                <a:latin typeface="Calibri"/>
                <a:cs typeface="Arial"/>
              </a:rPr>
              <a:t>Authoritative parent – This type of parenting sets high expectations for their children but in a loving and supportive environment. Children are given a degree of independence within clearly defined boundaries. Children brought up in this way are self-confident and independent. They are able to form strong, healthy relationships and are less likely to be affected by peer pressure.</a:t>
            </a:r>
          </a:p>
          <a:p>
            <a:endParaRPr lang="en-GB"/>
          </a:p>
        </p:txBody>
      </p:sp>
      <p:sp>
        <p:nvSpPr>
          <p:cNvPr id="5" name="Text Placeholder 4"/>
          <p:cNvSpPr>
            <a:spLocks noGrp="1"/>
          </p:cNvSpPr>
          <p:nvPr>
            <p:ph type="body" sz="quarter" idx="12"/>
          </p:nvPr>
        </p:nvSpPr>
        <p:spPr>
          <a:xfrm>
            <a:off x="621320" y="1016012"/>
            <a:ext cx="4976479" cy="5119066"/>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Rhiant maddeuol – Mae'r math hwn o </a:t>
            </a:r>
            <a:r>
              <a:rPr lang="cy-GB" err="1">
                <a:latin typeface="Calibri"/>
                <a:cs typeface="Calibri"/>
              </a:rPr>
              <a:t>rianta</a:t>
            </a:r>
            <a:r>
              <a:rPr lang="cy-GB">
                <a:latin typeface="Calibri"/>
                <a:cs typeface="Calibri"/>
              </a:rPr>
              <a:t> yn gariadus iawn ond ychydig iawn o ddisgyblaeth neu strwythur sydd ym mywyd y plentyn. Gallai plant sy'n cael eu magu yn y modd hwn, er eu bod yn sicr iawn gyda hunan-barch uchel, dueddu i fod ag ymdeimlad o hawl a gwneud penderfyniadau gwael oherwydd diffyg sgiliau datrys problemau neu wneud penderfyniadau.</a:t>
            </a:r>
          </a:p>
          <a:p>
            <a:pPr marL="285750" indent="-285750">
              <a:buFont typeface="Arial" panose="020B0604020202020204" pitchFamily="34" charset="0"/>
              <a:buChar char="•"/>
            </a:pPr>
            <a:r>
              <a:rPr lang="cy-GB">
                <a:latin typeface="Calibri"/>
                <a:cs typeface="Calibri"/>
              </a:rPr>
              <a:t>Rhiant awdurdodol – Mae’r math hwn o </a:t>
            </a:r>
            <a:r>
              <a:rPr lang="cy-GB" err="1">
                <a:latin typeface="Calibri"/>
                <a:cs typeface="Calibri"/>
              </a:rPr>
              <a:t>rianta</a:t>
            </a:r>
            <a:r>
              <a:rPr lang="cy-GB">
                <a:latin typeface="Calibri"/>
                <a:cs typeface="Calibri"/>
              </a:rPr>
              <a:t> yn gosod disgwyliadau uchel ar gyfer eu plant ond mewn amgylchedd cariadus a chefnogol. Rhoddir rhywfaint o annibyniaeth i'r plant o fewn ffiniau clir. Mae plant sy'n cael eu magu fel hyn yn </a:t>
            </a:r>
            <a:r>
              <a:rPr lang="cy-GB" err="1">
                <a:latin typeface="Calibri"/>
                <a:cs typeface="Calibri"/>
              </a:rPr>
              <a:t>hunanhyderus</a:t>
            </a:r>
            <a:r>
              <a:rPr lang="cy-GB">
                <a:latin typeface="Calibri"/>
                <a:cs typeface="Calibri"/>
              </a:rPr>
              <a:t> ac yn annibynnol. </a:t>
            </a:r>
            <a:r>
              <a:rPr lang="cy-GB" err="1">
                <a:latin typeface="Calibri"/>
                <a:cs typeface="Calibri"/>
              </a:rPr>
              <a:t>Gallant</a:t>
            </a:r>
            <a:r>
              <a:rPr lang="cy-GB">
                <a:latin typeface="Calibri"/>
                <a:cs typeface="Calibri"/>
              </a:rPr>
              <a:t> ffurfio perthnasoedd cryf ac iach ac maent yn llai tebygol o gael eu heffeithio gan bwysau cyfoedion.</a:t>
            </a:r>
          </a:p>
          <a:p>
            <a:endParaRPr lang="en-GB"/>
          </a:p>
        </p:txBody>
      </p:sp>
    </p:spTree>
    <p:extLst>
      <p:ext uri="{BB962C8B-B14F-4D97-AF65-F5344CB8AC3E}">
        <p14:creationId xmlns:p14="http://schemas.microsoft.com/office/powerpoint/2010/main" val="186898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07" y="145670"/>
            <a:ext cx="3681080" cy="780910"/>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777254" y="215854"/>
            <a:ext cx="3690937" cy="622426"/>
          </a:xfrm>
        </p:spPr>
        <p:txBody>
          <a:bodyPr vert="horz" lIns="91440" tIns="45720" rIns="91440" bIns="45720" rtlCol="0" anchor="t">
            <a:normAutofit lnSpcReduction="10000"/>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386514" y="1088573"/>
            <a:ext cx="4474028" cy="4196316"/>
          </a:xfrm>
        </p:spPr>
        <p:txBody>
          <a:bodyPr vert="horz" lIns="91440" tIns="45720" rIns="91440" bIns="45720" rtlCol="0" anchor="t">
            <a:normAutofit/>
          </a:bodyPr>
          <a:lstStyle/>
          <a:p>
            <a:r>
              <a:rPr lang="en-US">
                <a:latin typeface="Calibri"/>
                <a:cs typeface="Arial"/>
              </a:rPr>
              <a:t>Authoritarian parent – This type of parenting also sets high expectations for their children, however, this isn’t within a loving and nurturing environment. Children are given little or no choice in decisions and their mistakes tend to be punished harshly. Children brought up in this way may grow up to associate obedience and success with love, they could be aggressive, have low self-esteem and be shy and nervous around others.</a:t>
            </a:r>
          </a:p>
          <a:p>
            <a:endParaRPr lang="en-GB"/>
          </a:p>
        </p:txBody>
      </p:sp>
      <p:sp>
        <p:nvSpPr>
          <p:cNvPr id="5" name="Text Placeholder 4"/>
          <p:cNvSpPr>
            <a:spLocks noGrp="1"/>
          </p:cNvSpPr>
          <p:nvPr>
            <p:ph type="body" sz="quarter" idx="12"/>
          </p:nvPr>
        </p:nvSpPr>
        <p:spPr>
          <a:xfrm>
            <a:off x="772886" y="1088573"/>
            <a:ext cx="4474028" cy="4196315"/>
          </a:xfrm>
        </p:spPr>
        <p:txBody>
          <a:bodyPr vert="horz" lIns="91440" tIns="45720" rIns="91440" bIns="45720" rtlCol="0" anchor="t">
            <a:normAutofit/>
          </a:bodyPr>
          <a:lstStyle/>
          <a:p>
            <a:r>
              <a:rPr lang="cy-GB">
                <a:latin typeface="Calibri"/>
                <a:cs typeface="Calibri"/>
              </a:rPr>
              <a:t>Rhiant awdurdodaidd - Mae'r math hwn o </a:t>
            </a:r>
            <a:r>
              <a:rPr lang="cy-GB" err="1">
                <a:latin typeface="Calibri"/>
                <a:cs typeface="Calibri"/>
              </a:rPr>
              <a:t>rianta</a:t>
            </a:r>
            <a:r>
              <a:rPr lang="cy-GB">
                <a:latin typeface="Calibri"/>
                <a:cs typeface="Calibri"/>
              </a:rPr>
              <a:t> hefyd yn gosod disgwyliadau uchel ar gyfer eu plant, fodd bynnag, nid yw hyn mewn amgylchedd cariadus a meithringar. Ychydig iawn o ddewis, os o gwbl, a roddir i blant mewn penderfyniadau ac mae eu camgymeriadau yn dueddol o gael eu cosbi'n llym. Efallai y bydd plant sy'n cael eu magu yn y modd hwn yn tyfu i fyny i gysylltu ufudd-dod a llwyddiant â chariad, gallent fod yn ymosodol, bod â hunan-barch isel a bod yn swil ac yn nerfus o amgylch eraill.</a:t>
            </a:r>
          </a:p>
          <a:p>
            <a:endParaRPr lang="en-GB"/>
          </a:p>
        </p:txBody>
      </p:sp>
    </p:spTree>
    <p:extLst>
      <p:ext uri="{BB962C8B-B14F-4D97-AF65-F5344CB8AC3E}">
        <p14:creationId xmlns:p14="http://schemas.microsoft.com/office/powerpoint/2010/main" val="409314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171" y="174437"/>
            <a:ext cx="3981450"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7212466" y="185190"/>
            <a:ext cx="3690937" cy="683386"/>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441123" y="869846"/>
            <a:ext cx="5097915" cy="4995775"/>
          </a:xfrm>
        </p:spPr>
        <p:txBody>
          <a:bodyPr vert="horz" lIns="91440" tIns="45720" rIns="91440" bIns="45720" rtlCol="0" anchor="t">
            <a:normAutofit/>
          </a:bodyPr>
          <a:lstStyle/>
          <a:p>
            <a:pPr marL="285750" indent="-285750">
              <a:buFont typeface="Arial" panose="020B0604020202020204" pitchFamily="34" charset="0"/>
              <a:buChar char="•"/>
            </a:pPr>
            <a:r>
              <a:rPr lang="en-US" sz="1600">
                <a:latin typeface="Calibri"/>
                <a:cs typeface="Arial"/>
              </a:rPr>
              <a:t>Siblings – When siblings are young, their type of relationship varies depending on age and gender. When they are young they tend to fight in physical ways but as they grow older this will develop into verbal arguments. Adult siblings tend to have relationships that fall into one of the five following categories:</a:t>
            </a:r>
          </a:p>
          <a:p>
            <a:pPr lvl="1"/>
            <a:r>
              <a:rPr lang="en-US" sz="1600">
                <a:latin typeface="Calibri"/>
                <a:cs typeface="Arial"/>
              </a:rPr>
              <a:t>- extremely devoted, placing sibling relationship above all others</a:t>
            </a:r>
          </a:p>
          <a:p>
            <a:pPr lvl="1"/>
            <a:r>
              <a:rPr lang="en-US" sz="1600">
                <a:latin typeface="Calibri"/>
                <a:cs typeface="Arial"/>
              </a:rPr>
              <a:t>- close and caring friends, but place a higher value on marriage and parent/child relationships</a:t>
            </a:r>
          </a:p>
          <a:p>
            <a:pPr lvl="1"/>
            <a:r>
              <a:rPr lang="en-US" sz="1600">
                <a:latin typeface="Calibri"/>
                <a:cs typeface="Arial"/>
              </a:rPr>
              <a:t>- loyalty based on common family history, maintain regular contact, participate in family gatherings and are there in times of crisis</a:t>
            </a:r>
          </a:p>
          <a:p>
            <a:pPr lvl="1"/>
            <a:r>
              <a:rPr lang="en-US" sz="1600">
                <a:latin typeface="Calibri"/>
                <a:cs typeface="Arial"/>
              </a:rPr>
              <a:t>- don’t really feel connected and have infrequent to no contact</a:t>
            </a:r>
          </a:p>
          <a:p>
            <a:pPr lvl="1"/>
            <a:r>
              <a:rPr lang="en-US" sz="1600">
                <a:latin typeface="Calibri"/>
                <a:cs typeface="Arial"/>
              </a:rPr>
              <a:t>- hostility based on resentment and anger.</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620487" y="868576"/>
            <a:ext cx="4984978" cy="4912791"/>
          </a:xfrm>
        </p:spPr>
        <p:txBody>
          <a:bodyPr vert="horz" lIns="91440" tIns="45720" rIns="91440" bIns="45720" rtlCol="0" anchor="t">
            <a:normAutofit fontScale="70000" lnSpcReduction="20000"/>
          </a:bodyPr>
          <a:lstStyle/>
          <a:p>
            <a:pPr marL="285750" indent="-285750">
              <a:lnSpc>
                <a:spcPct val="120000"/>
              </a:lnSpc>
              <a:buFont typeface="Arial" panose="020B0604020202020204" pitchFamily="34" charset="0"/>
              <a:buChar char="•"/>
            </a:pPr>
            <a:r>
              <a:rPr lang="cy-GB" sz="2100">
                <a:latin typeface="Calibri"/>
                <a:cs typeface="Calibri"/>
              </a:rPr>
              <a:t>Brodyr a chwiorydd – Pan fydd brodyr a chwiorydd yn ifanc, mae eu math o berthynas yn amrywio yn dibynnu ar oedran a rhyw. Pan maen nhw'n ifanc maen nhw'n dueddol o ymladd mewn ffyrdd corfforol ond wrth iddyn nhw fynd yn hŷn bydd hyn yn datblygu'n ddadleuon llafar. Mae brodyr a chwiorydd sy'n oedolion yn dueddol o fod â pherthnasoedd sy'n perthyn i un o'r pum categori canlynol:</a:t>
            </a:r>
          </a:p>
          <a:p>
            <a:pPr lvl="1">
              <a:lnSpc>
                <a:spcPct val="120000"/>
              </a:lnSpc>
            </a:pPr>
            <a:r>
              <a:rPr lang="cy-GB" sz="2100">
                <a:latin typeface="Calibri"/>
                <a:cs typeface="Calibri"/>
              </a:rPr>
              <a:t>- hynod ymroddgar, gan osod perthynas brawd neu chwaer uwchlaw popeth arall</a:t>
            </a:r>
          </a:p>
          <a:p>
            <a:pPr lvl="1">
              <a:lnSpc>
                <a:spcPct val="120000"/>
              </a:lnSpc>
            </a:pPr>
            <a:r>
              <a:rPr lang="cy-GB" sz="2100">
                <a:latin typeface="Calibri"/>
                <a:cs typeface="Calibri"/>
              </a:rPr>
              <a:t>- ffrindiau agos a gofalgar, ond yn rhoi gwerth uwch ar briodas a pherthnasoedd rhiant/plentyn</a:t>
            </a:r>
          </a:p>
          <a:p>
            <a:pPr lvl="1">
              <a:lnSpc>
                <a:spcPct val="120000"/>
              </a:lnSpc>
            </a:pPr>
            <a:r>
              <a:rPr lang="cy-GB" sz="2100">
                <a:latin typeface="Calibri"/>
                <a:cs typeface="Calibri"/>
              </a:rPr>
              <a:t>- teyrngarwch yn seiliedig ar hanes teuluol cyffredin, cadw cysylltiad rheolaidd, cymryd rhan mewn cynulliadau teuluol ac sydd yno ar adegau o argyfwng</a:t>
            </a:r>
          </a:p>
          <a:p>
            <a:pPr lvl="1">
              <a:lnSpc>
                <a:spcPct val="120000"/>
              </a:lnSpc>
            </a:pPr>
            <a:r>
              <a:rPr lang="cy-GB" sz="2100">
                <a:latin typeface="Calibri"/>
                <a:cs typeface="Calibri"/>
              </a:rPr>
              <a:t>- ddim wir yn teimlo'n gysylltiedig a chyswllt anaml neu ddim cyswllt</a:t>
            </a:r>
          </a:p>
          <a:p>
            <a:pPr lvl="1">
              <a:lnSpc>
                <a:spcPct val="120000"/>
              </a:lnSpc>
            </a:pPr>
            <a:r>
              <a:rPr lang="cy-GB" sz="2100">
                <a:latin typeface="Calibri"/>
                <a:cs typeface="Calibri"/>
              </a:rPr>
              <a:t>- gelyniaeth yn seiliedig ar chwerwder a dicter.</a:t>
            </a:r>
          </a:p>
          <a:p>
            <a:endParaRPr lang="en-GB"/>
          </a:p>
        </p:txBody>
      </p:sp>
    </p:spTree>
    <p:extLst>
      <p:ext uri="{BB962C8B-B14F-4D97-AF65-F5344CB8AC3E}">
        <p14:creationId xmlns:p14="http://schemas.microsoft.com/office/powerpoint/2010/main" val="20155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982" y="332106"/>
            <a:ext cx="3681080"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386513" y="332106"/>
            <a:ext cx="3690937" cy="671194"/>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386513" y="1396411"/>
            <a:ext cx="4548964" cy="4019106"/>
          </a:xfrm>
        </p:spPr>
        <p:txBody>
          <a:bodyPr vert="horz" lIns="91440" tIns="45720" rIns="91440" bIns="45720" rtlCol="0" anchor="t">
            <a:normAutofit/>
          </a:bodyPr>
          <a:lstStyle/>
          <a:p>
            <a:r>
              <a:rPr lang="en-US">
                <a:latin typeface="Calibri"/>
                <a:cs typeface="Arial"/>
              </a:rPr>
              <a:t>Parent and child – A relationship between parent and child needs to be consistent and sensitive in order to avoid any negative emotional impact. If children feel that they can rely on a parent for comfort when they are distressed they will grow up feeling that they are worthy of love and care. Children with a strong emotional bond to their parents are less likely to be influenced by peer pressure in their teens</a:t>
            </a:r>
            <a:endParaRPr lang="en-GB">
              <a:latin typeface="Calibri"/>
              <a:cs typeface="Arial"/>
            </a:endParaRPr>
          </a:p>
        </p:txBody>
      </p:sp>
      <p:sp>
        <p:nvSpPr>
          <p:cNvPr id="5" name="Text Placeholder 4"/>
          <p:cNvSpPr>
            <a:spLocks noGrp="1"/>
          </p:cNvSpPr>
          <p:nvPr>
            <p:ph type="body" sz="quarter" idx="12"/>
          </p:nvPr>
        </p:nvSpPr>
        <p:spPr>
          <a:xfrm>
            <a:off x="1018982" y="1396411"/>
            <a:ext cx="4030435" cy="4183158"/>
          </a:xfrm>
        </p:spPr>
        <p:txBody>
          <a:bodyPr vert="horz" lIns="91440" tIns="45720" rIns="91440" bIns="45720" rtlCol="0" anchor="t">
            <a:normAutofit/>
          </a:bodyPr>
          <a:lstStyle/>
          <a:p>
            <a:r>
              <a:rPr lang="cy-GB">
                <a:latin typeface="Calibri"/>
                <a:cs typeface="Calibri"/>
              </a:rPr>
              <a:t>Rhiant a phlentyn – Mae angen i berthynas rhwng rhiant a phlentyn fod yn gyson ac yn sensitif er mwyn osgoi unrhyw effaith emosiynol negyddol. Os yw plant yn teimlo y </a:t>
            </a:r>
            <a:r>
              <a:rPr lang="cy-GB" err="1">
                <a:latin typeface="Calibri"/>
                <a:cs typeface="Calibri"/>
              </a:rPr>
              <a:t>gallant</a:t>
            </a:r>
            <a:r>
              <a:rPr lang="cy-GB">
                <a:latin typeface="Calibri"/>
                <a:cs typeface="Calibri"/>
              </a:rPr>
              <a:t> ddibynnu ar riant am gysur pan fyddant yn ofidus byddant yn tyfu i fyny gan deimlo eu bod yn deilwng o gariad a gofal. Mae plant sydd â chwlwm emosiynol cryf â'u rhieni yn llai tebygol o gael eu dylanwadu gan bwysau cyfoedion yn eu harddegau</a:t>
            </a:r>
          </a:p>
          <a:p>
            <a:endParaRPr lang="en-GB"/>
          </a:p>
        </p:txBody>
      </p:sp>
    </p:spTree>
    <p:extLst>
      <p:ext uri="{BB962C8B-B14F-4D97-AF65-F5344CB8AC3E}">
        <p14:creationId xmlns:p14="http://schemas.microsoft.com/office/powerpoint/2010/main" val="201420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82ADE6-D229-3786-4DC8-D6FFB4D80041}"/>
              </a:ext>
            </a:extLst>
          </p:cNvPr>
          <p:cNvPicPr>
            <a:picLocks noChangeAspect="1"/>
          </p:cNvPicPr>
          <p:nvPr/>
        </p:nvPicPr>
        <p:blipFill>
          <a:blip r:embed="rId2"/>
          <a:stretch>
            <a:fillRect/>
          </a:stretch>
        </p:blipFill>
        <p:spPr>
          <a:xfrm>
            <a:off x="-4212" y="0"/>
            <a:ext cx="12196212" cy="6858000"/>
          </a:xfrm>
          <a:prstGeom prst="rect">
            <a:avLst/>
          </a:prstGeom>
        </p:spPr>
      </p:pic>
    </p:spTree>
    <p:extLst>
      <p:ext uri="{BB962C8B-B14F-4D97-AF65-F5344CB8AC3E}">
        <p14:creationId xmlns:p14="http://schemas.microsoft.com/office/powerpoint/2010/main" val="428463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77" y="329660"/>
            <a:ext cx="3681080" cy="1031283"/>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386513" y="329660"/>
            <a:ext cx="3690937" cy="659002"/>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386513" y="1396411"/>
            <a:ext cx="4213062" cy="4019106"/>
          </a:xfrm>
        </p:spPr>
        <p:txBody>
          <a:bodyPr vert="horz" lIns="91440" tIns="45720" rIns="91440" bIns="45720" rtlCol="0" anchor="t">
            <a:normAutofit/>
          </a:bodyPr>
          <a:lstStyle/>
          <a:p>
            <a:r>
              <a:rPr lang="en-US">
                <a:latin typeface="Calibri"/>
                <a:cs typeface="Arial"/>
              </a:rPr>
              <a:t>Friendships – these are important for a number of reasons and can promote health and well-being through support, boosting self-esteem, keeping individuals active and helping to have a positive approach. However, dysfunctional friendships have a negative impact on health and well-being. Friends can pressure individuals into doing things that are bad for them, and can damage their self-esteem through constant criticism.</a:t>
            </a:r>
          </a:p>
          <a:p>
            <a:endParaRPr lang="en-GB"/>
          </a:p>
        </p:txBody>
      </p:sp>
      <p:sp>
        <p:nvSpPr>
          <p:cNvPr id="5" name="Text Placeholder 4"/>
          <p:cNvSpPr>
            <a:spLocks noGrp="1"/>
          </p:cNvSpPr>
          <p:nvPr>
            <p:ph type="body" sz="quarter" idx="12"/>
          </p:nvPr>
        </p:nvSpPr>
        <p:spPr>
          <a:xfrm>
            <a:off x="1032977" y="1396411"/>
            <a:ext cx="3681413" cy="4151301"/>
          </a:xfrm>
        </p:spPr>
        <p:txBody>
          <a:bodyPr vert="horz" lIns="91440" tIns="45720" rIns="91440" bIns="45720" rtlCol="0" anchor="t">
            <a:normAutofit/>
          </a:bodyPr>
          <a:lstStyle/>
          <a:p>
            <a:r>
              <a:rPr lang="cy-GB">
                <a:latin typeface="Calibri"/>
                <a:cs typeface="Calibri"/>
              </a:rPr>
              <a:t>Cyfeillgarwch – mae’r rhain yn bwysig am nifer o resymau a </a:t>
            </a:r>
            <a:r>
              <a:rPr lang="cy-GB" err="1">
                <a:latin typeface="Calibri"/>
                <a:cs typeface="Calibri"/>
              </a:rPr>
              <a:t>gallant</a:t>
            </a:r>
            <a:r>
              <a:rPr lang="cy-GB">
                <a:latin typeface="Calibri"/>
                <a:cs typeface="Calibri"/>
              </a:rPr>
              <a:t> hybu iechyd a llesiant drwy gefnogaeth, hybu hunan-barch, cadw unigolion yn actif a helpu i gael agwedd gadarnhaol. Fodd bynnag, mae cyfeillgarwch camweithredol yn cael effaith negyddol ar iechyd a llesiant. Gall ffrindiau roi pwysau ar unigolion i wneud pethau sy'n ddrwg iddynt, a </a:t>
            </a:r>
            <a:r>
              <a:rPr lang="cy-GB" err="1">
                <a:latin typeface="Calibri"/>
                <a:cs typeface="Calibri"/>
              </a:rPr>
              <a:t>gallant</a:t>
            </a:r>
            <a:r>
              <a:rPr lang="cy-GB">
                <a:latin typeface="Calibri"/>
                <a:cs typeface="Calibri"/>
              </a:rPr>
              <a:t> niweidio eu hunan-barch trwy feirniadaeth gyson.</a:t>
            </a:r>
          </a:p>
          <a:p>
            <a:endParaRPr lang="en-GB"/>
          </a:p>
        </p:txBody>
      </p:sp>
    </p:spTree>
    <p:extLst>
      <p:ext uri="{BB962C8B-B14F-4D97-AF65-F5344CB8AC3E}">
        <p14:creationId xmlns:p14="http://schemas.microsoft.com/office/powerpoint/2010/main" val="163327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p:txBody>
          <a:bodyPr vert="horz" lIns="91440" tIns="45720" rIns="91440" bIns="45720" rtlCol="0" anchor="t">
            <a:normAutofit/>
          </a:bodyPr>
          <a:lstStyle/>
          <a:p>
            <a:r>
              <a:rPr lang="en-US" sz="2000" b="1">
                <a:latin typeface="Calibri"/>
                <a:cs typeface="Arial"/>
              </a:rPr>
              <a:t>Social and emotional factors across the lifespan</a:t>
            </a:r>
            <a:endParaRPr lang="en-GB" sz="2000">
              <a:latin typeface="Arial" panose="020B0604020202020204" pitchFamily="34" charset="0"/>
              <a:cs typeface="Arial" panose="020B0604020202020204" pitchFamily="34" charset="0"/>
            </a:endParaRPr>
          </a:p>
          <a:p>
            <a:endParaRPr lang="en-GB" sz="2000"/>
          </a:p>
        </p:txBody>
      </p:sp>
      <p:sp>
        <p:nvSpPr>
          <p:cNvPr id="4" name="Text Placeholder 3"/>
          <p:cNvSpPr>
            <a:spLocks noGrp="1"/>
          </p:cNvSpPr>
          <p:nvPr>
            <p:ph type="body" sz="quarter" idx="11"/>
          </p:nvPr>
        </p:nvSpPr>
        <p:spPr>
          <a:xfrm>
            <a:off x="6496494" y="1274277"/>
            <a:ext cx="4908107" cy="4309445"/>
          </a:xfrm>
        </p:spPr>
        <p:txBody>
          <a:bodyPr vert="horz" lIns="91440" tIns="45720" rIns="91440" bIns="45720" rtlCol="0" anchor="t">
            <a:normAutofit/>
          </a:bodyPr>
          <a:lstStyle/>
          <a:p>
            <a:r>
              <a:rPr lang="en-US">
                <a:latin typeface="Calibri"/>
                <a:cs typeface="Arial"/>
              </a:rPr>
              <a:t>Intimate and sexual relationships – This type of relationship can have a positive or negative effect on health and well-being. Individuals may tend to put on weight and take less care of their appearance once they are in a comfortable intimate relationship, however the opposite can happen, with couples motivating each other to keep fit and eat healthily. Healthy sexual relationships can reduce stress levels, but if one partner feels pressured into a sexual relationship then this can cause stress and anxiety.</a:t>
            </a:r>
            <a:endParaRPr lang="en-GB">
              <a:latin typeface="Calibri"/>
              <a:cs typeface="Arial"/>
            </a:endParaRPr>
          </a:p>
        </p:txBody>
      </p:sp>
      <p:sp>
        <p:nvSpPr>
          <p:cNvPr id="5" name="Text Placeholder 4"/>
          <p:cNvSpPr>
            <a:spLocks noGrp="1"/>
          </p:cNvSpPr>
          <p:nvPr>
            <p:ph type="body" sz="quarter" idx="12"/>
          </p:nvPr>
        </p:nvSpPr>
        <p:spPr>
          <a:xfrm>
            <a:off x="838200" y="1283412"/>
            <a:ext cx="4386943" cy="3852187"/>
          </a:xfrm>
        </p:spPr>
        <p:txBody>
          <a:bodyPr vert="horz" lIns="91440" tIns="45720" rIns="91440" bIns="45720" rtlCol="0" anchor="t">
            <a:normAutofit/>
          </a:bodyPr>
          <a:lstStyle/>
          <a:p>
            <a:r>
              <a:rPr lang="cy-GB">
                <a:latin typeface="Calibri"/>
                <a:cs typeface="Calibri"/>
              </a:rPr>
              <a:t>Perthnasoedd agos a rhywiol - Gall y math hwn o berthynas gael effaith gadarnhaol neu negyddol ar iechyd a llesiant. Mae’n bosibl y bydd unigolion yn dueddol o fagu pwysau a bod yn llai gofalus o’u hymddangosiad unwaith y byddant mewn perthynas agos gyfforddus, ond gall y gwrthwyneb ddigwydd, gyda chyplau’n cymell ei gilydd i gadw’n heini a bwyta’n iach. Gall perthnasoedd rhywiol iach leihau lefelau straen, ond os yw un partner yn teimlo dan bwysau i gael perthynas rywiol yna gall hyn achosi straen a phryder.</a:t>
            </a:r>
          </a:p>
          <a:p>
            <a:endParaRPr lang="en-GB"/>
          </a:p>
        </p:txBody>
      </p:sp>
    </p:spTree>
    <p:extLst>
      <p:ext uri="{BB962C8B-B14F-4D97-AF65-F5344CB8AC3E}">
        <p14:creationId xmlns:p14="http://schemas.microsoft.com/office/powerpoint/2010/main" val="255606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306" y="197382"/>
            <a:ext cx="3681080" cy="726254"/>
          </a:xfrm>
        </p:spPr>
        <p:txBody>
          <a:bodyPr>
            <a:normAutofit fontScale="90000"/>
          </a:bodyPr>
          <a:lstStyle/>
          <a:p>
            <a:r>
              <a:rPr lang="cy-GB" sz="2200" b="1">
                <a:latin typeface="Calibri"/>
                <a:cs typeface="Calibri"/>
              </a:rPr>
              <a:t>Ffactorau cymdeithasol ac emosiynol gydol oes</a:t>
            </a:r>
            <a:br>
              <a:rPr lang="cy-GB">
                <a:latin typeface="Arial"/>
              </a:rPr>
            </a:br>
            <a:endParaRPr lang="en-GB"/>
          </a:p>
        </p:txBody>
      </p:sp>
      <p:sp>
        <p:nvSpPr>
          <p:cNvPr id="3" name="Text Placeholder 2"/>
          <p:cNvSpPr>
            <a:spLocks noGrp="1"/>
          </p:cNvSpPr>
          <p:nvPr>
            <p:ph type="body" sz="quarter" idx="10"/>
          </p:nvPr>
        </p:nvSpPr>
        <p:spPr>
          <a:xfrm>
            <a:off x="6776939" y="197382"/>
            <a:ext cx="3690937" cy="646810"/>
          </a:xfrm>
        </p:spPr>
        <p:txBody>
          <a:bodyPr vert="horz" lIns="91440" tIns="45720" rIns="91440" bIns="45720" rtlCol="0" anchor="t">
            <a:normAutofit/>
          </a:bodyPr>
          <a:lstStyle/>
          <a:p>
            <a:r>
              <a:rPr lang="en-US" sz="2000" b="1">
                <a:latin typeface="Calibri"/>
                <a:cs typeface="Arial"/>
              </a:rPr>
              <a:t>Social and emotional factors across the lifespan</a:t>
            </a:r>
            <a:endParaRPr lang="en-GB" sz="2000" b="1">
              <a:latin typeface="Calibri"/>
              <a:cs typeface="Arial"/>
            </a:endParaRPr>
          </a:p>
          <a:p>
            <a:endParaRPr lang="en-GB" sz="2000"/>
          </a:p>
        </p:txBody>
      </p:sp>
      <p:sp>
        <p:nvSpPr>
          <p:cNvPr id="4" name="Text Placeholder 3"/>
          <p:cNvSpPr>
            <a:spLocks noGrp="1"/>
          </p:cNvSpPr>
          <p:nvPr>
            <p:ph type="body" sz="quarter" idx="11"/>
          </p:nvPr>
        </p:nvSpPr>
        <p:spPr>
          <a:xfrm>
            <a:off x="6096000" y="942203"/>
            <a:ext cx="5052817" cy="4815839"/>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Same sex families – Few differences can be found between same sex families and nuclear families (a mum, dad and children). As long as the relationship between the two parents is healthy and they love and support their children then the children will grow up feeling secure with a good sense of self-worth.</a:t>
            </a:r>
          </a:p>
          <a:p>
            <a:pPr marL="285750" indent="-285750">
              <a:buFont typeface="Arial" panose="020B0604020202020204" pitchFamily="34" charset="0"/>
              <a:buChar char="•"/>
            </a:pPr>
            <a:r>
              <a:rPr lang="en-US">
                <a:latin typeface="Calibri"/>
                <a:cs typeface="Arial"/>
              </a:rPr>
              <a:t>Nuclear families - As long as the relationship between the two parents is healthy and they love and support their children then the children will grow up feeling secure with a good sense of self-worth.</a:t>
            </a:r>
          </a:p>
          <a:p>
            <a:pPr marL="285750" indent="-285750">
              <a:buFont typeface="Arial" panose="020B0604020202020204" pitchFamily="34" charset="0"/>
              <a:buChar char="•"/>
            </a:pPr>
            <a:r>
              <a:rPr lang="en-US">
                <a:latin typeface="Calibri"/>
                <a:cs typeface="Arial"/>
              </a:rPr>
              <a:t>Foster families – Children in foster care have often been subject to abuse or neglect before reaching their foster parents. Due to this their social skills may be delayed. They may develop emotional, trust issues, and find it hard to form close relationships.</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594438" y="923636"/>
            <a:ext cx="5052816" cy="4815838"/>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Teuluoedd o’r un rhyw – Ychydig o wahaniaethau sydd i’w gweld rhwng teuluoedd o’r un rhyw a theuluoedd niwclear (mam, tad a phlant). Cyn belled â bod y berthynas rhwng y ddau riant yn iach a'u bod yn caru ac yn cefnogi eu plant yna bydd y plant yn tyfu i fyny yn teimlo'n ddiogel gyda synnwyr da o hunanwerth.</a:t>
            </a:r>
          </a:p>
          <a:p>
            <a:pPr marL="285750" indent="-285750">
              <a:buFont typeface="Arial" panose="020B0604020202020204" pitchFamily="34" charset="0"/>
              <a:buChar char="•"/>
            </a:pPr>
            <a:r>
              <a:rPr lang="cy-GB">
                <a:latin typeface="Calibri"/>
                <a:cs typeface="Calibri"/>
              </a:rPr>
              <a:t>Teuluoedd niwclear - Cyn belled â bod y berthynas rhwng y ddau riant yn iach a'u bod yn caru ac yn cefnogi eu plant yna bydd y plant yn tyfu i fyny yn teimlo'n ddiogel gyda synnwyr da o hunanwerth.</a:t>
            </a:r>
          </a:p>
          <a:p>
            <a:pPr marL="285750" indent="-285750">
              <a:buFont typeface="Arial" panose="020B0604020202020204" pitchFamily="34" charset="0"/>
              <a:buChar char="•"/>
            </a:pPr>
            <a:r>
              <a:rPr lang="cy-GB">
                <a:latin typeface="Calibri"/>
                <a:cs typeface="Calibri"/>
              </a:rPr>
              <a:t>Teuluoedd maeth – Mae plant mewn gofal maeth yn aml wedi cael eu cam-drin neu eu hesgeuluso cyn cyrraedd eu rhieni maeth. Oherwydd hyn efallai y bydd eu sgiliau cymdeithasol ar ei hôl hi. Efallai y byddant yn datblygu materion emosiynol, ymddiriedaeth, ac yn ei chael hi'n anodd ffurfio perthnasoedd agos.</a:t>
            </a:r>
          </a:p>
          <a:p>
            <a:endParaRPr lang="en-GB"/>
          </a:p>
        </p:txBody>
      </p:sp>
    </p:spTree>
    <p:extLst>
      <p:ext uri="{BB962C8B-B14F-4D97-AF65-F5344CB8AC3E}">
        <p14:creationId xmlns:p14="http://schemas.microsoft.com/office/powerpoint/2010/main" val="13986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50" y="203096"/>
            <a:ext cx="3681080" cy="1031283"/>
          </a:xfrm>
        </p:spPr>
        <p:txBody>
          <a:bodyPr/>
          <a:lstStyle/>
          <a:p>
            <a:r>
              <a:rPr lang="cy-GB" sz="2000" b="1">
                <a:latin typeface="Calibri"/>
                <a:cs typeface="Calibri"/>
              </a:rPr>
              <a:t>Ansawdd aer</a:t>
            </a:r>
            <a:br>
              <a:rPr lang="cy-GB">
                <a:latin typeface="Arial"/>
              </a:rPr>
            </a:br>
            <a:endParaRPr lang="en-GB"/>
          </a:p>
        </p:txBody>
      </p:sp>
      <p:sp>
        <p:nvSpPr>
          <p:cNvPr id="3" name="Text Placeholder 2"/>
          <p:cNvSpPr>
            <a:spLocks noGrp="1"/>
          </p:cNvSpPr>
          <p:nvPr>
            <p:ph type="body" sz="quarter" idx="10"/>
          </p:nvPr>
        </p:nvSpPr>
        <p:spPr>
          <a:xfrm>
            <a:off x="7580831" y="203096"/>
            <a:ext cx="3690937" cy="402970"/>
          </a:xfrm>
        </p:spPr>
        <p:txBody>
          <a:bodyPr vert="horz" lIns="91440" tIns="45720" rIns="91440" bIns="45720" rtlCol="0" anchor="t">
            <a:normAutofit/>
          </a:bodyPr>
          <a:lstStyle/>
          <a:p>
            <a:r>
              <a:rPr lang="en-US" sz="2000" b="1">
                <a:latin typeface="Calibri"/>
                <a:cs typeface="Arial"/>
              </a:rPr>
              <a:t>Air quality</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386514" y="670560"/>
            <a:ext cx="4698253" cy="5218176"/>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Air pollution causes around seven million deaths a year worldwide. Growth of the population in cities, as well as the rise in car usage result in the emissions that are harmful to our health.</a:t>
            </a:r>
          </a:p>
          <a:p>
            <a:pPr marL="285750" indent="-285750">
              <a:buFont typeface="Arial" panose="020B0604020202020204" pitchFamily="34" charset="0"/>
              <a:buChar char="•"/>
            </a:pPr>
            <a:r>
              <a:rPr lang="en-US">
                <a:latin typeface="Calibri"/>
                <a:cs typeface="Arial"/>
              </a:rPr>
              <a:t>Our health and well-being is affected differently by the kind of air pollution we are exposed to.</a:t>
            </a:r>
          </a:p>
          <a:p>
            <a:pPr marL="285750" indent="-285750">
              <a:buFont typeface="Arial" panose="020B0604020202020204" pitchFamily="34" charset="0"/>
              <a:buChar char="•"/>
            </a:pPr>
            <a:r>
              <a:rPr lang="en-US">
                <a:latin typeface="Calibri"/>
                <a:cs typeface="Arial"/>
              </a:rPr>
              <a:t>Air pollution can cause:</a:t>
            </a:r>
          </a:p>
          <a:p>
            <a:r>
              <a:rPr lang="en-US">
                <a:latin typeface="Calibri"/>
                <a:cs typeface="Arial"/>
              </a:rPr>
              <a:t>- respiratory diseases</a:t>
            </a:r>
          </a:p>
          <a:p>
            <a:r>
              <a:rPr lang="en-US">
                <a:latin typeface="Calibri"/>
                <a:cs typeface="Arial"/>
              </a:rPr>
              <a:t>- cardiovascular disease</a:t>
            </a:r>
          </a:p>
          <a:p>
            <a:r>
              <a:rPr lang="en-US">
                <a:latin typeface="Calibri"/>
                <a:cs typeface="Arial"/>
              </a:rPr>
              <a:t>- fatigue, headaches and anxiety</a:t>
            </a:r>
          </a:p>
          <a:p>
            <a:r>
              <a:rPr lang="en-US">
                <a:latin typeface="Calibri"/>
                <a:cs typeface="Arial"/>
              </a:rPr>
              <a:t>- irritation of the eyes, nose and throat</a:t>
            </a:r>
          </a:p>
          <a:p>
            <a:r>
              <a:rPr lang="en-US">
                <a:latin typeface="Calibri"/>
                <a:cs typeface="Arial"/>
              </a:rPr>
              <a:t>- damage to reproductive organs</a:t>
            </a:r>
          </a:p>
          <a:p>
            <a:r>
              <a:rPr lang="en-US">
                <a:latin typeface="Calibri"/>
                <a:cs typeface="Arial"/>
              </a:rPr>
              <a:t>- harm to the liver, spleen and blood</a:t>
            </a:r>
          </a:p>
          <a:p>
            <a:r>
              <a:rPr lang="en-US">
                <a:latin typeface="Calibri"/>
                <a:cs typeface="Arial"/>
              </a:rPr>
              <a:t>- nervous system damage</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743729" y="718738"/>
            <a:ext cx="4929283" cy="5121819"/>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Mae llygredd aer yn achosi tua saith miliwn o farwolaethau'r flwyddyn ledled y byd. Mae twf y boblogaeth mewn dinasoedd, yn ogystal â'r cynnydd yn y defnydd o geir, yn arwain at yr allyriadau sy'n niweidiol i'n hiechyd.</a:t>
            </a:r>
          </a:p>
          <a:p>
            <a:pPr marL="285750" indent="-285750">
              <a:buFont typeface="Arial" panose="020B0604020202020204" pitchFamily="34" charset="0"/>
              <a:buChar char="•"/>
            </a:pPr>
            <a:r>
              <a:rPr lang="cy-GB">
                <a:latin typeface="Calibri"/>
                <a:cs typeface="Calibri"/>
              </a:rPr>
              <a:t>Mae ein hiechyd a'n llesiant yn cael eu heffeithio'n wahanol gan y math o lygredd aer yr ydym yn agored iddo.</a:t>
            </a:r>
          </a:p>
          <a:p>
            <a:pPr marL="285750" indent="-285750">
              <a:buFont typeface="Arial" panose="020B0604020202020204" pitchFamily="34" charset="0"/>
              <a:buChar char="•"/>
            </a:pPr>
            <a:r>
              <a:rPr lang="cy-GB">
                <a:latin typeface="Calibri"/>
                <a:cs typeface="Calibri"/>
              </a:rPr>
              <a:t>Gall llygredd aer achosi:</a:t>
            </a:r>
          </a:p>
          <a:p>
            <a:r>
              <a:rPr lang="cy-GB">
                <a:latin typeface="Calibri"/>
                <a:cs typeface="Calibri"/>
              </a:rPr>
              <a:t>- clefydau anadlol</a:t>
            </a:r>
          </a:p>
          <a:p>
            <a:r>
              <a:rPr lang="cy-GB">
                <a:latin typeface="Calibri"/>
                <a:cs typeface="Calibri"/>
              </a:rPr>
              <a:t>- clefyd cardiofasgwlaidd</a:t>
            </a:r>
          </a:p>
          <a:p>
            <a:r>
              <a:rPr lang="cy-GB">
                <a:latin typeface="Calibri"/>
                <a:cs typeface="Calibri"/>
              </a:rPr>
              <a:t>- blinder, cur pen a phryder</a:t>
            </a:r>
          </a:p>
          <a:p>
            <a:r>
              <a:rPr lang="cy-GB">
                <a:latin typeface="Calibri"/>
                <a:cs typeface="Calibri"/>
              </a:rPr>
              <a:t>- llid y llygaid, y trwyn a'r gwddf</a:t>
            </a:r>
          </a:p>
          <a:p>
            <a:r>
              <a:rPr lang="cy-GB">
                <a:latin typeface="Calibri"/>
                <a:cs typeface="Calibri"/>
              </a:rPr>
              <a:t>- niwed i organau atgenhedlu</a:t>
            </a:r>
          </a:p>
          <a:p>
            <a:r>
              <a:rPr lang="cy-GB">
                <a:latin typeface="Calibri"/>
                <a:cs typeface="Calibri"/>
              </a:rPr>
              <a:t>- niwed i'r afu, y ddueg a'r gwaed</a:t>
            </a:r>
          </a:p>
          <a:p>
            <a:r>
              <a:rPr lang="cy-GB">
                <a:latin typeface="Calibri"/>
                <a:cs typeface="Calibri"/>
              </a:rPr>
              <a:t>- difrod i'r system nerfol</a:t>
            </a:r>
          </a:p>
          <a:p>
            <a:endParaRPr lang="en-GB"/>
          </a:p>
        </p:txBody>
      </p:sp>
    </p:spTree>
    <p:extLst>
      <p:ext uri="{BB962C8B-B14F-4D97-AF65-F5344CB8AC3E}">
        <p14:creationId xmlns:p14="http://schemas.microsoft.com/office/powerpoint/2010/main" val="10110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140989" y="1465199"/>
            <a:ext cx="4518448" cy="2612278"/>
          </a:xfrm>
        </p:spPr>
        <p:txBody>
          <a:bodyPr vert="horz" lIns="91440" tIns="45720" rIns="91440" bIns="45720" rtlCol="0" anchor="t">
            <a:normAutofit/>
          </a:bodyPr>
          <a:lstStyle/>
          <a:p>
            <a:r>
              <a:rPr lang="cy-GB" sz="2800" b="1" dirty="0">
                <a:solidFill>
                  <a:srgbClr val="16AD85"/>
                </a:solidFill>
                <a:latin typeface="Calibri"/>
                <a:cs typeface="Calibri"/>
              </a:rPr>
              <a:t>Mae'r adran hon yn edrych ar pam mae oedi datblygiadol mewn un maes yn effeithio ar y gallu i ennill sgiliau mewn meysydd eraill. </a:t>
            </a:r>
            <a:endParaRPr lang="cy-GB" sz="2800" b="1" dirty="0">
              <a:solidFill>
                <a:srgbClr val="16AD85"/>
              </a:solidFill>
              <a:latin typeface="Arial"/>
            </a:endParaRPr>
          </a:p>
          <a:p>
            <a:endParaRPr lang="en-GB"/>
          </a:p>
        </p:txBody>
      </p:sp>
      <p:sp>
        <p:nvSpPr>
          <p:cNvPr id="6" name="Text Placeholder 3"/>
          <p:cNvSpPr>
            <a:spLocks noGrp="1"/>
          </p:cNvSpPr>
          <p:nvPr>
            <p:ph type="body" sz="quarter" idx="10"/>
          </p:nvPr>
        </p:nvSpPr>
        <p:spPr>
          <a:xfrm>
            <a:off x="6532565" y="1465199"/>
            <a:ext cx="4421575" cy="2271711"/>
          </a:xfrm>
        </p:spPr>
        <p:txBody>
          <a:bodyPr vert="horz" lIns="91440" tIns="45720" rIns="91440" bIns="45720" rtlCol="0" anchor="t">
            <a:normAutofit/>
          </a:bodyPr>
          <a:lstStyle/>
          <a:p>
            <a:r>
              <a:rPr lang="en-US" b="1" dirty="0">
                <a:latin typeface="Calibri"/>
                <a:cs typeface="Arial"/>
              </a:rPr>
              <a:t>This section looks at why development delay in one area affects the ability to acquire skills in </a:t>
            </a:r>
            <a:r>
              <a:rPr lang="en-GB" b="1" dirty="0">
                <a:latin typeface="Calibri"/>
                <a:cs typeface="Arial"/>
              </a:rPr>
              <a:t>other areas. </a:t>
            </a:r>
            <a:endParaRPr lang="en-US" b="1" dirty="0">
              <a:cs typeface="Calibri"/>
            </a:endParaRPr>
          </a:p>
        </p:txBody>
      </p:sp>
    </p:spTree>
    <p:extLst>
      <p:ext uri="{BB962C8B-B14F-4D97-AF65-F5344CB8AC3E}">
        <p14:creationId xmlns:p14="http://schemas.microsoft.com/office/powerpoint/2010/main" val="979271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146" y="317309"/>
            <a:ext cx="4839576" cy="1031283"/>
          </a:xfrm>
        </p:spPr>
        <p:txBody>
          <a:bodyPr>
            <a:normAutofit fontScale="90000"/>
          </a:bodyPr>
          <a:lstStyle/>
          <a:p>
            <a:r>
              <a:rPr lang="cy-GB" sz="2200" b="1">
                <a:latin typeface="Calibri"/>
                <a:cs typeface="Calibri"/>
              </a:rPr>
              <a:t>Oedi o ran datblygiad: cefndir cyffredino</a:t>
            </a:r>
            <a:r>
              <a:rPr lang="cy-GB" sz="2200">
                <a:latin typeface="Arial"/>
              </a:rPr>
              <a:t>l</a:t>
            </a:r>
            <a:br>
              <a:rPr lang="cy-GB">
                <a:latin typeface="Arial"/>
              </a:rPr>
            </a:br>
            <a:endParaRPr lang="en-GB"/>
          </a:p>
        </p:txBody>
      </p:sp>
      <p:sp>
        <p:nvSpPr>
          <p:cNvPr id="3" name="Text Placeholder 2"/>
          <p:cNvSpPr>
            <a:spLocks noGrp="1"/>
          </p:cNvSpPr>
          <p:nvPr>
            <p:ph type="body" sz="quarter" idx="10"/>
          </p:nvPr>
        </p:nvSpPr>
        <p:spPr>
          <a:xfrm>
            <a:off x="6386514" y="289454"/>
            <a:ext cx="5398049" cy="634618"/>
          </a:xfrm>
        </p:spPr>
        <p:txBody>
          <a:bodyPr vert="horz" lIns="91440" tIns="45720" rIns="91440" bIns="45720" rtlCol="0" anchor="t">
            <a:normAutofit/>
          </a:bodyPr>
          <a:lstStyle/>
          <a:p>
            <a:r>
              <a:rPr lang="en-US" sz="2000" b="1">
                <a:latin typeface="Calibri"/>
                <a:cs typeface="Arial"/>
              </a:rPr>
              <a:t>Delays in development: general background</a:t>
            </a:r>
            <a:endParaRPr lang="en-GB" sz="2000" b="1">
              <a:latin typeface="Calibri"/>
              <a:cs typeface="Arial"/>
            </a:endParaRPr>
          </a:p>
        </p:txBody>
      </p:sp>
      <p:sp>
        <p:nvSpPr>
          <p:cNvPr id="4" name="Text Placeholder 3"/>
          <p:cNvSpPr>
            <a:spLocks noGrp="1"/>
          </p:cNvSpPr>
          <p:nvPr>
            <p:ph type="body" sz="quarter" idx="11"/>
          </p:nvPr>
        </p:nvSpPr>
        <p:spPr>
          <a:xfrm>
            <a:off x="6386514" y="832950"/>
            <a:ext cx="5121340" cy="5229734"/>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All children will develop skills at different rates and reach generally accepted milestones at different stages of their development.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However, a ‘developmental delay’ is more than being “a little behind” in one area of development.  </a:t>
            </a:r>
          </a:p>
          <a:p>
            <a:pPr marL="285750" indent="-285750">
              <a:buFont typeface="Arial" panose="020B0604020202020204" pitchFamily="34" charset="0"/>
              <a:buChar char="•"/>
            </a:pPr>
            <a:r>
              <a:rPr lang="en-US">
                <a:latin typeface="Calibri"/>
                <a:cs typeface="Arial"/>
              </a:rPr>
              <a:t>A developmental delay can happen in just one area or in a few. A global developmental delay is when children have delays in at least two areas.</a:t>
            </a:r>
          </a:p>
          <a:p>
            <a:pPr marL="285750" indent="-285750">
              <a:buFont typeface="Arial" panose="020B0604020202020204" pitchFamily="34" charset="0"/>
              <a:buChar char="•"/>
            </a:pPr>
            <a:r>
              <a:rPr lang="en-US">
                <a:latin typeface="Calibri"/>
                <a:cs typeface="Arial"/>
              </a:rPr>
              <a:t>It is generally considered that there are five main areas of development in which children can have delays: cognitive skills, social &amp; emotional skills, speech &amp; language skills, fine &amp; gross motor skills and behavioural.</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684146" y="840582"/>
            <a:ext cx="4839576" cy="4817806"/>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Bydd pob plentyn yn datblygu sgiliau ar gyflymder gwahanol ac yn cyrraedd cerrig milltir a dderbynnir yn gyffredinol ar wahanol gamau yn eu datblygiad. </a:t>
            </a:r>
          </a:p>
          <a:p>
            <a:pPr marL="285750" indent="-285750">
              <a:buFont typeface="Arial" panose="020B0604020202020204" pitchFamily="34" charset="0"/>
              <a:buChar char="•"/>
            </a:pPr>
            <a:r>
              <a:rPr lang="cy-GB">
                <a:latin typeface="Calibri"/>
                <a:cs typeface="Calibri"/>
              </a:rPr>
              <a:t>Fodd bynnag, mae 'oedi datblygiadol' yn fwy na bod “ychydig ar ei hôl hi” mewn un maes datblygu.  </a:t>
            </a:r>
          </a:p>
          <a:p>
            <a:pPr marL="285750" indent="-285750">
              <a:buFont typeface="Arial" panose="020B0604020202020204" pitchFamily="34" charset="0"/>
              <a:buChar char="•"/>
            </a:pPr>
            <a:r>
              <a:rPr lang="cy-GB">
                <a:latin typeface="Calibri"/>
                <a:cs typeface="Calibri"/>
              </a:rPr>
              <a:t>Gall oedi datblygiadol ddigwydd mewn un maes yn unig neu mewn ychydig. Oedi datblygiadol cyffredinol yw pan fydd plant yn profi oedi mewn o leiaf dau faes.</a:t>
            </a:r>
          </a:p>
          <a:p>
            <a:pPr marL="285750" indent="-285750">
              <a:buFont typeface="Arial" panose="020B0604020202020204" pitchFamily="34" charset="0"/>
              <a:buChar char="•"/>
            </a:pPr>
            <a:r>
              <a:rPr lang="cy-GB">
                <a:latin typeface="Calibri"/>
                <a:cs typeface="Calibri"/>
              </a:rPr>
              <a:t>Ystyrir yn gyffredinol bod yna bum prif faes datblygiad lle gall plant brofi oedi: sgiliau gwybyddol, sgiliau cymdeithasol ac emosiynol, sgiliau lleferydd ac iaith, sgiliau echddygol manwl a bras ac ymddygiadol.</a:t>
            </a:r>
          </a:p>
          <a:p>
            <a:endParaRPr lang="en-GB"/>
          </a:p>
        </p:txBody>
      </p:sp>
    </p:spTree>
    <p:extLst>
      <p:ext uri="{BB962C8B-B14F-4D97-AF65-F5344CB8AC3E}">
        <p14:creationId xmlns:p14="http://schemas.microsoft.com/office/powerpoint/2010/main" val="9059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841" y="203685"/>
            <a:ext cx="3681080" cy="1031283"/>
          </a:xfrm>
        </p:spPr>
        <p:txBody>
          <a:bodyPr/>
          <a:lstStyle/>
          <a:p>
            <a:r>
              <a:rPr lang="cy-GB" sz="2000" b="1">
                <a:latin typeface="Calibri"/>
                <a:cs typeface="Calibri"/>
              </a:rPr>
              <a:t>Oedi Gwybyddol</a:t>
            </a:r>
            <a:br>
              <a:rPr lang="cy-GB" b="1">
                <a:latin typeface="Calibri"/>
              </a:rPr>
            </a:br>
            <a:endParaRPr lang="en-GB"/>
          </a:p>
        </p:txBody>
      </p:sp>
      <p:sp>
        <p:nvSpPr>
          <p:cNvPr id="3" name="Text Placeholder 2"/>
          <p:cNvSpPr>
            <a:spLocks noGrp="1"/>
          </p:cNvSpPr>
          <p:nvPr>
            <p:ph type="body" sz="quarter" idx="10"/>
          </p:nvPr>
        </p:nvSpPr>
        <p:spPr>
          <a:xfrm>
            <a:off x="7418621" y="220758"/>
            <a:ext cx="3690937" cy="524890"/>
          </a:xfrm>
        </p:spPr>
        <p:txBody>
          <a:bodyPr vert="horz" lIns="91440" tIns="45720" rIns="91440" bIns="45720" rtlCol="0" anchor="t">
            <a:normAutofit/>
          </a:bodyPr>
          <a:lstStyle/>
          <a:p>
            <a:r>
              <a:rPr lang="en-US" sz="2000" b="1">
                <a:latin typeface="Calibri"/>
                <a:cs typeface="Arial"/>
              </a:rPr>
              <a:t>Cognitive Delays</a:t>
            </a:r>
            <a:endParaRPr lang="en-GB" sz="2000" b="1">
              <a:latin typeface="Calibri"/>
              <a:cs typeface="Arial"/>
            </a:endParaRPr>
          </a:p>
        </p:txBody>
      </p:sp>
      <p:sp>
        <p:nvSpPr>
          <p:cNvPr id="4" name="Text Placeholder 3"/>
          <p:cNvSpPr>
            <a:spLocks noGrp="1"/>
          </p:cNvSpPr>
          <p:nvPr>
            <p:ph type="body" sz="quarter" idx="11"/>
          </p:nvPr>
        </p:nvSpPr>
        <p:spPr>
          <a:xfrm>
            <a:off x="6303235" y="717069"/>
            <a:ext cx="4364737" cy="4815094"/>
          </a:xfrm>
        </p:spPr>
        <p:txBody>
          <a:bodyPr vert="horz" lIns="91440" tIns="45720" rIns="91440" bIns="45720" rtlCol="0" anchor="t">
            <a:normAutofit/>
          </a:bodyPr>
          <a:lstStyle/>
          <a:p>
            <a:endParaRPr lang="en-US"/>
          </a:p>
          <a:p>
            <a:endParaRPr lang="en-US"/>
          </a:p>
          <a:p>
            <a:endParaRPr lang="en-US"/>
          </a:p>
          <a:p>
            <a:endParaRPr lang="en-US"/>
          </a:p>
          <a:p>
            <a:endParaRPr lang="en-US"/>
          </a:p>
          <a:p>
            <a:endParaRPr lang="en-US"/>
          </a:p>
          <a:p>
            <a:r>
              <a:rPr lang="en-US">
                <a:latin typeface="Calibri"/>
                <a:cs typeface="Arial"/>
              </a:rPr>
              <a:t>Cognitive delays may affect a child’s intellectual functioning, interfering with awareness and causing learning difficulties that often become apparent after a child begins school. Children with cognitive delays may also have difficulty communicating and playing with others.</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248292" y="2932840"/>
            <a:ext cx="3681413" cy="2485503"/>
          </a:xfrm>
        </p:spPr>
        <p:txBody>
          <a:bodyPr vert="horz" lIns="91440" tIns="45720" rIns="91440" bIns="45720" rtlCol="0" anchor="t">
            <a:normAutofit/>
          </a:bodyPr>
          <a:lstStyle/>
          <a:p>
            <a:r>
              <a:rPr lang="cy-GB">
                <a:latin typeface="Calibri"/>
                <a:cs typeface="Calibri"/>
              </a:rPr>
              <a:t>Gall oedi gwybyddol effeithio ar weithrediad deallusol plentyn, gan ymyrryd ag ymwybyddiaeth ac achosi anawsterau dysgu sy'n aml yn dod i'r amlwg ar ôl i blentyn ddechrau'r ysgol. Gall plant ag oedi gwybyddol hefyd gael anhawster i gyfathrebu a chwarae gydag eraill.</a:t>
            </a:r>
          </a:p>
          <a:p>
            <a:endParaRPr lang="en-GB"/>
          </a:p>
        </p:txBody>
      </p:sp>
      <p:pic>
        <p:nvPicPr>
          <p:cNvPr id="1026" name="Picture 2" descr="Teaching Young Children | NAEY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621" y="717069"/>
            <a:ext cx="1965340" cy="19653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34F80CC-E524-465D-BEE9-7F68603278A9}"/>
              </a:ext>
            </a:extLst>
          </p:cNvPr>
          <p:cNvPicPr>
            <a:picLocks noChangeAspect="1"/>
          </p:cNvPicPr>
          <p:nvPr/>
        </p:nvPicPr>
        <p:blipFill>
          <a:blip r:embed="rId4"/>
          <a:stretch>
            <a:fillRect/>
          </a:stretch>
        </p:blipFill>
        <p:spPr>
          <a:xfrm>
            <a:off x="2004821" y="719327"/>
            <a:ext cx="1963082" cy="1963082"/>
          </a:xfrm>
          <a:prstGeom prst="rect">
            <a:avLst/>
          </a:prstGeom>
        </p:spPr>
      </p:pic>
      <p:pic>
        <p:nvPicPr>
          <p:cNvPr id="7" name="Picture 6">
            <a:extLst>
              <a:ext uri="{FF2B5EF4-FFF2-40B4-BE49-F238E27FC236}">
                <a16:creationId xmlns:a16="http://schemas.microsoft.com/office/drawing/2014/main" id="{4C3754F3-3EAC-0803-8C7F-D98DB982564C}"/>
              </a:ext>
            </a:extLst>
          </p:cNvPr>
          <p:cNvPicPr>
            <a:picLocks noChangeAspect="1"/>
          </p:cNvPicPr>
          <p:nvPr/>
        </p:nvPicPr>
        <p:blipFill>
          <a:blip r:embed="rId5"/>
          <a:stretch>
            <a:fillRect/>
          </a:stretch>
        </p:blipFill>
        <p:spPr>
          <a:xfrm>
            <a:off x="10819493" y="456883"/>
            <a:ext cx="768839" cy="768839"/>
          </a:xfrm>
          <a:prstGeom prst="rect">
            <a:avLst/>
          </a:prstGeom>
        </p:spPr>
      </p:pic>
    </p:spTree>
    <p:extLst>
      <p:ext uri="{BB962C8B-B14F-4D97-AF65-F5344CB8AC3E}">
        <p14:creationId xmlns:p14="http://schemas.microsoft.com/office/powerpoint/2010/main" val="137486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60" y="217691"/>
            <a:ext cx="5408024" cy="1031283"/>
          </a:xfrm>
        </p:spPr>
        <p:txBody>
          <a:bodyPr>
            <a:normAutofit fontScale="90000"/>
          </a:bodyPr>
          <a:lstStyle/>
          <a:p>
            <a:r>
              <a:rPr lang="cy-GB" sz="2200" b="1">
                <a:latin typeface="Calibri"/>
                <a:cs typeface="Calibri"/>
              </a:rPr>
              <a:t>Oedi cymdeithasol, emosiynol ac ymddygiado</a:t>
            </a:r>
            <a:r>
              <a:rPr lang="cy-GB" sz="2200">
                <a:latin typeface="Arial"/>
              </a:rPr>
              <a:t>l</a:t>
            </a:r>
            <a:br>
              <a:rPr lang="cy-GB">
                <a:latin typeface="Arial"/>
              </a:rPr>
            </a:br>
            <a:endParaRPr lang="en-GB"/>
          </a:p>
        </p:txBody>
      </p:sp>
      <p:sp>
        <p:nvSpPr>
          <p:cNvPr id="3" name="Text Placeholder 2"/>
          <p:cNvSpPr>
            <a:spLocks noGrp="1"/>
          </p:cNvSpPr>
          <p:nvPr>
            <p:ph type="body" sz="quarter" idx="10"/>
          </p:nvPr>
        </p:nvSpPr>
        <p:spPr>
          <a:xfrm>
            <a:off x="6620828" y="217691"/>
            <a:ext cx="5051768" cy="622743"/>
          </a:xfrm>
        </p:spPr>
        <p:txBody>
          <a:bodyPr vert="horz" lIns="91440" tIns="45720" rIns="91440" bIns="45720" rtlCol="0" anchor="t">
            <a:normAutofit/>
          </a:bodyPr>
          <a:lstStyle/>
          <a:p>
            <a:r>
              <a:rPr lang="en-US" sz="2000" b="1">
                <a:latin typeface="Calibri"/>
                <a:cs typeface="Arial"/>
              </a:rPr>
              <a:t>Social, emotional and behavioural delays</a:t>
            </a:r>
            <a:endParaRPr lang="en-GB" sz="2000" b="1">
              <a:latin typeface="Calibri"/>
              <a:cs typeface="Arial"/>
            </a:endParaRPr>
          </a:p>
        </p:txBody>
      </p:sp>
      <p:sp>
        <p:nvSpPr>
          <p:cNvPr id="4" name="Text Placeholder 3"/>
          <p:cNvSpPr>
            <a:spLocks noGrp="1"/>
          </p:cNvSpPr>
          <p:nvPr>
            <p:ph type="body" sz="quarter" idx="11"/>
          </p:nvPr>
        </p:nvSpPr>
        <p:spPr>
          <a:xfrm>
            <a:off x="6386514" y="838200"/>
            <a:ext cx="5286082" cy="5181599"/>
          </a:xfrm>
        </p:spPr>
        <p:txBody>
          <a:bodyPr vert="horz" lIns="91440" tIns="45720" rIns="91440" bIns="45720" rtlCol="0" anchor="t">
            <a:normAutofit/>
          </a:bodyPr>
          <a:lstStyle/>
          <a:p>
            <a:endParaRPr lang="en-US"/>
          </a:p>
          <a:p>
            <a:endParaRPr lang="en-US"/>
          </a:p>
          <a:p>
            <a:endParaRPr lang="en-US"/>
          </a:p>
          <a:p>
            <a:endParaRPr lang="en-US"/>
          </a:p>
          <a:p>
            <a:pPr marL="285750" indent="-285750">
              <a:buFont typeface="Arial" panose="020B0604020202020204" pitchFamily="34" charset="0"/>
              <a:buChar char="•"/>
            </a:pPr>
            <a:r>
              <a:rPr lang="en-US">
                <a:latin typeface="Calibri"/>
                <a:cs typeface="Arial"/>
              </a:rPr>
              <a:t>Children with neurobehavioral disorders such as autism spectrum disorder and attention deficit hyperactivity disorder, often also have social, emotional, or behavioral delays. Due to differences in brain development, they may process information or react to their environment differently than children of the same age. These delays can have an impact on a child’s ability to learn, communicate, and interact with others.</a:t>
            </a:r>
            <a:endParaRPr lang="en-GB">
              <a:latin typeface="Calibri"/>
              <a:cs typeface="Arial"/>
            </a:endParaRPr>
          </a:p>
        </p:txBody>
      </p:sp>
      <p:sp>
        <p:nvSpPr>
          <p:cNvPr id="5" name="Text Placeholder 4"/>
          <p:cNvSpPr>
            <a:spLocks noGrp="1"/>
          </p:cNvSpPr>
          <p:nvPr>
            <p:ph type="body" sz="quarter" idx="12"/>
          </p:nvPr>
        </p:nvSpPr>
        <p:spPr>
          <a:xfrm>
            <a:off x="766160" y="2336568"/>
            <a:ext cx="5329840" cy="3252469"/>
          </a:xfrm>
        </p:spPr>
        <p:txBody>
          <a:bodyPr vert="horz" lIns="91440" tIns="45720" rIns="91440" bIns="45720" rtlCol="0" anchor="t">
            <a:normAutofit/>
          </a:bodyPr>
          <a:lstStyle/>
          <a:p>
            <a:pPr marL="285750" indent="-285750" fontAlgn="base">
              <a:spcAft>
                <a:spcPct val="0"/>
              </a:spcAft>
              <a:buFont typeface="Arial" panose="020B0604020202020204" pitchFamily="34" charset="0"/>
              <a:buChar char="•"/>
              <a:defRPr/>
            </a:pPr>
            <a:r>
              <a:rPr lang="cy-GB">
                <a:latin typeface="Calibri"/>
                <a:cs typeface="Arial"/>
              </a:rPr>
              <a:t>Mae plant ag anhwylderau </a:t>
            </a:r>
            <a:r>
              <a:rPr lang="cy-GB" err="1">
                <a:latin typeface="Calibri"/>
                <a:cs typeface="Arial"/>
              </a:rPr>
              <a:t>niwroymddygiadol</a:t>
            </a:r>
            <a:r>
              <a:rPr lang="cy-GB">
                <a:latin typeface="Calibri"/>
                <a:cs typeface="Arial"/>
              </a:rPr>
              <a:t> fel anhwylder sbectrwm awtistiaeth ac anhwylder diffyg canolbwyntio a gorfywiogrwydd, yn aml hefyd yn wynebu oedi cymdeithasol, emosiynol neu ymddygiadol. Oherwydd gwahaniaethau yn natblygiad yr ymennydd, </a:t>
            </a:r>
            <a:r>
              <a:rPr lang="cy-GB" err="1">
                <a:latin typeface="Calibri"/>
                <a:cs typeface="Arial"/>
              </a:rPr>
              <a:t>gallant</a:t>
            </a:r>
            <a:r>
              <a:rPr lang="cy-GB">
                <a:latin typeface="Calibri"/>
                <a:cs typeface="Arial"/>
              </a:rPr>
              <a:t> brosesu gwybodaeth neu ymateb i'w hamgylchedd yn wahanol i blant o'r un oedran. Gall yr oedi hwn gael effaith ar allu plentyn i ddysgu, cyfathrebu a rhyngweithio ag eraill.</a:t>
            </a:r>
          </a:p>
          <a:p>
            <a:endParaRPr lang="en-GB"/>
          </a:p>
        </p:txBody>
      </p:sp>
      <p:pic>
        <p:nvPicPr>
          <p:cNvPr id="2050" name="Picture 2" descr="Library Fun for Families with Young Children | by Brianna Austin |  EveryLibrary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936" y="733332"/>
            <a:ext cx="1745551" cy="1337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E81FA85-8194-4574-B8A7-19830D7035C3}"/>
              </a:ext>
            </a:extLst>
          </p:cNvPr>
          <p:cNvPicPr>
            <a:picLocks noChangeAspect="1"/>
          </p:cNvPicPr>
          <p:nvPr/>
        </p:nvPicPr>
        <p:blipFill>
          <a:blip r:embed="rId4"/>
          <a:stretch>
            <a:fillRect/>
          </a:stretch>
        </p:blipFill>
        <p:spPr>
          <a:xfrm>
            <a:off x="2393652" y="733332"/>
            <a:ext cx="1749704" cy="1335140"/>
          </a:xfrm>
          <a:prstGeom prst="rect">
            <a:avLst/>
          </a:prstGeom>
        </p:spPr>
      </p:pic>
    </p:spTree>
    <p:extLst>
      <p:ext uri="{BB962C8B-B14F-4D97-AF65-F5344CB8AC3E}">
        <p14:creationId xmlns:p14="http://schemas.microsoft.com/office/powerpoint/2010/main" val="158486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49" y="102715"/>
            <a:ext cx="3681080" cy="1031283"/>
          </a:xfrm>
        </p:spPr>
        <p:txBody>
          <a:bodyPr/>
          <a:lstStyle/>
          <a:p>
            <a:r>
              <a:rPr lang="cy-GB" sz="2000" b="1">
                <a:latin typeface="Calibri"/>
                <a:cs typeface="Calibri"/>
              </a:rPr>
              <a:t>Oedi lleferydd ac iaith</a:t>
            </a:r>
            <a:br>
              <a:rPr lang="cy-GB">
                <a:latin typeface="Arial"/>
              </a:rPr>
            </a:br>
            <a:endParaRPr lang="en-GB"/>
          </a:p>
        </p:txBody>
      </p:sp>
      <p:sp>
        <p:nvSpPr>
          <p:cNvPr id="3" name="Text Placeholder 2"/>
          <p:cNvSpPr>
            <a:spLocks noGrp="1"/>
          </p:cNvSpPr>
          <p:nvPr>
            <p:ph type="body" sz="quarter" idx="10"/>
          </p:nvPr>
        </p:nvSpPr>
        <p:spPr>
          <a:xfrm>
            <a:off x="7207608" y="102715"/>
            <a:ext cx="3690937" cy="329818"/>
          </a:xfrm>
        </p:spPr>
        <p:txBody>
          <a:bodyPr vert="horz" lIns="91440" tIns="45720" rIns="91440" bIns="45720" rtlCol="0" anchor="t">
            <a:normAutofit fontScale="92500" lnSpcReduction="10000"/>
          </a:bodyPr>
          <a:lstStyle/>
          <a:p>
            <a:r>
              <a:rPr lang="en-US" sz="2000" b="1">
                <a:latin typeface="Calibri"/>
                <a:cs typeface="Arial"/>
              </a:rPr>
              <a:t>Speech &amp; language delays</a:t>
            </a:r>
            <a:endParaRPr lang="en-GB" sz="2000" b="1">
              <a:latin typeface="Calibri"/>
              <a:cs typeface="Arial"/>
            </a:endParaRPr>
          </a:p>
        </p:txBody>
      </p:sp>
      <p:sp>
        <p:nvSpPr>
          <p:cNvPr id="4" name="Text Placeholder 3"/>
          <p:cNvSpPr>
            <a:spLocks noGrp="1"/>
          </p:cNvSpPr>
          <p:nvPr>
            <p:ph type="body" sz="quarter" idx="11"/>
          </p:nvPr>
        </p:nvSpPr>
        <p:spPr>
          <a:xfrm>
            <a:off x="6254497" y="830424"/>
            <a:ext cx="5070090" cy="5119272"/>
          </a:xfrm>
        </p:spPr>
        <p:txBody>
          <a:bodyPr vert="horz" lIns="91440" tIns="45720" rIns="91440" bIns="45720" rtlCol="0" anchor="t">
            <a:normAutofit/>
          </a:bodyPr>
          <a:lstStyle/>
          <a:p>
            <a:endParaRPr lang="en-US"/>
          </a:p>
          <a:p>
            <a:endParaRPr lang="en-US"/>
          </a:p>
          <a:p>
            <a:endParaRPr lang="en-US"/>
          </a:p>
          <a:p>
            <a:endParaRPr lang="en-US"/>
          </a:p>
          <a:p>
            <a:pPr marL="285750" indent="-285750">
              <a:buFont typeface="Arial" panose="020B0604020202020204" pitchFamily="34" charset="0"/>
              <a:buChar char="•"/>
            </a:pPr>
            <a:r>
              <a:rPr lang="en-US">
                <a:latin typeface="Calibri"/>
                <a:cs typeface="Arial"/>
              </a:rPr>
              <a:t>Some speech delays are receptive language disorders, in which a child has difficulty understanding words or concepts. Children with this type of speech delay may have trouble identifying colors, body parts, or shapes. Others are expressive language disorders, in which a child has a reduced vocabulary of words and complex sentences for his or her age.</a:t>
            </a:r>
            <a:endParaRPr lang="en-GB">
              <a:latin typeface="Calibri"/>
              <a:cs typeface="Arial"/>
            </a:endParaRPr>
          </a:p>
        </p:txBody>
      </p:sp>
      <p:sp>
        <p:nvSpPr>
          <p:cNvPr id="5" name="Text Placeholder 4"/>
          <p:cNvSpPr>
            <a:spLocks noGrp="1"/>
          </p:cNvSpPr>
          <p:nvPr>
            <p:ph type="body" sz="quarter" idx="12"/>
          </p:nvPr>
        </p:nvSpPr>
        <p:spPr>
          <a:xfrm>
            <a:off x="867413" y="2384524"/>
            <a:ext cx="4966317" cy="2999239"/>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Mae rhai mathau o oedi lleferydd yn anhwylderau iaith </a:t>
            </a:r>
            <a:r>
              <a:rPr lang="cy-GB" err="1">
                <a:latin typeface="Calibri"/>
                <a:cs typeface="Calibri"/>
              </a:rPr>
              <a:t>derbyngar</a:t>
            </a:r>
            <a:r>
              <a:rPr lang="cy-GB">
                <a:latin typeface="Calibri"/>
                <a:cs typeface="Calibri"/>
              </a:rPr>
              <a:t>, lle mae plentyn yn cael anhawster deall geiriau neu gysyniadau. Efallai y bydd plant sydd â'r math hwn o oedi lleferydd yn cael trafferth nodi lliwiau, rhannau'r corff neu siapiau. Mae eraill yn anhwylderau iaith mynegiannol, lle mae gan blentyn eirfa lai o eiriau a brawddegau cymhleth ar gyfer ei oedran.</a:t>
            </a:r>
          </a:p>
          <a:p>
            <a:endParaRPr lang="en-GB"/>
          </a:p>
        </p:txBody>
      </p:sp>
      <p:pic>
        <p:nvPicPr>
          <p:cNvPr id="3074" name="Picture 2" descr="A wake-up call on children&amp;#39;s well-being: do more, do it now - Evidently  Coch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495" y="618357"/>
            <a:ext cx="1934093" cy="14752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wake-up call on children&amp;#39;s well-being: do more, do it now - Evidently  Cochrane">
            <a:extLst>
              <a:ext uri="{FF2B5EF4-FFF2-40B4-BE49-F238E27FC236}">
                <a16:creationId xmlns:a16="http://schemas.microsoft.com/office/drawing/2014/main" id="{FE4CA115-A35A-4925-91C4-B28EF0494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524" y="618357"/>
            <a:ext cx="1934093" cy="147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60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262" y="119953"/>
            <a:ext cx="3681080" cy="370348"/>
          </a:xfrm>
        </p:spPr>
        <p:txBody>
          <a:bodyPr>
            <a:normAutofit fontScale="90000"/>
          </a:bodyPr>
          <a:lstStyle/>
          <a:p>
            <a:r>
              <a:rPr lang="cy-GB" sz="2200" b="1">
                <a:latin typeface="Calibri"/>
                <a:cs typeface="Calibri"/>
              </a:rPr>
              <a:t>Oedi gweithrediad motor</a:t>
            </a:r>
            <a:br>
              <a:rPr lang="cy-GB">
                <a:latin typeface="Arial"/>
              </a:rPr>
            </a:br>
            <a:endParaRPr lang="en-GB"/>
          </a:p>
        </p:txBody>
      </p:sp>
      <p:sp>
        <p:nvSpPr>
          <p:cNvPr id="3" name="Text Placeholder 2"/>
          <p:cNvSpPr>
            <a:spLocks noGrp="1"/>
          </p:cNvSpPr>
          <p:nvPr>
            <p:ph type="body" sz="quarter" idx="10"/>
          </p:nvPr>
        </p:nvSpPr>
        <p:spPr>
          <a:xfrm>
            <a:off x="6815801" y="119953"/>
            <a:ext cx="3690937" cy="354202"/>
          </a:xfrm>
        </p:spPr>
        <p:txBody>
          <a:bodyPr vert="horz" lIns="91440" tIns="45720" rIns="91440" bIns="45720" rtlCol="0" anchor="t">
            <a:normAutofit lnSpcReduction="10000"/>
          </a:bodyPr>
          <a:lstStyle/>
          <a:p>
            <a:r>
              <a:rPr lang="en-US" sz="2000" b="1">
                <a:latin typeface="Calibri"/>
                <a:cs typeface="Arial"/>
              </a:rPr>
              <a:t>Motor functioning delays</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357938" y="474155"/>
            <a:ext cx="5155453" cy="5388863"/>
          </a:xfrm>
        </p:spPr>
        <p:txBody>
          <a:bodyPr vert="horz" lIns="91440" tIns="45720" rIns="91440" bIns="45720" rtlCol="0" anchor="t">
            <a:normAutofit/>
          </a:bodyPr>
          <a:lstStyle/>
          <a:p>
            <a:endParaRPr lang="en-US"/>
          </a:p>
          <a:p>
            <a:endParaRPr lang="en-US"/>
          </a:p>
          <a:p>
            <a:endParaRPr lang="en-US"/>
          </a:p>
          <a:p>
            <a:endParaRPr lang="en-US"/>
          </a:p>
          <a:p>
            <a:pPr marL="285750" indent="-285750">
              <a:buFont typeface="Arial" panose="020B0604020202020204" pitchFamily="34" charset="0"/>
              <a:buChar char="•"/>
            </a:pPr>
            <a:r>
              <a:rPr lang="en-US">
                <a:latin typeface="Calibri"/>
                <a:cs typeface="Arial"/>
              </a:rPr>
              <a:t>Some motor delays result from genetic conditions, such as achondroplasia, which causes shortening of the limbs, and conditions that affect the muscles, such as cerebral palsy or muscular dystrophy. They may also be caused by structural problems, such as a discrepancy in limb length.</a:t>
            </a:r>
          </a:p>
          <a:p>
            <a:pPr marL="285750" indent="-285750">
              <a:buFont typeface="Arial" panose="020B0604020202020204" pitchFamily="34" charset="0"/>
              <a:buChar char="•"/>
            </a:pPr>
            <a:r>
              <a:rPr lang="en-US">
                <a:latin typeface="Calibri"/>
                <a:cs typeface="Arial"/>
              </a:rPr>
              <a:t>Delays in motor skills interfere with a child’s ability to coordinate large muscle groups, such as those in the arms and legs, and smaller muscles, such as those in the hands. Infants with gross motor delays may have difficulty rolling over or crawling.</a:t>
            </a:r>
          </a:p>
        </p:txBody>
      </p:sp>
      <p:sp>
        <p:nvSpPr>
          <p:cNvPr id="5" name="Text Placeholder 4"/>
          <p:cNvSpPr>
            <a:spLocks noGrp="1"/>
          </p:cNvSpPr>
          <p:nvPr>
            <p:ph type="body" sz="quarter" idx="12"/>
          </p:nvPr>
        </p:nvSpPr>
        <p:spPr>
          <a:xfrm>
            <a:off x="867747" y="1935163"/>
            <a:ext cx="4966317" cy="3826540"/>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Mae rhywfaint o oedi motor yn deillio o gyflyrau genetig, megis </a:t>
            </a:r>
            <a:r>
              <a:rPr lang="cy-GB" err="1">
                <a:latin typeface="Calibri"/>
                <a:cs typeface="Calibri"/>
              </a:rPr>
              <a:t>achondroplasia</a:t>
            </a:r>
            <a:r>
              <a:rPr lang="cy-GB">
                <a:latin typeface="Calibri"/>
                <a:cs typeface="Calibri"/>
              </a:rPr>
              <a:t>, sy'n achosi byrhau'r aelodau, a chyflyrau sy'n effeithio ar y cyhyrau, megis parlys yr ymennydd neu nychdod cyhyrol. </a:t>
            </a:r>
            <a:r>
              <a:rPr lang="cy-GB" err="1">
                <a:latin typeface="Calibri"/>
                <a:cs typeface="Calibri"/>
              </a:rPr>
              <a:t>Gallant</a:t>
            </a:r>
            <a:r>
              <a:rPr lang="cy-GB">
                <a:latin typeface="Calibri"/>
                <a:cs typeface="Calibri"/>
              </a:rPr>
              <a:t> hefyd gael eu hachosi gan broblemau adeileddol, megis anghysondeb yn hyd aelodau.</a:t>
            </a:r>
          </a:p>
          <a:p>
            <a:pPr marL="285750" indent="-285750">
              <a:buFont typeface="Arial" panose="020B0604020202020204" pitchFamily="34" charset="0"/>
              <a:buChar char="•"/>
            </a:pPr>
            <a:r>
              <a:rPr lang="cy-GB">
                <a:latin typeface="Calibri"/>
                <a:cs typeface="Calibri"/>
              </a:rPr>
              <a:t>Mae oedi mewn sgiliau motor yn amharu ar allu plentyn i gydsymud grwpiau cyhyrau mawr, fel y rhai yn y breichiau a'r coesau, a chyhyrau llai, fel y rhai yn y dwylo. Efallai y bydd babanod ag oedi motor bras yn cael anhawster i rolio drosodd neu gropian.</a:t>
            </a:r>
          </a:p>
          <a:p>
            <a:endParaRPr lang="en-GB"/>
          </a:p>
        </p:txBody>
      </p:sp>
      <p:pic>
        <p:nvPicPr>
          <p:cNvPr id="4098" name="Picture 2" descr="Tips for helping young children with perfectionism – A Dose of Awesome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858" y="499872"/>
            <a:ext cx="2215261" cy="1240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ips for helping young children with perfectionism – A Dose of Awesomeness">
            <a:extLst>
              <a:ext uri="{FF2B5EF4-FFF2-40B4-BE49-F238E27FC236}">
                <a16:creationId xmlns:a16="http://schemas.microsoft.com/office/drawing/2014/main" id="{448DA765-57DA-43FE-8175-7B9672445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264" y="499872"/>
            <a:ext cx="2215261" cy="124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2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F1A620-B9DD-CCF7-3F25-FB686F7478FF}"/>
              </a:ext>
            </a:extLst>
          </p:cNvPr>
          <p:cNvPicPr>
            <a:picLocks noChangeAspect="1"/>
          </p:cNvPicPr>
          <p:nvPr/>
        </p:nvPicPr>
        <p:blipFill>
          <a:blip r:embed="rId2"/>
          <a:stretch>
            <a:fillRect/>
          </a:stretch>
        </p:blipFill>
        <p:spPr>
          <a:xfrm>
            <a:off x="494456" y="0"/>
            <a:ext cx="11287351" cy="5410200"/>
          </a:xfrm>
          <a:prstGeom prst="rect">
            <a:avLst/>
          </a:prstGeom>
        </p:spPr>
      </p:pic>
    </p:spTree>
    <p:extLst>
      <p:ext uri="{BB962C8B-B14F-4D97-AF65-F5344CB8AC3E}">
        <p14:creationId xmlns:p14="http://schemas.microsoft.com/office/powerpoint/2010/main" val="98821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3016" y="1559919"/>
            <a:ext cx="3690937" cy="2179767"/>
          </a:xfrm>
        </p:spPr>
        <p:txBody>
          <a:bodyPr vert="horz" lIns="91440" tIns="45720" rIns="91440" bIns="45720" rtlCol="0" anchor="t">
            <a:normAutofit/>
          </a:bodyPr>
          <a:lstStyle/>
          <a:p>
            <a:r>
              <a:rPr lang="en-US" b="1">
                <a:latin typeface="Calibri"/>
                <a:cs typeface="Arial"/>
              </a:rPr>
              <a:t>Exercise: what other types of delays do you think impact the ability to learn skills? </a:t>
            </a:r>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1938047" y="1559919"/>
            <a:ext cx="3681413" cy="2582873"/>
          </a:xfrm>
        </p:spPr>
        <p:txBody>
          <a:bodyPr vert="horz" lIns="91440" tIns="45720" rIns="91440" bIns="45720" rtlCol="0" anchor="t">
            <a:normAutofit/>
          </a:bodyPr>
          <a:lstStyle/>
          <a:p>
            <a:r>
              <a:rPr lang="cy-GB" sz="2800" b="1">
                <a:solidFill>
                  <a:srgbClr val="16AD85"/>
                </a:solidFill>
                <a:latin typeface="Calibri"/>
                <a:cs typeface="Calibri"/>
              </a:rPr>
              <a:t>Ymarfer: pa fathau eraill o oedi ydych chi'n meddwl sy'n effeithio ar y gallu i ddysgu sgiliau? </a:t>
            </a:r>
            <a:endParaRPr lang="cy-GB" sz="2800">
              <a:solidFill>
                <a:srgbClr val="16AD85"/>
              </a:solidFill>
              <a:latin typeface="Arial"/>
            </a:endParaRPr>
          </a:p>
          <a:p>
            <a:endParaRPr lang="en-GB"/>
          </a:p>
        </p:txBody>
      </p:sp>
    </p:spTree>
    <p:extLst>
      <p:ext uri="{BB962C8B-B14F-4D97-AF65-F5344CB8AC3E}">
        <p14:creationId xmlns:p14="http://schemas.microsoft.com/office/powerpoint/2010/main" val="2912678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749145" y="1279526"/>
            <a:ext cx="3690937" cy="3743578"/>
          </a:xfrm>
        </p:spPr>
        <p:txBody>
          <a:bodyPr vert="horz" lIns="91440" tIns="45720" rIns="91440" bIns="45720" rtlCol="0" anchor="t">
            <a:normAutofit/>
          </a:bodyPr>
          <a:lstStyle/>
          <a:p>
            <a:r>
              <a:rPr lang="en-US" b="1">
                <a:latin typeface="Calibri"/>
                <a:cs typeface="Arial"/>
              </a:rPr>
              <a:t>This section looks at the links between families and their own experiences of child development, their own life experiences and their expectations of themselves and their children</a:t>
            </a:r>
            <a:endParaRPr lang="en-GB" b="1">
              <a:latin typeface="Calibri"/>
              <a:cs typeface="Arial"/>
            </a:endParaRPr>
          </a:p>
        </p:txBody>
      </p:sp>
      <p:sp>
        <p:nvSpPr>
          <p:cNvPr id="5" name="TextBox 4">
            <a:extLst>
              <a:ext uri="{FF2B5EF4-FFF2-40B4-BE49-F238E27FC236}">
                <a16:creationId xmlns:a16="http://schemas.microsoft.com/office/drawing/2014/main" id="{80EA3A42-3583-4BA8-8A4E-17CA2DF45A11}"/>
              </a:ext>
            </a:extLst>
          </p:cNvPr>
          <p:cNvSpPr txBox="1"/>
          <p:nvPr/>
        </p:nvSpPr>
        <p:spPr>
          <a:xfrm>
            <a:off x="1166327" y="1166156"/>
            <a:ext cx="4276530" cy="3539430"/>
          </a:xfrm>
          <a:prstGeom prst="rect">
            <a:avLst/>
          </a:prstGeom>
          <a:noFill/>
        </p:spPr>
        <p:txBody>
          <a:bodyPr wrap="square" lIns="91440" tIns="45720" rIns="91440" bIns="45720" anchor="t">
            <a:spAutoFit/>
          </a:bodyPr>
          <a:lstStyle/>
          <a:p>
            <a:r>
              <a:rPr lang="cy-GB" sz="2800" b="1">
                <a:solidFill>
                  <a:srgbClr val="16AD85"/>
                </a:solidFill>
                <a:latin typeface="Calibri"/>
                <a:cs typeface="Calibri"/>
              </a:rPr>
              <a:t>Mae’r adran hon yn edrych ar y cysylltiadau rhwng teuluoedd a’u profiadau eu hunain o ddatblygiad plentyn, eu profiadau bywyd eu hunain a’u disgwyliadau ohonynt eu hunain a’u plant.</a:t>
            </a:r>
          </a:p>
        </p:txBody>
      </p:sp>
    </p:spTree>
    <p:extLst>
      <p:ext uri="{BB962C8B-B14F-4D97-AF65-F5344CB8AC3E}">
        <p14:creationId xmlns:p14="http://schemas.microsoft.com/office/powerpoint/2010/main" val="2052364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80" y="2077678"/>
            <a:ext cx="4908107" cy="1031283"/>
          </a:xfrm>
        </p:spPr>
        <p:txBody>
          <a:bodyPr>
            <a:normAutofit fontScale="90000"/>
          </a:bodyPr>
          <a:lstStyle/>
          <a:p>
            <a:r>
              <a:rPr lang="cy-GB" b="1">
                <a:latin typeface="Calibri"/>
                <a:cs typeface="Calibri"/>
              </a:rPr>
              <a:t>Ymarfer: gan feddwl am gyfrifoldeb rhiant, pa ffactorau, profiadau a dylanwadau ydych chi’n meddwl sy’n llywio canlyniadau corfforol, seicolegol ac emosiynol unigolyn? </a:t>
            </a:r>
            <a:br>
              <a:rPr lang="cy-GB">
                <a:latin typeface="Arial"/>
              </a:rPr>
            </a:br>
            <a:endParaRPr lang="en-GB"/>
          </a:p>
        </p:txBody>
      </p:sp>
      <p:sp>
        <p:nvSpPr>
          <p:cNvPr id="3" name="Text Placeholder 2"/>
          <p:cNvSpPr>
            <a:spLocks noGrp="1"/>
          </p:cNvSpPr>
          <p:nvPr>
            <p:ph type="body" sz="quarter" idx="10"/>
          </p:nvPr>
        </p:nvSpPr>
        <p:spPr>
          <a:xfrm>
            <a:off x="6386515" y="2057082"/>
            <a:ext cx="4122991" cy="2743835"/>
          </a:xfrm>
        </p:spPr>
        <p:txBody>
          <a:bodyPr vert="horz" lIns="91440" tIns="45720" rIns="91440" bIns="45720" rtlCol="0" anchor="t">
            <a:normAutofit/>
          </a:bodyPr>
          <a:lstStyle/>
          <a:p>
            <a:r>
              <a:rPr lang="en-US" sz="2400" b="1">
                <a:latin typeface="Calibri"/>
                <a:cs typeface="Arial"/>
              </a:rPr>
              <a:t>Exercise: thinking of parental responsibility, what factors, experiences and influences do you think shape the physical, psychological and emotional outcomes of an individual? </a:t>
            </a: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280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662" y="304790"/>
            <a:ext cx="4234438" cy="1394847"/>
          </a:xfrm>
        </p:spPr>
        <p:txBody>
          <a:bodyPr>
            <a:normAutofit fontScale="90000"/>
          </a:bodyPr>
          <a:lstStyle/>
          <a:p>
            <a:r>
              <a:rPr lang="cy-GB" sz="3100" b="1">
                <a:latin typeface="Calibri"/>
                <a:cs typeface="Calibri"/>
              </a:rPr>
              <a:t>Adeileddiaeth Gymdeithasol</a:t>
            </a:r>
            <a:br>
              <a:rPr lang="cy-GB" b="1">
                <a:latin typeface="Calibri"/>
              </a:rPr>
            </a:br>
            <a:r>
              <a:rPr lang="cy-GB" sz="1600" b="1" err="1">
                <a:latin typeface="Calibri"/>
                <a:cs typeface="Calibri"/>
              </a:rPr>
              <a:t>Lev</a:t>
            </a:r>
            <a:r>
              <a:rPr lang="cy-GB" sz="1600" b="1">
                <a:latin typeface="Calibri"/>
                <a:cs typeface="Calibri"/>
              </a:rPr>
              <a:t> </a:t>
            </a:r>
            <a:r>
              <a:rPr lang="cy-GB" sz="1600" b="1" err="1">
                <a:latin typeface="Calibri"/>
                <a:cs typeface="Calibri"/>
              </a:rPr>
              <a:t>Vygotsky</a:t>
            </a:r>
            <a:r>
              <a:rPr lang="cy-GB" sz="1600" b="1">
                <a:latin typeface="Calibri"/>
                <a:cs typeface="Calibri"/>
              </a:rPr>
              <a:t> (1896-1934)</a:t>
            </a:r>
            <a:br>
              <a:rPr lang="cy-GB" sz="1600">
                <a:latin typeface="Arial"/>
              </a:rPr>
            </a:br>
            <a:endParaRPr lang="en-GB"/>
          </a:p>
        </p:txBody>
      </p:sp>
      <p:sp>
        <p:nvSpPr>
          <p:cNvPr id="3" name="Text Placeholder 2"/>
          <p:cNvSpPr>
            <a:spLocks noGrp="1"/>
          </p:cNvSpPr>
          <p:nvPr>
            <p:ph type="body" sz="quarter" idx="10"/>
          </p:nvPr>
        </p:nvSpPr>
        <p:spPr>
          <a:xfrm>
            <a:off x="6386513" y="304790"/>
            <a:ext cx="4148278" cy="1851085"/>
          </a:xfrm>
        </p:spPr>
        <p:txBody>
          <a:bodyPr vert="horz" lIns="91440" tIns="45720" rIns="91440" bIns="45720" rtlCol="0" anchor="t">
            <a:normAutofit/>
          </a:bodyPr>
          <a:lstStyle/>
          <a:p>
            <a:r>
              <a:rPr lang="en-US" b="1">
                <a:latin typeface="Calibri"/>
                <a:cs typeface="Arial"/>
              </a:rPr>
              <a:t>Social Constructivism</a:t>
            </a:r>
          </a:p>
          <a:p>
            <a:r>
              <a:rPr lang="en-GB" sz="1600" b="1">
                <a:latin typeface="Calibri"/>
                <a:cs typeface="Arial"/>
              </a:rPr>
              <a:t>Lev Vygotsky (1896-1934)</a:t>
            </a:r>
          </a:p>
          <a:p>
            <a:r>
              <a:rPr lang="en-US" b="1"/>
              <a:t>   </a:t>
            </a:r>
            <a:endParaRPr lang="en-US" b="1">
              <a:cs typeface="Calibri"/>
            </a:endParaRPr>
          </a:p>
          <a:p>
            <a:endParaRPr lang="en-US"/>
          </a:p>
          <a:p>
            <a:endParaRPr lang="en-US"/>
          </a:p>
        </p:txBody>
      </p:sp>
      <p:sp>
        <p:nvSpPr>
          <p:cNvPr id="4" name="Text Placeholder 3"/>
          <p:cNvSpPr>
            <a:spLocks noGrp="1"/>
          </p:cNvSpPr>
          <p:nvPr>
            <p:ph type="body" sz="quarter" idx="11"/>
          </p:nvPr>
        </p:nvSpPr>
        <p:spPr>
          <a:xfrm>
            <a:off x="6386513" y="1811383"/>
            <a:ext cx="4586287" cy="3828287"/>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Vygotsky believed that social interaction plays a critical role in children's learning.</a:t>
            </a:r>
          </a:p>
          <a:p>
            <a:pPr marL="285750" indent="-285750">
              <a:buFont typeface="Arial" panose="020B0604020202020204" pitchFamily="34" charset="0"/>
              <a:buChar char="•"/>
            </a:pPr>
            <a:r>
              <a:rPr lang="en-US">
                <a:latin typeface="Calibri"/>
                <a:cs typeface="Arial"/>
              </a:rPr>
              <a:t>He proposed ‘The Zone of Proximal Development’: the gap between what a child knows and what they do not yet know.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Parents and teachers can foster learning by providing educational opportunities that lie within a child's zone of proximal development.</a:t>
            </a:r>
          </a:p>
          <a:p>
            <a:pPr marL="285750" indent="-285750">
              <a:buFont typeface="Arial" panose="020B0604020202020204" pitchFamily="34" charset="0"/>
              <a:buChar char="•"/>
            </a:pPr>
            <a:r>
              <a:rPr lang="en-US">
                <a:latin typeface="Calibri"/>
                <a:cs typeface="Arial"/>
              </a:rPr>
              <a:t>In simple terms: “</a:t>
            </a:r>
            <a:r>
              <a:rPr lang="en-US" i="1">
                <a:latin typeface="Calibri"/>
                <a:cs typeface="Arial"/>
              </a:rPr>
              <a:t>problem-solving under adult guidance or in collaboration with more capable peers</a:t>
            </a:r>
            <a:r>
              <a:rPr lang="en-US">
                <a:latin typeface="Calibri"/>
                <a:cs typeface="Arial"/>
              </a:rPr>
              <a:t>."</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842662" y="1811383"/>
            <a:ext cx="4317167" cy="3965764"/>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Credai </a:t>
            </a:r>
            <a:r>
              <a:rPr lang="cy-GB" err="1">
                <a:latin typeface="Calibri"/>
                <a:cs typeface="Calibri"/>
              </a:rPr>
              <a:t>Vygotsky</a:t>
            </a:r>
            <a:r>
              <a:rPr lang="cy-GB">
                <a:latin typeface="Calibri"/>
                <a:cs typeface="Calibri"/>
              </a:rPr>
              <a:t> fod rhyngweithio cymdeithasol yn chwarae rhan hollbwysig yn nysgu plant.</a:t>
            </a:r>
          </a:p>
          <a:p>
            <a:pPr marL="285750" indent="-285750">
              <a:buFont typeface="Arial" panose="020B0604020202020204" pitchFamily="34" charset="0"/>
              <a:buChar char="•"/>
            </a:pPr>
            <a:r>
              <a:rPr lang="cy-GB">
                <a:latin typeface="Calibri"/>
                <a:cs typeface="Calibri"/>
              </a:rPr>
              <a:t>Cynigiodd 'Y Parth Datblygiad </a:t>
            </a:r>
            <a:r>
              <a:rPr lang="cy-GB" err="1">
                <a:latin typeface="Calibri"/>
                <a:cs typeface="Calibri"/>
              </a:rPr>
              <a:t>Agosol</a:t>
            </a:r>
            <a:r>
              <a:rPr lang="cy-GB">
                <a:latin typeface="Calibri"/>
                <a:cs typeface="Calibri"/>
              </a:rPr>
              <a:t>': y bwlch rhwng yr hyn y mae plentyn yn ei wybod a'r hyn nad yw'n ei wybod eto. </a:t>
            </a:r>
          </a:p>
          <a:p>
            <a:pPr marL="285750" indent="-285750">
              <a:buFont typeface="Arial" panose="020B0604020202020204" pitchFamily="34" charset="0"/>
              <a:buChar char="•"/>
            </a:pPr>
            <a:r>
              <a:rPr lang="cy-GB">
                <a:latin typeface="Calibri"/>
                <a:cs typeface="Calibri"/>
              </a:rPr>
              <a:t>Gall rhieni ac athrawon feithrin dysgu trwy ddarparu cyfleoedd addysgol sydd o fewn parth datblygiad agos plentyn.</a:t>
            </a:r>
          </a:p>
          <a:p>
            <a:pPr marL="285750" indent="-285750">
              <a:buFont typeface="Arial" panose="020B0604020202020204" pitchFamily="34" charset="0"/>
              <a:buChar char="•"/>
            </a:pPr>
            <a:r>
              <a:rPr lang="cy-GB">
                <a:latin typeface="Calibri"/>
                <a:cs typeface="Calibri"/>
              </a:rPr>
              <a:t>Mewn termau syml: “</a:t>
            </a:r>
            <a:r>
              <a:rPr lang="cy-GB" i="1">
                <a:latin typeface="Calibri"/>
                <a:cs typeface="Calibri"/>
              </a:rPr>
              <a:t>datrys problemau dan arweiniad oedolion neu ar y cyd â chyfoedion mwy galluog</a:t>
            </a:r>
            <a:r>
              <a:rPr lang="cy-GB">
                <a:latin typeface="Calibri"/>
                <a:cs typeface="Calibri"/>
              </a:rPr>
              <a:t>."</a:t>
            </a:r>
          </a:p>
          <a:p>
            <a:endParaRPr lang="en-GB"/>
          </a:p>
        </p:txBody>
      </p:sp>
      <p:pic>
        <p:nvPicPr>
          <p:cNvPr id="1028" name="Picture 4" descr="Lev Vygotsky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5344" y="363773"/>
            <a:ext cx="1353994" cy="12768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FE71C7E-AC6C-458D-ABD7-40E842560B0A}"/>
              </a:ext>
            </a:extLst>
          </p:cNvPr>
          <p:cNvPicPr>
            <a:picLocks noChangeAspect="1"/>
          </p:cNvPicPr>
          <p:nvPr/>
        </p:nvPicPr>
        <p:blipFill>
          <a:blip r:embed="rId4"/>
          <a:stretch>
            <a:fillRect/>
          </a:stretch>
        </p:blipFill>
        <p:spPr>
          <a:xfrm>
            <a:off x="3448665" y="304790"/>
            <a:ext cx="1353429" cy="1274174"/>
          </a:xfrm>
          <a:prstGeom prst="rect">
            <a:avLst/>
          </a:prstGeom>
        </p:spPr>
      </p:pic>
    </p:spTree>
    <p:extLst>
      <p:ext uri="{BB962C8B-B14F-4D97-AF65-F5344CB8AC3E}">
        <p14:creationId xmlns:p14="http://schemas.microsoft.com/office/powerpoint/2010/main" val="31840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86" y="212302"/>
            <a:ext cx="4537399" cy="1031283"/>
          </a:xfrm>
        </p:spPr>
        <p:txBody>
          <a:bodyPr>
            <a:normAutofit fontScale="90000"/>
          </a:bodyPr>
          <a:lstStyle/>
          <a:p>
            <a:r>
              <a:rPr lang="cy-GB" sz="2700" b="1">
                <a:latin typeface="Calibri"/>
                <a:cs typeface="Calibri"/>
              </a:rPr>
              <a:t>Beth ddylai fod y canlyniadau dymunol ar gyfer plant? </a:t>
            </a:r>
            <a:br>
              <a:rPr lang="cy-GB">
                <a:latin typeface="Arial"/>
              </a:rPr>
            </a:br>
            <a:endParaRPr lang="en-GB"/>
          </a:p>
        </p:txBody>
      </p:sp>
      <p:sp>
        <p:nvSpPr>
          <p:cNvPr id="3" name="Text Placeholder 2"/>
          <p:cNvSpPr>
            <a:spLocks noGrp="1"/>
          </p:cNvSpPr>
          <p:nvPr>
            <p:ph type="body" sz="quarter" idx="10"/>
          </p:nvPr>
        </p:nvSpPr>
        <p:spPr>
          <a:xfrm>
            <a:off x="6199608" y="231934"/>
            <a:ext cx="4651600" cy="1097915"/>
          </a:xfrm>
        </p:spPr>
        <p:txBody>
          <a:bodyPr vert="horz" lIns="91440" tIns="45720" rIns="91440" bIns="45720" rtlCol="0" anchor="t">
            <a:normAutofit/>
          </a:bodyPr>
          <a:lstStyle/>
          <a:p>
            <a:r>
              <a:rPr lang="en-US" sz="2400" b="1">
                <a:latin typeface="Calibri"/>
                <a:cs typeface="Arial"/>
              </a:rPr>
              <a:t>What should be the desired outcomes for children? </a:t>
            </a:r>
            <a:endParaRPr lang="en-GB" sz="2400">
              <a:latin typeface="Arial" panose="020B0604020202020204" pitchFamily="34" charset="0"/>
              <a:cs typeface="Arial" panose="020B0604020202020204" pitchFamily="34" charset="0"/>
            </a:endParaRPr>
          </a:p>
        </p:txBody>
      </p:sp>
      <p:sp>
        <p:nvSpPr>
          <p:cNvPr id="6" name="Rounded Rectangle 5"/>
          <p:cNvSpPr/>
          <p:nvPr/>
        </p:nvSpPr>
        <p:spPr>
          <a:xfrm>
            <a:off x="6486144" y="1324327"/>
            <a:ext cx="4059936" cy="7802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Physical Health and Safety</a:t>
            </a:r>
            <a:endParaRPr lang="en-GB"/>
          </a:p>
        </p:txBody>
      </p:sp>
      <p:sp>
        <p:nvSpPr>
          <p:cNvPr id="9" name="Rounded Rectangle 8"/>
          <p:cNvSpPr/>
          <p:nvPr/>
        </p:nvSpPr>
        <p:spPr>
          <a:xfrm>
            <a:off x="6486144" y="2487989"/>
            <a:ext cx="4059936" cy="7291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Emotional and Behavioural Competence</a:t>
            </a:r>
            <a:endParaRPr lang="en-GB"/>
          </a:p>
        </p:txBody>
      </p:sp>
      <p:sp>
        <p:nvSpPr>
          <p:cNvPr id="10" name="Rounded Rectangle 9"/>
          <p:cNvSpPr/>
          <p:nvPr/>
        </p:nvSpPr>
        <p:spPr>
          <a:xfrm>
            <a:off x="6497288" y="3619659"/>
            <a:ext cx="4059936" cy="7132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Social Competence</a:t>
            </a:r>
            <a:endParaRPr lang="en-GB"/>
          </a:p>
        </p:txBody>
      </p:sp>
      <p:sp>
        <p:nvSpPr>
          <p:cNvPr id="11" name="Rounded Rectangle 10"/>
          <p:cNvSpPr/>
          <p:nvPr/>
        </p:nvSpPr>
        <p:spPr>
          <a:xfrm>
            <a:off x="6486144" y="4820440"/>
            <a:ext cx="4059936" cy="7132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a:t>Cognitive Competence</a:t>
            </a:r>
            <a:endParaRPr lang="en-GB"/>
          </a:p>
        </p:txBody>
      </p:sp>
      <p:sp>
        <p:nvSpPr>
          <p:cNvPr id="12" name="Rounded Rectangle 5">
            <a:extLst>
              <a:ext uri="{FF2B5EF4-FFF2-40B4-BE49-F238E27FC236}">
                <a16:creationId xmlns:a16="http://schemas.microsoft.com/office/drawing/2014/main" id="{D8145C9F-AE9E-49FC-A816-C92525E94E7D}"/>
              </a:ext>
            </a:extLst>
          </p:cNvPr>
          <p:cNvSpPr/>
          <p:nvPr/>
        </p:nvSpPr>
        <p:spPr>
          <a:xfrm>
            <a:off x="1122417" y="1324327"/>
            <a:ext cx="4059936" cy="78028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b="1" kern="0">
                <a:solidFill>
                  <a:srgbClr val="FFFFFF"/>
                </a:solidFill>
                <a:latin typeface="Arial"/>
                <a:cs typeface="Arial"/>
              </a:rPr>
              <a:t>Iechyd a Diogelwch Corfforol</a:t>
            </a:r>
          </a:p>
        </p:txBody>
      </p:sp>
      <p:sp>
        <p:nvSpPr>
          <p:cNvPr id="16" name="Rounded Rectangle 8">
            <a:extLst>
              <a:ext uri="{FF2B5EF4-FFF2-40B4-BE49-F238E27FC236}">
                <a16:creationId xmlns:a16="http://schemas.microsoft.com/office/drawing/2014/main" id="{6F4860DF-E9B8-4EB1-8EF0-468FF439C037}"/>
              </a:ext>
            </a:extLst>
          </p:cNvPr>
          <p:cNvSpPr/>
          <p:nvPr/>
        </p:nvSpPr>
        <p:spPr>
          <a:xfrm>
            <a:off x="1122417" y="2493853"/>
            <a:ext cx="4059936" cy="729179"/>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b="1" kern="0">
                <a:solidFill>
                  <a:srgbClr val="FFFFFF"/>
                </a:solidFill>
                <a:latin typeface="Arial"/>
                <a:cs typeface="Arial"/>
              </a:rPr>
              <a:t>Cymhwysedd Emosiynol ac Ymddygiadol</a:t>
            </a:r>
          </a:p>
        </p:txBody>
      </p:sp>
      <p:sp>
        <p:nvSpPr>
          <p:cNvPr id="17" name="Rounded Rectangle 9">
            <a:extLst>
              <a:ext uri="{FF2B5EF4-FFF2-40B4-BE49-F238E27FC236}">
                <a16:creationId xmlns:a16="http://schemas.microsoft.com/office/drawing/2014/main" id="{F825D601-B0EE-4644-B8E6-05842EC2DCC6}"/>
              </a:ext>
            </a:extLst>
          </p:cNvPr>
          <p:cNvSpPr/>
          <p:nvPr/>
        </p:nvSpPr>
        <p:spPr>
          <a:xfrm>
            <a:off x="1122417" y="3619660"/>
            <a:ext cx="4059936" cy="713233"/>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b="1" kern="0">
                <a:solidFill>
                  <a:srgbClr val="FFFFFF"/>
                </a:solidFill>
                <a:latin typeface="Arial"/>
                <a:cs typeface="Arial"/>
              </a:rPr>
              <a:t>Cymhwysedd Cymdeithasol</a:t>
            </a:r>
          </a:p>
        </p:txBody>
      </p:sp>
      <p:sp>
        <p:nvSpPr>
          <p:cNvPr id="18" name="Rounded Rectangle 10">
            <a:extLst>
              <a:ext uri="{FF2B5EF4-FFF2-40B4-BE49-F238E27FC236}">
                <a16:creationId xmlns:a16="http://schemas.microsoft.com/office/drawing/2014/main" id="{4B7EB8C0-6E89-4FAC-8918-957991BF3F11}"/>
              </a:ext>
            </a:extLst>
          </p:cNvPr>
          <p:cNvSpPr/>
          <p:nvPr/>
        </p:nvSpPr>
        <p:spPr>
          <a:xfrm>
            <a:off x="1122417" y="4820440"/>
            <a:ext cx="4059936" cy="713233"/>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b="1" kern="0">
                <a:solidFill>
                  <a:srgbClr val="FFFFFF"/>
                </a:solidFill>
                <a:latin typeface="Arial"/>
                <a:cs typeface="Arial"/>
              </a:rPr>
              <a:t>Cymhwysedd Gwybyddol</a:t>
            </a:r>
          </a:p>
        </p:txBody>
      </p:sp>
    </p:spTree>
    <p:extLst>
      <p:ext uri="{BB962C8B-B14F-4D97-AF65-F5344CB8AC3E}">
        <p14:creationId xmlns:p14="http://schemas.microsoft.com/office/powerpoint/2010/main" val="260618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331" y="563143"/>
            <a:ext cx="5162550" cy="1031283"/>
          </a:xfrm>
        </p:spPr>
        <p:txBody>
          <a:bodyPr>
            <a:normAutofit fontScale="90000"/>
          </a:bodyPr>
          <a:lstStyle/>
          <a:p>
            <a:pPr algn="ctr"/>
            <a:r>
              <a:rPr lang="cy-GB" sz="2200" b="1" dirty="0">
                <a:latin typeface="Arial"/>
              </a:rPr>
              <a:t>Gwybodaeth, agweddau ac arferion magu plant</a:t>
            </a:r>
            <a:br>
              <a:rPr lang="cy-GB" b="1" dirty="0">
                <a:latin typeface="Arial"/>
              </a:rPr>
            </a:br>
            <a:endParaRPr lang="en-GB"/>
          </a:p>
        </p:txBody>
      </p:sp>
      <p:sp>
        <p:nvSpPr>
          <p:cNvPr id="3" name="Text Placeholder 2"/>
          <p:cNvSpPr>
            <a:spLocks noGrp="1"/>
          </p:cNvSpPr>
          <p:nvPr>
            <p:ph type="body" sz="quarter" idx="10"/>
          </p:nvPr>
        </p:nvSpPr>
        <p:spPr>
          <a:xfrm>
            <a:off x="6386514" y="563143"/>
            <a:ext cx="4865529" cy="615270"/>
          </a:xfrm>
        </p:spPr>
        <p:txBody>
          <a:bodyPr vert="horz" lIns="91440" tIns="45720" rIns="91440" bIns="45720" rtlCol="0" anchor="t">
            <a:normAutofit lnSpcReduction="10000"/>
          </a:bodyPr>
          <a:lstStyle/>
          <a:p>
            <a:pPr algn="ctr"/>
            <a:r>
              <a:rPr lang="en-US" sz="2000" b="1" dirty="0">
                <a:latin typeface="Arial"/>
                <a:cs typeface="Arial"/>
              </a:rPr>
              <a:t>Parenting knowledge, attitudes, and practices</a:t>
            </a:r>
            <a:endParaRPr lang="en-GB" sz="2000" b="1" dirty="0">
              <a:latin typeface="Arial"/>
              <a:cs typeface="Arial"/>
            </a:endParaRPr>
          </a:p>
          <a:p>
            <a:endParaRPr lang="en-GB"/>
          </a:p>
        </p:txBody>
      </p:sp>
      <p:sp>
        <p:nvSpPr>
          <p:cNvPr id="4" name="Text Placeholder 3"/>
          <p:cNvSpPr>
            <a:spLocks noGrp="1"/>
          </p:cNvSpPr>
          <p:nvPr>
            <p:ph type="body" sz="quarter" idx="11"/>
          </p:nvPr>
        </p:nvSpPr>
        <p:spPr>
          <a:xfrm>
            <a:off x="6386514" y="1594426"/>
            <a:ext cx="5034155" cy="4019106"/>
          </a:xfrm>
        </p:spPr>
        <p:txBody>
          <a:bodyPr>
            <a:normAutofit/>
          </a:bodyPr>
          <a:lstStyle/>
          <a:p>
            <a:r>
              <a:rPr lang="en-US" sz="2000">
                <a:latin typeface="Arial" panose="020B0604020202020204" pitchFamily="34" charset="0"/>
                <a:cs typeface="Arial" panose="020B0604020202020204" pitchFamily="34" charset="0"/>
              </a:rPr>
              <a:t>‘Practices’: refers to parenting behaviors or approaches to childrearing that can shape how a child develops. Generally speaking, knowledge relates to cognition, attitudes relate to motivation, and practices relate to ways of engaging or behavior, but all three may emanate from a common source.</a:t>
            </a:r>
            <a:endParaRPr lang="en-GB" sz="20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954833" y="1540368"/>
            <a:ext cx="4795546" cy="3480353"/>
          </a:xfrm>
        </p:spPr>
        <p:txBody>
          <a:bodyPr>
            <a:normAutofit/>
          </a:bodyPr>
          <a:lstStyle/>
          <a:p>
            <a:r>
              <a:rPr lang="cy-GB" sz="2000">
                <a:latin typeface="Arial"/>
              </a:rPr>
              <a:t>'Arferion': mae'n cyfeirio at ymddygiadau magu plant neu ddulliau o fagu plant sy'n gallu llywio sut mae plentyn yn datblygu. Yn gyffredinol, mae gwybodaeth yn ymwneud â gwybyddiaeth, mae agweddau'n ymwneud â chymhelliant, ac mae arferion yn ymwneud â ffyrdd o ymgysylltu neu ymddygiad, ond gall y tri ddeillio o ffynhonnell gyffredin</a:t>
            </a:r>
            <a:endParaRPr lang="en-GB" sz="2000"/>
          </a:p>
        </p:txBody>
      </p:sp>
    </p:spTree>
    <p:extLst>
      <p:ext uri="{BB962C8B-B14F-4D97-AF65-F5344CB8AC3E}">
        <p14:creationId xmlns:p14="http://schemas.microsoft.com/office/powerpoint/2010/main" val="1019286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073" y="203055"/>
            <a:ext cx="4937991" cy="1031283"/>
          </a:xfrm>
        </p:spPr>
        <p:txBody>
          <a:bodyPr>
            <a:normAutofit fontScale="90000"/>
          </a:bodyPr>
          <a:lstStyle/>
          <a:p>
            <a:pPr algn="ctr"/>
            <a:r>
              <a:rPr lang="cy-GB" sz="2200" b="1">
                <a:latin typeface="Calibri"/>
                <a:cs typeface="Calibri"/>
              </a:rPr>
              <a:t>Gwybodaeth, agweddau ac arferion magu plant</a:t>
            </a:r>
            <a:br>
              <a:rPr lang="cy-GB">
                <a:latin typeface="Arial"/>
              </a:rPr>
            </a:br>
            <a:endParaRPr lang="en-GB"/>
          </a:p>
        </p:txBody>
      </p:sp>
      <p:sp>
        <p:nvSpPr>
          <p:cNvPr id="3" name="Text Placeholder 2"/>
          <p:cNvSpPr>
            <a:spLocks noGrp="1"/>
          </p:cNvSpPr>
          <p:nvPr>
            <p:ph type="body" sz="quarter" idx="10"/>
          </p:nvPr>
        </p:nvSpPr>
        <p:spPr>
          <a:xfrm>
            <a:off x="6645465" y="194438"/>
            <a:ext cx="4479544" cy="671195"/>
          </a:xfrm>
        </p:spPr>
        <p:txBody>
          <a:bodyPr vert="horz" lIns="91440" tIns="45720" rIns="91440" bIns="45720" rtlCol="0" anchor="t">
            <a:normAutofit/>
          </a:bodyPr>
          <a:lstStyle/>
          <a:p>
            <a:pPr algn="ctr"/>
            <a:r>
              <a:rPr lang="en-US" sz="2000" b="1">
                <a:latin typeface="Calibri"/>
                <a:cs typeface="Arial"/>
              </a:rPr>
              <a:t>Parenting knowledge, attitudes, and practices</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468269" y="1049593"/>
            <a:ext cx="4833936" cy="501091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The child outcomes described above provide the context for considering the range of parenting knowledge, attitudes, and practices and identifying those that research supports as core.</a:t>
            </a:r>
          </a:p>
          <a:p>
            <a:pPr marL="285750" indent="-285750">
              <a:buFont typeface="Arial" panose="020B0604020202020204" pitchFamily="34" charset="0"/>
              <a:buChar char="•"/>
            </a:pPr>
            <a:r>
              <a:rPr lang="en-GB">
                <a:latin typeface="Calibri"/>
                <a:cs typeface="Arial"/>
              </a:rPr>
              <a:t>‘Knowledge’: </a:t>
            </a:r>
            <a:r>
              <a:rPr lang="en-US">
                <a:latin typeface="Calibri"/>
                <a:cs typeface="Arial"/>
              </a:rPr>
              <a:t>refers to facts, information, and skills gained through experience or education and understanding of an issue or phenomenon.</a:t>
            </a:r>
          </a:p>
          <a:p>
            <a:pPr marL="285750" indent="-285750">
              <a:buFont typeface="Arial" panose="020B0604020202020204" pitchFamily="34" charset="0"/>
              <a:buChar char="•"/>
            </a:pPr>
            <a:r>
              <a:rPr lang="en-US">
                <a:latin typeface="Calibri"/>
                <a:cs typeface="Arial"/>
              </a:rPr>
              <a:t>‘Attitudes’: refers to viewpoints, perspectives, reactions, or settled ways of thinking about aspects of parenting or child development, including parents' roles and responsibilities. Attitudes may be related to cultural beliefs founded in common experience. </a:t>
            </a:r>
            <a:endParaRPr lang="en-US">
              <a:latin typeface="Calibri"/>
              <a:cs typeface="Arial" panose="020B0604020202020204" pitchFamily="34" charset="0"/>
            </a:endParaRP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896073" y="1049593"/>
            <a:ext cx="4937990" cy="4758813"/>
          </a:xfrm>
        </p:spPr>
        <p:txBody>
          <a:bodyPr vert="horz" lIns="91440" tIns="45720" rIns="91440" bIns="45720" rtlCol="0" anchor="t">
            <a:normAutofit/>
          </a:bodyPr>
          <a:lstStyle/>
          <a:p>
            <a:pPr marL="285750" indent="-285750">
              <a:buFont typeface="Arial" panose="020B0604020202020204" pitchFamily="34" charset="0"/>
              <a:buChar char="•"/>
            </a:pPr>
            <a:r>
              <a:rPr lang="cy-GB" sz="1900">
                <a:latin typeface="Calibri"/>
                <a:cs typeface="Calibri"/>
              </a:rPr>
              <a:t>Mae’r canlyniadau plant a ddisgrifir uchod yn darparu’r cyd-destun ar gyfer ystyried yr ystod o wybodaeth, agweddau, ac arferion magu plant a nodi’r rhai y mae ymchwil yn eu cefnogi fel rhai craidd.</a:t>
            </a:r>
          </a:p>
          <a:p>
            <a:pPr marL="285750" indent="-285750">
              <a:buFont typeface="Arial" panose="020B0604020202020204" pitchFamily="34" charset="0"/>
              <a:buChar char="•"/>
            </a:pPr>
            <a:r>
              <a:rPr lang="cy-GB" sz="1900">
                <a:latin typeface="Calibri"/>
                <a:cs typeface="Calibri"/>
              </a:rPr>
              <a:t>'Gwybodaeth': mae'n cyfeirio at ffeithiau, gwybodaeth, a sgiliau a enillwyd trwy brofiad neu addysg a dealltwriaeth o fater neu ffenomen.</a:t>
            </a:r>
          </a:p>
          <a:p>
            <a:pPr marL="285750" indent="-285750">
              <a:buFont typeface="Arial" panose="020B0604020202020204" pitchFamily="34" charset="0"/>
              <a:buChar char="•"/>
            </a:pPr>
            <a:r>
              <a:rPr lang="cy-GB" sz="1900">
                <a:latin typeface="Calibri"/>
                <a:cs typeface="Calibri"/>
              </a:rPr>
              <a:t>'Agweddau': mae'n cyfeirio at farn, safbwyntiau, ymatebion, neu ffyrdd sefydlog o feddwl am agweddau ar </a:t>
            </a:r>
            <a:r>
              <a:rPr lang="cy-GB" sz="1900" err="1">
                <a:latin typeface="Calibri"/>
                <a:cs typeface="Calibri"/>
              </a:rPr>
              <a:t>rianta</a:t>
            </a:r>
            <a:r>
              <a:rPr lang="cy-GB" sz="1900">
                <a:latin typeface="Calibri"/>
                <a:cs typeface="Calibri"/>
              </a:rPr>
              <a:t> neu ddatblygiad plant, gan gynnwys rolau a chyfrifoldebau rhieni. Gall agweddau fod yn gysylltiedig â chredoau diwylliannol sy'n seiliedig ar brofiad cyffredin. </a:t>
            </a:r>
          </a:p>
          <a:p>
            <a:endParaRPr lang="en-GB"/>
          </a:p>
        </p:txBody>
      </p:sp>
    </p:spTree>
    <p:extLst>
      <p:ext uri="{BB962C8B-B14F-4D97-AF65-F5344CB8AC3E}">
        <p14:creationId xmlns:p14="http://schemas.microsoft.com/office/powerpoint/2010/main" val="39186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84" y="203245"/>
            <a:ext cx="5292304" cy="1031283"/>
          </a:xfrm>
        </p:spPr>
        <p:txBody>
          <a:bodyPr>
            <a:normAutofit fontScale="90000"/>
          </a:bodyPr>
          <a:lstStyle/>
          <a:p>
            <a:pPr algn="ctr"/>
            <a:r>
              <a:rPr lang="cy-GB" sz="2200" b="1">
                <a:latin typeface="Calibri"/>
                <a:cs typeface="Calibri"/>
              </a:rPr>
              <a:t>Pa mor bwysig yw gwybodaeth rhieni ar gyfer datblygiad plentyn? </a:t>
            </a:r>
            <a:br>
              <a:rPr lang="cy-GB">
                <a:latin typeface="Arial"/>
              </a:rPr>
            </a:br>
            <a:endParaRPr lang="en-GB"/>
          </a:p>
        </p:txBody>
      </p:sp>
      <p:sp>
        <p:nvSpPr>
          <p:cNvPr id="3" name="Text Placeholder 2"/>
          <p:cNvSpPr>
            <a:spLocks noGrp="1"/>
          </p:cNvSpPr>
          <p:nvPr>
            <p:ph type="body" sz="quarter" idx="10"/>
          </p:nvPr>
        </p:nvSpPr>
        <p:spPr>
          <a:xfrm>
            <a:off x="6386514" y="182246"/>
            <a:ext cx="5211437" cy="707770"/>
          </a:xfrm>
        </p:spPr>
        <p:txBody>
          <a:bodyPr vert="horz" lIns="91440" tIns="45720" rIns="91440" bIns="45720" rtlCol="0" anchor="t">
            <a:normAutofit/>
          </a:bodyPr>
          <a:lstStyle/>
          <a:p>
            <a:pPr algn="ctr"/>
            <a:r>
              <a:rPr lang="en-US" sz="2000" b="1">
                <a:latin typeface="Calibri"/>
                <a:cs typeface="Arial"/>
              </a:rPr>
              <a:t>How important is parental knowledge for child development? </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386514" y="1048512"/>
            <a:ext cx="5164445" cy="4840224"/>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Family environments which include factors associated with good parenting have been shown to be a protective feature for children growing up in disadvantaged neighbourhoods (Seaman et al, 2005; Katz and Redmond, 2009; Nixon, 2012).</a:t>
            </a:r>
          </a:p>
          <a:p>
            <a:pPr marL="285750" indent="-285750">
              <a:buFont typeface="Arial" panose="020B0604020202020204" pitchFamily="34" charset="0"/>
              <a:buChar char="•"/>
            </a:pPr>
            <a:r>
              <a:rPr lang="en-US">
                <a:latin typeface="Calibri"/>
                <a:cs typeface="Arial"/>
              </a:rPr>
              <a:t>Sensitive, available and consistent parenting has been shown to promote resilience in children living in poverty (Sroufe, et al 1990; Nixon, 2012).</a:t>
            </a:r>
          </a:p>
          <a:p>
            <a:pPr marL="285750" indent="-285750">
              <a:buFont typeface="Arial" panose="020B0604020202020204" pitchFamily="34" charset="0"/>
              <a:buChar char="•"/>
            </a:pPr>
            <a:r>
              <a:rPr lang="en-US">
                <a:latin typeface="Calibri"/>
                <a:cs typeface="Arial"/>
              </a:rPr>
              <a:t>Good quality relationships between mothers, fathers and their children are also associated with positive outcomes, which appear to carry over to adulthood (O’Connor and Scott 2007). Research also suggests that the strongest influences on self-esteem are an individual’s parents (Emler, 2001). </a:t>
            </a:r>
            <a:endParaRPr lang="en-US">
              <a:latin typeface="Calibri"/>
              <a:cs typeface="Arial" panose="020B0604020202020204" pitchFamily="34" charset="0"/>
            </a:endParaRP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573882" y="1070060"/>
            <a:ext cx="5164445" cy="4546841"/>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sz="1900">
                <a:latin typeface="Calibri"/>
                <a:cs typeface="Calibri"/>
              </a:rPr>
              <a:t>Dangoswyd bod amgylcheddau teuluol sy’n cynnwys ffactorau sy’n gysylltiedig â </a:t>
            </a:r>
            <a:r>
              <a:rPr lang="cy-GB" sz="1900" err="1">
                <a:latin typeface="Calibri"/>
                <a:cs typeface="Calibri"/>
              </a:rPr>
              <a:t>rhianta</a:t>
            </a:r>
            <a:r>
              <a:rPr lang="cy-GB" sz="1900">
                <a:latin typeface="Calibri"/>
                <a:cs typeface="Calibri"/>
              </a:rPr>
              <a:t> da yn nodwedd warchodol ar gyfer plant sy’n cael eu magu mewn cymdogaethau difreintiedig (</a:t>
            </a:r>
            <a:r>
              <a:rPr lang="cy-GB" sz="1900" err="1">
                <a:latin typeface="Calibri"/>
                <a:cs typeface="Calibri"/>
              </a:rPr>
              <a:t>Seaman</a:t>
            </a:r>
            <a:r>
              <a:rPr lang="cy-GB" sz="1900">
                <a:latin typeface="Calibri"/>
                <a:cs typeface="Calibri"/>
              </a:rPr>
              <a:t> </a:t>
            </a:r>
            <a:r>
              <a:rPr lang="cy-GB" sz="1900" err="1">
                <a:latin typeface="Calibri"/>
                <a:cs typeface="Calibri"/>
              </a:rPr>
              <a:t>et</a:t>
            </a:r>
            <a:r>
              <a:rPr lang="cy-GB" sz="1900">
                <a:latin typeface="Calibri"/>
                <a:cs typeface="Calibri"/>
              </a:rPr>
              <a:t> </a:t>
            </a:r>
            <a:r>
              <a:rPr lang="cy-GB" sz="1900" err="1">
                <a:latin typeface="Calibri"/>
                <a:cs typeface="Calibri"/>
              </a:rPr>
              <a:t>al</a:t>
            </a:r>
            <a:r>
              <a:rPr lang="cy-GB" sz="1900">
                <a:latin typeface="Calibri"/>
                <a:cs typeface="Calibri"/>
              </a:rPr>
              <a:t>, 2005; </a:t>
            </a:r>
            <a:r>
              <a:rPr lang="cy-GB" sz="1900" err="1">
                <a:latin typeface="Calibri"/>
                <a:cs typeface="Calibri"/>
              </a:rPr>
              <a:t>Katz</a:t>
            </a:r>
            <a:r>
              <a:rPr lang="cy-GB" sz="1900">
                <a:latin typeface="Calibri"/>
                <a:cs typeface="Calibri"/>
              </a:rPr>
              <a:t> a </a:t>
            </a:r>
            <a:r>
              <a:rPr lang="cy-GB" sz="1900" err="1">
                <a:latin typeface="Calibri"/>
                <a:cs typeface="Calibri"/>
              </a:rPr>
              <a:t>Redmond</a:t>
            </a:r>
            <a:r>
              <a:rPr lang="cy-GB" sz="1900">
                <a:latin typeface="Calibri"/>
                <a:cs typeface="Calibri"/>
              </a:rPr>
              <a:t>, 2009; </a:t>
            </a:r>
            <a:r>
              <a:rPr lang="cy-GB" sz="1900" err="1">
                <a:latin typeface="Calibri"/>
                <a:cs typeface="Calibri"/>
              </a:rPr>
              <a:t>Nixon</a:t>
            </a:r>
            <a:r>
              <a:rPr lang="cy-GB" sz="1900">
                <a:latin typeface="Calibri"/>
                <a:cs typeface="Calibri"/>
              </a:rPr>
              <a:t>, 2012).</a:t>
            </a:r>
          </a:p>
          <a:p>
            <a:pPr marL="285750" indent="-285750">
              <a:buFont typeface="Arial" panose="020B0604020202020204" pitchFamily="34" charset="0"/>
              <a:buChar char="•"/>
            </a:pPr>
            <a:r>
              <a:rPr lang="cy-GB" sz="1900">
                <a:latin typeface="Calibri"/>
                <a:cs typeface="Calibri"/>
              </a:rPr>
              <a:t>Dangoswyd bod </a:t>
            </a:r>
            <a:r>
              <a:rPr lang="cy-GB" sz="1900" err="1">
                <a:latin typeface="Calibri"/>
                <a:cs typeface="Calibri"/>
              </a:rPr>
              <a:t>rhianta</a:t>
            </a:r>
            <a:r>
              <a:rPr lang="cy-GB" sz="1900">
                <a:latin typeface="Calibri"/>
                <a:cs typeface="Calibri"/>
              </a:rPr>
              <a:t> sensitif, sydd ar gael ac yn gyson yn hybu gwytnwch ymhlith plant sy’n byw mewn tlodi (</a:t>
            </a:r>
            <a:r>
              <a:rPr lang="cy-GB" sz="1900" err="1">
                <a:latin typeface="Calibri"/>
                <a:cs typeface="Calibri"/>
              </a:rPr>
              <a:t>Sroufe</a:t>
            </a:r>
            <a:r>
              <a:rPr lang="cy-GB" sz="1900">
                <a:latin typeface="Calibri"/>
                <a:cs typeface="Calibri"/>
              </a:rPr>
              <a:t>, </a:t>
            </a:r>
            <a:r>
              <a:rPr lang="cy-GB" sz="1900" err="1">
                <a:latin typeface="Calibri"/>
                <a:cs typeface="Calibri"/>
              </a:rPr>
              <a:t>et</a:t>
            </a:r>
            <a:r>
              <a:rPr lang="cy-GB" sz="1900">
                <a:latin typeface="Calibri"/>
                <a:cs typeface="Calibri"/>
              </a:rPr>
              <a:t> </a:t>
            </a:r>
            <a:r>
              <a:rPr lang="cy-GB" sz="1900" err="1">
                <a:latin typeface="Calibri"/>
                <a:cs typeface="Calibri"/>
              </a:rPr>
              <a:t>al</a:t>
            </a:r>
            <a:r>
              <a:rPr lang="cy-GB" sz="1900">
                <a:latin typeface="Calibri"/>
                <a:cs typeface="Calibri"/>
              </a:rPr>
              <a:t> 1990; </a:t>
            </a:r>
            <a:r>
              <a:rPr lang="cy-GB" sz="1900" err="1">
                <a:latin typeface="Calibri"/>
                <a:cs typeface="Calibri"/>
              </a:rPr>
              <a:t>Nixon</a:t>
            </a:r>
            <a:r>
              <a:rPr lang="cy-GB" sz="1900">
                <a:latin typeface="Calibri"/>
                <a:cs typeface="Calibri"/>
              </a:rPr>
              <a:t>, 2012).</a:t>
            </a:r>
          </a:p>
          <a:p>
            <a:pPr marL="285750" indent="-285750">
              <a:buFont typeface="Arial" panose="020B0604020202020204" pitchFamily="34" charset="0"/>
              <a:buChar char="•"/>
            </a:pPr>
            <a:r>
              <a:rPr lang="cy-GB" sz="1900">
                <a:latin typeface="Calibri"/>
                <a:cs typeface="Calibri"/>
              </a:rPr>
              <a:t>Mae perthnasoedd o ansawdd da rhwng mamau, tadau a'u plant hefyd yn gysylltiedig â chanlyniadau cadarnhaol, sy'n ymddangos fel pe baent yn cario drosodd i fod yn oedolion (</a:t>
            </a:r>
            <a:r>
              <a:rPr lang="cy-GB" sz="1900" err="1">
                <a:latin typeface="Calibri"/>
                <a:cs typeface="Calibri"/>
              </a:rPr>
              <a:t>O'Connor</a:t>
            </a:r>
            <a:r>
              <a:rPr lang="cy-GB" sz="1900">
                <a:latin typeface="Calibri"/>
                <a:cs typeface="Calibri"/>
              </a:rPr>
              <a:t> a Scott 2007). Mae ymchwil hefyd yn awgrymu mai rhieni unigolyn yw'r dylanwadau cryfaf ar hunan-barch (</a:t>
            </a:r>
            <a:r>
              <a:rPr lang="cy-GB" sz="1900" err="1">
                <a:latin typeface="Calibri"/>
                <a:cs typeface="Calibri"/>
              </a:rPr>
              <a:t>Emler</a:t>
            </a:r>
            <a:r>
              <a:rPr lang="cy-GB" sz="1900">
                <a:latin typeface="Calibri"/>
                <a:cs typeface="Calibri"/>
              </a:rPr>
              <a:t>, 2001). </a:t>
            </a:r>
          </a:p>
          <a:p>
            <a:endParaRPr lang="en-GB"/>
          </a:p>
        </p:txBody>
      </p:sp>
    </p:spTree>
    <p:extLst>
      <p:ext uri="{BB962C8B-B14F-4D97-AF65-F5344CB8AC3E}">
        <p14:creationId xmlns:p14="http://schemas.microsoft.com/office/powerpoint/2010/main" val="337058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12" y="130093"/>
            <a:ext cx="5161676" cy="1031283"/>
          </a:xfrm>
        </p:spPr>
        <p:txBody>
          <a:bodyPr>
            <a:normAutofit fontScale="90000"/>
          </a:bodyPr>
          <a:lstStyle/>
          <a:p>
            <a:r>
              <a:rPr lang="cy-GB" sz="2200" b="1">
                <a:latin typeface="Calibri"/>
                <a:cs typeface="Calibri"/>
              </a:rPr>
              <a:t>Pa mor bwysig yw gwybodaeth rhieni ar gyfer datblygiad plentyn? </a:t>
            </a:r>
            <a:br>
              <a:rPr lang="cy-GB">
                <a:latin typeface="Arial"/>
              </a:rPr>
            </a:br>
            <a:endParaRPr lang="en-GB"/>
          </a:p>
        </p:txBody>
      </p:sp>
      <p:sp>
        <p:nvSpPr>
          <p:cNvPr id="3" name="Text Placeholder 2"/>
          <p:cNvSpPr>
            <a:spLocks noGrp="1"/>
          </p:cNvSpPr>
          <p:nvPr>
            <p:ph type="body" sz="quarter" idx="10"/>
          </p:nvPr>
        </p:nvSpPr>
        <p:spPr>
          <a:xfrm>
            <a:off x="6386514" y="109094"/>
            <a:ext cx="5062147" cy="646810"/>
          </a:xfrm>
        </p:spPr>
        <p:txBody>
          <a:bodyPr vert="horz" lIns="91440" tIns="45720" rIns="91440" bIns="45720" rtlCol="0" anchor="t">
            <a:normAutofit/>
          </a:bodyPr>
          <a:lstStyle/>
          <a:p>
            <a:r>
              <a:rPr lang="en-US" sz="2000" b="1">
                <a:latin typeface="Calibri"/>
                <a:cs typeface="Arial"/>
              </a:rPr>
              <a:t>How important is parental knowledge for child development? </a:t>
            </a:r>
            <a:endParaRPr lang="en-GB" sz="2000">
              <a:latin typeface="Arial" panose="020B0604020202020204" pitchFamily="34" charset="0"/>
              <a:cs typeface="Arial" panose="020B0604020202020204" pitchFamily="34" charset="0"/>
            </a:endParaRPr>
          </a:p>
          <a:p>
            <a:endParaRPr lang="en-GB" sz="2000"/>
          </a:p>
        </p:txBody>
      </p:sp>
      <p:sp>
        <p:nvSpPr>
          <p:cNvPr id="4" name="Text Placeholder 3"/>
          <p:cNvSpPr>
            <a:spLocks noGrp="1"/>
          </p:cNvSpPr>
          <p:nvPr>
            <p:ph type="body" sz="quarter" idx="11"/>
          </p:nvPr>
        </p:nvSpPr>
        <p:spPr>
          <a:xfrm>
            <a:off x="6357937" y="1161376"/>
            <a:ext cx="5161674" cy="4974335"/>
          </a:xfrm>
        </p:spPr>
        <p:txBody>
          <a:bodyPr>
            <a:noAutofit/>
          </a:bodyPr>
          <a:lstStyle/>
          <a:p>
            <a:r>
              <a:rPr lang="en-US" sz="2400">
                <a:latin typeface="Arial" panose="020B0604020202020204" pitchFamily="34" charset="0"/>
                <a:cs typeface="Arial" panose="020B0604020202020204" pitchFamily="34" charset="0"/>
              </a:rPr>
              <a:t>“..</a:t>
            </a:r>
            <a:r>
              <a:rPr lang="en-US" sz="2400" i="1">
                <a:latin typeface="Arial" panose="020B0604020202020204" pitchFamily="34" charset="0"/>
                <a:cs typeface="Arial" panose="020B0604020202020204" pitchFamily="34" charset="0"/>
              </a:rPr>
              <a:t>parental involvement in the form of ‘at-home good parenting’ has a significant positive effect on children’s achievement and adjustment even after all other factors shaping attainment have been taken out of the equation.……The scale of the impact is evident across all social classes and all ethnic groups</a:t>
            </a:r>
            <a:r>
              <a:rPr lang="en-US" sz="2400">
                <a:latin typeface="Arial" panose="020B0604020202020204" pitchFamily="34" charset="0"/>
                <a:cs typeface="Arial" panose="020B0604020202020204" pitchFamily="34" charset="0"/>
              </a:rPr>
              <a:t>” (Desforges and Bouchaard 2003). </a:t>
            </a:r>
            <a:endParaRPr lang="en-GB" sz="24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672389" y="1161376"/>
            <a:ext cx="5161676" cy="4254141"/>
          </a:xfrm>
        </p:spPr>
        <p:txBody>
          <a:bodyPr>
            <a:normAutofit/>
          </a:bodyPr>
          <a:lstStyle/>
          <a:p>
            <a:r>
              <a:rPr lang="cy-GB" sz="2400">
                <a:latin typeface="Arial"/>
              </a:rPr>
              <a:t>“..</a:t>
            </a:r>
            <a:r>
              <a:rPr lang="cy-GB" sz="2400" i="1">
                <a:latin typeface="Arial"/>
              </a:rPr>
              <a:t>mae cyfranogiad rhieni ar ffurf ‘</a:t>
            </a:r>
            <a:r>
              <a:rPr lang="cy-GB" sz="2400" i="1" err="1">
                <a:latin typeface="Arial"/>
              </a:rPr>
              <a:t>rhianta</a:t>
            </a:r>
            <a:r>
              <a:rPr lang="cy-GB" sz="2400" i="1">
                <a:latin typeface="Arial"/>
              </a:rPr>
              <a:t> da gartref’ yn cael effaith gadarnhaol sylweddol ar gyflawniad ac addasiad plant hyd yn oed ar ôl i’r holl ffactorau eraill sy’n llywio cyrhaeddiad gael eu tynnu allan o’r hafaliad.……Mae graddfa’r effaith yn amlwg ar draws yr holl ddosbarthiadau cymdeithasol a phob grŵp ethnig</a:t>
            </a:r>
            <a:r>
              <a:rPr lang="cy-GB" sz="2400">
                <a:latin typeface="Arial"/>
              </a:rPr>
              <a:t>” (</a:t>
            </a:r>
            <a:r>
              <a:rPr lang="cy-GB" sz="2400" err="1">
                <a:latin typeface="Arial"/>
              </a:rPr>
              <a:t>Desforges</a:t>
            </a:r>
            <a:r>
              <a:rPr lang="cy-GB" sz="2400">
                <a:latin typeface="Arial"/>
              </a:rPr>
              <a:t> a </a:t>
            </a:r>
            <a:r>
              <a:rPr lang="cy-GB" sz="2400" err="1">
                <a:latin typeface="Arial"/>
              </a:rPr>
              <a:t>Bouchaard</a:t>
            </a:r>
            <a:r>
              <a:rPr lang="cy-GB" sz="2400">
                <a:latin typeface="Arial"/>
              </a:rPr>
              <a:t> 2003). </a:t>
            </a:r>
          </a:p>
          <a:p>
            <a:endParaRPr lang="en-GB"/>
          </a:p>
        </p:txBody>
      </p:sp>
    </p:spTree>
    <p:extLst>
      <p:ext uri="{BB962C8B-B14F-4D97-AF65-F5344CB8AC3E}">
        <p14:creationId xmlns:p14="http://schemas.microsoft.com/office/powerpoint/2010/main" val="1557821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79" y="224494"/>
            <a:ext cx="5357619" cy="1031283"/>
          </a:xfrm>
        </p:spPr>
        <p:txBody>
          <a:bodyPr>
            <a:normAutofit fontScale="90000"/>
          </a:bodyPr>
          <a:lstStyle/>
          <a:p>
            <a:pPr algn="ctr"/>
            <a:r>
              <a:rPr lang="cy-GB" sz="2200" b="1">
                <a:latin typeface="Calibri"/>
                <a:cs typeface="Calibri"/>
              </a:rPr>
              <a:t>Pa mor bwysig yw gwybodaeth rhieni ar gyfer yr Ymarferydd  Gwasanaethau Cymdeithasol? </a:t>
            </a:r>
            <a:br>
              <a:rPr lang="cy-GB">
                <a:latin typeface="Arial"/>
              </a:rPr>
            </a:br>
            <a:endParaRPr lang="en-GB"/>
          </a:p>
        </p:txBody>
      </p:sp>
      <p:sp>
        <p:nvSpPr>
          <p:cNvPr id="3" name="Text Placeholder 2"/>
          <p:cNvSpPr>
            <a:spLocks noGrp="1"/>
          </p:cNvSpPr>
          <p:nvPr>
            <p:ph type="body" sz="quarter" idx="10"/>
          </p:nvPr>
        </p:nvSpPr>
        <p:spPr>
          <a:xfrm>
            <a:off x="6096000" y="224494"/>
            <a:ext cx="5035420" cy="951610"/>
          </a:xfrm>
        </p:spPr>
        <p:txBody>
          <a:bodyPr vert="horz" lIns="91440" tIns="45720" rIns="91440" bIns="45720" rtlCol="0" anchor="t">
            <a:normAutofit/>
          </a:bodyPr>
          <a:lstStyle/>
          <a:p>
            <a:pPr algn="ctr"/>
            <a:r>
              <a:rPr lang="en-US" sz="2000" b="1">
                <a:latin typeface="Calibri"/>
                <a:cs typeface="Arial"/>
              </a:rPr>
              <a:t>How important is parental knowledge for the Social Services Practitioner? </a:t>
            </a:r>
            <a:endParaRPr lang="en-GB" sz="2000">
              <a:latin typeface="Arial" panose="020B0604020202020204" pitchFamily="34" charset="0"/>
              <a:cs typeface="Arial" panose="020B0604020202020204" pitchFamily="34" charset="0"/>
            </a:endParaRPr>
          </a:p>
          <a:p>
            <a:endParaRPr lang="en-GB" sz="2000"/>
          </a:p>
        </p:txBody>
      </p:sp>
      <p:sp>
        <p:nvSpPr>
          <p:cNvPr id="4" name="Text Placeholder 3"/>
          <p:cNvSpPr>
            <a:spLocks noGrp="1"/>
          </p:cNvSpPr>
          <p:nvPr>
            <p:ph type="body" sz="quarter" idx="11"/>
          </p:nvPr>
        </p:nvSpPr>
        <p:spPr>
          <a:xfrm>
            <a:off x="6386514" y="1181248"/>
            <a:ext cx="4744906" cy="464515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To work with parents to reduce risks; strengthen parenting capacity; develop and build resilience and sustain positive change in the best interests of children.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Maintain a strong focus on positive outcomes intended for children, which reflects their rights, supports mothers, fathers and carers, which should :</a:t>
            </a:r>
          </a:p>
          <a:p>
            <a:pPr marL="285750" indent="-285750">
              <a:buFontTx/>
              <a:buChar char="-"/>
            </a:pPr>
            <a:r>
              <a:rPr lang="en-US">
                <a:latin typeface="Calibri"/>
                <a:cs typeface="Arial"/>
              </a:rPr>
              <a:t>Support management of behaviour.</a:t>
            </a:r>
          </a:p>
          <a:p>
            <a:pPr marL="285750" indent="-285750">
              <a:buFontTx/>
              <a:buChar char="-"/>
            </a:pPr>
            <a:r>
              <a:rPr lang="en-US">
                <a:latin typeface="Calibri"/>
                <a:cs typeface="Arial"/>
              </a:rPr>
              <a:t>Develop </a:t>
            </a:r>
            <a:r>
              <a:rPr lang="en-GB">
                <a:latin typeface="Calibri"/>
                <a:cs typeface="Arial"/>
              </a:rPr>
              <a:t>positive attitudes, aspiration and resilience for all.</a:t>
            </a:r>
          </a:p>
          <a:p>
            <a:pPr marL="285750" indent="-285750">
              <a:buFontTx/>
              <a:buChar char="-"/>
            </a:pPr>
            <a:r>
              <a:rPr lang="en-US">
                <a:latin typeface="Calibri"/>
                <a:cs typeface="Arial"/>
              </a:rPr>
              <a:t>Strengthen coping mechanisms.</a:t>
            </a:r>
          </a:p>
          <a:p>
            <a:pPr marL="285750" indent="-285750">
              <a:buFontTx/>
              <a:buChar char="-"/>
            </a:pPr>
            <a:r>
              <a:rPr lang="en-US">
                <a:latin typeface="Calibri"/>
                <a:cs typeface="Arial"/>
              </a:rPr>
              <a:t>Increase confidence for everyone. </a:t>
            </a:r>
            <a:endParaRPr lang="en-US">
              <a:latin typeface="Calibri"/>
              <a:cs typeface="Arial" panose="020B0604020202020204" pitchFamily="34" charset="0"/>
            </a:endParaRPr>
          </a:p>
          <a:p>
            <a:pPr marL="285750" indent="-285750">
              <a:buFontTx/>
              <a:buChar char="-"/>
            </a:pPr>
            <a:r>
              <a:rPr lang="en-US">
                <a:latin typeface="Calibri"/>
                <a:cs typeface="Arial"/>
              </a:rPr>
              <a:t>Foster social, emotional and cognitive development, along with well-being</a:t>
            </a:r>
            <a:r>
              <a:rPr lang="en-US"/>
              <a:t>.  </a:t>
            </a:r>
            <a:endParaRPr lang="en-GB"/>
          </a:p>
        </p:txBody>
      </p:sp>
      <p:sp>
        <p:nvSpPr>
          <p:cNvPr id="5" name="Text Placeholder 4"/>
          <p:cNvSpPr>
            <a:spLocks noGrp="1"/>
          </p:cNvSpPr>
          <p:nvPr>
            <p:ph type="body" sz="quarter" idx="12"/>
          </p:nvPr>
        </p:nvSpPr>
        <p:spPr>
          <a:xfrm>
            <a:off x="447870" y="1255777"/>
            <a:ext cx="4926564" cy="4496094"/>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Gweithio gyda rhieni i leihau risgiau; cryfhau gallu </a:t>
            </a:r>
            <a:r>
              <a:rPr lang="cy-GB" err="1">
                <a:latin typeface="Calibri"/>
                <a:cs typeface="Calibri"/>
              </a:rPr>
              <a:t>rhianta</a:t>
            </a:r>
            <a:r>
              <a:rPr lang="cy-GB">
                <a:latin typeface="Calibri"/>
                <a:cs typeface="Calibri"/>
              </a:rPr>
              <a:t>; datblygu a meithrin gwytnwch a chynnal newid cadarnhaol er lles pennaf plant. </a:t>
            </a:r>
          </a:p>
          <a:p>
            <a:pPr marL="285750" indent="-285750">
              <a:buFont typeface="Arial" panose="020B0604020202020204" pitchFamily="34" charset="0"/>
              <a:buChar char="•"/>
            </a:pPr>
            <a:r>
              <a:rPr lang="cy-GB">
                <a:latin typeface="Calibri"/>
                <a:cs typeface="Calibri"/>
              </a:rPr>
              <a:t>Cynnal ffocws cryf ar ganlyniadau cadarnhaol a fwriedir ar gyfer plant, sy’n adlewyrchu eu hawliau, yn cefnogi mamau, tadau a gofalwyr, a ddylai:</a:t>
            </a:r>
          </a:p>
          <a:p>
            <a:pPr marL="285750" indent="-285750">
              <a:buFontTx/>
              <a:buChar char="-"/>
            </a:pPr>
            <a:r>
              <a:rPr lang="cy-GB">
                <a:latin typeface="Calibri"/>
                <a:cs typeface="Calibri"/>
              </a:rPr>
              <a:t>Cefnogi rheoli ymddygiad.</a:t>
            </a:r>
          </a:p>
          <a:p>
            <a:pPr marL="285750" indent="-285750">
              <a:buFontTx/>
              <a:buChar char="-"/>
            </a:pPr>
            <a:r>
              <a:rPr lang="cy-GB">
                <a:latin typeface="Calibri"/>
                <a:cs typeface="Calibri"/>
              </a:rPr>
              <a:t>Datblygu agweddau cadarnhaol, dyhead a gwydnwch i bawb.</a:t>
            </a:r>
          </a:p>
          <a:p>
            <a:pPr marL="285750" indent="-285750">
              <a:buFontTx/>
              <a:buChar char="-"/>
            </a:pPr>
            <a:r>
              <a:rPr lang="cy-GB">
                <a:latin typeface="Calibri"/>
                <a:cs typeface="Calibri"/>
              </a:rPr>
              <a:t>Cryfhau mecanweithiau ymdopi.</a:t>
            </a:r>
          </a:p>
          <a:p>
            <a:pPr marL="285750" indent="-285750">
              <a:buFontTx/>
              <a:buChar char="-"/>
            </a:pPr>
            <a:r>
              <a:rPr lang="cy-GB">
                <a:latin typeface="Calibri"/>
                <a:cs typeface="Calibri"/>
              </a:rPr>
              <a:t>Cynyddu hyder pawb. </a:t>
            </a:r>
          </a:p>
          <a:p>
            <a:pPr marL="285750" indent="-285750">
              <a:buFontTx/>
              <a:buChar char="-"/>
            </a:pPr>
            <a:r>
              <a:rPr lang="cy-GB">
                <a:latin typeface="Calibri"/>
                <a:cs typeface="Calibri"/>
              </a:rPr>
              <a:t>Meithrin datblygiad cymdeithasol, emosiynol a gwybyddol, ynghyd â llesiant. </a:t>
            </a:r>
            <a:r>
              <a:rPr lang="cy-GB">
                <a:latin typeface="Arial"/>
              </a:rPr>
              <a:t> </a:t>
            </a:r>
          </a:p>
          <a:p>
            <a:endParaRPr lang="en-GB"/>
          </a:p>
        </p:txBody>
      </p:sp>
    </p:spTree>
    <p:extLst>
      <p:ext uri="{BB962C8B-B14F-4D97-AF65-F5344CB8AC3E}">
        <p14:creationId xmlns:p14="http://schemas.microsoft.com/office/powerpoint/2010/main" val="21855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6F71A3-55BE-93CE-A42C-4F7933D55091}"/>
              </a:ext>
            </a:extLst>
          </p:cNvPr>
          <p:cNvPicPr>
            <a:picLocks noChangeAspect="1"/>
          </p:cNvPicPr>
          <p:nvPr/>
        </p:nvPicPr>
        <p:blipFill>
          <a:blip r:embed="rId2"/>
          <a:stretch>
            <a:fillRect/>
          </a:stretch>
        </p:blipFill>
        <p:spPr>
          <a:xfrm>
            <a:off x="651767" y="0"/>
            <a:ext cx="11246318" cy="5432184"/>
          </a:xfrm>
          <a:prstGeom prst="rect">
            <a:avLst/>
          </a:prstGeom>
        </p:spPr>
      </p:pic>
    </p:spTree>
    <p:extLst>
      <p:ext uri="{BB962C8B-B14F-4D97-AF65-F5344CB8AC3E}">
        <p14:creationId xmlns:p14="http://schemas.microsoft.com/office/powerpoint/2010/main" val="336732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06" y="1667902"/>
            <a:ext cx="3681080" cy="1031283"/>
          </a:xfrm>
        </p:spPr>
        <p:txBody>
          <a:bodyPr>
            <a:normAutofit fontScale="90000"/>
          </a:bodyPr>
          <a:lstStyle/>
          <a:p>
            <a:r>
              <a:rPr lang="cy-GB" sz="2700" b="1">
                <a:latin typeface="Calibri"/>
                <a:cs typeface="Calibri"/>
              </a:rPr>
              <a:t>Mae’r adran hon yn edrych ar ddosbarthiadau ymlyniad a sut maent yn gysylltiedig â phrofiadau plentyndod</a:t>
            </a:r>
            <a:br>
              <a:rPr lang="cy-GB" b="1">
                <a:latin typeface="Calibri"/>
              </a:rPr>
            </a:br>
            <a:endParaRPr lang="en-GB"/>
          </a:p>
        </p:txBody>
      </p:sp>
      <p:sp>
        <p:nvSpPr>
          <p:cNvPr id="3" name="Text Placeholder 2"/>
          <p:cNvSpPr>
            <a:spLocks noGrp="1"/>
          </p:cNvSpPr>
          <p:nvPr>
            <p:ph type="body" sz="quarter" idx="10"/>
          </p:nvPr>
        </p:nvSpPr>
        <p:spPr>
          <a:xfrm>
            <a:off x="6442498" y="1667902"/>
            <a:ext cx="3690937" cy="1966893"/>
          </a:xfrm>
        </p:spPr>
        <p:txBody>
          <a:bodyPr vert="horz" lIns="91440" tIns="45720" rIns="91440" bIns="45720" rtlCol="0" anchor="t">
            <a:normAutofit/>
          </a:bodyPr>
          <a:lstStyle/>
          <a:p>
            <a:r>
              <a:rPr lang="en-US" sz="2400" b="1">
                <a:latin typeface="Calibri"/>
                <a:cs typeface="Arial"/>
              </a:rPr>
              <a:t>This section looks at attachment classifications and how they are linked to childhood experiences</a:t>
            </a:r>
            <a:endParaRPr lang="en-GB" sz="2400" b="1">
              <a:latin typeface="Calibri"/>
              <a:cs typeface="Arial"/>
            </a:endParaRPr>
          </a:p>
        </p:txBody>
      </p:sp>
    </p:spTree>
    <p:extLst>
      <p:ext uri="{BB962C8B-B14F-4D97-AF65-F5344CB8AC3E}">
        <p14:creationId xmlns:p14="http://schemas.microsoft.com/office/powerpoint/2010/main" val="2884853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293" y="271477"/>
            <a:ext cx="3681080" cy="1031283"/>
          </a:xfrm>
        </p:spPr>
        <p:txBody>
          <a:bodyPr>
            <a:normAutofit fontScale="90000"/>
          </a:bodyPr>
          <a:lstStyle/>
          <a:p>
            <a:r>
              <a:rPr lang="cy-GB" b="1">
                <a:latin typeface="Calibri"/>
                <a:cs typeface="Calibri"/>
              </a:rPr>
              <a:t>Ymlyniad: "cysylltiad seicolegol parhaol rhwng bodau dynol.” </a:t>
            </a:r>
            <a:r>
              <a:rPr lang="cy-GB" sz="2400" b="1">
                <a:latin typeface="Calibri"/>
                <a:cs typeface="Calibri"/>
              </a:rPr>
              <a:t>(</a:t>
            </a:r>
            <a:r>
              <a:rPr lang="cy-GB" sz="2400" b="1" err="1">
                <a:latin typeface="Calibri"/>
                <a:cs typeface="Calibri"/>
              </a:rPr>
              <a:t>Bowlby</a:t>
            </a:r>
            <a:r>
              <a:rPr lang="cy-GB" sz="2400" b="1">
                <a:latin typeface="Calibri"/>
                <a:cs typeface="Calibri"/>
              </a:rPr>
              <a:t> 1907-1990)</a:t>
            </a:r>
            <a:br>
              <a:rPr lang="cy-GB" sz="2400">
                <a:latin typeface="Arial"/>
              </a:rPr>
            </a:br>
            <a:endParaRPr lang="en-GB"/>
          </a:p>
        </p:txBody>
      </p:sp>
      <p:sp>
        <p:nvSpPr>
          <p:cNvPr id="3" name="Text Placeholder 2"/>
          <p:cNvSpPr>
            <a:spLocks noGrp="1"/>
          </p:cNvSpPr>
          <p:nvPr>
            <p:ph type="body" sz="quarter" idx="10"/>
          </p:nvPr>
        </p:nvSpPr>
        <p:spPr>
          <a:xfrm>
            <a:off x="6818567" y="175832"/>
            <a:ext cx="3690937" cy="1759329"/>
          </a:xfrm>
        </p:spPr>
        <p:txBody>
          <a:bodyPr vert="horz" lIns="91440" tIns="45720" rIns="91440" bIns="45720" rtlCol="0" anchor="t">
            <a:normAutofit/>
          </a:bodyPr>
          <a:lstStyle/>
          <a:p>
            <a:r>
              <a:rPr lang="en-US" sz="2400" b="1">
                <a:latin typeface="Calibri"/>
                <a:cs typeface="Arial"/>
              </a:rPr>
              <a:t>Attachment: "lasting psychological connectedness between human beings.“ </a:t>
            </a:r>
            <a:r>
              <a:rPr lang="en-US" sz="2000" b="1">
                <a:latin typeface="Calibri"/>
                <a:cs typeface="Arial"/>
              </a:rPr>
              <a:t>(Bowlby 1907-1990)</a:t>
            </a:r>
            <a:endParaRPr lang="en-GB" sz="2000" b="1">
              <a:latin typeface="Calibri"/>
              <a:cs typeface="Arial"/>
            </a:endParaRPr>
          </a:p>
        </p:txBody>
      </p:sp>
      <p:sp>
        <p:nvSpPr>
          <p:cNvPr id="4" name="Text Placeholder 3"/>
          <p:cNvSpPr>
            <a:spLocks noGrp="1"/>
          </p:cNvSpPr>
          <p:nvPr>
            <p:ph type="body" sz="quarter" idx="11"/>
          </p:nvPr>
        </p:nvSpPr>
        <p:spPr>
          <a:xfrm>
            <a:off x="6386514" y="1935162"/>
            <a:ext cx="4122991" cy="3480354"/>
          </a:xfrm>
        </p:spPr>
        <p:txBody>
          <a:bodyPr/>
          <a:lstStyle/>
          <a:p>
            <a:endParaRPr lang="en-GB"/>
          </a:p>
        </p:txBody>
      </p:sp>
      <p:pic>
        <p:nvPicPr>
          <p:cNvPr id="1026" name="Picture 2" descr="Eye Level Matures 2017 18 M6 Emotional Well Being - Lessons - Blend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13" y="1935164"/>
            <a:ext cx="4122991" cy="3480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ye Level Matures 2017 18 M6 Emotional Well Being - Lessons - Blendspace">
            <a:extLst>
              <a:ext uri="{FF2B5EF4-FFF2-40B4-BE49-F238E27FC236}">
                <a16:creationId xmlns:a16="http://schemas.microsoft.com/office/drawing/2014/main" id="{DC89145B-412C-4051-977A-D56A34D12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097" y="1935163"/>
            <a:ext cx="4122991" cy="348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02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345" y="127066"/>
            <a:ext cx="3681080" cy="1031283"/>
          </a:xfrm>
        </p:spPr>
        <p:txBody>
          <a:bodyPr>
            <a:normAutofit/>
          </a:bodyPr>
          <a:lstStyle/>
          <a:p>
            <a:r>
              <a:rPr lang="cy-GB" sz="2200">
                <a:latin typeface="Arial"/>
              </a:rPr>
              <a:t>Dosbarthiadau o ymlyniad</a:t>
            </a:r>
            <a:br>
              <a:rPr lang="cy-GB">
                <a:latin typeface="Arial"/>
              </a:rPr>
            </a:br>
            <a:endParaRPr lang="en-GB"/>
          </a:p>
        </p:txBody>
      </p:sp>
      <p:sp>
        <p:nvSpPr>
          <p:cNvPr id="3" name="Text Placeholder 2"/>
          <p:cNvSpPr>
            <a:spLocks noGrp="1"/>
          </p:cNvSpPr>
          <p:nvPr>
            <p:ph type="body" sz="quarter" idx="10"/>
          </p:nvPr>
        </p:nvSpPr>
        <p:spPr>
          <a:xfrm>
            <a:off x="6779074" y="169738"/>
            <a:ext cx="3690937" cy="384998"/>
          </a:xfrm>
        </p:spPr>
        <p:txBody>
          <a:bodyPr/>
          <a:lstStyle/>
          <a:p>
            <a:r>
              <a:rPr lang="en-US" sz="2000">
                <a:latin typeface="Arial" panose="020B0604020202020204" pitchFamily="34" charset="0"/>
                <a:cs typeface="Arial" panose="020B0604020202020204" pitchFamily="34" charset="0"/>
              </a:rPr>
              <a:t>Attachment classifications</a:t>
            </a:r>
            <a:endParaRPr lang="en-GB" sz="2000">
              <a:latin typeface="Arial" panose="020B0604020202020204" pitchFamily="34" charset="0"/>
              <a:cs typeface="Arial" panose="020B0604020202020204" pitchFamily="34" charset="0"/>
            </a:endParaRPr>
          </a:p>
        </p:txBody>
      </p:sp>
      <p:sp>
        <p:nvSpPr>
          <p:cNvPr id="6" name="Rounded Rectangle 5"/>
          <p:cNvSpPr/>
          <p:nvPr/>
        </p:nvSpPr>
        <p:spPr>
          <a:xfrm>
            <a:off x="6526471" y="642707"/>
            <a:ext cx="4196142" cy="2438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a:latin typeface="Arial" panose="020B0604020202020204" pitchFamily="34" charset="0"/>
                <a:cs typeface="Arial" panose="020B0604020202020204" pitchFamily="34" charset="0"/>
              </a:rPr>
              <a:t>Secure attachment: </a:t>
            </a:r>
          </a:p>
          <a:p>
            <a:r>
              <a:rPr lang="en-US">
                <a:latin typeface="Arial" panose="020B0604020202020204" pitchFamily="34" charset="0"/>
                <a:cs typeface="Arial" panose="020B0604020202020204" pitchFamily="34" charset="0"/>
              </a:rPr>
              <a:t>Children who are securely attached generally become visibly upset when their caregivers leave and are happy when their parents return. When frightened, these children will seek comfort from the parent or caregiver</a:t>
            </a:r>
            <a:r>
              <a:rPr lang="en-US"/>
              <a:t>.</a:t>
            </a:r>
            <a:endParaRPr lang="en-GB"/>
          </a:p>
        </p:txBody>
      </p:sp>
      <p:sp>
        <p:nvSpPr>
          <p:cNvPr id="7" name="Rounded Rectangle 6"/>
          <p:cNvSpPr/>
          <p:nvPr/>
        </p:nvSpPr>
        <p:spPr>
          <a:xfrm>
            <a:off x="6526471" y="3321828"/>
            <a:ext cx="4196143" cy="2438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b="1">
                <a:latin typeface="Arial" panose="020B0604020202020204" pitchFamily="34" charset="0"/>
                <a:cs typeface="Arial" panose="020B0604020202020204" pitchFamily="34" charset="0"/>
              </a:rPr>
              <a:t>Ambivalent-insecure attachment: </a:t>
            </a:r>
            <a:r>
              <a:rPr lang="en-US">
                <a:latin typeface="Arial" panose="020B0604020202020204" pitchFamily="34" charset="0"/>
                <a:cs typeface="Arial" panose="020B0604020202020204" pitchFamily="34" charset="0"/>
              </a:rPr>
              <a:t>Children display considerable distress when separated from a parent or caregiver, but do not seem reassured or comforted by the return of the parent. These children tend to be extremely suspicious of strangers.</a:t>
            </a:r>
            <a:r>
              <a:rPr lang="en-GB" b="1">
                <a:latin typeface="Arial" panose="020B0604020202020204" pitchFamily="34" charset="0"/>
                <a:cs typeface="Arial" panose="020B0604020202020204" pitchFamily="34" charset="0"/>
              </a:rPr>
              <a:t>  </a:t>
            </a:r>
          </a:p>
        </p:txBody>
      </p:sp>
      <p:sp>
        <p:nvSpPr>
          <p:cNvPr id="8" name="Rounded Rectangle 5">
            <a:extLst>
              <a:ext uri="{FF2B5EF4-FFF2-40B4-BE49-F238E27FC236}">
                <a16:creationId xmlns:a16="http://schemas.microsoft.com/office/drawing/2014/main" id="{F5FAF1DF-5FD3-4914-AED7-83F3B5FF116E}"/>
              </a:ext>
            </a:extLst>
          </p:cNvPr>
          <p:cNvSpPr/>
          <p:nvPr/>
        </p:nvSpPr>
        <p:spPr>
          <a:xfrm>
            <a:off x="1351814" y="670201"/>
            <a:ext cx="4196142" cy="2438400"/>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defRPr/>
            </a:pPr>
            <a:r>
              <a:rPr lang="cy-GB" b="1" kern="0">
                <a:solidFill>
                  <a:srgbClr val="FFFFFF"/>
                </a:solidFill>
                <a:latin typeface="Arial"/>
                <a:cs typeface="Arial"/>
              </a:rPr>
              <a:t>Ymlyniad diogel: </a:t>
            </a:r>
          </a:p>
          <a:p>
            <a:pPr>
              <a:defRPr/>
            </a:pPr>
            <a:r>
              <a:rPr lang="cy-GB" kern="0">
                <a:solidFill>
                  <a:srgbClr val="FFFFFF"/>
                </a:solidFill>
                <a:latin typeface="Arial"/>
                <a:cs typeface="Arial"/>
              </a:rPr>
              <a:t>Yn gyffredinol, mae plant sydd wedi'u hymlynu'n ddiogel yn  weledol ofidus pan fydd eu gofalwyr yn gadael ac maent yn hapus pan fydd eu rhieni'n dychwelyd. Pan fyddant yn ofnus, bydd y plant hyn yn ceisio cysur gan y rhiant neu'r gofalwr.</a:t>
            </a:r>
          </a:p>
        </p:txBody>
      </p:sp>
      <p:sp>
        <p:nvSpPr>
          <p:cNvPr id="9" name="Rounded Rectangle 6">
            <a:extLst>
              <a:ext uri="{FF2B5EF4-FFF2-40B4-BE49-F238E27FC236}">
                <a16:creationId xmlns:a16="http://schemas.microsoft.com/office/drawing/2014/main" id="{7FF17189-B98B-4398-A588-C450F9EAF724}"/>
              </a:ext>
            </a:extLst>
          </p:cNvPr>
          <p:cNvSpPr/>
          <p:nvPr/>
        </p:nvSpPr>
        <p:spPr>
          <a:xfrm>
            <a:off x="1351813" y="3321828"/>
            <a:ext cx="4196143" cy="2438400"/>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defRPr/>
            </a:pPr>
            <a:r>
              <a:rPr lang="cy-GB" b="1" kern="0">
                <a:solidFill>
                  <a:srgbClr val="FFFFFF"/>
                </a:solidFill>
                <a:latin typeface="Arial"/>
                <a:cs typeface="Arial"/>
              </a:rPr>
              <a:t>Ymlyniad amwys-ansicr: </a:t>
            </a:r>
            <a:r>
              <a:rPr lang="cy-GB" kern="0">
                <a:solidFill>
                  <a:srgbClr val="FFFFFF"/>
                </a:solidFill>
                <a:latin typeface="Arial"/>
                <a:cs typeface="Arial"/>
              </a:rPr>
              <a:t>Mae plant yn dangos trallod sylweddol pan gânt eu gwahanu oddi wrth riant neu ofalwr, ond nid ydynt i'w gweld yn fwy sicr nad wedi'u cysuro pan fydd y rhiant yn dychwelyd. Mae'r plant hyn yn dueddol o fod yn hynod amheus o ddieithriaid.</a:t>
            </a:r>
            <a:r>
              <a:rPr lang="cy-GB" b="1" kern="0">
                <a:solidFill>
                  <a:srgbClr val="FFFFFF"/>
                </a:solidFill>
                <a:latin typeface="Arial"/>
                <a:cs typeface="Arial"/>
              </a:rPr>
              <a:t>  </a:t>
            </a:r>
          </a:p>
        </p:txBody>
      </p:sp>
    </p:spTree>
    <p:extLst>
      <p:ext uri="{BB962C8B-B14F-4D97-AF65-F5344CB8AC3E}">
        <p14:creationId xmlns:p14="http://schemas.microsoft.com/office/powerpoint/2010/main" val="18774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135" y="229141"/>
            <a:ext cx="3681080" cy="401638"/>
          </a:xfrm>
        </p:spPr>
        <p:txBody>
          <a:bodyPr>
            <a:normAutofit fontScale="90000"/>
          </a:bodyPr>
          <a:lstStyle/>
          <a:p>
            <a:r>
              <a:rPr lang="cy-GB" sz="2200">
                <a:latin typeface="Arial"/>
              </a:rPr>
              <a:t>Dosbarthiadau o ymlyniad</a:t>
            </a:r>
            <a:br>
              <a:rPr lang="cy-GB">
                <a:latin typeface="Arial"/>
              </a:rPr>
            </a:br>
            <a:endParaRPr lang="en-GB"/>
          </a:p>
        </p:txBody>
      </p:sp>
      <p:sp>
        <p:nvSpPr>
          <p:cNvPr id="3" name="Text Placeholder 2"/>
          <p:cNvSpPr>
            <a:spLocks noGrp="1"/>
          </p:cNvSpPr>
          <p:nvPr>
            <p:ph type="body" sz="quarter" idx="10"/>
          </p:nvPr>
        </p:nvSpPr>
        <p:spPr>
          <a:xfrm>
            <a:off x="6682787" y="227808"/>
            <a:ext cx="3690937" cy="402971"/>
          </a:xfrm>
        </p:spPr>
        <p:txBody>
          <a:bodyPr/>
          <a:lstStyle/>
          <a:p>
            <a:r>
              <a:rPr lang="en-US" sz="2000">
                <a:latin typeface="Arial" panose="020B0604020202020204" pitchFamily="34" charset="0"/>
                <a:cs typeface="Arial" panose="020B0604020202020204" pitchFamily="34" charset="0"/>
              </a:rPr>
              <a:t>Attachment classifications</a:t>
            </a:r>
            <a:endParaRPr lang="en-GB" sz="2000">
              <a:latin typeface="Arial" panose="020B0604020202020204" pitchFamily="34" charset="0"/>
              <a:cs typeface="Arial" panose="020B0604020202020204" pitchFamily="34" charset="0"/>
            </a:endParaRPr>
          </a:p>
          <a:p>
            <a:endParaRPr lang="en-GB" sz="2000"/>
          </a:p>
        </p:txBody>
      </p:sp>
      <p:sp>
        <p:nvSpPr>
          <p:cNvPr id="6" name="Rounded Rectangle 5"/>
          <p:cNvSpPr/>
          <p:nvPr/>
        </p:nvSpPr>
        <p:spPr>
          <a:xfrm>
            <a:off x="6386180" y="707136"/>
            <a:ext cx="4281820" cy="16824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b="1">
                <a:latin typeface="Arial" panose="020B0604020202020204" pitchFamily="34" charset="0"/>
                <a:cs typeface="Arial" panose="020B0604020202020204" pitchFamily="34" charset="0"/>
              </a:rPr>
              <a:t>Avoidant attachment: </a:t>
            </a:r>
          </a:p>
          <a:p>
            <a:r>
              <a:rPr lang="en-US">
                <a:latin typeface="Arial" panose="020B0604020202020204" pitchFamily="34" charset="0"/>
                <a:cs typeface="Arial" panose="020B0604020202020204" pitchFamily="34" charset="0"/>
              </a:rPr>
              <a:t>Children with avoidant attachment styles tend to avoid parents and caregivers. This avoidance often becomes especially pronounced after a period of absence. </a:t>
            </a:r>
            <a:r>
              <a:rPr lang="en-GB">
                <a:latin typeface="Arial" panose="020B0604020202020204" pitchFamily="34" charset="0"/>
                <a:cs typeface="Arial" panose="020B0604020202020204" pitchFamily="34" charset="0"/>
              </a:rPr>
              <a:t> </a:t>
            </a:r>
          </a:p>
        </p:txBody>
      </p:sp>
      <p:sp>
        <p:nvSpPr>
          <p:cNvPr id="8" name="Rounded Rectangle 7"/>
          <p:cNvSpPr/>
          <p:nvPr/>
        </p:nvSpPr>
        <p:spPr>
          <a:xfrm>
            <a:off x="6386180" y="2517964"/>
            <a:ext cx="4281820" cy="334638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b="1">
                <a:latin typeface="Arial" panose="020B0604020202020204" pitchFamily="34" charset="0"/>
                <a:cs typeface="Arial" panose="020B0604020202020204" pitchFamily="34" charset="0"/>
              </a:rPr>
              <a:t>Disorganized Attachment: </a:t>
            </a:r>
            <a:r>
              <a:rPr lang="en-US">
                <a:latin typeface="Arial" panose="020B0604020202020204" pitchFamily="34" charset="0"/>
                <a:cs typeface="Arial" panose="020B0604020202020204" pitchFamily="34" charset="0"/>
              </a:rPr>
              <a:t>Children with a disorganised-insecure attachment style show a lack of clear attachment behavior. Their actions and responses to caregivers are often a mix of behaviors, including avoidance or resistance. These children are described as displaying dazed behavior, sometimes seeming either confused or apprehensive in the presence of a caregiver.</a:t>
            </a:r>
            <a:r>
              <a:rPr lang="en-GB" b="1">
                <a:latin typeface="Arial" panose="020B0604020202020204" pitchFamily="34" charset="0"/>
                <a:cs typeface="Arial" panose="020B0604020202020204" pitchFamily="34" charset="0"/>
              </a:rPr>
              <a:t> </a:t>
            </a:r>
          </a:p>
        </p:txBody>
      </p:sp>
      <p:sp>
        <p:nvSpPr>
          <p:cNvPr id="9" name="Rounded Rectangle 5">
            <a:extLst>
              <a:ext uri="{FF2B5EF4-FFF2-40B4-BE49-F238E27FC236}">
                <a16:creationId xmlns:a16="http://schemas.microsoft.com/office/drawing/2014/main" id="{7E43E7BB-C4BB-4F2D-B91A-64B383641773}"/>
              </a:ext>
            </a:extLst>
          </p:cNvPr>
          <p:cNvSpPr/>
          <p:nvPr/>
        </p:nvSpPr>
        <p:spPr>
          <a:xfrm>
            <a:off x="1356980" y="723807"/>
            <a:ext cx="4281820" cy="1682496"/>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defRPr/>
            </a:pPr>
            <a:r>
              <a:rPr lang="cy-GB" b="1" kern="0">
                <a:solidFill>
                  <a:srgbClr val="FFFFFF"/>
                </a:solidFill>
                <a:latin typeface="Arial"/>
                <a:cs typeface="Arial"/>
              </a:rPr>
              <a:t>Ymlyniad osgoi: </a:t>
            </a:r>
          </a:p>
          <a:p>
            <a:pPr>
              <a:defRPr/>
            </a:pPr>
            <a:r>
              <a:rPr lang="cy-GB" kern="0">
                <a:solidFill>
                  <a:srgbClr val="FFFFFF"/>
                </a:solidFill>
                <a:latin typeface="Arial"/>
                <a:cs typeface="Arial"/>
              </a:rPr>
              <a:t>Mae plant ag arddulliau ymlyniad osgoi yn dueddol o osgoi rhieni a gofalwyr. Mae'r osgoi hwn yn aml yn dod yn arbennig o amlwg ar ôl cyfnod o absenoldeb.  </a:t>
            </a:r>
          </a:p>
        </p:txBody>
      </p:sp>
      <p:sp>
        <p:nvSpPr>
          <p:cNvPr id="10" name="Rounded Rectangle 7">
            <a:extLst>
              <a:ext uri="{FF2B5EF4-FFF2-40B4-BE49-F238E27FC236}">
                <a16:creationId xmlns:a16="http://schemas.microsoft.com/office/drawing/2014/main" id="{F46D0310-2FD4-4D24-926B-D45A84551342}"/>
              </a:ext>
            </a:extLst>
          </p:cNvPr>
          <p:cNvSpPr/>
          <p:nvPr/>
        </p:nvSpPr>
        <p:spPr>
          <a:xfrm>
            <a:off x="1356980" y="2517964"/>
            <a:ext cx="4281820" cy="3346387"/>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defRPr/>
            </a:pPr>
            <a:r>
              <a:rPr lang="cy-GB" b="1" kern="0">
                <a:solidFill>
                  <a:srgbClr val="FFFFFF"/>
                </a:solidFill>
                <a:latin typeface="Arial"/>
                <a:cs typeface="Arial"/>
              </a:rPr>
              <a:t>Ymlyniad anhrefnus: </a:t>
            </a:r>
            <a:r>
              <a:rPr lang="cy-GB" kern="0">
                <a:solidFill>
                  <a:srgbClr val="FFFFFF"/>
                </a:solidFill>
                <a:latin typeface="Arial"/>
                <a:cs typeface="Arial"/>
              </a:rPr>
              <a:t>Mae plant ag arddull ymlyniad ansicr-anhrefnus yn dangos diffyg ymddygiad ymlyniad clir. Mae eu gweithredoedd a'u hymatebion i ofalwyr yn aml yn gymysgedd o ymddygiadau, gan gynnwys osgoi neu wrthwynebiad. Disgrifir y plant hyn fel rhai sy'n arddangos ymddygiad dryslyd, weithiau'n ymddangos naill ai'n ddryslyd neu'n bryderus ym mhresenoldeb gofalwr.</a:t>
            </a:r>
            <a:r>
              <a:rPr lang="cy-GB" b="1" kern="0">
                <a:solidFill>
                  <a:srgbClr val="FFFFFF"/>
                </a:solidFill>
                <a:latin typeface="Arial"/>
                <a:cs typeface="Arial"/>
              </a:rPr>
              <a:t> </a:t>
            </a:r>
          </a:p>
        </p:txBody>
      </p:sp>
    </p:spTree>
    <p:extLst>
      <p:ext uri="{BB962C8B-B14F-4D97-AF65-F5344CB8AC3E}">
        <p14:creationId xmlns:p14="http://schemas.microsoft.com/office/powerpoint/2010/main" val="57561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934" y="231014"/>
            <a:ext cx="3681080" cy="646811"/>
          </a:xfrm>
        </p:spPr>
        <p:txBody>
          <a:bodyPr>
            <a:normAutofit fontScale="90000"/>
          </a:bodyPr>
          <a:lstStyle/>
          <a:p>
            <a:pPr algn="ctr"/>
            <a:r>
              <a:rPr lang="cy-GB" sz="2200" b="1">
                <a:latin typeface="Calibri"/>
                <a:cs typeface="Calibri"/>
              </a:rPr>
              <a:t>Ymlyniad o fewn cyd-destun profiadau bywyd</a:t>
            </a:r>
            <a:br>
              <a:rPr lang="cy-GB">
                <a:latin typeface="Arial"/>
              </a:rPr>
            </a:br>
            <a:endParaRPr lang="en-GB"/>
          </a:p>
        </p:txBody>
      </p:sp>
      <p:sp>
        <p:nvSpPr>
          <p:cNvPr id="3" name="Text Placeholder 2"/>
          <p:cNvSpPr>
            <a:spLocks noGrp="1"/>
          </p:cNvSpPr>
          <p:nvPr>
            <p:ph type="body" sz="quarter" idx="10"/>
          </p:nvPr>
        </p:nvSpPr>
        <p:spPr>
          <a:xfrm>
            <a:off x="6633020" y="231015"/>
            <a:ext cx="3690937" cy="646810"/>
          </a:xfrm>
        </p:spPr>
        <p:txBody>
          <a:bodyPr vert="horz" lIns="91440" tIns="45720" rIns="91440" bIns="45720" rtlCol="0" anchor="t">
            <a:normAutofit/>
          </a:bodyPr>
          <a:lstStyle/>
          <a:p>
            <a:pPr algn="ctr"/>
            <a:r>
              <a:rPr lang="en-US" sz="2000" b="1">
                <a:latin typeface="Calibri"/>
                <a:cs typeface="Arial"/>
              </a:rPr>
              <a:t>Attachment within the context of life experiences</a:t>
            </a:r>
            <a:endParaRPr lang="en-GB" sz="2000" b="1">
              <a:latin typeface="Calibri"/>
              <a:cs typeface="Arial"/>
            </a:endParaRPr>
          </a:p>
        </p:txBody>
      </p:sp>
      <p:sp>
        <p:nvSpPr>
          <p:cNvPr id="4" name="Text Placeholder 3"/>
          <p:cNvSpPr>
            <a:spLocks noGrp="1"/>
          </p:cNvSpPr>
          <p:nvPr>
            <p:ph type="body" sz="quarter" idx="11"/>
          </p:nvPr>
        </p:nvSpPr>
        <p:spPr>
          <a:xfrm>
            <a:off x="6633020" y="923544"/>
            <a:ext cx="4183951" cy="5010911"/>
          </a:xfrm>
        </p:spPr>
        <p:txBody>
          <a:bodyPr vert="horz" lIns="91440" tIns="45720" rIns="91440" bIns="45720" rtlCol="0" anchor="t">
            <a:normAutofit/>
          </a:bodyPr>
          <a:lstStyle/>
          <a:p>
            <a:r>
              <a:rPr lang="en-US">
                <a:latin typeface="Calibri"/>
                <a:cs typeface="Arial"/>
              </a:rPr>
              <a:t>Attachment theory should inform analysis of relationship difficulties between the child and the parent or caregiver.</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461934" y="993059"/>
            <a:ext cx="3681413" cy="4422458"/>
          </a:xfrm>
        </p:spPr>
        <p:txBody>
          <a:bodyPr vert="horz" lIns="91440" tIns="45720" rIns="91440" bIns="45720" rtlCol="0" anchor="t">
            <a:normAutofit/>
          </a:bodyPr>
          <a:lstStyle/>
          <a:p>
            <a:r>
              <a:rPr lang="cy-GB">
                <a:latin typeface="Calibri"/>
                <a:cs typeface="Calibri"/>
              </a:rPr>
              <a:t>Dylai damcaniaeth ymlyniad lywio dadansoddiad o anawsterau perthynas rhwng y plentyn a'r rhiant neu'r gofalwr.</a:t>
            </a:r>
            <a:br>
              <a:rPr lang="cy-GB">
                <a:latin typeface="Arial"/>
              </a:rPr>
            </a:br>
            <a:br>
              <a:rPr lang="cy-GB">
                <a:latin typeface="Arial"/>
              </a:rPr>
            </a:br>
            <a:endParaRPr lang="cy-GB">
              <a:latin typeface="Arial"/>
            </a:endParaRPr>
          </a:p>
          <a:p>
            <a:endParaRPr lang="en-GB"/>
          </a:p>
        </p:txBody>
      </p:sp>
      <p:pic>
        <p:nvPicPr>
          <p:cNvPr id="2050" name="Picture 2" descr="Happy Mother Means a Happy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585" y="2144967"/>
            <a:ext cx="3338820" cy="3157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BE539C4-1F01-45EE-AE25-382768122FE3}"/>
              </a:ext>
            </a:extLst>
          </p:cNvPr>
          <p:cNvPicPr>
            <a:picLocks noChangeAspect="1"/>
          </p:cNvPicPr>
          <p:nvPr/>
        </p:nvPicPr>
        <p:blipFill>
          <a:blip r:embed="rId4"/>
          <a:stretch>
            <a:fillRect/>
          </a:stretch>
        </p:blipFill>
        <p:spPr>
          <a:xfrm>
            <a:off x="1461934" y="2144967"/>
            <a:ext cx="3334801" cy="3158002"/>
          </a:xfrm>
          <a:prstGeom prst="rect">
            <a:avLst/>
          </a:prstGeom>
        </p:spPr>
      </p:pic>
    </p:spTree>
    <p:extLst>
      <p:ext uri="{BB962C8B-B14F-4D97-AF65-F5344CB8AC3E}">
        <p14:creationId xmlns:p14="http://schemas.microsoft.com/office/powerpoint/2010/main" val="734510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41" y="313415"/>
            <a:ext cx="5392253" cy="1031283"/>
          </a:xfrm>
        </p:spPr>
        <p:txBody>
          <a:bodyPr>
            <a:normAutofit fontScale="90000"/>
          </a:bodyPr>
          <a:lstStyle/>
          <a:p>
            <a:r>
              <a:rPr lang="cy-GB" sz="2200" b="1">
                <a:latin typeface="Calibri"/>
                <a:cs typeface="Calibri"/>
              </a:rPr>
              <a:t>Ymlyniad o fewn cyd-destun profiadau bywyd</a:t>
            </a:r>
            <a:br>
              <a:rPr lang="cy-GB">
                <a:latin typeface="Arial"/>
              </a:rPr>
            </a:br>
            <a:endParaRPr lang="en-GB"/>
          </a:p>
        </p:txBody>
      </p:sp>
      <p:sp>
        <p:nvSpPr>
          <p:cNvPr id="3" name="Text Placeholder 2"/>
          <p:cNvSpPr>
            <a:spLocks noGrp="1"/>
          </p:cNvSpPr>
          <p:nvPr>
            <p:ph type="body" sz="quarter" idx="10"/>
          </p:nvPr>
        </p:nvSpPr>
        <p:spPr>
          <a:xfrm>
            <a:off x="6343382" y="319463"/>
            <a:ext cx="5392253" cy="610234"/>
          </a:xfrm>
        </p:spPr>
        <p:txBody>
          <a:bodyPr vert="horz" lIns="91440" tIns="45720" rIns="91440" bIns="45720" rtlCol="0" anchor="t">
            <a:normAutofit/>
          </a:bodyPr>
          <a:lstStyle/>
          <a:p>
            <a:r>
              <a:rPr lang="en-US" sz="2000" b="1"/>
              <a:t>Attachment within the context of life experiences</a:t>
            </a:r>
            <a:endParaRPr lang="en-GB" sz="2000" b="1"/>
          </a:p>
          <a:p>
            <a:endParaRPr lang="en-GB" sz="2000"/>
          </a:p>
        </p:txBody>
      </p:sp>
      <p:sp>
        <p:nvSpPr>
          <p:cNvPr id="4" name="Text Placeholder 3"/>
          <p:cNvSpPr>
            <a:spLocks noGrp="1"/>
          </p:cNvSpPr>
          <p:nvPr>
            <p:ph type="body" sz="quarter" idx="11"/>
          </p:nvPr>
        </p:nvSpPr>
        <p:spPr>
          <a:xfrm>
            <a:off x="6463008" y="829057"/>
            <a:ext cx="5153218" cy="3686960"/>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Neglect changes childhood. Children who've been neglected might experience short-term and long-term effects. These can include:</a:t>
            </a:r>
          </a:p>
          <a:p>
            <a:r>
              <a:rPr lang="en-US">
                <a:latin typeface="Calibri"/>
                <a:cs typeface="Arial"/>
              </a:rPr>
              <a:t>- problems with brain development</a:t>
            </a:r>
          </a:p>
          <a:p>
            <a:r>
              <a:rPr lang="en-US">
                <a:latin typeface="Calibri"/>
                <a:cs typeface="Arial"/>
              </a:rPr>
              <a:t>- taking risks, like running away from home, using drugs and alcohol or breaking the law</a:t>
            </a:r>
          </a:p>
          <a:p>
            <a:r>
              <a:rPr lang="en-US">
                <a:latin typeface="Calibri"/>
                <a:cs typeface="Arial"/>
              </a:rPr>
              <a:t>- getting into dangerous relationships</a:t>
            </a:r>
          </a:p>
          <a:p>
            <a:r>
              <a:rPr lang="en-US">
                <a:latin typeface="Calibri"/>
                <a:cs typeface="Arial"/>
              </a:rPr>
              <a:t>- difficulty with relationships later in life, including with their own children</a:t>
            </a:r>
          </a:p>
          <a:p>
            <a:r>
              <a:rPr lang="en-US">
                <a:latin typeface="Calibri"/>
                <a:cs typeface="Arial"/>
              </a:rPr>
              <a:t>- a higher chance of having mental health problems, including depression.</a:t>
            </a:r>
          </a:p>
          <a:p>
            <a:endParaRPr lang="en-GB"/>
          </a:p>
        </p:txBody>
      </p:sp>
      <p:sp>
        <p:nvSpPr>
          <p:cNvPr id="5" name="Text Placeholder 4"/>
          <p:cNvSpPr>
            <a:spLocks noGrp="1"/>
          </p:cNvSpPr>
          <p:nvPr>
            <p:ph type="body" sz="quarter" idx="12"/>
          </p:nvPr>
        </p:nvSpPr>
        <p:spPr>
          <a:xfrm>
            <a:off x="445149" y="829056"/>
            <a:ext cx="5153218" cy="4586460"/>
          </a:xfrm>
        </p:spPr>
        <p:txBody>
          <a:bodyPr vert="horz" lIns="91440" tIns="45720" rIns="91440" bIns="45720" rtlCol="0" anchor="t">
            <a:normAutofit/>
          </a:bodyPr>
          <a:lstStyle/>
          <a:p>
            <a:pPr marL="285750" indent="-285750">
              <a:buFont typeface="Arial" panose="020B0604020202020204" pitchFamily="34" charset="0"/>
              <a:buChar char="•"/>
            </a:pPr>
            <a:r>
              <a:rPr lang="cy-GB">
                <a:latin typeface="Calibri"/>
                <a:cs typeface="Calibri"/>
              </a:rPr>
              <a:t>Mae esgeulustod yn newid plentyndod. Gall plant sydd wedi cael eu hesgeuluso brofi effeithiau tymor byr a thymor hir. Gall y rhain gynnwys:</a:t>
            </a:r>
          </a:p>
          <a:p>
            <a:r>
              <a:rPr lang="cy-GB">
                <a:latin typeface="Calibri"/>
                <a:cs typeface="Calibri"/>
              </a:rPr>
              <a:t>- problemau gyda datblygiad yr ymennydd</a:t>
            </a:r>
          </a:p>
          <a:p>
            <a:r>
              <a:rPr lang="cy-GB">
                <a:latin typeface="Calibri"/>
                <a:cs typeface="Calibri"/>
              </a:rPr>
              <a:t>- cymryd risgiau, fel rhedeg oddi cartref, defnyddio cyffuriau ac alcohol neu dorri'r gyfraith</a:t>
            </a:r>
          </a:p>
          <a:p>
            <a:r>
              <a:rPr lang="cy-GB">
                <a:latin typeface="Calibri"/>
                <a:cs typeface="Calibri"/>
              </a:rPr>
              <a:t>- mynd i berthnasoedd peryglus</a:t>
            </a:r>
          </a:p>
          <a:p>
            <a:r>
              <a:rPr lang="cy-GB">
                <a:latin typeface="Calibri"/>
                <a:cs typeface="Calibri"/>
              </a:rPr>
              <a:t>- anhawster gyda pherthnasoedd yn ddiweddarach mewn bywyd, gan gynnwys gyda'u plant eu hunain</a:t>
            </a:r>
          </a:p>
          <a:p>
            <a:r>
              <a:rPr lang="cy-GB">
                <a:latin typeface="Calibri"/>
                <a:cs typeface="Calibri"/>
              </a:rPr>
              <a:t>- siawns uwch o gael problemau iechyd meddwl, gan gynnwys iselder.</a:t>
            </a:r>
          </a:p>
          <a:p>
            <a:endParaRPr lang="en-GB"/>
          </a:p>
        </p:txBody>
      </p:sp>
    </p:spTree>
    <p:extLst>
      <p:ext uri="{BB962C8B-B14F-4D97-AF65-F5344CB8AC3E}">
        <p14:creationId xmlns:p14="http://schemas.microsoft.com/office/powerpoint/2010/main" val="36777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49" y="379301"/>
            <a:ext cx="6168363" cy="1031283"/>
          </a:xfrm>
        </p:spPr>
        <p:txBody>
          <a:bodyPr>
            <a:normAutofit fontScale="90000"/>
          </a:bodyPr>
          <a:lstStyle/>
          <a:p>
            <a:r>
              <a:rPr lang="cy-GB" sz="2200" b="1">
                <a:latin typeface="Calibri"/>
                <a:cs typeface="Calibri"/>
              </a:rPr>
              <a:t>Pwy sydd mewn mwy o berygl o gael eu hesgeuluso?</a:t>
            </a:r>
            <a:br>
              <a:rPr lang="cy-GB">
                <a:latin typeface="Arial"/>
              </a:rPr>
            </a:br>
            <a:endParaRPr lang="en-GB"/>
          </a:p>
        </p:txBody>
      </p:sp>
      <p:sp>
        <p:nvSpPr>
          <p:cNvPr id="3" name="Text Placeholder 2"/>
          <p:cNvSpPr>
            <a:spLocks noGrp="1"/>
          </p:cNvSpPr>
          <p:nvPr>
            <p:ph type="body" sz="quarter" idx="10"/>
          </p:nvPr>
        </p:nvSpPr>
        <p:spPr>
          <a:xfrm>
            <a:off x="7007646" y="377686"/>
            <a:ext cx="3891343" cy="402970"/>
          </a:xfrm>
        </p:spPr>
        <p:txBody>
          <a:bodyPr vert="horz" lIns="91440" tIns="45720" rIns="91440" bIns="45720" rtlCol="0" anchor="t">
            <a:normAutofit/>
          </a:bodyPr>
          <a:lstStyle/>
          <a:p>
            <a:r>
              <a:rPr lang="en-US" sz="2000" b="1">
                <a:latin typeface="Calibri"/>
                <a:cs typeface="Arial"/>
              </a:rPr>
              <a:t>Who’s more at risk of neglect?</a:t>
            </a:r>
            <a:endParaRPr lang="en-GB" sz="20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AE4BB65-2954-483C-8F72-03C01401EAC8}"/>
              </a:ext>
            </a:extLst>
          </p:cNvPr>
          <p:cNvPicPr>
            <a:picLocks noChangeAspect="1"/>
          </p:cNvPicPr>
          <p:nvPr/>
        </p:nvPicPr>
        <p:blipFill>
          <a:blip r:embed="rId3"/>
          <a:stretch>
            <a:fillRect/>
          </a:stretch>
        </p:blipFill>
        <p:spPr>
          <a:xfrm>
            <a:off x="1301712" y="923406"/>
            <a:ext cx="2054530" cy="1542422"/>
          </a:xfrm>
          <a:prstGeom prst="rect">
            <a:avLst/>
          </a:prstGeom>
        </p:spPr>
      </p:pic>
      <p:pic>
        <p:nvPicPr>
          <p:cNvPr id="7" name="Picture 6">
            <a:extLst>
              <a:ext uri="{FF2B5EF4-FFF2-40B4-BE49-F238E27FC236}">
                <a16:creationId xmlns:a16="http://schemas.microsoft.com/office/drawing/2014/main" id="{68B24142-AF09-4D45-B346-2F4FF8C653A2}"/>
              </a:ext>
            </a:extLst>
          </p:cNvPr>
          <p:cNvPicPr>
            <a:picLocks noChangeAspect="1"/>
          </p:cNvPicPr>
          <p:nvPr/>
        </p:nvPicPr>
        <p:blipFill>
          <a:blip r:embed="rId4"/>
          <a:stretch>
            <a:fillRect/>
          </a:stretch>
        </p:blipFill>
        <p:spPr>
          <a:xfrm>
            <a:off x="3510929" y="905600"/>
            <a:ext cx="2060627" cy="1542422"/>
          </a:xfrm>
          <a:prstGeom prst="rect">
            <a:avLst/>
          </a:prstGeom>
        </p:spPr>
      </p:pic>
      <p:pic>
        <p:nvPicPr>
          <p:cNvPr id="8" name="Picture 7">
            <a:extLst>
              <a:ext uri="{FF2B5EF4-FFF2-40B4-BE49-F238E27FC236}">
                <a16:creationId xmlns:a16="http://schemas.microsoft.com/office/drawing/2014/main" id="{B3272AF4-F739-4E73-8A9F-5DC989AF4B9D}"/>
              </a:ext>
            </a:extLst>
          </p:cNvPr>
          <p:cNvPicPr>
            <a:picLocks noChangeAspect="1"/>
          </p:cNvPicPr>
          <p:nvPr/>
        </p:nvPicPr>
        <p:blipFill>
          <a:blip r:embed="rId5"/>
          <a:stretch>
            <a:fillRect/>
          </a:stretch>
        </p:blipFill>
        <p:spPr>
          <a:xfrm>
            <a:off x="1312328" y="2535329"/>
            <a:ext cx="2054530" cy="1621677"/>
          </a:xfrm>
          <a:prstGeom prst="rect">
            <a:avLst/>
          </a:prstGeom>
        </p:spPr>
      </p:pic>
      <p:pic>
        <p:nvPicPr>
          <p:cNvPr id="9" name="Picture 8">
            <a:extLst>
              <a:ext uri="{FF2B5EF4-FFF2-40B4-BE49-F238E27FC236}">
                <a16:creationId xmlns:a16="http://schemas.microsoft.com/office/drawing/2014/main" id="{3C802862-0108-4869-9D5C-F0C76DB42016}"/>
              </a:ext>
            </a:extLst>
          </p:cNvPr>
          <p:cNvPicPr>
            <a:picLocks noChangeAspect="1"/>
          </p:cNvPicPr>
          <p:nvPr/>
        </p:nvPicPr>
        <p:blipFill>
          <a:blip r:embed="rId6"/>
          <a:stretch>
            <a:fillRect/>
          </a:stretch>
        </p:blipFill>
        <p:spPr>
          <a:xfrm>
            <a:off x="3477179" y="2535328"/>
            <a:ext cx="2085013" cy="1621677"/>
          </a:xfrm>
          <a:prstGeom prst="rect">
            <a:avLst/>
          </a:prstGeom>
        </p:spPr>
      </p:pic>
      <p:pic>
        <p:nvPicPr>
          <p:cNvPr id="10" name="Picture 9">
            <a:extLst>
              <a:ext uri="{FF2B5EF4-FFF2-40B4-BE49-F238E27FC236}">
                <a16:creationId xmlns:a16="http://schemas.microsoft.com/office/drawing/2014/main" id="{1C251C34-CDE7-4212-98F7-6FEB04BCB4DA}"/>
              </a:ext>
            </a:extLst>
          </p:cNvPr>
          <p:cNvPicPr>
            <a:picLocks noChangeAspect="1"/>
          </p:cNvPicPr>
          <p:nvPr/>
        </p:nvPicPr>
        <p:blipFill>
          <a:blip r:embed="rId7"/>
          <a:stretch>
            <a:fillRect/>
          </a:stretch>
        </p:blipFill>
        <p:spPr>
          <a:xfrm>
            <a:off x="2044495" y="4185021"/>
            <a:ext cx="2865368" cy="1572904"/>
          </a:xfrm>
          <a:prstGeom prst="rect">
            <a:avLst/>
          </a:prstGeom>
        </p:spPr>
      </p:pic>
      <p:pic>
        <p:nvPicPr>
          <p:cNvPr id="1026" name="Picture 2" descr="NICU Incubator vest Micro preemie clothes premature baby boy | Ets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0037" y="901725"/>
            <a:ext cx="2052973" cy="1541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to Do When Your Child With Disabilities is Bullied - Focus on the  Famil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3010" y="901726"/>
            <a:ext cx="2063070" cy="1541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ising A Disabled Child Creates Employment Challenges You Might Never Have  Consider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8276" y="2534117"/>
            <a:ext cx="2052973" cy="16228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00 Birmingham children now in care leaving £10m black hole for trust -  Birmingham Liv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83010" y="2534117"/>
            <a:ext cx="2084832" cy="16228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y told me to stop crying at night&amp;quot;: How the UK is failing asylum seeking  children | openDemocrac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8191" y="4192696"/>
            <a:ext cx="2865120" cy="157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096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443" y="106150"/>
            <a:ext cx="5124353" cy="1031283"/>
          </a:xfrm>
        </p:spPr>
        <p:txBody>
          <a:bodyPr>
            <a:normAutofit fontScale="90000"/>
          </a:bodyPr>
          <a:lstStyle/>
          <a:p>
            <a:r>
              <a:rPr lang="cy-GB" sz="2000" b="1">
                <a:latin typeface="Calibri"/>
                <a:cs typeface="Calibri"/>
              </a:rPr>
              <a:t>Ymarfer: pa ffactorau rhieni ydych chi'n meddwl sy'n dylanwadu ar ymlyniadau negyddol? </a:t>
            </a:r>
            <a:br>
              <a:rPr lang="cy-GB">
                <a:latin typeface="Arial"/>
              </a:rPr>
            </a:br>
            <a:endParaRPr lang="en-GB"/>
          </a:p>
        </p:txBody>
      </p:sp>
      <p:sp>
        <p:nvSpPr>
          <p:cNvPr id="3" name="Text Placeholder 2"/>
          <p:cNvSpPr>
            <a:spLocks noGrp="1"/>
          </p:cNvSpPr>
          <p:nvPr>
            <p:ph type="body" sz="quarter" idx="10"/>
          </p:nvPr>
        </p:nvSpPr>
        <p:spPr>
          <a:xfrm>
            <a:off x="6386514" y="96585"/>
            <a:ext cx="4744906" cy="869043"/>
          </a:xfrm>
        </p:spPr>
        <p:txBody>
          <a:bodyPr vert="horz" lIns="91440" tIns="45720" rIns="91440" bIns="45720" rtlCol="0" anchor="t">
            <a:normAutofit/>
          </a:bodyPr>
          <a:lstStyle/>
          <a:p>
            <a:r>
              <a:rPr lang="en-US" sz="1800" b="1">
                <a:latin typeface="Calibri"/>
                <a:cs typeface="Arial"/>
              </a:rPr>
              <a:t>Exercise: what parental factors do you think influence negative attachments? </a:t>
            </a:r>
            <a:endParaRPr lang="en-GB" sz="18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FF9FDC0-F744-4721-8527-D1F79497ECC6}"/>
              </a:ext>
            </a:extLst>
          </p:cNvPr>
          <p:cNvPicPr>
            <a:picLocks noChangeAspect="1"/>
          </p:cNvPicPr>
          <p:nvPr/>
        </p:nvPicPr>
        <p:blipFill>
          <a:blip r:embed="rId3"/>
          <a:stretch>
            <a:fillRect/>
          </a:stretch>
        </p:blipFill>
        <p:spPr>
          <a:xfrm>
            <a:off x="2785108" y="2098403"/>
            <a:ext cx="1158340" cy="1109568"/>
          </a:xfrm>
          <a:prstGeom prst="rect">
            <a:avLst/>
          </a:prstGeom>
        </p:spPr>
      </p:pic>
      <p:sp>
        <p:nvSpPr>
          <p:cNvPr id="7" name="Smiley Face 6"/>
          <p:cNvSpPr/>
          <p:nvPr/>
        </p:nvSpPr>
        <p:spPr>
          <a:xfrm>
            <a:off x="7934682" y="2129016"/>
            <a:ext cx="1146048" cy="1097280"/>
          </a:xfrm>
          <a:prstGeom prst="smileyFace">
            <a:avLst>
              <a:gd name="adj" fmla="val -465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 name="Rounded Rectangle 7"/>
          <p:cNvSpPr/>
          <p:nvPr/>
        </p:nvSpPr>
        <p:spPr>
          <a:xfrm>
            <a:off x="6701028" y="913461"/>
            <a:ext cx="1572768"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Domestic Abuse</a:t>
            </a:r>
            <a:endParaRPr lang="en-GB"/>
          </a:p>
        </p:txBody>
      </p:sp>
      <p:sp>
        <p:nvSpPr>
          <p:cNvPr id="10" name="Rounded Rectangle 9"/>
          <p:cNvSpPr/>
          <p:nvPr/>
        </p:nvSpPr>
        <p:spPr>
          <a:xfrm>
            <a:off x="8684514" y="909255"/>
            <a:ext cx="1572768" cy="9686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Mental Health Problems</a:t>
            </a:r>
            <a:endParaRPr lang="en-GB"/>
          </a:p>
        </p:txBody>
      </p:sp>
      <p:sp>
        <p:nvSpPr>
          <p:cNvPr id="11" name="Rounded Rectangle 10"/>
          <p:cNvSpPr/>
          <p:nvPr/>
        </p:nvSpPr>
        <p:spPr>
          <a:xfrm>
            <a:off x="6412992" y="2039869"/>
            <a:ext cx="1424368"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Substance Abuse</a:t>
            </a:r>
            <a:endParaRPr lang="en-GB"/>
          </a:p>
        </p:txBody>
      </p:sp>
      <p:sp>
        <p:nvSpPr>
          <p:cNvPr id="13" name="Rounded Rectangle 12"/>
          <p:cNvSpPr/>
          <p:nvPr/>
        </p:nvSpPr>
        <p:spPr>
          <a:xfrm>
            <a:off x="9178053" y="2039868"/>
            <a:ext cx="1365504"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History of Abuse</a:t>
            </a:r>
            <a:endParaRPr lang="en-GB"/>
          </a:p>
        </p:txBody>
      </p:sp>
      <p:sp>
        <p:nvSpPr>
          <p:cNvPr id="14" name="Rounded Rectangle 13"/>
          <p:cNvSpPr/>
          <p:nvPr/>
        </p:nvSpPr>
        <p:spPr>
          <a:xfrm>
            <a:off x="6432758" y="3226297"/>
            <a:ext cx="1404603"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Learning Disabilities</a:t>
            </a:r>
            <a:endParaRPr lang="en-GB"/>
          </a:p>
        </p:txBody>
      </p:sp>
      <p:sp>
        <p:nvSpPr>
          <p:cNvPr id="15" name="Rounded Rectangle 14"/>
          <p:cNvSpPr/>
          <p:nvPr/>
        </p:nvSpPr>
        <p:spPr>
          <a:xfrm>
            <a:off x="9217153" y="3226295"/>
            <a:ext cx="1404603"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Poverty</a:t>
            </a:r>
            <a:endParaRPr lang="en-GB"/>
          </a:p>
        </p:txBody>
      </p:sp>
      <p:sp>
        <p:nvSpPr>
          <p:cNvPr id="16" name="Rounded Rectangle 15"/>
          <p:cNvSpPr/>
          <p:nvPr/>
        </p:nvSpPr>
        <p:spPr>
          <a:xfrm>
            <a:off x="6519363" y="4516781"/>
            <a:ext cx="1211627"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Lack of Support</a:t>
            </a:r>
            <a:endParaRPr lang="en-GB"/>
          </a:p>
        </p:txBody>
      </p:sp>
      <p:sp>
        <p:nvSpPr>
          <p:cNvPr id="17" name="Rounded Rectangle 16"/>
          <p:cNvSpPr/>
          <p:nvPr/>
        </p:nvSpPr>
        <p:spPr>
          <a:xfrm>
            <a:off x="9460992" y="4516781"/>
            <a:ext cx="1165386"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Sudden Trauma</a:t>
            </a:r>
            <a:endParaRPr lang="en-GB"/>
          </a:p>
        </p:txBody>
      </p:sp>
      <p:sp>
        <p:nvSpPr>
          <p:cNvPr id="18" name="Rounded Rectangle 17"/>
          <p:cNvSpPr/>
          <p:nvPr/>
        </p:nvSpPr>
        <p:spPr>
          <a:xfrm>
            <a:off x="7990178" y="4668460"/>
            <a:ext cx="1211627"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Pressure</a:t>
            </a:r>
            <a:endParaRPr lang="en-GB"/>
          </a:p>
        </p:txBody>
      </p:sp>
      <p:sp>
        <p:nvSpPr>
          <p:cNvPr id="19" name="Rounded Rectangle 18"/>
          <p:cNvSpPr/>
          <p:nvPr/>
        </p:nvSpPr>
        <p:spPr>
          <a:xfrm>
            <a:off x="7921443" y="3318339"/>
            <a:ext cx="1211627" cy="968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Direct/ Indirect Abuse</a:t>
            </a:r>
            <a:endParaRPr lang="en-GB"/>
          </a:p>
        </p:txBody>
      </p:sp>
      <p:sp>
        <p:nvSpPr>
          <p:cNvPr id="20" name="Rounded Rectangle 7">
            <a:extLst>
              <a:ext uri="{FF2B5EF4-FFF2-40B4-BE49-F238E27FC236}">
                <a16:creationId xmlns:a16="http://schemas.microsoft.com/office/drawing/2014/main" id="{158B884D-D4A7-4774-9E37-22D734A31316}"/>
              </a:ext>
            </a:extLst>
          </p:cNvPr>
          <p:cNvSpPr/>
          <p:nvPr/>
        </p:nvSpPr>
        <p:spPr>
          <a:xfrm>
            <a:off x="1543717" y="975693"/>
            <a:ext cx="1572768"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Cam-drin Domestig</a:t>
            </a:r>
          </a:p>
        </p:txBody>
      </p:sp>
      <p:sp>
        <p:nvSpPr>
          <p:cNvPr id="21" name="Rounded Rectangle 9">
            <a:extLst>
              <a:ext uri="{FF2B5EF4-FFF2-40B4-BE49-F238E27FC236}">
                <a16:creationId xmlns:a16="http://schemas.microsoft.com/office/drawing/2014/main" id="{D7696126-17A6-4095-8FFC-E47A307807E4}"/>
              </a:ext>
            </a:extLst>
          </p:cNvPr>
          <p:cNvSpPr/>
          <p:nvPr/>
        </p:nvSpPr>
        <p:spPr>
          <a:xfrm>
            <a:off x="3464784" y="965629"/>
            <a:ext cx="1572768" cy="968630"/>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Problemau Iechyd Meddwl</a:t>
            </a:r>
          </a:p>
        </p:txBody>
      </p:sp>
      <p:sp>
        <p:nvSpPr>
          <p:cNvPr id="22" name="Rounded Rectangle 10">
            <a:extLst>
              <a:ext uri="{FF2B5EF4-FFF2-40B4-BE49-F238E27FC236}">
                <a16:creationId xmlns:a16="http://schemas.microsoft.com/office/drawing/2014/main" id="{D249719F-B47D-40A2-ACB2-62A37103EB97}"/>
              </a:ext>
            </a:extLst>
          </p:cNvPr>
          <p:cNvSpPr/>
          <p:nvPr/>
        </p:nvSpPr>
        <p:spPr>
          <a:xfrm>
            <a:off x="831533" y="2106442"/>
            <a:ext cx="1424368"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Cam-drin Sylweddau</a:t>
            </a:r>
          </a:p>
        </p:txBody>
      </p:sp>
      <p:sp>
        <p:nvSpPr>
          <p:cNvPr id="23" name="Rounded Rectangle 12">
            <a:extLst>
              <a:ext uri="{FF2B5EF4-FFF2-40B4-BE49-F238E27FC236}">
                <a16:creationId xmlns:a16="http://schemas.microsoft.com/office/drawing/2014/main" id="{10504D1E-FEF8-46BF-BCC3-FB6070F38858}"/>
              </a:ext>
            </a:extLst>
          </p:cNvPr>
          <p:cNvSpPr/>
          <p:nvPr/>
        </p:nvSpPr>
        <p:spPr>
          <a:xfrm>
            <a:off x="4413505" y="2088338"/>
            <a:ext cx="1365504"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Hanes o Gam-drin</a:t>
            </a:r>
          </a:p>
        </p:txBody>
      </p:sp>
      <p:sp>
        <p:nvSpPr>
          <p:cNvPr id="24" name="Rounded Rectangle 13">
            <a:extLst>
              <a:ext uri="{FF2B5EF4-FFF2-40B4-BE49-F238E27FC236}">
                <a16:creationId xmlns:a16="http://schemas.microsoft.com/office/drawing/2014/main" id="{AD654F1D-2B5A-48EF-886B-2FE12311A7FF}"/>
              </a:ext>
            </a:extLst>
          </p:cNvPr>
          <p:cNvSpPr/>
          <p:nvPr/>
        </p:nvSpPr>
        <p:spPr>
          <a:xfrm>
            <a:off x="1215106" y="3248087"/>
            <a:ext cx="1404603"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Anableddau Dysgu</a:t>
            </a:r>
          </a:p>
        </p:txBody>
      </p:sp>
      <p:sp>
        <p:nvSpPr>
          <p:cNvPr id="25" name="Rounded Rectangle 18">
            <a:extLst>
              <a:ext uri="{FF2B5EF4-FFF2-40B4-BE49-F238E27FC236}">
                <a16:creationId xmlns:a16="http://schemas.microsoft.com/office/drawing/2014/main" id="{F3A606EF-1EC6-47DD-A4F2-2C8A7CFF0AA5}"/>
              </a:ext>
            </a:extLst>
          </p:cNvPr>
          <p:cNvSpPr/>
          <p:nvPr/>
        </p:nvSpPr>
        <p:spPr>
          <a:xfrm>
            <a:off x="2943414" y="3250155"/>
            <a:ext cx="1211627"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sz="1200" kern="0">
                <a:solidFill>
                  <a:srgbClr val="FFFFFF"/>
                </a:solidFill>
                <a:latin typeface="Arial"/>
                <a:cs typeface="Arial"/>
              </a:rPr>
              <a:t>Cam-drin Uniongyrchol/Anuniongyrchol</a:t>
            </a:r>
          </a:p>
        </p:txBody>
      </p:sp>
      <p:sp>
        <p:nvSpPr>
          <p:cNvPr id="26" name="Rounded Rectangle 14">
            <a:extLst>
              <a:ext uri="{FF2B5EF4-FFF2-40B4-BE49-F238E27FC236}">
                <a16:creationId xmlns:a16="http://schemas.microsoft.com/office/drawing/2014/main" id="{0E193215-537D-4C95-AED8-924E16A41C8B}"/>
              </a:ext>
            </a:extLst>
          </p:cNvPr>
          <p:cNvSpPr/>
          <p:nvPr/>
        </p:nvSpPr>
        <p:spPr>
          <a:xfrm>
            <a:off x="4374406" y="3248087"/>
            <a:ext cx="1404603"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Tlodi</a:t>
            </a:r>
          </a:p>
        </p:txBody>
      </p:sp>
      <p:sp>
        <p:nvSpPr>
          <p:cNvPr id="27" name="Rounded Rectangle 15">
            <a:extLst>
              <a:ext uri="{FF2B5EF4-FFF2-40B4-BE49-F238E27FC236}">
                <a16:creationId xmlns:a16="http://schemas.microsoft.com/office/drawing/2014/main" id="{C32B77A4-DAB5-4E67-AA02-045C2628BBB8}"/>
              </a:ext>
            </a:extLst>
          </p:cNvPr>
          <p:cNvSpPr/>
          <p:nvPr/>
        </p:nvSpPr>
        <p:spPr>
          <a:xfrm>
            <a:off x="851443" y="4390794"/>
            <a:ext cx="1211627"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Diffyg Cefnogaeth</a:t>
            </a:r>
          </a:p>
        </p:txBody>
      </p:sp>
      <p:sp>
        <p:nvSpPr>
          <p:cNvPr id="28" name="Rounded Rectangle 17">
            <a:extLst>
              <a:ext uri="{FF2B5EF4-FFF2-40B4-BE49-F238E27FC236}">
                <a16:creationId xmlns:a16="http://schemas.microsoft.com/office/drawing/2014/main" id="{D86D7E91-361A-4D26-8BAF-840321587EB9}"/>
              </a:ext>
            </a:extLst>
          </p:cNvPr>
          <p:cNvSpPr/>
          <p:nvPr/>
        </p:nvSpPr>
        <p:spPr>
          <a:xfrm>
            <a:off x="2641961" y="4389530"/>
            <a:ext cx="1211627"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Pwysau</a:t>
            </a:r>
          </a:p>
        </p:txBody>
      </p:sp>
      <p:sp>
        <p:nvSpPr>
          <p:cNvPr id="29" name="Rounded Rectangle 16">
            <a:extLst>
              <a:ext uri="{FF2B5EF4-FFF2-40B4-BE49-F238E27FC236}">
                <a16:creationId xmlns:a16="http://schemas.microsoft.com/office/drawing/2014/main" id="{59ED7AEF-EBC9-489E-BA72-4D452D1D31A1}"/>
              </a:ext>
            </a:extLst>
          </p:cNvPr>
          <p:cNvSpPr/>
          <p:nvPr/>
        </p:nvSpPr>
        <p:spPr>
          <a:xfrm>
            <a:off x="4300876" y="4372133"/>
            <a:ext cx="1165386" cy="968631"/>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a:defRPr/>
            </a:pPr>
            <a:r>
              <a:rPr lang="cy-GB" kern="0">
                <a:solidFill>
                  <a:srgbClr val="FFFFFF"/>
                </a:solidFill>
                <a:latin typeface="Arial"/>
                <a:cs typeface="Arial"/>
              </a:rPr>
              <a:t>Trawma Sydyn</a:t>
            </a:r>
          </a:p>
        </p:txBody>
      </p:sp>
    </p:spTree>
    <p:extLst>
      <p:ext uri="{BB962C8B-B14F-4D97-AF65-F5344CB8AC3E}">
        <p14:creationId xmlns:p14="http://schemas.microsoft.com/office/powerpoint/2010/main" val="17401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24" y="221834"/>
            <a:ext cx="4691065" cy="1031283"/>
          </a:xfrm>
        </p:spPr>
        <p:txBody>
          <a:bodyPr>
            <a:noAutofit/>
          </a:bodyPr>
          <a:lstStyle/>
          <a:p>
            <a:r>
              <a:rPr lang="cy-GB" sz="1800" b="1">
                <a:latin typeface="Calibri"/>
                <a:cs typeface="Calibri"/>
              </a:rPr>
              <a:t>Gall esgeulustod fod yn fwriadol neu’n anfwriadol, ac mae llawer o resymau pam fod plant yn cael eu hesgeuluso.</a:t>
            </a:r>
            <a:br>
              <a:rPr lang="cy-GB" sz="1800">
                <a:latin typeface="Arial"/>
              </a:rPr>
            </a:br>
            <a:endParaRPr lang="en-GB" sz="1800"/>
          </a:p>
        </p:txBody>
      </p:sp>
      <p:sp>
        <p:nvSpPr>
          <p:cNvPr id="3" name="Text Placeholder 2"/>
          <p:cNvSpPr>
            <a:spLocks noGrp="1"/>
          </p:cNvSpPr>
          <p:nvPr>
            <p:ph type="body" sz="quarter" idx="10"/>
          </p:nvPr>
        </p:nvSpPr>
        <p:spPr>
          <a:xfrm>
            <a:off x="6386513" y="221834"/>
            <a:ext cx="4147376" cy="1195450"/>
          </a:xfrm>
        </p:spPr>
        <p:txBody>
          <a:bodyPr vert="horz" lIns="91440" tIns="45720" rIns="91440" bIns="45720" rtlCol="0" anchor="t">
            <a:normAutofit/>
          </a:bodyPr>
          <a:lstStyle/>
          <a:p>
            <a:r>
              <a:rPr lang="en-US" sz="1800" b="1">
                <a:latin typeface="Calibri"/>
                <a:cs typeface="Arial"/>
              </a:rPr>
              <a:t>Neglect can be intentional or inadvertent, and there are many reasons why child neglect happens.</a:t>
            </a:r>
            <a:endParaRPr lang="en-GB" sz="1800" b="1">
              <a:latin typeface="Calibri"/>
              <a:cs typeface="Arial"/>
            </a:endParaRPr>
          </a:p>
        </p:txBody>
      </p:sp>
      <p:sp>
        <p:nvSpPr>
          <p:cNvPr id="4" name="Text Placeholder 3"/>
          <p:cNvSpPr>
            <a:spLocks noGrp="1"/>
          </p:cNvSpPr>
          <p:nvPr>
            <p:ph type="body" sz="quarter" idx="11"/>
          </p:nvPr>
        </p:nvSpPr>
        <p:spPr>
          <a:xfrm>
            <a:off x="6741299" y="1477969"/>
            <a:ext cx="2920237" cy="3902062"/>
          </a:xfrm>
        </p:spPr>
        <p:txBody>
          <a:bodyPr/>
          <a:lstStyle/>
          <a:p>
            <a:endParaRPr lang="en-US"/>
          </a:p>
          <a:p>
            <a:endParaRPr lang="en-US"/>
          </a:p>
          <a:p>
            <a:endParaRPr lang="en-US"/>
          </a:p>
          <a:p>
            <a:endParaRPr lang="en-US"/>
          </a:p>
          <a:p>
            <a:endParaRPr lang="en-US"/>
          </a:p>
          <a:p>
            <a:pPr marL="285750" indent="-285750">
              <a:buFont typeface="Arial" panose="020B0604020202020204" pitchFamily="34" charset="0"/>
              <a:buChar char="•"/>
            </a:pPr>
            <a:r>
              <a:rPr lang="en-US"/>
              <a:t>Physical neglect</a:t>
            </a:r>
          </a:p>
          <a:p>
            <a:pPr marL="285750" indent="-285750">
              <a:buFont typeface="Arial" panose="020B0604020202020204" pitchFamily="34" charset="0"/>
              <a:buChar char="•"/>
            </a:pPr>
            <a:r>
              <a:rPr lang="en-US"/>
              <a:t>Medical neglect</a:t>
            </a:r>
          </a:p>
          <a:p>
            <a:pPr marL="285750" indent="-285750">
              <a:buFont typeface="Arial" panose="020B0604020202020204" pitchFamily="34" charset="0"/>
              <a:buChar char="•"/>
            </a:pPr>
            <a:r>
              <a:rPr lang="en-US"/>
              <a:t>Educational neglect</a:t>
            </a:r>
          </a:p>
          <a:p>
            <a:pPr marL="285750" indent="-285750">
              <a:buFont typeface="Arial" panose="020B0604020202020204" pitchFamily="34" charset="0"/>
              <a:buChar char="•"/>
            </a:pPr>
            <a:r>
              <a:rPr lang="en-US"/>
              <a:t>Emotional neglect</a:t>
            </a:r>
            <a:endParaRPr lang="en-GB"/>
          </a:p>
        </p:txBody>
      </p:sp>
      <p:pic>
        <p:nvPicPr>
          <p:cNvPr id="9" name="Picture 8">
            <a:extLst>
              <a:ext uri="{FF2B5EF4-FFF2-40B4-BE49-F238E27FC236}">
                <a16:creationId xmlns:a16="http://schemas.microsoft.com/office/drawing/2014/main" id="{2E710921-33ED-4092-AE57-1CD72E021A85}"/>
              </a:ext>
            </a:extLst>
          </p:cNvPr>
          <p:cNvPicPr>
            <a:picLocks noChangeAspect="1"/>
          </p:cNvPicPr>
          <p:nvPr/>
        </p:nvPicPr>
        <p:blipFill>
          <a:blip r:embed="rId3"/>
          <a:stretch>
            <a:fillRect/>
          </a:stretch>
        </p:blipFill>
        <p:spPr>
          <a:xfrm>
            <a:off x="1804416" y="1298761"/>
            <a:ext cx="2542252" cy="1737511"/>
          </a:xfrm>
          <a:prstGeom prst="rect">
            <a:avLst/>
          </a:prstGeom>
        </p:spPr>
      </p:pic>
      <p:sp>
        <p:nvSpPr>
          <p:cNvPr id="6" name="TextBox 5"/>
          <p:cNvSpPr txBox="1"/>
          <p:nvPr/>
        </p:nvSpPr>
        <p:spPr>
          <a:xfrm>
            <a:off x="1804416" y="2353056"/>
            <a:ext cx="914400" cy="914400"/>
          </a:xfrm>
          <a:prstGeom prst="rect">
            <a:avLst/>
          </a:prstGeom>
        </p:spPr>
        <p:txBody>
          <a:bodyPr vert="horz" wrap="none" lIns="91440" tIns="45720" rIns="91440" bIns="45720" rtlCol="0" anchor="ctr">
            <a:normAutofit/>
          </a:bodyPr>
          <a:lstStyle/>
          <a:p>
            <a:endParaRPr lang="en-GB"/>
          </a:p>
        </p:txBody>
      </p:sp>
      <p:pic>
        <p:nvPicPr>
          <p:cNvPr id="1026" name="Picture 2" descr="Child Neglect: Types, Effects, Signs &amp;amp; How To Prev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650" y="1253117"/>
            <a:ext cx="2543537" cy="17387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6EB7CBF-0ED6-4B83-BCB9-ED8A3D4E7E16}"/>
              </a:ext>
            </a:extLst>
          </p:cNvPr>
          <p:cNvPicPr>
            <a:picLocks noChangeAspect="1"/>
          </p:cNvPicPr>
          <p:nvPr/>
        </p:nvPicPr>
        <p:blipFill>
          <a:blip r:embed="rId5"/>
          <a:stretch>
            <a:fillRect/>
          </a:stretch>
        </p:blipFill>
        <p:spPr>
          <a:xfrm>
            <a:off x="1658111" y="3282777"/>
            <a:ext cx="2920237" cy="1615580"/>
          </a:xfrm>
          <a:prstGeom prst="rect">
            <a:avLst/>
          </a:prstGeom>
        </p:spPr>
      </p:pic>
    </p:spTree>
    <p:extLst>
      <p:ext uri="{BB962C8B-B14F-4D97-AF65-F5344CB8AC3E}">
        <p14:creationId xmlns:p14="http://schemas.microsoft.com/office/powerpoint/2010/main" val="34438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86" y="215878"/>
            <a:ext cx="4537399" cy="1031283"/>
          </a:xfrm>
        </p:spPr>
        <p:txBody>
          <a:bodyPr/>
          <a:lstStyle/>
          <a:p>
            <a:pPr fontAlgn="base">
              <a:spcBef>
                <a:spcPts val="1000"/>
              </a:spcBef>
              <a:spcAft>
                <a:spcPct val="0"/>
              </a:spcAft>
              <a:defRPr/>
            </a:pPr>
            <a:r>
              <a:rPr lang="cy-GB" sz="2000" b="1">
                <a:latin typeface="Calibri"/>
                <a:cs typeface="Arial"/>
              </a:rPr>
              <a:t>Canlyniadau hirdymor cam-drin plant</a:t>
            </a:r>
            <a:br>
              <a:rPr lang="cy-GB" sz="2000">
                <a:latin typeface="Arial"/>
                <a:cs typeface="Arial"/>
              </a:rPr>
            </a:br>
            <a:endParaRPr lang="en-GB"/>
          </a:p>
        </p:txBody>
      </p:sp>
      <p:sp>
        <p:nvSpPr>
          <p:cNvPr id="3" name="Text Placeholder 2"/>
          <p:cNvSpPr>
            <a:spLocks noGrp="1"/>
          </p:cNvSpPr>
          <p:nvPr>
            <p:ph type="body" sz="quarter" idx="10"/>
          </p:nvPr>
        </p:nvSpPr>
        <p:spPr>
          <a:xfrm>
            <a:off x="6386514" y="210124"/>
            <a:ext cx="5118132" cy="586166"/>
          </a:xfrm>
        </p:spPr>
        <p:txBody>
          <a:bodyPr vert="horz" lIns="91440" tIns="45720" rIns="91440" bIns="45720" rtlCol="0" anchor="t">
            <a:normAutofit/>
          </a:bodyPr>
          <a:lstStyle/>
          <a:p>
            <a:r>
              <a:rPr lang="en-US" sz="2000" b="1">
                <a:latin typeface="Calibri"/>
                <a:cs typeface="Arial"/>
              </a:rPr>
              <a:t>Long-term consequences of child abuse</a:t>
            </a:r>
            <a:endParaRPr lang="en-GB" sz="2000" b="1">
              <a:latin typeface="Calibri"/>
              <a:cs typeface="Arial"/>
            </a:endParaRPr>
          </a:p>
        </p:txBody>
      </p:sp>
      <p:sp>
        <p:nvSpPr>
          <p:cNvPr id="4" name="Text Placeholder 3"/>
          <p:cNvSpPr>
            <a:spLocks noGrp="1"/>
          </p:cNvSpPr>
          <p:nvPr>
            <p:ph type="body" sz="quarter" idx="11"/>
          </p:nvPr>
        </p:nvSpPr>
        <p:spPr>
          <a:xfrm>
            <a:off x="6386514" y="862584"/>
            <a:ext cx="4698253" cy="5013960"/>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Aside from the immediate physical injuries children can experience through maltreatment, a child’s reactions to abuse or neglect can have lifelong and even intergenerational impacts. It can:</a:t>
            </a:r>
          </a:p>
          <a:p>
            <a:endParaRPr lang="en-GB"/>
          </a:p>
        </p:txBody>
      </p:sp>
      <p:sp>
        <p:nvSpPr>
          <p:cNvPr id="5" name="Text Placeholder 4"/>
          <p:cNvSpPr>
            <a:spLocks noGrp="1"/>
          </p:cNvSpPr>
          <p:nvPr>
            <p:ph type="body" sz="quarter" idx="12"/>
          </p:nvPr>
        </p:nvSpPr>
        <p:spPr>
          <a:xfrm>
            <a:off x="883686" y="862584"/>
            <a:ext cx="4111275" cy="4552932"/>
          </a:xfrm>
        </p:spPr>
        <p:txBody>
          <a:bodyPr vert="horz" lIns="91440" tIns="45720" rIns="91440" bIns="45720" rtlCol="0" anchor="t">
            <a:normAutofit/>
          </a:bodyPr>
          <a:lstStyle/>
          <a:p>
            <a:pPr marL="285750" indent="-285750" fontAlgn="base">
              <a:spcAft>
                <a:spcPct val="0"/>
              </a:spcAft>
              <a:buFont typeface="Arial" panose="020B0604020202020204" pitchFamily="34" charset="0"/>
              <a:buChar char="•"/>
              <a:defRPr/>
            </a:pPr>
            <a:r>
              <a:rPr lang="cy-GB" sz="1600">
                <a:latin typeface="Calibri"/>
                <a:cs typeface="Arial"/>
              </a:rPr>
              <a:t>Ar wahân i'r anafiadau corfforol uniongyrchol y gall plant eu cael trwy gamdriniaeth, gall ymatebion plentyn i gamdriniaeth neu esgeulustod gael effeithiau gydol oes a hyd yn oed rhwng cenedlaethau. Gall:</a:t>
            </a:r>
          </a:p>
          <a:p>
            <a:endParaRPr lang="en-GB"/>
          </a:p>
        </p:txBody>
      </p:sp>
      <p:sp>
        <p:nvSpPr>
          <p:cNvPr id="6" name="Rounded Rectangle 5"/>
          <p:cNvSpPr/>
          <p:nvPr/>
        </p:nvSpPr>
        <p:spPr>
          <a:xfrm>
            <a:off x="6618160" y="2363257"/>
            <a:ext cx="1835944" cy="7193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Stunt physical development </a:t>
            </a:r>
          </a:p>
        </p:txBody>
      </p:sp>
      <p:sp>
        <p:nvSpPr>
          <p:cNvPr id="7" name="Rounded Rectangle 6"/>
          <p:cNvSpPr/>
          <p:nvPr/>
        </p:nvSpPr>
        <p:spPr>
          <a:xfrm>
            <a:off x="8633268" y="2363257"/>
            <a:ext cx="1835944" cy="7193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Stunt brain development</a:t>
            </a:r>
            <a:endParaRPr lang="en-GB"/>
          </a:p>
        </p:txBody>
      </p:sp>
      <p:sp>
        <p:nvSpPr>
          <p:cNvPr id="8" name="Rounded Rectangle 7"/>
          <p:cNvSpPr/>
          <p:nvPr/>
        </p:nvSpPr>
        <p:spPr>
          <a:xfrm>
            <a:off x="6618160" y="3289320"/>
            <a:ext cx="1835944" cy="11155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Cause permanent physical injury</a:t>
            </a:r>
            <a:endParaRPr lang="en-GB"/>
          </a:p>
        </p:txBody>
      </p:sp>
      <p:sp>
        <p:nvSpPr>
          <p:cNvPr id="9" name="Rounded Rectangle 8"/>
          <p:cNvSpPr/>
          <p:nvPr/>
        </p:nvSpPr>
        <p:spPr>
          <a:xfrm>
            <a:off x="8633268" y="3289320"/>
            <a:ext cx="1835944" cy="11155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Cause long-term psychological damage</a:t>
            </a:r>
            <a:endParaRPr lang="en-GB"/>
          </a:p>
        </p:txBody>
      </p:sp>
      <p:sp>
        <p:nvSpPr>
          <p:cNvPr id="10" name="Rounded Rectangle 9"/>
          <p:cNvSpPr/>
          <p:nvPr/>
        </p:nvSpPr>
        <p:spPr>
          <a:xfrm>
            <a:off x="6618160" y="4503214"/>
            <a:ext cx="1835944" cy="12649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Influence risky behaviours</a:t>
            </a:r>
            <a:endParaRPr lang="en-GB"/>
          </a:p>
        </p:txBody>
      </p:sp>
      <p:sp>
        <p:nvSpPr>
          <p:cNvPr id="11" name="Rounded Rectangle 10"/>
          <p:cNvSpPr/>
          <p:nvPr/>
        </p:nvSpPr>
        <p:spPr>
          <a:xfrm>
            <a:off x="8633268" y="4503214"/>
            <a:ext cx="2034732" cy="12649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Affect social, economic, health &amp; relationship outcomes</a:t>
            </a:r>
            <a:endParaRPr lang="en-GB"/>
          </a:p>
        </p:txBody>
      </p:sp>
      <p:sp>
        <p:nvSpPr>
          <p:cNvPr id="12" name="Rounded Rectangle 5">
            <a:extLst>
              <a:ext uri="{FF2B5EF4-FFF2-40B4-BE49-F238E27FC236}">
                <a16:creationId xmlns:a16="http://schemas.microsoft.com/office/drawing/2014/main" id="{48C0202C-C24A-48F5-9CC2-69E1FAF31CE0}"/>
              </a:ext>
            </a:extLst>
          </p:cNvPr>
          <p:cNvSpPr/>
          <p:nvPr/>
        </p:nvSpPr>
        <p:spPr>
          <a:xfrm>
            <a:off x="894021" y="2442193"/>
            <a:ext cx="1835944" cy="71932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Atal datblygiad corfforol </a:t>
            </a:r>
          </a:p>
        </p:txBody>
      </p:sp>
      <p:sp>
        <p:nvSpPr>
          <p:cNvPr id="13" name="Rounded Rectangle 6">
            <a:extLst>
              <a:ext uri="{FF2B5EF4-FFF2-40B4-BE49-F238E27FC236}">
                <a16:creationId xmlns:a16="http://schemas.microsoft.com/office/drawing/2014/main" id="{CD674653-A5C9-434C-A01C-07D1BF1420A0}"/>
              </a:ext>
            </a:extLst>
          </p:cNvPr>
          <p:cNvSpPr/>
          <p:nvPr/>
        </p:nvSpPr>
        <p:spPr>
          <a:xfrm>
            <a:off x="3070335" y="2442193"/>
            <a:ext cx="1835944" cy="71932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Atal datblygiad yr ymennydd</a:t>
            </a:r>
          </a:p>
        </p:txBody>
      </p:sp>
      <p:sp>
        <p:nvSpPr>
          <p:cNvPr id="14" name="Rounded Rectangle 7">
            <a:extLst>
              <a:ext uri="{FF2B5EF4-FFF2-40B4-BE49-F238E27FC236}">
                <a16:creationId xmlns:a16="http://schemas.microsoft.com/office/drawing/2014/main" id="{B7E23D8D-8808-4852-84E4-8FBE5873B99E}"/>
              </a:ext>
            </a:extLst>
          </p:cNvPr>
          <p:cNvSpPr/>
          <p:nvPr/>
        </p:nvSpPr>
        <p:spPr>
          <a:xfrm>
            <a:off x="920050" y="3363468"/>
            <a:ext cx="1835944" cy="111556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Achosi anaf corfforol parhaol</a:t>
            </a:r>
          </a:p>
        </p:txBody>
      </p:sp>
      <p:sp>
        <p:nvSpPr>
          <p:cNvPr id="15" name="Rounded Rectangle 8">
            <a:extLst>
              <a:ext uri="{FF2B5EF4-FFF2-40B4-BE49-F238E27FC236}">
                <a16:creationId xmlns:a16="http://schemas.microsoft.com/office/drawing/2014/main" id="{F0397942-AA68-4575-BF5D-D902890977D8}"/>
              </a:ext>
            </a:extLst>
          </p:cNvPr>
          <p:cNvSpPr/>
          <p:nvPr/>
        </p:nvSpPr>
        <p:spPr>
          <a:xfrm>
            <a:off x="3063639" y="3387646"/>
            <a:ext cx="1835944" cy="1115568"/>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Achosi niwed seicolegol hirdymor</a:t>
            </a:r>
          </a:p>
        </p:txBody>
      </p:sp>
      <p:sp>
        <p:nvSpPr>
          <p:cNvPr id="16" name="Rounded Rectangle 9">
            <a:extLst>
              <a:ext uri="{FF2B5EF4-FFF2-40B4-BE49-F238E27FC236}">
                <a16:creationId xmlns:a16="http://schemas.microsoft.com/office/drawing/2014/main" id="{6E9F027F-BAD0-4C84-8276-6EBC01685A43}"/>
              </a:ext>
            </a:extLst>
          </p:cNvPr>
          <p:cNvSpPr/>
          <p:nvPr/>
        </p:nvSpPr>
        <p:spPr>
          <a:xfrm>
            <a:off x="920050" y="4608478"/>
            <a:ext cx="1835944" cy="1264920"/>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kern="0">
                <a:solidFill>
                  <a:srgbClr val="FFFFFF"/>
                </a:solidFill>
                <a:latin typeface="Arial"/>
                <a:cs typeface="Arial"/>
              </a:rPr>
              <a:t>Dylanwadu ar ymddygiadau peryglus</a:t>
            </a:r>
          </a:p>
        </p:txBody>
      </p:sp>
      <p:sp>
        <p:nvSpPr>
          <p:cNvPr id="17" name="Rounded Rectangle 10">
            <a:extLst>
              <a:ext uri="{FF2B5EF4-FFF2-40B4-BE49-F238E27FC236}">
                <a16:creationId xmlns:a16="http://schemas.microsoft.com/office/drawing/2014/main" id="{80E223E3-1539-46CE-B45C-6ED89F9CC66A}"/>
              </a:ext>
            </a:extLst>
          </p:cNvPr>
          <p:cNvSpPr/>
          <p:nvPr/>
        </p:nvSpPr>
        <p:spPr>
          <a:xfrm>
            <a:off x="2970941" y="4625627"/>
            <a:ext cx="2034732" cy="1264920"/>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a:defRPr/>
            </a:pPr>
            <a:r>
              <a:rPr lang="cy-GB" sz="1400" kern="0">
                <a:solidFill>
                  <a:srgbClr val="FFFFFF"/>
                </a:solidFill>
                <a:latin typeface="Arial"/>
                <a:cs typeface="Arial"/>
              </a:rPr>
              <a:t>Effeithio ar ganlyniadau cymdeithasol, economaidd, iechyd a pherthnasoedd</a:t>
            </a:r>
          </a:p>
        </p:txBody>
      </p:sp>
    </p:spTree>
    <p:extLst>
      <p:ext uri="{BB962C8B-B14F-4D97-AF65-F5344CB8AC3E}">
        <p14:creationId xmlns:p14="http://schemas.microsoft.com/office/powerpoint/2010/main" val="399985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y-GB" b="1">
                <a:latin typeface="Calibri"/>
                <a:cs typeface="Calibri"/>
              </a:rPr>
              <a:t>Deilliannau dysgu </a:t>
            </a:r>
            <a:br>
              <a:rPr lang="cy-GB">
                <a:latin typeface="Arial"/>
              </a:rPr>
            </a:br>
            <a:endParaRPr lang="en-GB"/>
          </a:p>
        </p:txBody>
      </p:sp>
      <p:sp>
        <p:nvSpPr>
          <p:cNvPr id="7" name="Text Placeholder 6"/>
          <p:cNvSpPr>
            <a:spLocks noGrp="1"/>
          </p:cNvSpPr>
          <p:nvPr>
            <p:ph type="body" sz="quarter" idx="10"/>
          </p:nvPr>
        </p:nvSpPr>
        <p:spPr>
          <a:xfrm>
            <a:off x="6483352" y="360141"/>
            <a:ext cx="4921249" cy="1031284"/>
          </a:xfrm>
        </p:spPr>
        <p:txBody>
          <a:bodyPr vert="horz" lIns="91440" tIns="45720" rIns="91440" bIns="45720" rtlCol="0" anchor="t">
            <a:normAutofit/>
          </a:bodyPr>
          <a:lstStyle/>
          <a:p>
            <a:r>
              <a:rPr lang="en-GB" b="1">
                <a:latin typeface="Calibri"/>
                <a:cs typeface="Arial"/>
              </a:rPr>
              <a:t>Learning outcomes</a:t>
            </a:r>
          </a:p>
          <a:p>
            <a:endParaRPr lang="en-GB"/>
          </a:p>
        </p:txBody>
      </p:sp>
      <p:sp>
        <p:nvSpPr>
          <p:cNvPr id="8" name="Text Placeholder 7"/>
          <p:cNvSpPr>
            <a:spLocks noGrp="1"/>
          </p:cNvSpPr>
          <p:nvPr>
            <p:ph type="body" sz="quarter" idx="11"/>
          </p:nvPr>
        </p:nvSpPr>
        <p:spPr>
          <a:xfrm>
            <a:off x="6483352" y="1935163"/>
            <a:ext cx="4921249" cy="3480353"/>
          </a:xfrm>
        </p:spPr>
        <p:txBody>
          <a:bodyPr vert="horz" lIns="91440" tIns="45720" rIns="91440" bIns="45720" rtlCol="0" anchor="t">
            <a:normAutofit/>
          </a:bodyPr>
          <a:lstStyle/>
          <a:p>
            <a:pPr marL="342900" indent="-342900">
              <a:buFont typeface="+mj-lt"/>
              <a:buAutoNum type="arabicPeriod"/>
            </a:pPr>
            <a:r>
              <a:rPr lang="en-GB">
                <a:latin typeface="Calibri"/>
                <a:cs typeface="Arial"/>
              </a:rPr>
              <a:t>Understand theories and models that support strengths-based outcomes focused practice. </a:t>
            </a:r>
            <a:endParaRPr lang="en-GB">
              <a:latin typeface="Calibri"/>
              <a:cs typeface="Arial" panose="020B0604020202020204" pitchFamily="34" charset="0"/>
            </a:endParaRPr>
          </a:p>
          <a:p>
            <a:pPr marL="342900" indent="-342900">
              <a:buFont typeface="+mj-lt"/>
              <a:buAutoNum type="arabicPeriod" startAt="2"/>
            </a:pPr>
            <a:r>
              <a:rPr lang="en-GB">
                <a:latin typeface="Calibri"/>
                <a:cs typeface="Arial"/>
              </a:rPr>
              <a:t>Understand human development across the lifespan and factors that can affect it</a:t>
            </a:r>
          </a:p>
          <a:p>
            <a:pPr marL="342900" indent="-342900">
              <a:buFont typeface="+mj-lt"/>
              <a:buAutoNum type="arabicPeriod" startAt="2"/>
            </a:pPr>
            <a:r>
              <a:rPr lang="en-GB">
                <a:latin typeface="Calibri"/>
                <a:cs typeface="Arial"/>
              </a:rPr>
              <a:t>Understand theories and models related to change</a:t>
            </a:r>
          </a:p>
          <a:p>
            <a:pPr marL="342900" indent="-342900">
              <a:buFont typeface="+mj-lt"/>
              <a:buAutoNum type="arabicPeriod" startAt="2"/>
            </a:pPr>
            <a:r>
              <a:rPr lang="en-GB">
                <a:latin typeface="Calibri"/>
                <a:cs typeface="Arial"/>
              </a:rPr>
              <a:t>Understand the importance of using person/child centred practice and rights based approaches</a:t>
            </a:r>
          </a:p>
        </p:txBody>
      </p:sp>
      <p:sp>
        <p:nvSpPr>
          <p:cNvPr id="9" name="Text Placeholder 8"/>
          <p:cNvSpPr>
            <a:spLocks noGrp="1"/>
          </p:cNvSpPr>
          <p:nvPr>
            <p:ph type="body" sz="quarter" idx="12"/>
          </p:nvPr>
        </p:nvSpPr>
        <p:spPr/>
        <p:txBody>
          <a:bodyPr vert="horz" lIns="91440" tIns="45720" rIns="91440" bIns="45720" rtlCol="0" anchor="t">
            <a:normAutofit/>
          </a:bodyPr>
          <a:lstStyle/>
          <a:p>
            <a:pPr marL="342900" indent="-342900">
              <a:buFont typeface="+mj-lt"/>
              <a:buAutoNum type="arabicPeriod"/>
            </a:pPr>
            <a:r>
              <a:rPr lang="cy-GB">
                <a:latin typeface="Calibri"/>
                <a:cs typeface="Calibri"/>
              </a:rPr>
              <a:t>Deall damcaniaethau a modelau sy'n cefnogi ymarfer sy'n seiliedig ar gryfderau sy'n canolbwyntio ar ganlyniadau. </a:t>
            </a:r>
          </a:p>
          <a:p>
            <a:pPr marL="342900" indent="-342900">
              <a:buFont typeface="+mj-lt"/>
              <a:buAutoNum type="arabicPeriod" startAt="2"/>
            </a:pPr>
            <a:r>
              <a:rPr lang="cy-GB">
                <a:latin typeface="Calibri"/>
                <a:cs typeface="Calibri"/>
              </a:rPr>
              <a:t>Deall datblygiad dynol ar draws oes a'r ffactorau a all effeithio arno</a:t>
            </a:r>
          </a:p>
          <a:p>
            <a:pPr marL="342900" indent="-342900">
              <a:buFont typeface="+mj-lt"/>
              <a:buAutoNum type="arabicPeriod" startAt="2"/>
            </a:pPr>
            <a:r>
              <a:rPr lang="cy-GB">
                <a:latin typeface="Calibri"/>
                <a:cs typeface="Calibri"/>
              </a:rPr>
              <a:t>Deall damcaniaethau a modelau sy'n ymwneud â newid</a:t>
            </a:r>
          </a:p>
          <a:p>
            <a:pPr marL="342900" indent="-342900">
              <a:buFont typeface="+mj-lt"/>
              <a:buAutoNum type="arabicPeriod" startAt="2"/>
            </a:pPr>
            <a:r>
              <a:rPr lang="cy-GB">
                <a:latin typeface="Calibri"/>
                <a:cs typeface="Calibri"/>
              </a:rPr>
              <a:t>Deall pwysigrwydd defnyddio ymarfer sy'n canolbwyntio ar yr unigolyn/plentyn a dulliau sy'n seiliedig ar hawliau</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34540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36" y="133478"/>
            <a:ext cx="4496175" cy="1031283"/>
          </a:xfrm>
        </p:spPr>
        <p:txBody>
          <a:bodyPr>
            <a:normAutofit/>
          </a:bodyPr>
          <a:lstStyle/>
          <a:p>
            <a:r>
              <a:rPr lang="cy-GB" sz="2200" b="1">
                <a:latin typeface="Calibri"/>
                <a:cs typeface="Calibri"/>
              </a:rPr>
              <a:t>Effaith lleoliadau lluosog ar y plentyn</a:t>
            </a:r>
            <a:br>
              <a:rPr lang="cy-GB">
                <a:latin typeface="Arial"/>
              </a:rPr>
            </a:br>
            <a:endParaRPr lang="en-GB"/>
          </a:p>
        </p:txBody>
      </p:sp>
      <p:sp>
        <p:nvSpPr>
          <p:cNvPr id="3" name="Text Placeholder 2"/>
          <p:cNvSpPr>
            <a:spLocks noGrp="1"/>
          </p:cNvSpPr>
          <p:nvPr>
            <p:ph type="body" sz="quarter" idx="10"/>
          </p:nvPr>
        </p:nvSpPr>
        <p:spPr>
          <a:xfrm>
            <a:off x="6386514" y="133478"/>
            <a:ext cx="5085850" cy="646810"/>
          </a:xfrm>
        </p:spPr>
        <p:txBody>
          <a:bodyPr/>
          <a:lstStyle/>
          <a:p>
            <a:r>
              <a:rPr lang="en-US" sz="2000">
                <a:latin typeface="Arial" panose="020B0604020202020204" pitchFamily="34" charset="0"/>
                <a:cs typeface="Arial" panose="020B0604020202020204" pitchFamily="34" charset="0"/>
              </a:rPr>
              <a:t>The effect of multiple placements upon the child</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386514" y="780288"/>
            <a:ext cx="4281487" cy="4986527"/>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When a child enters foster care, it is likely that they have experienced instability. Multiple foster care placements can compound the issue. The impact upon the child can affect:</a:t>
            </a:r>
            <a:r>
              <a:rPr lang="en-US">
                <a:latin typeface="Arial"/>
                <a:cs typeface="Arial"/>
              </a:rPr>
              <a:t> </a:t>
            </a:r>
            <a:endParaRPr lang="en-US">
              <a:latin typeface="Arial" panose="020B0604020202020204" pitchFamily="34" charset="0"/>
              <a:cs typeface="Arial" panose="020B0604020202020204" pitchFamily="34" charset="0"/>
            </a:endParaRPr>
          </a:p>
          <a:p>
            <a:endParaRPr lang="en-GB"/>
          </a:p>
        </p:txBody>
      </p:sp>
      <p:sp>
        <p:nvSpPr>
          <p:cNvPr id="5" name="Text Placeholder 4"/>
          <p:cNvSpPr>
            <a:spLocks noGrp="1"/>
          </p:cNvSpPr>
          <p:nvPr>
            <p:ph type="body" sz="quarter" idx="12"/>
          </p:nvPr>
        </p:nvSpPr>
        <p:spPr>
          <a:xfrm>
            <a:off x="719636" y="780288"/>
            <a:ext cx="4281487" cy="4432290"/>
          </a:xfrm>
        </p:spPr>
        <p:txBody>
          <a:bodyPr vert="horz" lIns="91440" tIns="45720" rIns="91440" bIns="45720" rtlCol="0" anchor="t">
            <a:normAutofit/>
          </a:bodyPr>
          <a:lstStyle/>
          <a:p>
            <a:pPr marL="285750" indent="-285750" fontAlgn="base">
              <a:spcAft>
                <a:spcPct val="0"/>
              </a:spcAft>
              <a:buFont typeface="Arial" panose="020B0604020202020204" pitchFamily="34" charset="0"/>
              <a:buChar char="•"/>
              <a:defRPr/>
            </a:pPr>
            <a:r>
              <a:rPr lang="cy-GB">
                <a:latin typeface="Calibri"/>
                <a:cs typeface="Arial"/>
              </a:rPr>
              <a:t>Pan fydd plentyn yn mynd i ofal maeth, mae'n debygol ei fod wedi profi ansefydlogrwydd. Gall lleoliadau gofal maeth lluosog waethygu'r mater. Gall yr effaith ar y plentyn effeithio ar: </a:t>
            </a:r>
            <a:endParaRPr lang="cy-GB">
              <a:latin typeface="Arial"/>
              <a:cs typeface="Arial"/>
            </a:endParaRPr>
          </a:p>
          <a:p>
            <a:endParaRPr lang="en-GB"/>
          </a:p>
        </p:txBody>
      </p:sp>
      <p:sp>
        <p:nvSpPr>
          <p:cNvPr id="6" name="Rectangle 5"/>
          <p:cNvSpPr/>
          <p:nvPr/>
        </p:nvSpPr>
        <p:spPr>
          <a:xfrm>
            <a:off x="6887433" y="2395728"/>
            <a:ext cx="1511808" cy="7924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Brain development</a:t>
            </a:r>
            <a:endParaRPr lang="en-GB"/>
          </a:p>
        </p:txBody>
      </p:sp>
      <p:sp>
        <p:nvSpPr>
          <p:cNvPr id="7" name="Rectangle 6"/>
          <p:cNvSpPr/>
          <p:nvPr/>
        </p:nvSpPr>
        <p:spPr>
          <a:xfrm>
            <a:off x="8777716" y="2395728"/>
            <a:ext cx="1511808" cy="7924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Stress regulation</a:t>
            </a:r>
            <a:endParaRPr lang="en-GB"/>
          </a:p>
        </p:txBody>
      </p:sp>
      <p:sp>
        <p:nvSpPr>
          <p:cNvPr id="8" name="Rectangle 7"/>
          <p:cNvSpPr/>
          <p:nvPr/>
        </p:nvSpPr>
        <p:spPr>
          <a:xfrm>
            <a:off x="6887432" y="3401018"/>
            <a:ext cx="1511808" cy="7924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Educational stability</a:t>
            </a:r>
            <a:endParaRPr lang="en-GB"/>
          </a:p>
        </p:txBody>
      </p:sp>
      <p:sp>
        <p:nvSpPr>
          <p:cNvPr id="9" name="Rectangle 8"/>
          <p:cNvSpPr/>
          <p:nvPr/>
        </p:nvSpPr>
        <p:spPr>
          <a:xfrm>
            <a:off x="8680705" y="4412404"/>
            <a:ext cx="1731263" cy="11593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Generate feelings of separation &amp; loss</a:t>
            </a:r>
            <a:endParaRPr lang="en-GB"/>
          </a:p>
        </p:txBody>
      </p:sp>
      <p:sp>
        <p:nvSpPr>
          <p:cNvPr id="10" name="Rectangle 9"/>
          <p:cNvSpPr/>
          <p:nvPr/>
        </p:nvSpPr>
        <p:spPr>
          <a:xfrm>
            <a:off x="8777716" y="3401018"/>
            <a:ext cx="1511808" cy="7924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Healthcare stability</a:t>
            </a:r>
            <a:endParaRPr lang="en-GB"/>
          </a:p>
        </p:txBody>
      </p:sp>
      <p:sp>
        <p:nvSpPr>
          <p:cNvPr id="11" name="Rectangle 10"/>
          <p:cNvSpPr/>
          <p:nvPr/>
        </p:nvSpPr>
        <p:spPr>
          <a:xfrm>
            <a:off x="6887432" y="4412404"/>
            <a:ext cx="1634776" cy="11593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Emotional &amp; psychological well-being</a:t>
            </a:r>
            <a:endParaRPr lang="en-GB"/>
          </a:p>
        </p:txBody>
      </p:sp>
      <p:sp>
        <p:nvSpPr>
          <p:cNvPr id="12" name="Rectangle 11">
            <a:extLst>
              <a:ext uri="{FF2B5EF4-FFF2-40B4-BE49-F238E27FC236}">
                <a16:creationId xmlns:a16="http://schemas.microsoft.com/office/drawing/2014/main" id="{99E1054A-6BE4-41A4-B790-E16F1E58624D}"/>
              </a:ext>
            </a:extLst>
          </p:cNvPr>
          <p:cNvSpPr/>
          <p:nvPr/>
        </p:nvSpPr>
        <p:spPr>
          <a:xfrm>
            <a:off x="917917" y="2395728"/>
            <a:ext cx="1511808" cy="79248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Datblygiad yr ymennydd</a:t>
            </a:r>
          </a:p>
        </p:txBody>
      </p:sp>
      <p:sp>
        <p:nvSpPr>
          <p:cNvPr id="13" name="Rectangle 12">
            <a:extLst>
              <a:ext uri="{FF2B5EF4-FFF2-40B4-BE49-F238E27FC236}">
                <a16:creationId xmlns:a16="http://schemas.microsoft.com/office/drawing/2014/main" id="{96984530-B20E-4947-9047-51576CC787B5}"/>
              </a:ext>
            </a:extLst>
          </p:cNvPr>
          <p:cNvSpPr/>
          <p:nvPr/>
        </p:nvSpPr>
        <p:spPr>
          <a:xfrm>
            <a:off x="2993702" y="2395728"/>
            <a:ext cx="1511808" cy="79248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Rheoleiddio straen</a:t>
            </a:r>
          </a:p>
        </p:txBody>
      </p:sp>
      <p:sp>
        <p:nvSpPr>
          <p:cNvPr id="14" name="Rectangle 13">
            <a:extLst>
              <a:ext uri="{FF2B5EF4-FFF2-40B4-BE49-F238E27FC236}">
                <a16:creationId xmlns:a16="http://schemas.microsoft.com/office/drawing/2014/main" id="{0CA7C99A-DA8D-40FC-A645-245AA9A4C5E8}"/>
              </a:ext>
            </a:extLst>
          </p:cNvPr>
          <p:cNvSpPr/>
          <p:nvPr/>
        </p:nvSpPr>
        <p:spPr>
          <a:xfrm>
            <a:off x="917917" y="3492084"/>
            <a:ext cx="1768221" cy="79248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Sefydlogrwydd addysgol</a:t>
            </a:r>
          </a:p>
        </p:txBody>
      </p:sp>
      <p:sp>
        <p:nvSpPr>
          <p:cNvPr id="15" name="Rectangle 14">
            <a:extLst>
              <a:ext uri="{FF2B5EF4-FFF2-40B4-BE49-F238E27FC236}">
                <a16:creationId xmlns:a16="http://schemas.microsoft.com/office/drawing/2014/main" id="{0A9ABDA8-0B09-4DD1-BF2C-48FC75993B77}"/>
              </a:ext>
            </a:extLst>
          </p:cNvPr>
          <p:cNvSpPr/>
          <p:nvPr/>
        </p:nvSpPr>
        <p:spPr>
          <a:xfrm>
            <a:off x="2914793" y="3498709"/>
            <a:ext cx="1838236" cy="79248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Sefydlogrwydd gofal iechyd</a:t>
            </a:r>
          </a:p>
        </p:txBody>
      </p:sp>
      <p:sp>
        <p:nvSpPr>
          <p:cNvPr id="16" name="Rectangle 15">
            <a:extLst>
              <a:ext uri="{FF2B5EF4-FFF2-40B4-BE49-F238E27FC236}">
                <a16:creationId xmlns:a16="http://schemas.microsoft.com/office/drawing/2014/main" id="{8E33EEDE-B0C4-4BD4-9183-04FBC7D2F438}"/>
              </a:ext>
            </a:extLst>
          </p:cNvPr>
          <p:cNvSpPr/>
          <p:nvPr/>
        </p:nvSpPr>
        <p:spPr>
          <a:xfrm>
            <a:off x="917917" y="4447155"/>
            <a:ext cx="1634776" cy="115934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Llesiant emosiynol a seicolegol</a:t>
            </a:r>
          </a:p>
        </p:txBody>
      </p:sp>
      <p:sp>
        <p:nvSpPr>
          <p:cNvPr id="17" name="Rectangle 16">
            <a:extLst>
              <a:ext uri="{FF2B5EF4-FFF2-40B4-BE49-F238E27FC236}">
                <a16:creationId xmlns:a16="http://schemas.microsoft.com/office/drawing/2014/main" id="{B479BE76-495C-4FE8-8243-F8A41588A113}"/>
              </a:ext>
            </a:extLst>
          </p:cNvPr>
          <p:cNvSpPr/>
          <p:nvPr/>
        </p:nvSpPr>
        <p:spPr>
          <a:xfrm>
            <a:off x="2925889" y="4498256"/>
            <a:ext cx="1731263" cy="1159340"/>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algn="ctr">
              <a:defRPr/>
            </a:pPr>
            <a:r>
              <a:rPr lang="cy-GB" kern="0">
                <a:solidFill>
                  <a:srgbClr val="FFFFFF"/>
                </a:solidFill>
                <a:latin typeface="Arial"/>
                <a:cs typeface="Arial"/>
              </a:rPr>
              <a:t>Cynhyrchu teimladau o wahanu a cholled</a:t>
            </a:r>
          </a:p>
        </p:txBody>
      </p:sp>
    </p:spTree>
    <p:extLst>
      <p:ext uri="{BB962C8B-B14F-4D97-AF65-F5344CB8AC3E}">
        <p14:creationId xmlns:p14="http://schemas.microsoft.com/office/powerpoint/2010/main" val="1260646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223" y="246358"/>
            <a:ext cx="3681080" cy="1031283"/>
          </a:xfrm>
        </p:spPr>
        <p:txBody>
          <a:bodyPr>
            <a:normAutofit fontScale="90000"/>
          </a:bodyPr>
          <a:lstStyle/>
          <a:p>
            <a:r>
              <a:rPr lang="cy-GB" sz="2200">
                <a:latin typeface="Arial"/>
              </a:rPr>
              <a:t>Damcaniaeth ymlyniad: </a:t>
            </a:r>
            <a:br>
              <a:rPr lang="cy-GB" sz="2200">
                <a:latin typeface="Arial"/>
              </a:rPr>
            </a:br>
            <a:r>
              <a:rPr lang="cy-GB" sz="2200">
                <a:latin typeface="Arial"/>
              </a:rPr>
              <a:t>John </a:t>
            </a:r>
            <a:r>
              <a:rPr lang="cy-GB" sz="2200" err="1">
                <a:latin typeface="Arial"/>
              </a:rPr>
              <a:t>Bowlby</a:t>
            </a:r>
            <a:r>
              <a:rPr lang="cy-GB" sz="2200">
                <a:latin typeface="Arial"/>
              </a:rPr>
              <a:t> </a:t>
            </a:r>
            <a:br>
              <a:rPr lang="cy-GB" sz="2200">
                <a:latin typeface="Arial"/>
              </a:rPr>
            </a:br>
            <a:r>
              <a:rPr lang="cy-GB" sz="2200">
                <a:latin typeface="Arial"/>
              </a:rPr>
              <a:t>(1907-1990)</a:t>
            </a:r>
            <a:br>
              <a:rPr lang="cy-GB">
                <a:latin typeface="Arial"/>
              </a:rPr>
            </a:br>
            <a:endParaRPr lang="en-GB"/>
          </a:p>
        </p:txBody>
      </p:sp>
      <p:sp>
        <p:nvSpPr>
          <p:cNvPr id="3" name="Text Placeholder 2"/>
          <p:cNvSpPr>
            <a:spLocks noGrp="1"/>
          </p:cNvSpPr>
          <p:nvPr>
            <p:ph type="body" sz="quarter" idx="10"/>
          </p:nvPr>
        </p:nvSpPr>
        <p:spPr>
          <a:xfrm>
            <a:off x="6729941" y="244394"/>
            <a:ext cx="3690937" cy="1584960"/>
          </a:xfrm>
        </p:spPr>
        <p:txBody>
          <a:bodyPr/>
          <a:lstStyle/>
          <a:p>
            <a:pPr>
              <a:lnSpc>
                <a:spcPct val="100000"/>
              </a:lnSpc>
            </a:pPr>
            <a:r>
              <a:rPr lang="en-US" sz="2000">
                <a:latin typeface="Arial" panose="020B0604020202020204" pitchFamily="34" charset="0"/>
                <a:cs typeface="Arial" panose="020B0604020202020204" pitchFamily="34" charset="0"/>
              </a:rPr>
              <a:t>Attachment theory: </a:t>
            </a:r>
          </a:p>
          <a:p>
            <a:pPr>
              <a:lnSpc>
                <a:spcPct val="100000"/>
              </a:lnSpc>
            </a:pPr>
            <a:r>
              <a:rPr lang="en-US" sz="2000">
                <a:latin typeface="Arial" panose="020B0604020202020204" pitchFamily="34" charset="0"/>
                <a:cs typeface="Arial" panose="020B0604020202020204" pitchFamily="34" charset="0"/>
              </a:rPr>
              <a:t>John Bowlby </a:t>
            </a:r>
          </a:p>
          <a:p>
            <a:pPr>
              <a:lnSpc>
                <a:spcPct val="100000"/>
              </a:lnSpc>
            </a:pPr>
            <a:r>
              <a:rPr lang="en-US" sz="2000">
                <a:latin typeface="Arial" panose="020B0604020202020204" pitchFamily="34" charset="0"/>
                <a:cs typeface="Arial" panose="020B0604020202020204" pitchFamily="34" charset="0"/>
              </a:rPr>
              <a:t>(1907-1990)</a:t>
            </a:r>
            <a:endParaRPr lang="en-GB" sz="200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a:xfrm>
            <a:off x="6508279" y="1549069"/>
            <a:ext cx="4763101" cy="4096511"/>
          </a:xfrm>
        </p:spPr>
        <p:txBody>
          <a:bodyPr>
            <a:norm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The psychological theory of attachment was first described by John Bowlby a psychoanalyst who researched the effects of separation between infants and their parents.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Bowlby hypothesized that the extreme behaviors infants engage in to avoid separation from a parent or when reconnecting with a physically separated parent—like crying, screaming, and clinging—were evolutionary mechanisms. </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Bowlby thought these behaviors had possibly been reinforced through natural selection and enhanced the child’s chances of survival.</a:t>
            </a:r>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603703" y="1549069"/>
            <a:ext cx="4583914" cy="3989537"/>
          </a:xfrm>
        </p:spPr>
        <p:txBody>
          <a:bodyPr>
            <a:normAutofit fontScale="92500" lnSpcReduction="10000"/>
          </a:bodyPr>
          <a:lstStyle/>
          <a:p>
            <a:pPr marL="285750" indent="-285750">
              <a:buFont typeface="Arial" panose="020B0604020202020204" pitchFamily="34" charset="0"/>
              <a:buChar char="•"/>
            </a:pPr>
            <a:r>
              <a:rPr lang="cy-GB" sz="1900">
                <a:latin typeface="Arial"/>
              </a:rPr>
              <a:t>Disgrifiwyd damcaniaeth seicolegol ymlyniad gyntaf gan John </a:t>
            </a:r>
            <a:r>
              <a:rPr lang="cy-GB" sz="1900" err="1">
                <a:latin typeface="Arial"/>
              </a:rPr>
              <a:t>Bowlby</a:t>
            </a:r>
            <a:r>
              <a:rPr lang="cy-GB" sz="1900">
                <a:latin typeface="Arial"/>
              </a:rPr>
              <a:t>, </a:t>
            </a:r>
            <a:r>
              <a:rPr lang="cy-GB" sz="1900" err="1">
                <a:latin typeface="Arial"/>
              </a:rPr>
              <a:t>seicdreiddiwr</a:t>
            </a:r>
            <a:r>
              <a:rPr lang="cy-GB" sz="1900">
                <a:latin typeface="Arial"/>
              </a:rPr>
              <a:t> a ymchwiliodd i effeithiau gwahaniad rhwng babanod a'u rhieni.</a:t>
            </a:r>
          </a:p>
          <a:p>
            <a:pPr marL="285750" indent="-285750">
              <a:buFont typeface="Arial" panose="020B0604020202020204" pitchFamily="34" charset="0"/>
              <a:buChar char="•"/>
            </a:pPr>
            <a:r>
              <a:rPr lang="cy-GB" sz="1900">
                <a:latin typeface="Arial"/>
              </a:rPr>
              <a:t>Roedd </a:t>
            </a:r>
            <a:r>
              <a:rPr lang="cy-GB" sz="1900" err="1">
                <a:latin typeface="Arial"/>
              </a:rPr>
              <a:t>Bowlby</a:t>
            </a:r>
            <a:r>
              <a:rPr lang="cy-GB" sz="1900">
                <a:latin typeface="Arial"/>
              </a:rPr>
              <a:t> yn rhagdybio bod yr ymddygiadau eithafol y mae babanod yn eu dangos i osgoi gwahanu oddi wrth riant neu wrth ailgysylltu â rhiant sydd wedi'i wahanu'n gorfforol - fel crio, sgrechian a glynu - yn fecanweithiau esblygiadol. </a:t>
            </a:r>
          </a:p>
          <a:p>
            <a:pPr marL="285750" indent="-285750">
              <a:buFont typeface="Arial" panose="020B0604020202020204" pitchFamily="34" charset="0"/>
              <a:buChar char="•"/>
            </a:pPr>
            <a:r>
              <a:rPr lang="cy-GB" sz="1900">
                <a:latin typeface="Arial"/>
              </a:rPr>
              <a:t>Roedd </a:t>
            </a:r>
            <a:r>
              <a:rPr lang="cy-GB" sz="1900" err="1">
                <a:latin typeface="Arial"/>
              </a:rPr>
              <a:t>Bowlby</a:t>
            </a:r>
            <a:r>
              <a:rPr lang="cy-GB" sz="1900">
                <a:latin typeface="Arial"/>
              </a:rPr>
              <a:t> o'r farn o bosibl bod yr ymddygiadau hyn wedi'u hatgyfnerthu trwy ddetholiad naturiol ac wedi gwella siawns y plentyn o oroesi.</a:t>
            </a:r>
          </a:p>
          <a:p>
            <a:endParaRPr lang="en-GB"/>
          </a:p>
        </p:txBody>
      </p:sp>
      <p:pic>
        <p:nvPicPr>
          <p:cNvPr id="2050" name="Picture 2" descr="Looking Back: The making and breaking of attachment theory | The  Psycholog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520" y="119703"/>
            <a:ext cx="1816453" cy="1450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1630FE3-A40F-70CB-A717-1A5B3BF4A7E9}"/>
              </a:ext>
            </a:extLst>
          </p:cNvPr>
          <p:cNvPicPr>
            <a:picLocks noChangeAspect="1"/>
          </p:cNvPicPr>
          <p:nvPr/>
        </p:nvPicPr>
        <p:blipFill>
          <a:blip r:embed="rId4"/>
          <a:stretch>
            <a:fillRect/>
          </a:stretch>
        </p:blipFill>
        <p:spPr>
          <a:xfrm>
            <a:off x="4279235" y="103569"/>
            <a:ext cx="1816765" cy="1450974"/>
          </a:xfrm>
          <a:prstGeom prst="rect">
            <a:avLst/>
          </a:prstGeom>
        </p:spPr>
      </p:pic>
    </p:spTree>
    <p:extLst>
      <p:ext uri="{BB962C8B-B14F-4D97-AF65-F5344CB8AC3E}">
        <p14:creationId xmlns:p14="http://schemas.microsoft.com/office/powerpoint/2010/main" val="23186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52" y="252454"/>
            <a:ext cx="3681080" cy="1031283"/>
          </a:xfrm>
        </p:spPr>
        <p:txBody>
          <a:bodyPr>
            <a:noAutofit/>
          </a:bodyPr>
          <a:lstStyle/>
          <a:p>
            <a:r>
              <a:rPr lang="cy-GB" sz="2000" b="1" dirty="0">
                <a:latin typeface="Calibri"/>
                <a:cs typeface="Calibri"/>
              </a:rPr>
              <a:t>Damcaniaeth ymlyniad: </a:t>
            </a:r>
            <a:br>
              <a:rPr lang="cy-GB" sz="2000" b="1" dirty="0">
                <a:latin typeface="Calibri"/>
              </a:rPr>
            </a:br>
            <a:r>
              <a:rPr lang="cy-GB" sz="2000" b="1" dirty="0">
                <a:latin typeface="Calibri"/>
                <a:cs typeface="Calibri"/>
              </a:rPr>
              <a:t>Mary </a:t>
            </a:r>
            <a:r>
              <a:rPr lang="cy-GB" sz="2000" b="1" err="1">
                <a:latin typeface="Calibri"/>
                <a:cs typeface="Calibri"/>
              </a:rPr>
              <a:t>Ainsworth</a:t>
            </a:r>
            <a:br>
              <a:rPr lang="cy-GB" sz="2000" b="1" dirty="0">
                <a:latin typeface="Calibri"/>
              </a:rPr>
            </a:br>
            <a:r>
              <a:rPr lang="cy-GB" sz="2000" b="1" dirty="0">
                <a:latin typeface="Calibri"/>
                <a:cs typeface="Calibri"/>
              </a:rPr>
              <a:t>(1913-1999)</a:t>
            </a:r>
            <a:br>
              <a:rPr lang="cy-GB" sz="2000" dirty="0">
                <a:latin typeface="Arial"/>
              </a:rPr>
            </a:br>
            <a:endParaRPr lang="en-GB" sz="2000"/>
          </a:p>
        </p:txBody>
      </p:sp>
      <p:sp>
        <p:nvSpPr>
          <p:cNvPr id="3" name="Text Placeholder 2"/>
          <p:cNvSpPr>
            <a:spLocks noGrp="1"/>
          </p:cNvSpPr>
          <p:nvPr>
            <p:ph type="body" sz="quarter" idx="10"/>
          </p:nvPr>
        </p:nvSpPr>
        <p:spPr>
          <a:xfrm>
            <a:off x="6726855" y="258792"/>
            <a:ext cx="4415599" cy="1536192"/>
          </a:xfrm>
        </p:spPr>
        <p:txBody>
          <a:bodyPr vert="horz" lIns="91440" tIns="45720" rIns="91440" bIns="45720" rtlCol="0" anchor="t">
            <a:normAutofit/>
          </a:bodyPr>
          <a:lstStyle/>
          <a:p>
            <a:r>
              <a:rPr lang="en-US" sz="2000" b="1" dirty="0">
                <a:latin typeface="Calibri"/>
                <a:cs typeface="Arial"/>
              </a:rPr>
              <a:t>Attachment theory: </a:t>
            </a:r>
            <a:endParaRPr lang="en-US" sz="2000" b="1" dirty="0">
              <a:latin typeface="Calibri"/>
              <a:cs typeface="Arial" panose="020B0604020202020204" pitchFamily="34" charset="0"/>
            </a:endParaRPr>
          </a:p>
          <a:p>
            <a:r>
              <a:rPr lang="en-GB" sz="2000" b="1" dirty="0">
                <a:latin typeface="Calibri"/>
                <a:cs typeface="Arial"/>
              </a:rPr>
              <a:t>Mary Ainsworth</a:t>
            </a:r>
          </a:p>
          <a:p>
            <a:r>
              <a:rPr lang="en-US" sz="2000" b="1" dirty="0">
                <a:latin typeface="Calibri"/>
                <a:cs typeface="Arial"/>
              </a:rPr>
              <a:t>(1913-1999)</a:t>
            </a:r>
            <a:endParaRPr lang="en-GB" sz="2000" b="1" dirty="0">
              <a:latin typeface="Calibri"/>
              <a:cs typeface="Arial"/>
            </a:endParaRPr>
          </a:p>
        </p:txBody>
      </p:sp>
      <p:sp>
        <p:nvSpPr>
          <p:cNvPr id="4" name="Text Placeholder 3"/>
          <p:cNvSpPr>
            <a:spLocks noGrp="1"/>
          </p:cNvSpPr>
          <p:nvPr>
            <p:ph type="body" sz="quarter" idx="11"/>
          </p:nvPr>
        </p:nvSpPr>
        <p:spPr>
          <a:xfrm>
            <a:off x="6386514" y="1719073"/>
            <a:ext cx="4548964" cy="4145279"/>
          </a:xfrm>
        </p:spPr>
        <p:txBody>
          <a:bodyPr vert="horz" lIns="91440" tIns="45720" rIns="91440" bIns="45720" rtlCol="0" anchor="t">
            <a:normAutofit/>
          </a:bodyPr>
          <a:lstStyle/>
          <a:p>
            <a:pPr marL="285750" indent="-285750">
              <a:buFont typeface="Arial" panose="020B0604020202020204" pitchFamily="34" charset="0"/>
              <a:buChar char="•"/>
            </a:pPr>
            <a:r>
              <a:rPr lang="en-US" dirty="0">
                <a:latin typeface="Calibri"/>
                <a:cs typeface="Arial"/>
              </a:rPr>
              <a:t>Best known for her ‘Strange Situation’ test and contributions to the area of attachment theory. Ainsworth elaborated on Bowlby's research on attachment and developed an approach to observing a child's attachment to a caregiver.</a:t>
            </a:r>
          </a:p>
          <a:p>
            <a:pPr marL="285750" indent="-285750">
              <a:buFont typeface="Arial" panose="020B0604020202020204" pitchFamily="34" charset="0"/>
              <a:buChar char="•"/>
            </a:pPr>
            <a:r>
              <a:rPr lang="en-US" dirty="0">
                <a:latin typeface="Calibri"/>
                <a:cs typeface="Arial"/>
              </a:rPr>
              <a:t>Ainsworth identified three attachment styles: secure, anxious-ambivalent insecure, and anxious-avoidant insecure.</a:t>
            </a:r>
          </a:p>
          <a:p>
            <a:pPr marL="285750" indent="-285750">
              <a:buFont typeface="Arial" panose="020B0604020202020204" pitchFamily="34" charset="0"/>
              <a:buChar char="•"/>
            </a:pPr>
            <a:r>
              <a:rPr lang="en-US" dirty="0">
                <a:latin typeface="Calibri"/>
                <a:cs typeface="Arial"/>
              </a:rPr>
              <a:t>Later, researchers Main and Solomon (1986) added a fourth attachment style called ‘</a:t>
            </a:r>
            <a:r>
              <a:rPr lang="en-US" err="1">
                <a:latin typeface="Calibri"/>
                <a:cs typeface="Arial"/>
              </a:rPr>
              <a:t>disorganised</a:t>
            </a:r>
            <a:r>
              <a:rPr lang="en-US" dirty="0">
                <a:latin typeface="Calibri"/>
                <a:cs typeface="Arial"/>
              </a:rPr>
              <a:t>-insecure attachment’ based on their own research.</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370835" y="1719073"/>
            <a:ext cx="4649367" cy="4487834"/>
          </a:xfrm>
        </p:spPr>
        <p:txBody>
          <a:bodyPr>
            <a:normAutofit/>
          </a:bodyPr>
          <a:lstStyle/>
          <a:p>
            <a:pPr marL="285750" indent="-285750">
              <a:buFont typeface="Arial" panose="020B0604020202020204" pitchFamily="34" charset="0"/>
              <a:buChar char="•"/>
            </a:pPr>
            <a:r>
              <a:rPr lang="cy-GB"/>
              <a:t>Yn fwyaf adnabyddus am ei phrawf '</a:t>
            </a:r>
            <a:r>
              <a:rPr lang="cy-GB" err="1"/>
              <a:t>Strange</a:t>
            </a:r>
            <a:r>
              <a:rPr lang="cy-GB"/>
              <a:t> </a:t>
            </a:r>
            <a:r>
              <a:rPr lang="cy-GB" err="1"/>
              <a:t>Situation</a:t>
            </a:r>
            <a:r>
              <a:rPr lang="cy-GB"/>
              <a:t>' a'i  chyfraniadau i faes damcaniaeth ymlyniad. Ymhelaethodd </a:t>
            </a:r>
            <a:r>
              <a:rPr lang="cy-GB" err="1"/>
              <a:t>Ainsworth</a:t>
            </a:r>
            <a:r>
              <a:rPr lang="cy-GB"/>
              <a:t> ar ymchwil </a:t>
            </a:r>
            <a:r>
              <a:rPr lang="cy-GB" err="1"/>
              <a:t>Bowlby</a:t>
            </a:r>
            <a:r>
              <a:rPr lang="cy-GB"/>
              <a:t> ar ymlyniad a datblygodd ddull o arsylwi ymlyniad plentyn i ofalwr.</a:t>
            </a:r>
          </a:p>
          <a:p>
            <a:pPr marL="285750" indent="-285750">
              <a:buFont typeface="Arial" panose="020B0604020202020204" pitchFamily="34" charset="0"/>
              <a:buChar char="•"/>
            </a:pPr>
            <a:r>
              <a:rPr lang="cy-GB"/>
              <a:t>Nododd </a:t>
            </a:r>
            <a:r>
              <a:rPr lang="cy-GB" err="1"/>
              <a:t>Ainsworth</a:t>
            </a:r>
            <a:r>
              <a:rPr lang="cy-GB"/>
              <a:t> dri arddull ymlyniad: sicr, pryderus-amwys ansicr, a phryderus-osgoi ansicr.</a:t>
            </a:r>
          </a:p>
          <a:p>
            <a:pPr marL="285750" indent="-285750">
              <a:buFont typeface="Arial" panose="020B0604020202020204" pitchFamily="34" charset="0"/>
              <a:buChar char="•"/>
            </a:pPr>
            <a:r>
              <a:rPr lang="cy-GB"/>
              <a:t>Yn ddiweddarach, ychwanegodd yr ymchwilwyr Main a Solomon (1986) bedwaredd arddull ymlyniad o'r enw 'ymlyniad anhrefnus-ansicr' yn seiliedig ar eu hymchwil eu hunain.</a:t>
            </a:r>
          </a:p>
          <a:p>
            <a:endParaRPr lang="en-GB"/>
          </a:p>
        </p:txBody>
      </p:sp>
      <p:pic>
        <p:nvPicPr>
          <p:cNvPr id="3074" name="Picture 2" descr="Mary Ainsworth | Psyc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434" y="227266"/>
            <a:ext cx="1481454" cy="1481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ry Ainsworth | Psychology">
            <a:extLst>
              <a:ext uri="{FF2B5EF4-FFF2-40B4-BE49-F238E27FC236}">
                <a16:creationId xmlns:a16="http://schemas.microsoft.com/office/drawing/2014/main" id="{7EAF5B01-8AA8-45EC-B1F4-A47EC46E8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999" y="227266"/>
            <a:ext cx="1481454" cy="148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255" y="343565"/>
            <a:ext cx="3681080" cy="1031283"/>
          </a:xfrm>
        </p:spPr>
        <p:txBody>
          <a:bodyPr>
            <a:normAutofit/>
          </a:bodyPr>
          <a:lstStyle/>
          <a:p>
            <a:r>
              <a:rPr lang="cy-GB" sz="2000" b="1" dirty="0">
                <a:latin typeface="Calibri"/>
                <a:cs typeface="Calibri"/>
              </a:rPr>
              <a:t>Damcaniaeth ymlyniad: </a:t>
            </a:r>
            <a:r>
              <a:rPr lang="cy-GB" sz="2000" b="1" err="1">
                <a:latin typeface="Calibri"/>
                <a:cs typeface="Calibri"/>
              </a:rPr>
              <a:t>Dollard</a:t>
            </a:r>
            <a:r>
              <a:rPr lang="cy-GB" sz="2000" b="1" dirty="0">
                <a:latin typeface="Calibri"/>
                <a:cs typeface="Calibri"/>
              </a:rPr>
              <a:t> a Miller (1950)</a:t>
            </a:r>
            <a:br>
              <a:rPr lang="cy-GB" sz="2000" b="1" dirty="0">
                <a:latin typeface="Calibri"/>
              </a:rPr>
            </a:br>
            <a:endParaRPr lang="en-GB" sz="2000"/>
          </a:p>
        </p:txBody>
      </p:sp>
      <p:sp>
        <p:nvSpPr>
          <p:cNvPr id="3" name="Text Placeholder 2"/>
          <p:cNvSpPr>
            <a:spLocks noGrp="1"/>
          </p:cNvSpPr>
          <p:nvPr>
            <p:ph type="body" sz="quarter" idx="10"/>
          </p:nvPr>
        </p:nvSpPr>
        <p:spPr>
          <a:xfrm>
            <a:off x="6386513" y="327125"/>
            <a:ext cx="3690937" cy="1366138"/>
          </a:xfrm>
        </p:spPr>
        <p:txBody>
          <a:bodyPr vert="horz" lIns="91440" tIns="45720" rIns="91440" bIns="45720" rtlCol="0" anchor="t">
            <a:normAutofit/>
          </a:bodyPr>
          <a:lstStyle/>
          <a:p>
            <a:r>
              <a:rPr lang="en-US" sz="2000" b="1" dirty="0">
                <a:latin typeface="Calibri"/>
                <a:cs typeface="Arial"/>
              </a:rPr>
              <a:t>Attachment theory: Dollard and Miller (1950)</a:t>
            </a:r>
            <a:endParaRPr lang="en-GB" sz="2000" b="1" dirty="0">
              <a:latin typeface="Calibri"/>
              <a:cs typeface="Arial"/>
            </a:endParaRPr>
          </a:p>
        </p:txBody>
      </p:sp>
      <p:sp>
        <p:nvSpPr>
          <p:cNvPr id="4" name="Text Placeholder 3"/>
          <p:cNvSpPr>
            <a:spLocks noGrp="1"/>
          </p:cNvSpPr>
          <p:nvPr>
            <p:ph type="body" sz="quarter" idx="11"/>
          </p:nvPr>
        </p:nvSpPr>
        <p:spPr>
          <a:xfrm>
            <a:off x="6704089" y="1687507"/>
            <a:ext cx="4679592" cy="3038076"/>
          </a:xfrm>
        </p:spPr>
        <p:txBody>
          <a:bodyPr vert="horz" lIns="91440" tIns="45720" rIns="91440" bIns="45720" rtlCol="0" anchor="t">
            <a:normAutofit/>
          </a:bodyPr>
          <a:lstStyle/>
          <a:p>
            <a:pPr marL="285750" indent="-285750">
              <a:buFont typeface="Arial" panose="020B0604020202020204" pitchFamily="34" charset="0"/>
              <a:buChar char="•"/>
            </a:pPr>
            <a:r>
              <a:rPr lang="en-US" dirty="0">
                <a:latin typeface="Calibri"/>
                <a:cs typeface="Arial"/>
              </a:rPr>
              <a:t>Dollard and Miller suggested that attachment becomes a learned behavior acquired through classical (response to stimuli) and operant conditioning (association between </a:t>
            </a:r>
            <a:r>
              <a:rPr lang="en-US" err="1">
                <a:latin typeface="Calibri"/>
                <a:cs typeface="Arial"/>
              </a:rPr>
              <a:t>behaviour</a:t>
            </a:r>
            <a:r>
              <a:rPr lang="en-US" dirty="0">
                <a:latin typeface="Calibri"/>
                <a:cs typeface="Arial"/>
              </a:rPr>
              <a:t> and consequence).</a:t>
            </a:r>
          </a:p>
          <a:p>
            <a:pPr marL="285750" indent="-285750">
              <a:buFont typeface="Arial" panose="020B0604020202020204" pitchFamily="34" charset="0"/>
              <a:buChar char="•"/>
            </a:pPr>
            <a:r>
              <a:rPr lang="en-US" dirty="0">
                <a:latin typeface="Calibri"/>
                <a:cs typeface="Arial"/>
              </a:rPr>
              <a:t>The learning theory of attachment consists of four processes: drive, cue, response and reinforcement. </a:t>
            </a:r>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646255" y="1688823"/>
            <a:ext cx="4577297" cy="3480353"/>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Awgrymodd </a:t>
            </a:r>
            <a:r>
              <a:rPr lang="cy-GB" err="1">
                <a:latin typeface="Calibri"/>
                <a:cs typeface="Calibri"/>
              </a:rPr>
              <a:t>Dollard</a:t>
            </a:r>
            <a:r>
              <a:rPr lang="cy-GB" dirty="0">
                <a:latin typeface="Calibri"/>
                <a:cs typeface="Calibri"/>
              </a:rPr>
              <a:t> a Miller fod ymlyniad yn dod yn ymddygiad dysgedig a geir trwy gyflyru clasurol (ymateb i ysgogiadau) a gweithredol (cysylltiad rhwng ymddygiad a chanlyniad).</a:t>
            </a:r>
          </a:p>
          <a:p>
            <a:pPr marL="285750" indent="-285750">
              <a:buFont typeface="Arial" panose="020B0604020202020204" pitchFamily="34" charset="0"/>
              <a:buChar char="•"/>
            </a:pPr>
            <a:r>
              <a:rPr lang="cy-GB" dirty="0">
                <a:latin typeface="Calibri"/>
                <a:cs typeface="Calibri"/>
              </a:rPr>
              <a:t>Mae damcaniaeth dysgu ymlyniad yn cynnwys pedair proses: ysgogiad, ciw, ymateb ac atgyfnerthu. </a:t>
            </a:r>
          </a:p>
          <a:p>
            <a:endParaRPr lang="en-GB"/>
          </a:p>
        </p:txBody>
      </p:sp>
      <p:pic>
        <p:nvPicPr>
          <p:cNvPr id="4098" name="Picture 2" descr="Dollard &amp;amp; Miller – Personality Psyc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450" y="329187"/>
            <a:ext cx="1804198" cy="11426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ollard &amp;amp; Miller – Personality Psychology">
            <a:extLst>
              <a:ext uri="{FF2B5EF4-FFF2-40B4-BE49-F238E27FC236}">
                <a16:creationId xmlns:a16="http://schemas.microsoft.com/office/drawing/2014/main" id="{737C80C0-584A-48A0-B866-0C15398FC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865" y="343564"/>
            <a:ext cx="1804198" cy="114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2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40231" y="1612075"/>
            <a:ext cx="3690937" cy="2600696"/>
          </a:xfrm>
        </p:spPr>
        <p:txBody>
          <a:bodyPr vert="horz" lIns="91440" tIns="45720" rIns="91440" bIns="45720" rtlCol="0" anchor="t">
            <a:normAutofit/>
          </a:bodyPr>
          <a:lstStyle/>
          <a:p>
            <a:r>
              <a:rPr lang="en-US" b="1" dirty="0">
                <a:latin typeface="Calibri"/>
                <a:cs typeface="Arial"/>
              </a:rPr>
              <a:t>This section looks at why development may not follow the expected pattern (Internal &amp; External Factors) </a:t>
            </a:r>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1660832" y="1612075"/>
            <a:ext cx="3681413" cy="2970811"/>
          </a:xfrm>
        </p:spPr>
        <p:txBody>
          <a:bodyPr vert="horz" lIns="91440" tIns="45720" rIns="91440" bIns="45720" rtlCol="0" anchor="t">
            <a:normAutofit/>
          </a:bodyPr>
          <a:lstStyle/>
          <a:p>
            <a:r>
              <a:rPr lang="cy-GB" sz="2800" b="1" dirty="0">
                <a:solidFill>
                  <a:srgbClr val="16AD85"/>
                </a:solidFill>
                <a:latin typeface="Calibri"/>
                <a:cs typeface="Calibri"/>
              </a:rPr>
              <a:t>Mae’r adran hon yn edrych ar pam efallai na fydd datblygiad yn dilyn y patrwm disgwyliedig (Ffactorau Mewnol ac Allanol) </a:t>
            </a:r>
            <a:endParaRPr lang="cy-GB" sz="2800" b="1" dirty="0">
              <a:solidFill>
                <a:srgbClr val="16AD85"/>
              </a:solidFill>
              <a:latin typeface="Arial"/>
              <a:cs typeface="Arial"/>
            </a:endParaRPr>
          </a:p>
          <a:p>
            <a:endParaRPr lang="en-GB"/>
          </a:p>
        </p:txBody>
      </p:sp>
    </p:spTree>
    <p:extLst>
      <p:ext uri="{BB962C8B-B14F-4D97-AF65-F5344CB8AC3E}">
        <p14:creationId xmlns:p14="http://schemas.microsoft.com/office/powerpoint/2010/main" val="17681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57203" y="1810892"/>
            <a:ext cx="3690937" cy="1916955"/>
          </a:xfrm>
        </p:spPr>
        <p:txBody>
          <a:bodyPr vert="horz" lIns="91440" tIns="45720" rIns="91440" bIns="45720" rtlCol="0" anchor="t">
            <a:normAutofit/>
          </a:bodyPr>
          <a:lstStyle/>
          <a:p>
            <a:r>
              <a:rPr lang="en-US">
                <a:latin typeface="Calibri"/>
                <a:cs typeface="Arial"/>
              </a:rPr>
              <a:t>Quick think! What internal factors do you think affect human development? </a:t>
            </a:r>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1953386" y="1810892"/>
            <a:ext cx="3681413" cy="2347451"/>
          </a:xfrm>
        </p:spPr>
        <p:txBody>
          <a:bodyPr vert="horz" lIns="91440" tIns="45720" rIns="91440" bIns="45720" rtlCol="0" anchor="t">
            <a:normAutofit/>
          </a:bodyPr>
          <a:lstStyle/>
          <a:p>
            <a:r>
              <a:rPr lang="cy-GB" sz="2800">
                <a:solidFill>
                  <a:srgbClr val="16AD85"/>
                </a:solidFill>
                <a:latin typeface="Calibri"/>
                <a:cs typeface="Calibri"/>
              </a:rPr>
              <a:t>Meddyliwch yn gyflym! Pa ffactorau mewnol ydych chi'n meddwl sy'n effeithio ar ddatblygiad dynol?</a:t>
            </a:r>
            <a:r>
              <a:rPr lang="cy-GB" sz="2800">
                <a:solidFill>
                  <a:srgbClr val="16AD85"/>
                </a:solidFill>
                <a:latin typeface="Arial"/>
              </a:rPr>
              <a:t> </a:t>
            </a:r>
          </a:p>
          <a:p>
            <a:endParaRPr lang="en-GB"/>
          </a:p>
        </p:txBody>
      </p:sp>
    </p:spTree>
    <p:extLst>
      <p:ext uri="{BB962C8B-B14F-4D97-AF65-F5344CB8AC3E}">
        <p14:creationId xmlns:p14="http://schemas.microsoft.com/office/powerpoint/2010/main" val="99429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580" y="156240"/>
            <a:ext cx="3681080" cy="439547"/>
          </a:xfrm>
        </p:spPr>
        <p:txBody>
          <a:bodyPr>
            <a:normAutofit fontScale="90000"/>
          </a:bodyPr>
          <a:lstStyle/>
          <a:p>
            <a:r>
              <a:rPr lang="cy-GB" b="1">
                <a:latin typeface="Calibri"/>
                <a:cs typeface="Calibri"/>
              </a:rPr>
              <a:t>Etifeddiaeth</a:t>
            </a:r>
            <a:br>
              <a:rPr lang="cy-GB">
                <a:latin typeface="Arial"/>
              </a:rPr>
            </a:br>
            <a:endParaRPr lang="en-GB"/>
          </a:p>
        </p:txBody>
      </p:sp>
      <p:sp>
        <p:nvSpPr>
          <p:cNvPr id="3" name="Text Placeholder 2"/>
          <p:cNvSpPr>
            <a:spLocks noGrp="1"/>
          </p:cNvSpPr>
          <p:nvPr>
            <p:ph type="body" sz="quarter" idx="10"/>
          </p:nvPr>
        </p:nvSpPr>
        <p:spPr>
          <a:xfrm>
            <a:off x="7601141" y="156240"/>
            <a:ext cx="1766887" cy="439546"/>
          </a:xfrm>
        </p:spPr>
        <p:txBody>
          <a:bodyPr vert="horz" lIns="91440" tIns="45720" rIns="91440" bIns="45720" rtlCol="0" anchor="t">
            <a:normAutofit fontScale="92500" lnSpcReduction="10000"/>
          </a:bodyPr>
          <a:lstStyle/>
          <a:p>
            <a:r>
              <a:rPr lang="en-US" b="1">
                <a:latin typeface="Calibri"/>
                <a:cs typeface="Arial"/>
              </a:rPr>
              <a:t>Heredity</a:t>
            </a:r>
            <a:endParaRPr lang="en-GB" b="1">
              <a:latin typeface="Calibri"/>
              <a:cs typeface="Arial"/>
            </a:endParaRPr>
          </a:p>
        </p:txBody>
      </p:sp>
      <p:sp>
        <p:nvSpPr>
          <p:cNvPr id="4" name="Text Placeholder 3"/>
          <p:cNvSpPr>
            <a:spLocks noGrp="1"/>
          </p:cNvSpPr>
          <p:nvPr>
            <p:ph type="body" sz="quarter" idx="11"/>
          </p:nvPr>
        </p:nvSpPr>
        <p:spPr>
          <a:xfrm>
            <a:off x="6604228" y="682752"/>
            <a:ext cx="4608057" cy="5181601"/>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Is the transmission of physical characteristics from parents to children through their genes.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It influences all aspects, such as height, weight, eye colour, aptitudes, intelligence, as well as diseases and conditions.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Genetic abnormalities are conditions caused by changes to the genes or chromosomes. These include disorders such as cystic fibrosis, sickle cell disease, and Tay-Sachs disease.</a:t>
            </a:r>
          </a:p>
          <a:p>
            <a:pPr marL="285750" indent="-285750">
              <a:buFont typeface="Arial" panose="020B0604020202020204" pitchFamily="34" charset="0"/>
              <a:buChar char="•"/>
            </a:pPr>
            <a:r>
              <a:rPr lang="en-US">
                <a:latin typeface="Calibri"/>
                <a:cs typeface="Arial"/>
              </a:rPr>
              <a:t>Chromosomal abnormalities occur when there are missing or extra chromosomes or pieces of chromosomes. Down syndrome is an example of a genetic disorder caused by a chromosome abnormality.</a:t>
            </a:r>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766566" y="804676"/>
            <a:ext cx="4349720" cy="5059677"/>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Trosglwyddo nodweddion corfforol o rieni i blant trwy eu genynnau. </a:t>
            </a:r>
          </a:p>
          <a:p>
            <a:pPr marL="285750" indent="-285750">
              <a:buFont typeface="Arial" panose="020B0604020202020204" pitchFamily="34" charset="0"/>
              <a:buChar char="•"/>
            </a:pPr>
            <a:r>
              <a:rPr lang="cy-GB">
                <a:latin typeface="Calibri"/>
                <a:cs typeface="Calibri"/>
              </a:rPr>
              <a:t>Mae'n dylanwadu ar bob agwedd, megis taldra, pwysau, lliw llygaid, tueddfryd, deallusrwydd, yn ogystal ag afiechydon a chyflyrau. </a:t>
            </a:r>
          </a:p>
          <a:p>
            <a:pPr marL="285750" indent="-285750">
              <a:buFont typeface="Arial" panose="020B0604020202020204" pitchFamily="34" charset="0"/>
              <a:buChar char="•"/>
            </a:pPr>
            <a:r>
              <a:rPr lang="cy-GB" err="1">
                <a:latin typeface="Calibri"/>
                <a:cs typeface="Calibri"/>
              </a:rPr>
              <a:t>Annormaleddau</a:t>
            </a:r>
            <a:r>
              <a:rPr lang="cy-GB">
                <a:latin typeface="Calibri"/>
                <a:cs typeface="Calibri"/>
              </a:rPr>
              <a:t> genetig yw cyflyrau a achosir gan newidiadau i'r genynnau neu'r cromosomau. Mae'r rhain yn cynnwys anhwylderau fel ffibrosis </a:t>
            </a:r>
            <a:r>
              <a:rPr lang="cy-GB" err="1">
                <a:latin typeface="Calibri"/>
                <a:cs typeface="Calibri"/>
              </a:rPr>
              <a:t>systig</a:t>
            </a:r>
            <a:r>
              <a:rPr lang="cy-GB">
                <a:latin typeface="Calibri"/>
                <a:cs typeface="Calibri"/>
              </a:rPr>
              <a:t>, clefyd y cryman-gelloedd, a chlefyd </a:t>
            </a:r>
            <a:r>
              <a:rPr lang="cy-GB" err="1">
                <a:latin typeface="Calibri"/>
                <a:cs typeface="Calibri"/>
              </a:rPr>
              <a:t>Tay</a:t>
            </a:r>
            <a:r>
              <a:rPr lang="cy-GB">
                <a:latin typeface="Calibri"/>
                <a:cs typeface="Calibri"/>
              </a:rPr>
              <a:t>-Sachs.</a:t>
            </a:r>
          </a:p>
          <a:p>
            <a:pPr marL="285750" indent="-285750">
              <a:buFont typeface="Arial" panose="020B0604020202020204" pitchFamily="34" charset="0"/>
              <a:buChar char="•"/>
            </a:pPr>
            <a:r>
              <a:rPr lang="cy-GB">
                <a:latin typeface="Calibri"/>
                <a:cs typeface="Calibri"/>
              </a:rPr>
              <a:t>Mae </a:t>
            </a:r>
            <a:r>
              <a:rPr lang="cy-GB" err="1">
                <a:latin typeface="Calibri"/>
                <a:cs typeface="Calibri"/>
              </a:rPr>
              <a:t>annormaleddau</a:t>
            </a:r>
            <a:r>
              <a:rPr lang="cy-GB">
                <a:latin typeface="Calibri"/>
                <a:cs typeface="Calibri"/>
              </a:rPr>
              <a:t> </a:t>
            </a:r>
            <a:r>
              <a:rPr lang="cy-GB" err="1">
                <a:latin typeface="Calibri"/>
                <a:cs typeface="Calibri"/>
              </a:rPr>
              <a:t>cromosomaidd</a:t>
            </a:r>
            <a:r>
              <a:rPr lang="cy-GB">
                <a:latin typeface="Calibri"/>
                <a:cs typeface="Calibri"/>
              </a:rPr>
              <a:t> yn digwydd pan fo cromosomau neu ddarnau o gromosomau ar goll neu fod rhai ychwanegol yn bresennol. Mae syndrom Down yn enghraifft o anhwylder genetig a achosir gan annormaledd cromosom.</a:t>
            </a:r>
          </a:p>
          <a:p>
            <a:endParaRPr lang="en-GB"/>
          </a:p>
        </p:txBody>
      </p:sp>
    </p:spTree>
    <p:extLst>
      <p:ext uri="{BB962C8B-B14F-4D97-AF65-F5344CB8AC3E}">
        <p14:creationId xmlns:p14="http://schemas.microsoft.com/office/powerpoint/2010/main" val="10656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858" y="145671"/>
            <a:ext cx="4183951" cy="1031283"/>
          </a:xfrm>
        </p:spPr>
        <p:txBody>
          <a:bodyPr>
            <a:normAutofit fontScale="90000"/>
          </a:bodyPr>
          <a:lstStyle/>
          <a:p>
            <a:r>
              <a:rPr lang="cy-GB" sz="2200" b="1">
                <a:latin typeface="Calibri"/>
                <a:cs typeface="Calibri"/>
              </a:rPr>
              <a:t>Rhyw a Rhywedd: pam nad ydyn nhw yr un peth</a:t>
            </a:r>
            <a:br>
              <a:rPr lang="cy-GB">
                <a:latin typeface="Arial"/>
              </a:rPr>
            </a:br>
            <a:endParaRPr lang="en-GB"/>
          </a:p>
        </p:txBody>
      </p:sp>
      <p:sp>
        <p:nvSpPr>
          <p:cNvPr id="3" name="Text Placeholder 2"/>
          <p:cNvSpPr>
            <a:spLocks noGrp="1"/>
          </p:cNvSpPr>
          <p:nvPr>
            <p:ph type="body" sz="quarter" idx="10"/>
          </p:nvPr>
        </p:nvSpPr>
        <p:spPr>
          <a:xfrm>
            <a:off x="6879528" y="145671"/>
            <a:ext cx="3690937" cy="610234"/>
          </a:xfrm>
        </p:spPr>
        <p:txBody>
          <a:bodyPr vert="horz" lIns="91440" tIns="45720" rIns="91440" bIns="45720" rtlCol="0" anchor="t">
            <a:normAutofit lnSpcReduction="10000"/>
          </a:bodyPr>
          <a:lstStyle/>
          <a:p>
            <a:r>
              <a:rPr lang="en-US" sz="2000" b="1">
                <a:latin typeface="Calibri"/>
                <a:cs typeface="Arial"/>
              </a:rPr>
              <a:t>Sex &amp; Gender: why they are not the same thing</a:t>
            </a:r>
            <a:endParaRPr lang="en-GB" sz="2000" b="1">
              <a:latin typeface="Calibri"/>
              <a:cs typeface="Arial"/>
            </a:endParaRPr>
          </a:p>
        </p:txBody>
      </p:sp>
      <p:sp>
        <p:nvSpPr>
          <p:cNvPr id="4" name="Text Placeholder 3"/>
          <p:cNvSpPr>
            <a:spLocks noGrp="1"/>
          </p:cNvSpPr>
          <p:nvPr>
            <p:ph type="body" sz="quarter" idx="11"/>
          </p:nvPr>
        </p:nvSpPr>
        <p:spPr>
          <a:xfrm>
            <a:off x="6633020" y="842991"/>
            <a:ext cx="4183951" cy="5108447"/>
          </a:xfrm>
        </p:spPr>
        <p:txBody>
          <a:bodyPr vert="horz" lIns="91440" tIns="45720" rIns="91440" bIns="45720" rtlCol="0" anchor="t">
            <a:normAutofit/>
          </a:bodyPr>
          <a:lstStyle/>
          <a:p>
            <a:pPr marL="285750" indent="-285750">
              <a:buFont typeface="Arial" panose="020B0604020202020204" pitchFamily="34" charset="0"/>
              <a:buChar char="•"/>
            </a:pPr>
            <a:r>
              <a:rPr lang="en-US">
                <a:latin typeface="Calibri"/>
                <a:cs typeface="Arial"/>
              </a:rPr>
              <a:t>Sex is a biological concept- the anatomy of an individual’s reproductive system and secondary sex characteristics.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Gender is a social construct specifying the socially and culturally prescribed roles that males and females are to follow.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In some circumstances, an individual’s assigned sex and gender do not align, and the person may be transgender. </a:t>
            </a:r>
            <a:endParaRPr lang="en-US">
              <a:latin typeface="Calibri"/>
              <a:cs typeface="Arial" panose="020B0604020202020204" pitchFamily="34" charset="0"/>
            </a:endParaRPr>
          </a:p>
          <a:p>
            <a:pPr marL="285750" indent="-285750">
              <a:buFont typeface="Arial" panose="020B0604020202020204" pitchFamily="34" charset="0"/>
              <a:buChar char="•"/>
            </a:pPr>
            <a:r>
              <a:rPr lang="en-US">
                <a:latin typeface="Calibri"/>
                <a:cs typeface="Arial"/>
              </a:rPr>
              <a:t>Parental and social expectations associated with gender can affect the child’s physical, emotional and  psychological development. </a:t>
            </a:r>
            <a:endParaRPr lang="en-US">
              <a:latin typeface="Calibri"/>
              <a:cs typeface="Arial" panose="020B0604020202020204" pitchFamily="34" charset="0"/>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GB"/>
          </a:p>
        </p:txBody>
      </p:sp>
      <p:sp>
        <p:nvSpPr>
          <p:cNvPr id="5" name="Text Placeholder 4"/>
          <p:cNvSpPr>
            <a:spLocks noGrp="1"/>
          </p:cNvSpPr>
          <p:nvPr>
            <p:ph type="body" sz="quarter" idx="12"/>
          </p:nvPr>
        </p:nvSpPr>
        <p:spPr>
          <a:xfrm>
            <a:off x="1053194" y="842991"/>
            <a:ext cx="3681413" cy="4659612"/>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a:latin typeface="Calibri"/>
                <a:cs typeface="Calibri"/>
              </a:rPr>
              <a:t>Cysyniad biolegol yw rhyw - anatomeg system atgenhedlu unigolyn a nodweddion rhyw eilaidd. </a:t>
            </a:r>
          </a:p>
          <a:p>
            <a:pPr marL="285750" indent="-285750">
              <a:buFont typeface="Arial" panose="020B0604020202020204" pitchFamily="34" charset="0"/>
              <a:buChar char="•"/>
            </a:pPr>
            <a:r>
              <a:rPr lang="cy-GB">
                <a:latin typeface="Calibri"/>
                <a:cs typeface="Calibri"/>
              </a:rPr>
              <a:t>Mae rhywedd yn strwythur cymdeithasol sy'n nodi'r rolau a ragnodwyd yn gymdeithasol ac yn ddiwylliannol y mae gwrywod a benywod i'w dilyn. </a:t>
            </a:r>
          </a:p>
          <a:p>
            <a:pPr marL="285750" indent="-285750">
              <a:buFont typeface="Arial" panose="020B0604020202020204" pitchFamily="34" charset="0"/>
              <a:buChar char="•"/>
            </a:pPr>
            <a:r>
              <a:rPr lang="cy-GB">
                <a:latin typeface="Calibri"/>
                <a:cs typeface="Calibri"/>
              </a:rPr>
              <a:t>Mewn rhai amgylchiadau, nid yw rhyw a neilltuwyd a rhywedd unigolyn yn gyson, a gall y person fod yn </a:t>
            </a:r>
            <a:r>
              <a:rPr lang="cy-GB" err="1">
                <a:latin typeface="Calibri"/>
                <a:cs typeface="Calibri"/>
              </a:rPr>
              <a:t>drawsryweddol</a:t>
            </a:r>
            <a:r>
              <a:rPr lang="cy-GB">
                <a:latin typeface="Calibri"/>
                <a:cs typeface="Calibri"/>
              </a:rPr>
              <a:t>. </a:t>
            </a:r>
          </a:p>
          <a:p>
            <a:pPr marL="285750" indent="-285750">
              <a:buFont typeface="Arial" panose="020B0604020202020204" pitchFamily="34" charset="0"/>
              <a:buChar char="•"/>
            </a:pPr>
            <a:r>
              <a:rPr lang="cy-GB">
                <a:latin typeface="Calibri"/>
                <a:cs typeface="Calibri"/>
              </a:rPr>
              <a:t>Gall disgwyliadau rhieni a chymdeithas sy'n gysylltiedig â rhywedd effeithio ar ddatblygiad corfforol, emosiynol a seicolegol y plentyn. </a:t>
            </a:r>
          </a:p>
          <a:p>
            <a:endParaRPr lang="en-GB"/>
          </a:p>
        </p:txBody>
      </p:sp>
    </p:spTree>
    <p:extLst>
      <p:ext uri="{BB962C8B-B14F-4D97-AF65-F5344CB8AC3E}">
        <p14:creationId xmlns:p14="http://schemas.microsoft.com/office/powerpoint/2010/main" val="661011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04DA1-B08A-4164-9A83-4C3FB868FE91}">
  <ds:schemaRefs>
    <ds:schemaRef ds:uri="2f33f0b9-e468-4913-ae1d-192484410d9f"/>
    <ds:schemaRef ds:uri="ca6487ab-a953-456b-ba74-c92e137f6b2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6988306-23B4-4EF1-9190-AFED92F6F7B4}"/>
</file>

<file path=customXml/itemProps3.xml><?xml version="1.0" encoding="utf-8"?>
<ds:datastoreItem xmlns:ds="http://schemas.openxmlformats.org/officeDocument/2006/customXml" ds:itemID="{DB59342B-7B64-4825-B3E6-6DB3A8E5B5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53</Slides>
  <Notes>50</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Ymarferydd Gwasanaethau Cymdeithasol</vt:lpstr>
      <vt:lpstr>PowerPoint Presentation</vt:lpstr>
      <vt:lpstr>PowerPoint Presentation</vt:lpstr>
      <vt:lpstr>PowerPoint Presentation</vt:lpstr>
      <vt:lpstr>Deilliannau dysgu  </vt:lpstr>
      <vt:lpstr>PowerPoint Presentation</vt:lpstr>
      <vt:lpstr>PowerPoint Presentation</vt:lpstr>
      <vt:lpstr>Etifeddiaeth </vt:lpstr>
      <vt:lpstr>Rhyw a Rhywedd: pam nad ydyn nhw yr un peth </vt:lpstr>
      <vt:lpstr>Rhywedd a datblygiad </vt:lpstr>
      <vt:lpstr>Anabledd ac anawsterau dysgu. </vt:lpstr>
      <vt:lpstr>Ffactorau negyddol sy'n effeithio ar ddatblygiad dynol: tlodi. </vt:lpstr>
      <vt:lpstr>Effeithiau tlodi ar ddatblygiad dynol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Ffactorau cymdeithasol ac emosiynol gydol oes </vt:lpstr>
      <vt:lpstr>Ansawdd aer </vt:lpstr>
      <vt:lpstr>PowerPoint Presentation</vt:lpstr>
      <vt:lpstr>Oedi o ran datblygiad: cefndir cyffredinol </vt:lpstr>
      <vt:lpstr>Oedi Gwybyddol </vt:lpstr>
      <vt:lpstr>Oedi cymdeithasol, emosiynol ac ymddygiadol </vt:lpstr>
      <vt:lpstr>Oedi lleferydd ac iaith </vt:lpstr>
      <vt:lpstr>Oedi gweithrediad motor </vt:lpstr>
      <vt:lpstr>PowerPoint Presentation</vt:lpstr>
      <vt:lpstr>PowerPoint Presentation</vt:lpstr>
      <vt:lpstr>Ymarfer: gan feddwl am gyfrifoldeb rhiant, pa ffactorau, profiadau a dylanwadau ydych chi’n meddwl sy’n llywio canlyniadau corfforol, seicolegol ac emosiynol unigolyn?  </vt:lpstr>
      <vt:lpstr>Adeileddiaeth Gymdeithasol Lev Vygotsky (1896-1934) </vt:lpstr>
      <vt:lpstr>Beth ddylai fod y canlyniadau dymunol ar gyfer plant?  </vt:lpstr>
      <vt:lpstr>Gwybodaeth, agweddau ac arferion magu plant </vt:lpstr>
      <vt:lpstr>Gwybodaeth, agweddau ac arferion magu plant </vt:lpstr>
      <vt:lpstr>Pa mor bwysig yw gwybodaeth rhieni ar gyfer datblygiad plentyn?  </vt:lpstr>
      <vt:lpstr>Pa mor bwysig yw gwybodaeth rhieni ar gyfer datblygiad plentyn?  </vt:lpstr>
      <vt:lpstr>Pa mor bwysig yw gwybodaeth rhieni ar gyfer yr Ymarferydd  Gwasanaethau Cymdeithasol?  </vt:lpstr>
      <vt:lpstr>Mae’r adran hon yn edrych ar ddosbarthiadau ymlyniad a sut maent yn gysylltiedig â phrofiadau plentyndod </vt:lpstr>
      <vt:lpstr>Ymlyniad: "cysylltiad seicolegol parhaol rhwng bodau dynol.” (Bowlby 1907-1990) </vt:lpstr>
      <vt:lpstr>Dosbarthiadau o ymlyniad </vt:lpstr>
      <vt:lpstr>Dosbarthiadau o ymlyniad </vt:lpstr>
      <vt:lpstr>Ymlyniad o fewn cyd-destun profiadau bywyd </vt:lpstr>
      <vt:lpstr>Ymlyniad o fewn cyd-destun profiadau bywyd </vt:lpstr>
      <vt:lpstr>Pwy sydd mewn mwy o berygl o gael eu hesgeuluso? </vt:lpstr>
      <vt:lpstr>Ymarfer: pa ffactorau rhieni ydych chi'n meddwl sy'n dylanwadu ar ymlyniadau negyddol?  </vt:lpstr>
      <vt:lpstr>Gall esgeulustod fod yn fwriadol neu’n anfwriadol, ac mae llawer o resymau pam fod plant yn cael eu hesgeuluso. </vt:lpstr>
      <vt:lpstr>Canlyniadau hirdymor cam-drin plant </vt:lpstr>
      <vt:lpstr>Effaith lleoliadau lluosog ar y plentyn </vt:lpstr>
      <vt:lpstr>Damcaniaeth ymlyniad:  John Bowlby  (1907-1990) </vt:lpstr>
      <vt:lpstr>Damcaniaeth ymlyniad:  Mary Ainsworth (1913-1999) </vt:lpstr>
      <vt:lpstr>Damcaniaeth ymlyniad: Dollard a Miller (1950)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Ymarferydd Gwasanaethau Cymdeithasol</dc:title>
  <dc:creator>Jodie S. Trotman</dc:creator>
  <cp:revision>139</cp:revision>
  <dcterms:created xsi:type="dcterms:W3CDTF">2023-12-15T14:48:47Z</dcterms:created>
  <dcterms:modified xsi:type="dcterms:W3CDTF">2024-01-12T13:11:17Z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MediaServiceImageTags">
    <vt:lpwstr/>
  </property>
</Properties>
</file>