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0.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4.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5.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1"/>
  </p:notesMasterIdLst>
  <p:handoutMasterIdLst>
    <p:handoutMasterId r:id="rId32"/>
  </p:handoutMasterIdLst>
  <p:sldIdLst>
    <p:sldId id="442" r:id="rId5"/>
    <p:sldId id="512" r:id="rId6"/>
    <p:sldId id="511" r:id="rId7"/>
    <p:sldId id="510" r:id="rId8"/>
    <p:sldId id="444" r:id="rId9"/>
    <p:sldId id="455" r:id="rId10"/>
    <p:sldId id="460" r:id="rId11"/>
    <p:sldId id="456" r:id="rId12"/>
    <p:sldId id="507" r:id="rId13"/>
    <p:sldId id="505" r:id="rId14"/>
    <p:sldId id="503" r:id="rId15"/>
    <p:sldId id="463" r:id="rId16"/>
    <p:sldId id="506" r:id="rId17"/>
    <p:sldId id="464" r:id="rId18"/>
    <p:sldId id="466" r:id="rId19"/>
    <p:sldId id="508" r:id="rId20"/>
    <p:sldId id="509" r:id="rId21"/>
    <p:sldId id="467" r:id="rId22"/>
    <p:sldId id="468" r:id="rId23"/>
    <p:sldId id="469" r:id="rId24"/>
    <p:sldId id="465" r:id="rId25"/>
    <p:sldId id="504" r:id="rId26"/>
    <p:sldId id="472" r:id="rId27"/>
    <p:sldId id="502" r:id="rId28"/>
    <p:sldId id="470" r:id="rId29"/>
    <p:sldId id="473" r:id="rId30"/>
  </p:sldIdLst>
  <p:sldSz cx="9144000" cy="6858000" type="screen4x3"/>
  <p:notesSz cx="6858000" cy="9144000"/>
  <p:custDataLst>
    <p:tags r:id="rId33"/>
  </p:custDataLst>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F22841-363B-ACD0-6F13-94CED6572DF3}" name="cheryl.stevens@socialcare.wales" initials="ch" userId="S::urn:spo:guest#cheryl.stevens@socialcare.wales::"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AD85"/>
    <a:srgbClr val="DAE3F3"/>
    <a:srgbClr val="FFFFFF"/>
    <a:srgbClr val="EB5E57"/>
    <a:srgbClr val="37394C"/>
    <a:srgbClr val="004B00"/>
    <a:srgbClr val="257D86"/>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4DC49-990D-4EEB-93B3-E2981595F5C7}" v="1" dt="2025-04-24T15:39:53.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58" autoAdjust="0"/>
    <p:restoredTop sz="91424" autoAdjust="0"/>
  </p:normalViewPr>
  <p:slideViewPr>
    <p:cSldViewPr snapToGrid="0" snapToObjects="1">
      <p:cViewPr varScale="1">
        <p:scale>
          <a:sx n="113" d="100"/>
          <a:sy n="113" d="100"/>
        </p:scale>
        <p:origin x="115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928"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8D11F9A9-685C-B33A-F724-817CFF5DD7FD}"/>
    <pc:docChg chg="addSld modSld">
      <pc:chgData name="Trinity Rees" userId="S::t.rees@npt.gov.uk::23ed69b1-c9cb-4295-a16f-e57105e4c724" providerId="AD" clId="Web-{8D11F9A9-685C-B33A-F724-817CFF5DD7FD}" dt="2023-10-12T15:17:59.347" v="31" actId="14100"/>
      <pc:docMkLst>
        <pc:docMk/>
      </pc:docMkLst>
      <pc:sldChg chg="addSp delSp modSp new">
        <pc:chgData name="Trinity Rees" userId="S::t.rees@npt.gov.uk::23ed69b1-c9cb-4295-a16f-e57105e4c724" providerId="AD" clId="Web-{8D11F9A9-685C-B33A-F724-817CFF5DD7FD}" dt="2023-10-12T15:17:59.347" v="31" actId="14100"/>
        <pc:sldMkLst>
          <pc:docMk/>
          <pc:sldMk cId="833537685" sldId="510"/>
        </pc:sldMkLst>
      </pc:sldChg>
      <pc:sldChg chg="addSp delSp modSp new">
        <pc:chgData name="Trinity Rees" userId="S::t.rees@npt.gov.uk::23ed69b1-c9cb-4295-a16f-e57105e4c724" providerId="AD" clId="Web-{8D11F9A9-685C-B33A-F724-817CFF5DD7FD}" dt="2023-10-12T15:17:32.205" v="22" actId="14100"/>
        <pc:sldMkLst>
          <pc:docMk/>
          <pc:sldMk cId="3564626357" sldId="511"/>
        </pc:sldMkLst>
      </pc:sldChg>
      <pc:sldChg chg="addSp delSp modSp new mod modClrScheme chgLayout">
        <pc:chgData name="Trinity Rees" userId="S::t.rees@npt.gov.uk::23ed69b1-c9cb-4295-a16f-e57105e4c724" providerId="AD" clId="Web-{8D11F9A9-685C-B33A-F724-817CFF5DD7FD}" dt="2023-10-12T15:17:10.361" v="13" actId="14100"/>
        <pc:sldMkLst>
          <pc:docMk/>
          <pc:sldMk cId="1250048162" sldId="512"/>
        </pc:sldMkLst>
      </pc:sldChg>
    </pc:docChg>
  </pc:docChgLst>
  <pc:docChgLst>
    <pc:chgData name="Trinity Rees" userId="S::t.rees@npt.gov.uk::23ed69b1-c9cb-4295-a16f-e57105e4c724" providerId="AD" clId="Web-{3925C4D6-B7C2-9975-696D-64735BB94300}"/>
    <pc:docChg chg="modSld">
      <pc:chgData name="Trinity Rees" userId="S::t.rees@npt.gov.uk::23ed69b1-c9cb-4295-a16f-e57105e4c724" providerId="AD" clId="Web-{3925C4D6-B7C2-9975-696D-64735BB94300}" dt="2024-01-05T09:27:25.133" v="12" actId="20577"/>
      <pc:docMkLst>
        <pc:docMk/>
      </pc:docMkLst>
      <pc:sldChg chg="modSp">
        <pc:chgData name="Trinity Rees" userId="S::t.rees@npt.gov.uk::23ed69b1-c9cb-4295-a16f-e57105e4c724" providerId="AD" clId="Web-{3925C4D6-B7C2-9975-696D-64735BB94300}" dt="2024-01-05T09:26:53.585" v="3" actId="20577"/>
        <pc:sldMkLst>
          <pc:docMk/>
          <pc:sldMk cId="2842346674" sldId="503"/>
        </pc:sldMkLst>
      </pc:sldChg>
      <pc:sldChg chg="modSp">
        <pc:chgData name="Trinity Rees" userId="S::t.rees@npt.gov.uk::23ed69b1-c9cb-4295-a16f-e57105e4c724" providerId="AD" clId="Web-{3925C4D6-B7C2-9975-696D-64735BB94300}" dt="2024-01-05T09:27:25.133" v="12" actId="20577"/>
        <pc:sldMkLst>
          <pc:docMk/>
          <pc:sldMk cId="3294496449" sldId="504"/>
        </pc:sldMkLst>
      </pc:sldChg>
      <pc:sldChg chg="modSp">
        <pc:chgData name="Trinity Rees" userId="S::t.rees@npt.gov.uk::23ed69b1-c9cb-4295-a16f-e57105e4c724" providerId="AD" clId="Web-{3925C4D6-B7C2-9975-696D-64735BB94300}" dt="2024-01-05T09:26:50.945" v="2" actId="20577"/>
        <pc:sldMkLst>
          <pc:docMk/>
          <pc:sldMk cId="828518462" sldId="505"/>
        </pc:sldMkLst>
      </pc:sldChg>
      <pc:sldChg chg="modSp">
        <pc:chgData name="Trinity Rees" userId="S::t.rees@npt.gov.uk::23ed69b1-c9cb-4295-a16f-e57105e4c724" providerId="AD" clId="Web-{3925C4D6-B7C2-9975-696D-64735BB94300}" dt="2024-01-05T09:27:02.711" v="5" actId="20577"/>
        <pc:sldMkLst>
          <pc:docMk/>
          <pc:sldMk cId="1893407295" sldId="506"/>
        </pc:sldMkLst>
      </pc:sldChg>
      <pc:sldChg chg="modSp">
        <pc:chgData name="Trinity Rees" userId="S::t.rees@npt.gov.uk::23ed69b1-c9cb-4295-a16f-e57105e4c724" providerId="AD" clId="Web-{3925C4D6-B7C2-9975-696D-64735BB94300}" dt="2024-01-05T09:26:45.460" v="0" actId="20577"/>
        <pc:sldMkLst>
          <pc:docMk/>
          <pc:sldMk cId="736568119" sldId="507"/>
        </pc:sldMkLst>
      </pc:sldChg>
      <pc:sldChg chg="modSp">
        <pc:chgData name="Trinity Rees" userId="S::t.rees@npt.gov.uk::23ed69b1-c9cb-4295-a16f-e57105e4c724" providerId="AD" clId="Web-{3925C4D6-B7C2-9975-696D-64735BB94300}" dt="2024-01-05T09:27:10.070" v="8" actId="20577"/>
        <pc:sldMkLst>
          <pc:docMk/>
          <pc:sldMk cId="2234041588" sldId="508"/>
        </pc:sldMkLst>
      </pc:sldChg>
      <pc:sldChg chg="modSp">
        <pc:chgData name="Trinity Rees" userId="S::t.rees@npt.gov.uk::23ed69b1-c9cb-4295-a16f-e57105e4c724" providerId="AD" clId="Web-{3925C4D6-B7C2-9975-696D-64735BB94300}" dt="2024-01-05T09:27:16.508" v="10" actId="20577"/>
        <pc:sldMkLst>
          <pc:docMk/>
          <pc:sldMk cId="1229920363" sldId="509"/>
        </pc:sldMkLst>
      </pc:sldChg>
    </pc:docChg>
  </pc:docChgLst>
  <pc:docChgLst>
    <pc:chgData name="Hayley Abraham" userId="17bf8cc6-34b6-4623-92de-6d9edb9405a0" providerId="ADAL" clId="{D1F4DC49-990D-4EEB-93B3-E2981595F5C7}"/>
    <pc:docChg chg="custSel modSld">
      <pc:chgData name="Hayley Abraham" userId="17bf8cc6-34b6-4623-92de-6d9edb9405a0" providerId="ADAL" clId="{D1F4DC49-990D-4EEB-93B3-E2981595F5C7}" dt="2025-04-24T15:41:53.293" v="2" actId="20577"/>
      <pc:docMkLst>
        <pc:docMk/>
      </pc:docMkLst>
      <pc:sldChg chg="modSp mod">
        <pc:chgData name="Hayley Abraham" userId="17bf8cc6-34b6-4623-92de-6d9edb9405a0" providerId="ADAL" clId="{D1F4DC49-990D-4EEB-93B3-E2981595F5C7}" dt="2025-04-24T15:41:53.293" v="2" actId="20577"/>
        <pc:sldMkLst>
          <pc:docMk/>
          <pc:sldMk cId="828518462" sldId="505"/>
        </pc:sldMkLst>
        <pc:spChg chg="mod">
          <ac:chgData name="Hayley Abraham" userId="17bf8cc6-34b6-4623-92de-6d9edb9405a0" providerId="ADAL" clId="{D1F4DC49-990D-4EEB-93B3-E2981595F5C7}" dt="2025-04-24T15:41:53.293" v="2" actId="20577"/>
          <ac:spMkLst>
            <pc:docMk/>
            <pc:sldMk cId="828518462" sldId="505"/>
            <ac:spMk id="3" creationId="{B649FA6F-BCE5-7448-9A74-0C369C48BC59}"/>
          </ac:spMkLst>
        </pc:spChg>
      </pc:sldChg>
      <pc:sldChg chg="modSp mod">
        <pc:chgData name="Hayley Abraham" userId="17bf8cc6-34b6-4623-92de-6d9edb9405a0" providerId="ADAL" clId="{D1F4DC49-990D-4EEB-93B3-E2981595F5C7}" dt="2025-04-24T15:41:40.750" v="1" actId="27636"/>
        <pc:sldMkLst>
          <pc:docMk/>
          <pc:sldMk cId="736568119" sldId="507"/>
        </pc:sldMkLst>
        <pc:spChg chg="mod">
          <ac:chgData name="Hayley Abraham" userId="17bf8cc6-34b6-4623-92de-6d9edb9405a0" providerId="ADAL" clId="{D1F4DC49-990D-4EEB-93B3-E2981595F5C7}" dt="2025-04-24T15:41:40.750" v="1" actId="27636"/>
          <ac:spMkLst>
            <pc:docMk/>
            <pc:sldMk cId="736568119" sldId="507"/>
            <ac:spMk id="5" creationId="{0A3392B0-70C5-6C50-D39A-E845D136A3F4}"/>
          </ac:spMkLst>
        </pc:spChg>
      </pc:sldChg>
    </pc:docChg>
  </pc:docChgLst>
  <pc:docChgLst>
    <pc:chgData name="cpark@bridgend.ac.uk" userId="S::urn:spo:guest#cpark@bridgend.ac.uk::" providerId="AD" clId="Web-{4562A11E-F4FD-BC49-04AD-4EB184A254FE}"/>
    <pc:docChg chg="addSld modSld">
      <pc:chgData name="cpark@bridgend.ac.uk" userId="S::urn:spo:guest#cpark@bridgend.ac.uk::" providerId="AD" clId="Web-{4562A11E-F4FD-BC49-04AD-4EB184A254FE}" dt="2023-07-03T18:52:37.523" v="47" actId="20577"/>
      <pc:docMkLst>
        <pc:docMk/>
      </pc:docMkLst>
      <pc:sldChg chg="modSp">
        <pc:chgData name="cpark@bridgend.ac.uk" userId="S::urn:spo:guest#cpark@bridgend.ac.uk::" providerId="AD" clId="Web-{4562A11E-F4FD-BC49-04AD-4EB184A254FE}" dt="2023-07-03T18:45:43.980" v="4" actId="20577"/>
        <pc:sldMkLst>
          <pc:docMk/>
          <pc:sldMk cId="2842346674" sldId="503"/>
        </pc:sldMkLst>
      </pc:sldChg>
      <pc:sldChg chg="modSp">
        <pc:chgData name="cpark@bridgend.ac.uk" userId="S::urn:spo:guest#cpark@bridgend.ac.uk::" providerId="AD" clId="Web-{4562A11E-F4FD-BC49-04AD-4EB184A254FE}" dt="2023-07-03T18:45:51.261" v="5" actId="20577"/>
        <pc:sldMkLst>
          <pc:docMk/>
          <pc:sldMk cId="828518462" sldId="505"/>
        </pc:sldMkLst>
      </pc:sldChg>
      <pc:sldChg chg="modSp new">
        <pc:chgData name="cpark@bridgend.ac.uk" userId="S::urn:spo:guest#cpark@bridgend.ac.uk::" providerId="AD" clId="Web-{4562A11E-F4FD-BC49-04AD-4EB184A254FE}" dt="2023-07-03T18:51:17.239" v="25" actId="20577"/>
        <pc:sldMkLst>
          <pc:docMk/>
          <pc:sldMk cId="2234041588" sldId="508"/>
        </pc:sldMkLst>
      </pc:sldChg>
      <pc:sldChg chg="modSp new">
        <pc:chgData name="cpark@bridgend.ac.uk" userId="S::urn:spo:guest#cpark@bridgend.ac.uk::" providerId="AD" clId="Web-{4562A11E-F4FD-BC49-04AD-4EB184A254FE}" dt="2023-07-03T18:52:37.523" v="47" actId="20577"/>
        <pc:sldMkLst>
          <pc:docMk/>
          <pc:sldMk cId="1229920363" sldId="509"/>
        </pc:sldMkLst>
      </pc:sldChg>
    </pc:docChg>
  </pc:docChgLst>
  <pc:docChgLst>
    <pc:chgData name="Catherine Roberts" userId="S::c.roberts2@npt.gov.uk::32661960-39be-46fa-89c1-d86cab22c2f5" providerId="AD" clId="Web-{A5572257-E152-F85B-34A8-6592AF2754A5}"/>
    <pc:docChg chg="">
      <pc:chgData name="Catherine Roberts" userId="S::c.roberts2@npt.gov.uk::32661960-39be-46fa-89c1-d86cab22c2f5" providerId="AD" clId="Web-{A5572257-E152-F85B-34A8-6592AF2754A5}" dt="2024-01-04T21:17:02.431" v="2"/>
      <pc:docMkLst>
        <pc:docMk/>
      </pc:docMkLst>
      <pc:sldChg chg="delCm">
        <pc:chgData name="Catherine Roberts" userId="S::c.roberts2@npt.gov.uk::32661960-39be-46fa-89c1-d86cab22c2f5" providerId="AD" clId="Web-{A5572257-E152-F85B-34A8-6592AF2754A5}" dt="2024-01-04T21:15:36.662" v="0"/>
        <pc:sldMkLst>
          <pc:docMk/>
          <pc:sldMk cId="468834668" sldId="455"/>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A5572257-E152-F85B-34A8-6592AF2754A5}" dt="2024-01-04T21:15:36.662" v="0"/>
              <pc2:cmMkLst xmlns:pc2="http://schemas.microsoft.com/office/powerpoint/2019/9/main/command">
                <pc:docMk/>
                <pc:sldMk cId="468834668" sldId="455"/>
                <pc2:cmMk id="{E736C5A0-8752-4BA5-9CC1-CF867C696404}"/>
              </pc2:cmMkLst>
            </pc226:cmChg>
          </p:ext>
        </pc:extLst>
      </pc:sldChg>
      <pc:sldChg chg="delCm">
        <pc:chgData name="Catherine Roberts" userId="S::c.roberts2@npt.gov.uk::32661960-39be-46fa-89c1-d86cab22c2f5" providerId="AD" clId="Web-{A5572257-E152-F85B-34A8-6592AF2754A5}" dt="2024-01-04T21:17:02.431" v="2"/>
        <pc:sldMkLst>
          <pc:docMk/>
          <pc:sldMk cId="2119938173" sldId="463"/>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A5572257-E152-F85B-34A8-6592AF2754A5}" dt="2024-01-04T21:17:02.431" v="2"/>
              <pc2:cmMkLst xmlns:pc2="http://schemas.microsoft.com/office/powerpoint/2019/9/main/command">
                <pc:docMk/>
                <pc:sldMk cId="2119938173" sldId="463"/>
                <pc2:cmMk id="{65E44212-3FBE-4ECB-83E1-C0F4481CA838}"/>
              </pc2:cmMkLst>
            </pc226:cmChg>
          </p:ext>
        </pc:extLst>
      </pc:sldChg>
      <pc:sldChg chg="delCm">
        <pc:chgData name="Catherine Roberts" userId="S::c.roberts2@npt.gov.uk::32661960-39be-46fa-89c1-d86cab22c2f5" providerId="AD" clId="Web-{A5572257-E152-F85B-34A8-6592AF2754A5}" dt="2024-01-04T21:15:57.162" v="1"/>
        <pc:sldMkLst>
          <pc:docMk/>
          <pc:sldMk cId="330049026" sldId="468"/>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A5572257-E152-F85B-34A8-6592AF2754A5}" dt="2024-01-04T21:15:57.162" v="1"/>
              <pc2:cmMkLst xmlns:pc2="http://schemas.microsoft.com/office/powerpoint/2019/9/main/command">
                <pc:docMk/>
                <pc:sldMk cId="330049026" sldId="468"/>
                <pc2:cmMk id="{06DD0D28-DCAF-4A62-9657-F7ABFA469F77}"/>
              </pc2:cmMkLst>
            </pc226:cmChg>
          </p:ext>
        </pc:extLst>
      </pc:sldChg>
    </pc:docChg>
  </pc:docChgLst>
  <pc:docChgLst>
    <pc:chgData name="Trinity Rees" userId="S::t.rees@npt.gov.uk::23ed69b1-c9cb-4295-a16f-e57105e4c724" providerId="AD" clId="Web-{AEB3FE68-2F61-BD7A-B12B-002441EF9E1D}"/>
    <pc:docChg chg="modSld">
      <pc:chgData name="Trinity Rees" userId="S::t.rees@npt.gov.uk::23ed69b1-c9cb-4295-a16f-e57105e4c724" providerId="AD" clId="Web-{AEB3FE68-2F61-BD7A-B12B-002441EF9E1D}" dt="2024-01-10T09:29:07.066" v="103" actId="20577"/>
      <pc:docMkLst>
        <pc:docMk/>
      </pc:docMkLst>
      <pc:sldChg chg="modSp">
        <pc:chgData name="Trinity Rees" userId="S::t.rees@npt.gov.uk::23ed69b1-c9cb-4295-a16f-e57105e4c724" providerId="AD" clId="Web-{AEB3FE68-2F61-BD7A-B12B-002441EF9E1D}" dt="2024-01-10T09:23:13.853" v="36" actId="20577"/>
        <pc:sldMkLst>
          <pc:docMk/>
          <pc:sldMk cId="2842346674" sldId="503"/>
        </pc:sldMkLst>
      </pc:sldChg>
      <pc:sldChg chg="modSp">
        <pc:chgData name="Trinity Rees" userId="S::t.rees@npt.gov.uk::23ed69b1-c9cb-4295-a16f-e57105e4c724" providerId="AD" clId="Web-{AEB3FE68-2F61-BD7A-B12B-002441EF9E1D}" dt="2024-01-10T09:29:07.066" v="103" actId="20577"/>
        <pc:sldMkLst>
          <pc:docMk/>
          <pc:sldMk cId="3294496449" sldId="504"/>
        </pc:sldMkLst>
      </pc:sldChg>
      <pc:sldChg chg="modSp">
        <pc:chgData name="Trinity Rees" userId="S::t.rees@npt.gov.uk::23ed69b1-c9cb-4295-a16f-e57105e4c724" providerId="AD" clId="Web-{AEB3FE68-2F61-BD7A-B12B-002441EF9E1D}" dt="2024-01-10T09:22:39.868" v="26" actId="20577"/>
        <pc:sldMkLst>
          <pc:docMk/>
          <pc:sldMk cId="828518462" sldId="505"/>
        </pc:sldMkLst>
      </pc:sldChg>
      <pc:sldChg chg="modSp">
        <pc:chgData name="Trinity Rees" userId="S::t.rees@npt.gov.uk::23ed69b1-c9cb-4295-a16f-e57105e4c724" providerId="AD" clId="Web-{AEB3FE68-2F61-BD7A-B12B-002441EF9E1D}" dt="2024-01-10T09:24:31.543" v="63" actId="20577"/>
        <pc:sldMkLst>
          <pc:docMk/>
          <pc:sldMk cId="1893407295" sldId="506"/>
        </pc:sldMkLst>
      </pc:sldChg>
      <pc:sldChg chg="modSp">
        <pc:chgData name="Trinity Rees" userId="S::t.rees@npt.gov.uk::23ed69b1-c9cb-4295-a16f-e57105e4c724" providerId="AD" clId="Web-{AEB3FE68-2F61-BD7A-B12B-002441EF9E1D}" dt="2024-01-10T09:20:27.614" v="8" actId="20577"/>
        <pc:sldMkLst>
          <pc:docMk/>
          <pc:sldMk cId="736568119" sldId="507"/>
        </pc:sldMkLst>
      </pc:sldChg>
      <pc:sldChg chg="modSp">
        <pc:chgData name="Trinity Rees" userId="S::t.rees@npt.gov.uk::23ed69b1-c9cb-4295-a16f-e57105e4c724" providerId="AD" clId="Web-{AEB3FE68-2F61-BD7A-B12B-002441EF9E1D}" dt="2024-01-10T09:27:18.517" v="74" actId="20577"/>
        <pc:sldMkLst>
          <pc:docMk/>
          <pc:sldMk cId="2234041588" sldId="508"/>
        </pc:sldMkLst>
      </pc:sldChg>
      <pc:sldChg chg="modSp">
        <pc:chgData name="Trinity Rees" userId="S::t.rees@npt.gov.uk::23ed69b1-c9cb-4295-a16f-e57105e4c724" providerId="AD" clId="Web-{AEB3FE68-2F61-BD7A-B12B-002441EF9E1D}" dt="2024-01-10T09:28:09.830" v="87" actId="20577"/>
        <pc:sldMkLst>
          <pc:docMk/>
          <pc:sldMk cId="1229920363" sldId="509"/>
        </pc:sldMkLst>
      </pc:sldChg>
    </pc:docChg>
  </pc:docChgLst>
  <pc:docChgLst>
    <pc:chgData name="Polly Duncan" userId="b8f6264a-9836-4730-8ca9-23013ec67ff8" providerId="ADAL" clId="{D79CEC9D-6019-43B0-A544-BA6315C3C68D}"/>
    <pc:docChg chg="custSel modSld">
      <pc:chgData name="Polly Duncan" userId="b8f6264a-9836-4730-8ca9-23013ec67ff8" providerId="ADAL" clId="{D79CEC9D-6019-43B0-A544-BA6315C3C68D}" dt="2024-01-10T14:05:10.599" v="66" actId="113"/>
      <pc:docMkLst>
        <pc:docMk/>
      </pc:docMkLst>
      <pc:sldChg chg="modSp mod">
        <pc:chgData name="Polly Duncan" userId="b8f6264a-9836-4730-8ca9-23013ec67ff8" providerId="ADAL" clId="{D79CEC9D-6019-43B0-A544-BA6315C3C68D}" dt="2024-01-10T14:01:09.919" v="0" actId="27636"/>
        <pc:sldMkLst>
          <pc:docMk/>
          <pc:sldMk cId="1846809757" sldId="442"/>
        </pc:sldMkLst>
      </pc:sldChg>
      <pc:sldChg chg="modSp mod">
        <pc:chgData name="Polly Duncan" userId="b8f6264a-9836-4730-8ca9-23013ec67ff8" providerId="ADAL" clId="{D79CEC9D-6019-43B0-A544-BA6315C3C68D}" dt="2024-01-10T14:01:20.278" v="14" actId="113"/>
        <pc:sldMkLst>
          <pc:docMk/>
          <pc:sldMk cId="2246625040" sldId="444"/>
        </pc:sldMkLst>
      </pc:sldChg>
      <pc:sldChg chg="modSp mod">
        <pc:chgData name="Polly Duncan" userId="b8f6264a-9836-4730-8ca9-23013ec67ff8" providerId="ADAL" clId="{D79CEC9D-6019-43B0-A544-BA6315C3C68D}" dt="2024-01-10T14:01:27.199" v="16" actId="113"/>
        <pc:sldMkLst>
          <pc:docMk/>
          <pc:sldMk cId="468834668" sldId="455"/>
        </pc:sldMkLst>
      </pc:sldChg>
      <pc:sldChg chg="modSp mod">
        <pc:chgData name="Polly Duncan" userId="b8f6264a-9836-4730-8ca9-23013ec67ff8" providerId="ADAL" clId="{D79CEC9D-6019-43B0-A544-BA6315C3C68D}" dt="2024-01-10T14:01:50.351" v="22" actId="113"/>
        <pc:sldMkLst>
          <pc:docMk/>
          <pc:sldMk cId="1282959788" sldId="456"/>
        </pc:sldMkLst>
      </pc:sldChg>
      <pc:sldChg chg="modSp mod">
        <pc:chgData name="Polly Duncan" userId="b8f6264a-9836-4730-8ca9-23013ec67ff8" providerId="ADAL" clId="{D79CEC9D-6019-43B0-A544-BA6315C3C68D}" dt="2024-01-10T14:01:35.072" v="20" actId="113"/>
        <pc:sldMkLst>
          <pc:docMk/>
          <pc:sldMk cId="3265551627" sldId="460"/>
        </pc:sldMkLst>
      </pc:sldChg>
      <pc:sldChg chg="modSp mod">
        <pc:chgData name="Polly Duncan" userId="b8f6264a-9836-4730-8ca9-23013ec67ff8" providerId="ADAL" clId="{D79CEC9D-6019-43B0-A544-BA6315C3C68D}" dt="2024-01-10T14:03:09.679" v="35" actId="113"/>
        <pc:sldMkLst>
          <pc:docMk/>
          <pc:sldMk cId="2119938173" sldId="463"/>
        </pc:sldMkLst>
      </pc:sldChg>
      <pc:sldChg chg="modSp mod">
        <pc:chgData name="Polly Duncan" userId="b8f6264a-9836-4730-8ca9-23013ec67ff8" providerId="ADAL" clId="{D79CEC9D-6019-43B0-A544-BA6315C3C68D}" dt="2024-01-10T14:03:18.406" v="39" actId="113"/>
        <pc:sldMkLst>
          <pc:docMk/>
          <pc:sldMk cId="559797003" sldId="464"/>
        </pc:sldMkLst>
      </pc:sldChg>
      <pc:sldChg chg="modSp mod">
        <pc:chgData name="Polly Duncan" userId="b8f6264a-9836-4730-8ca9-23013ec67ff8" providerId="ADAL" clId="{D79CEC9D-6019-43B0-A544-BA6315C3C68D}" dt="2024-01-10T14:04:15.583" v="56" actId="113"/>
        <pc:sldMkLst>
          <pc:docMk/>
          <pc:sldMk cId="3855556857" sldId="465"/>
        </pc:sldMkLst>
      </pc:sldChg>
      <pc:sldChg chg="modSp mod">
        <pc:chgData name="Polly Duncan" userId="b8f6264a-9836-4730-8ca9-23013ec67ff8" providerId="ADAL" clId="{D79CEC9D-6019-43B0-A544-BA6315C3C68D}" dt="2024-01-10T14:03:22.385" v="41" actId="113"/>
        <pc:sldMkLst>
          <pc:docMk/>
          <pc:sldMk cId="2352131395" sldId="466"/>
        </pc:sldMkLst>
      </pc:sldChg>
      <pc:sldChg chg="modSp mod">
        <pc:chgData name="Polly Duncan" userId="b8f6264a-9836-4730-8ca9-23013ec67ff8" providerId="ADAL" clId="{D79CEC9D-6019-43B0-A544-BA6315C3C68D}" dt="2024-01-10T14:03:56.339" v="50" actId="113"/>
        <pc:sldMkLst>
          <pc:docMk/>
          <pc:sldMk cId="1541612640" sldId="467"/>
        </pc:sldMkLst>
      </pc:sldChg>
      <pc:sldChg chg="modSp mod">
        <pc:chgData name="Polly Duncan" userId="b8f6264a-9836-4730-8ca9-23013ec67ff8" providerId="ADAL" clId="{D79CEC9D-6019-43B0-A544-BA6315C3C68D}" dt="2024-01-10T14:04:01.148" v="52" actId="113"/>
        <pc:sldMkLst>
          <pc:docMk/>
          <pc:sldMk cId="330049026" sldId="468"/>
        </pc:sldMkLst>
      </pc:sldChg>
      <pc:sldChg chg="modSp mod">
        <pc:chgData name="Polly Duncan" userId="b8f6264a-9836-4730-8ca9-23013ec67ff8" providerId="ADAL" clId="{D79CEC9D-6019-43B0-A544-BA6315C3C68D}" dt="2024-01-10T14:04:11.353" v="54" actId="113"/>
        <pc:sldMkLst>
          <pc:docMk/>
          <pc:sldMk cId="151141480" sldId="469"/>
        </pc:sldMkLst>
      </pc:sldChg>
      <pc:sldChg chg="modSp mod">
        <pc:chgData name="Polly Duncan" userId="b8f6264a-9836-4730-8ca9-23013ec67ff8" providerId="ADAL" clId="{D79CEC9D-6019-43B0-A544-BA6315C3C68D}" dt="2024-01-10T14:05:03.151" v="64" actId="113"/>
        <pc:sldMkLst>
          <pc:docMk/>
          <pc:sldMk cId="1314952165" sldId="470"/>
        </pc:sldMkLst>
      </pc:sldChg>
      <pc:sldChg chg="modSp mod">
        <pc:chgData name="Polly Duncan" userId="b8f6264a-9836-4730-8ca9-23013ec67ff8" providerId="ADAL" clId="{D79CEC9D-6019-43B0-A544-BA6315C3C68D}" dt="2024-01-10T14:04:40.404" v="62" actId="12"/>
        <pc:sldMkLst>
          <pc:docMk/>
          <pc:sldMk cId="1726285475" sldId="472"/>
        </pc:sldMkLst>
      </pc:sldChg>
      <pc:sldChg chg="modSp mod">
        <pc:chgData name="Polly Duncan" userId="b8f6264a-9836-4730-8ca9-23013ec67ff8" providerId="ADAL" clId="{D79CEC9D-6019-43B0-A544-BA6315C3C68D}" dt="2024-01-10T14:05:10.599" v="66" actId="113"/>
        <pc:sldMkLst>
          <pc:docMk/>
          <pc:sldMk cId="2892513888" sldId="502"/>
        </pc:sldMkLst>
      </pc:sldChg>
      <pc:sldChg chg="modSp mod">
        <pc:chgData name="Polly Duncan" userId="b8f6264a-9836-4730-8ca9-23013ec67ff8" providerId="ADAL" clId="{D79CEC9D-6019-43B0-A544-BA6315C3C68D}" dt="2024-01-10T14:03:04.183" v="33" actId="113"/>
        <pc:sldMkLst>
          <pc:docMk/>
          <pc:sldMk cId="2842346674" sldId="503"/>
        </pc:sldMkLst>
      </pc:sldChg>
      <pc:sldChg chg="modSp mod">
        <pc:chgData name="Polly Duncan" userId="b8f6264a-9836-4730-8ca9-23013ec67ff8" providerId="ADAL" clId="{D79CEC9D-6019-43B0-A544-BA6315C3C68D}" dt="2024-01-10T14:04:26.685" v="59" actId="207"/>
        <pc:sldMkLst>
          <pc:docMk/>
          <pc:sldMk cId="3294496449" sldId="504"/>
        </pc:sldMkLst>
      </pc:sldChg>
      <pc:sldChg chg="modSp mod">
        <pc:chgData name="Polly Duncan" userId="b8f6264a-9836-4730-8ca9-23013ec67ff8" providerId="ADAL" clId="{D79CEC9D-6019-43B0-A544-BA6315C3C68D}" dt="2024-01-10T14:02:59.836" v="31" actId="207"/>
        <pc:sldMkLst>
          <pc:docMk/>
          <pc:sldMk cId="828518462" sldId="505"/>
        </pc:sldMkLst>
      </pc:sldChg>
      <pc:sldChg chg="modSp mod">
        <pc:chgData name="Polly Duncan" userId="b8f6264a-9836-4730-8ca9-23013ec67ff8" providerId="ADAL" clId="{D79CEC9D-6019-43B0-A544-BA6315C3C68D}" dt="2024-01-10T14:03:14.121" v="37" actId="113"/>
        <pc:sldMkLst>
          <pc:docMk/>
          <pc:sldMk cId="1893407295" sldId="506"/>
        </pc:sldMkLst>
      </pc:sldChg>
      <pc:sldChg chg="modSp mod">
        <pc:chgData name="Polly Duncan" userId="b8f6264a-9836-4730-8ca9-23013ec67ff8" providerId="ADAL" clId="{D79CEC9D-6019-43B0-A544-BA6315C3C68D}" dt="2024-01-10T14:02:37.023" v="27" actId="207"/>
        <pc:sldMkLst>
          <pc:docMk/>
          <pc:sldMk cId="736568119" sldId="507"/>
        </pc:sldMkLst>
      </pc:sldChg>
      <pc:sldChg chg="modSp mod">
        <pc:chgData name="Polly Duncan" userId="b8f6264a-9836-4730-8ca9-23013ec67ff8" providerId="ADAL" clId="{D79CEC9D-6019-43B0-A544-BA6315C3C68D}" dt="2024-01-10T14:03:36.448" v="45" actId="207"/>
        <pc:sldMkLst>
          <pc:docMk/>
          <pc:sldMk cId="2234041588" sldId="508"/>
        </pc:sldMkLst>
      </pc:sldChg>
      <pc:sldChg chg="modSp mod">
        <pc:chgData name="Polly Duncan" userId="b8f6264a-9836-4730-8ca9-23013ec67ff8" providerId="ADAL" clId="{D79CEC9D-6019-43B0-A544-BA6315C3C68D}" dt="2024-01-10T14:03:48.423" v="48" actId="113"/>
        <pc:sldMkLst>
          <pc:docMk/>
          <pc:sldMk cId="1229920363" sldId="509"/>
        </pc:sldMkLst>
      </pc:sldChg>
    </pc:docChg>
  </pc:docChgLst>
  <pc:docChgLst>
    <pc:chgData name="cpark@bridgend.ac.uk" userId="S::urn:spo:guest#cpark@bridgend.ac.uk::" providerId="AD" clId="Web-{6DB93EF5-D18C-1AAE-1819-174953ED4084}"/>
    <pc:docChg chg="addSld delSld modSld">
      <pc:chgData name="cpark@bridgend.ac.uk" userId="S::urn:spo:guest#cpark@bridgend.ac.uk::" providerId="AD" clId="Web-{6DB93EF5-D18C-1AAE-1819-174953ED4084}" dt="2023-07-03T18:44:12.919" v="197" actId="20577"/>
      <pc:docMkLst>
        <pc:docMk/>
      </pc:docMkLst>
      <pc:sldChg chg="modSp modNotes">
        <pc:chgData name="cpark@bridgend.ac.uk" userId="S::urn:spo:guest#cpark@bridgend.ac.uk::" providerId="AD" clId="Web-{6DB93EF5-D18C-1AAE-1819-174953ED4084}" dt="2023-07-03T18:40:48.517" v="164" actId="20577"/>
        <pc:sldMkLst>
          <pc:docMk/>
          <pc:sldMk cId="2246625040" sldId="444"/>
        </pc:sldMkLst>
      </pc:sldChg>
      <pc:sldChg chg="modSp modCm">
        <pc:chgData name="cpark@bridgend.ac.uk" userId="S::urn:spo:guest#cpark@bridgend.ac.uk::" providerId="AD" clId="Web-{6DB93EF5-D18C-1AAE-1819-174953ED4084}" dt="2023-07-03T17:37:12.695" v="2" actId="20577"/>
        <pc:sldMkLst>
          <pc:docMk/>
          <pc:sldMk cId="468834668" sldId="455"/>
        </pc:sldMkLst>
        <pc:extLst>
          <p:ext xmlns:p="http://schemas.openxmlformats.org/presentationml/2006/main" uri="{D6D511B9-2390-475A-947B-AFAB55BFBCF1}">
            <pc226:cmChg xmlns:pc226="http://schemas.microsoft.com/office/powerpoint/2022/06/main/command" chg="mod">
              <pc226:chgData name="cpark@bridgend.ac.uk" userId="S::urn:spo:guest#cpark@bridgend.ac.uk::" providerId="AD" clId="Web-{6DB93EF5-D18C-1AAE-1819-174953ED4084}" dt="2023-07-03T17:37:12.695" v="2" actId="20577"/>
              <pc2:cmMkLst xmlns:pc2="http://schemas.microsoft.com/office/powerpoint/2019/9/main/command">
                <pc:docMk/>
                <pc:sldMk cId="468834668" sldId="455"/>
                <pc2:cmMk id="{E736C5A0-8752-4BA5-9CC1-CF867C696404}"/>
              </pc2:cmMkLst>
            </pc226:cmChg>
          </p:ext>
        </pc:extLst>
      </pc:sldChg>
      <pc:sldChg chg="modSp">
        <pc:chgData name="cpark@bridgend.ac.uk" userId="S::urn:spo:guest#cpark@bridgend.ac.uk::" providerId="AD" clId="Web-{6DB93EF5-D18C-1AAE-1819-174953ED4084}" dt="2023-07-03T18:24:56.481" v="95" actId="20577"/>
        <pc:sldMkLst>
          <pc:docMk/>
          <pc:sldMk cId="1282959788" sldId="456"/>
        </pc:sldMkLst>
      </pc:sldChg>
      <pc:sldChg chg="del">
        <pc:chgData name="cpark@bridgend.ac.uk" userId="S::urn:spo:guest#cpark@bridgend.ac.uk::" providerId="AD" clId="Web-{6DB93EF5-D18C-1AAE-1819-174953ED4084}" dt="2023-07-03T17:47:50.624" v="45"/>
        <pc:sldMkLst>
          <pc:docMk/>
          <pc:sldMk cId="342592298" sldId="458"/>
        </pc:sldMkLst>
      </pc:sldChg>
      <pc:sldChg chg="modSp modNotes">
        <pc:chgData name="cpark@bridgend.ac.uk" userId="S::urn:spo:guest#cpark@bridgend.ac.uk::" providerId="AD" clId="Web-{6DB93EF5-D18C-1AAE-1819-174953ED4084}" dt="2023-07-03T18:32:31.972" v="138"/>
        <pc:sldMkLst>
          <pc:docMk/>
          <pc:sldMk cId="3265551627" sldId="460"/>
        </pc:sldMkLst>
      </pc:sldChg>
      <pc:sldChg chg="modNotes">
        <pc:chgData name="cpark@bridgend.ac.uk" userId="S::urn:spo:guest#cpark@bridgend.ac.uk::" providerId="AD" clId="Web-{6DB93EF5-D18C-1AAE-1819-174953ED4084}" dt="2023-07-03T18:38:16.107" v="160"/>
        <pc:sldMkLst>
          <pc:docMk/>
          <pc:sldMk cId="2119938173" sldId="463"/>
        </pc:sldMkLst>
      </pc:sldChg>
      <pc:sldChg chg="modSp">
        <pc:chgData name="cpark@bridgend.ac.uk" userId="S::urn:spo:guest#cpark@bridgend.ac.uk::" providerId="AD" clId="Web-{6DB93EF5-D18C-1AAE-1819-174953ED4084}" dt="2023-07-03T18:40:32.688" v="163" actId="20577"/>
        <pc:sldMkLst>
          <pc:docMk/>
          <pc:sldMk cId="330049026" sldId="468"/>
        </pc:sldMkLst>
      </pc:sldChg>
      <pc:sldChg chg="modSp new modNotes">
        <pc:chgData name="cpark@bridgend.ac.uk" userId="S::urn:spo:guest#cpark@bridgend.ac.uk::" providerId="AD" clId="Web-{6DB93EF5-D18C-1AAE-1819-174953ED4084}" dt="2023-07-03T18:43:09.245" v="186" actId="20577"/>
        <pc:sldMkLst>
          <pc:docMk/>
          <pc:sldMk cId="2842346674" sldId="503"/>
        </pc:sldMkLst>
      </pc:sldChg>
      <pc:sldChg chg="modSp new">
        <pc:chgData name="cpark@bridgend.ac.uk" userId="S::urn:spo:guest#cpark@bridgend.ac.uk::" providerId="AD" clId="Web-{6DB93EF5-D18C-1AAE-1819-174953ED4084}" dt="2023-07-03T18:28:21.278" v="118" actId="20577"/>
        <pc:sldMkLst>
          <pc:docMk/>
          <pc:sldMk cId="3294496449" sldId="504"/>
        </pc:sldMkLst>
      </pc:sldChg>
      <pc:sldChg chg="modSp new">
        <pc:chgData name="cpark@bridgend.ac.uk" userId="S::urn:spo:guest#cpark@bridgend.ac.uk::" providerId="AD" clId="Web-{6DB93EF5-D18C-1AAE-1819-174953ED4084}" dt="2023-07-03T18:43:56.465" v="193" actId="20577"/>
        <pc:sldMkLst>
          <pc:docMk/>
          <pc:sldMk cId="828518462" sldId="505"/>
        </pc:sldMkLst>
      </pc:sldChg>
      <pc:sldChg chg="modSp new">
        <pc:chgData name="cpark@bridgend.ac.uk" userId="S::urn:spo:guest#cpark@bridgend.ac.uk::" providerId="AD" clId="Web-{6DB93EF5-D18C-1AAE-1819-174953ED4084}" dt="2023-07-03T18:44:12.919" v="197" actId="20577"/>
        <pc:sldMkLst>
          <pc:docMk/>
          <pc:sldMk cId="1893407295" sldId="506"/>
        </pc:sldMkLst>
      </pc:sldChg>
      <pc:sldChg chg="modSp new">
        <pc:chgData name="cpark@bridgend.ac.uk" userId="S::urn:spo:guest#cpark@bridgend.ac.uk::" providerId="AD" clId="Web-{6DB93EF5-D18C-1AAE-1819-174953ED4084}" dt="2023-07-03T18:43:01.229" v="185" actId="20577"/>
        <pc:sldMkLst>
          <pc:docMk/>
          <pc:sldMk cId="736568119" sldId="507"/>
        </pc:sldMkLst>
      </pc:sldChg>
      <pc:sldChg chg="modSp new del">
        <pc:chgData name="cpark@bridgend.ac.uk" userId="S::urn:spo:guest#cpark@bridgend.ac.uk::" providerId="AD" clId="Web-{6DB93EF5-D18C-1AAE-1819-174953ED4084}" dt="2023-07-03T18:38:29.107" v="161"/>
        <pc:sldMkLst>
          <pc:docMk/>
          <pc:sldMk cId="3911546165" sldId="508"/>
        </pc:sldMkLst>
      </pc:sldChg>
    </pc:docChg>
  </pc:docChgLst>
  <pc:docChgLst>
    <pc:chgData name="cheryl.stevens@socialcare.wales" userId="S::urn:spo:guest#cheryl.stevens@socialcare.wales::" providerId="AD" clId="Web-{385E20DF-42CE-296E-AEA8-9F68E028B2CF}"/>
    <pc:docChg chg="mod modSld">
      <pc:chgData name="cheryl.stevens@socialcare.wales" userId="S::urn:spo:guest#cheryl.stevens@socialcare.wales::" providerId="AD" clId="Web-{385E20DF-42CE-296E-AEA8-9F68E028B2CF}" dt="2023-01-13T14:59:17.050" v="67"/>
      <pc:docMkLst>
        <pc:docMk/>
      </pc:docMkLst>
      <pc:sldChg chg="addCm">
        <pc:chgData name="cheryl.stevens@socialcare.wales" userId="S::urn:spo:guest#cheryl.stevens@socialcare.wales::" providerId="AD" clId="Web-{385E20DF-42CE-296E-AEA8-9F68E028B2CF}" dt="2023-01-13T14:35:09.389" v="1"/>
        <pc:sldMkLst>
          <pc:docMk/>
          <pc:sldMk cId="468834668" sldId="455"/>
        </pc:sldMkLst>
      </pc:sldChg>
      <pc:sldChg chg="modNotes">
        <pc:chgData name="cheryl.stevens@socialcare.wales" userId="S::urn:spo:guest#cheryl.stevens@socialcare.wales::" providerId="AD" clId="Web-{385E20DF-42CE-296E-AEA8-9F68E028B2CF}" dt="2023-01-13T14:36:53.049" v="6"/>
        <pc:sldMkLst>
          <pc:docMk/>
          <pc:sldMk cId="1282959788" sldId="456"/>
        </pc:sldMkLst>
      </pc:sldChg>
      <pc:sldChg chg="addCm modNotes">
        <pc:chgData name="cheryl.stevens@socialcare.wales" userId="S::urn:spo:guest#cheryl.stevens@socialcare.wales::" providerId="AD" clId="Web-{385E20DF-42CE-296E-AEA8-9F68E028B2CF}" dt="2023-01-13T14:39:26.508" v="20"/>
        <pc:sldMkLst>
          <pc:docMk/>
          <pc:sldMk cId="342592298" sldId="458"/>
        </pc:sldMkLst>
      </pc:sldChg>
      <pc:sldChg chg="modSp">
        <pc:chgData name="cheryl.stevens@socialcare.wales" userId="S::urn:spo:guest#cheryl.stevens@socialcare.wales::" providerId="AD" clId="Web-{385E20DF-42CE-296E-AEA8-9F68E028B2CF}" dt="2023-01-13T14:35:56.938" v="4" actId="20577"/>
        <pc:sldMkLst>
          <pc:docMk/>
          <pc:sldMk cId="3265551627" sldId="460"/>
        </pc:sldMkLst>
      </pc:sldChg>
      <pc:sldChg chg="addCm modNotes">
        <pc:chgData name="cheryl.stevens@socialcare.wales" userId="S::urn:spo:guest#cheryl.stevens@socialcare.wales::" providerId="AD" clId="Web-{385E20DF-42CE-296E-AEA8-9F68E028B2CF}" dt="2023-01-13T14:42:14.545" v="29"/>
        <pc:sldMkLst>
          <pc:docMk/>
          <pc:sldMk cId="2119938173" sldId="463"/>
        </pc:sldMkLst>
      </pc:sldChg>
      <pc:sldChg chg="modSp modNotes">
        <pc:chgData name="cheryl.stevens@socialcare.wales" userId="S::urn:spo:guest#cheryl.stevens@socialcare.wales::" providerId="AD" clId="Web-{385E20DF-42CE-296E-AEA8-9F68E028B2CF}" dt="2023-01-13T14:57:57.204" v="60"/>
        <pc:sldMkLst>
          <pc:docMk/>
          <pc:sldMk cId="3855556857" sldId="465"/>
        </pc:sldMkLst>
      </pc:sldChg>
      <pc:sldChg chg="modSp modNotes">
        <pc:chgData name="cheryl.stevens@socialcare.wales" userId="S::urn:spo:guest#cheryl.stevens@socialcare.wales::" providerId="AD" clId="Web-{385E20DF-42CE-296E-AEA8-9F68E028B2CF}" dt="2023-01-13T14:53:21.819" v="34"/>
        <pc:sldMkLst>
          <pc:docMk/>
          <pc:sldMk cId="1541612640" sldId="467"/>
        </pc:sldMkLst>
      </pc:sldChg>
      <pc:sldChg chg="modSp addCm modCm modNotes">
        <pc:chgData name="cheryl.stevens@socialcare.wales" userId="S::urn:spo:guest#cheryl.stevens@socialcare.wales::" providerId="AD" clId="Web-{385E20DF-42CE-296E-AEA8-9F68E028B2CF}" dt="2023-01-13T14:56:40.842" v="55"/>
        <pc:sldMkLst>
          <pc:docMk/>
          <pc:sldMk cId="330049026" sldId="468"/>
        </pc:sldMkLst>
      </pc:sldChg>
      <pc:sldChg chg="modNotes">
        <pc:chgData name="cheryl.stevens@socialcare.wales" userId="S::urn:spo:guest#cheryl.stevens@socialcare.wales::" providerId="AD" clId="Web-{385E20DF-42CE-296E-AEA8-9F68E028B2CF}" dt="2023-01-13T14:57:21.734" v="57"/>
        <pc:sldMkLst>
          <pc:docMk/>
          <pc:sldMk cId="151141480" sldId="469"/>
        </pc:sldMkLst>
      </pc:sldChg>
      <pc:sldChg chg="modNotes">
        <pc:chgData name="cheryl.stevens@socialcare.wales" userId="S::urn:spo:guest#cheryl.stevens@socialcare.wales::" providerId="AD" clId="Web-{385E20DF-42CE-296E-AEA8-9F68E028B2CF}" dt="2023-01-13T14:59:17.050" v="67"/>
        <pc:sldMkLst>
          <pc:docMk/>
          <pc:sldMk cId="1314952165" sldId="470"/>
        </pc:sldMkLst>
      </pc:sldChg>
      <pc:sldChg chg="modNotes">
        <pc:chgData name="cheryl.stevens@socialcare.wales" userId="S::urn:spo:guest#cheryl.stevens@socialcare.wales::" providerId="AD" clId="Web-{385E20DF-42CE-296E-AEA8-9F68E028B2CF}" dt="2023-01-13T14:58:34.440" v="63"/>
        <pc:sldMkLst>
          <pc:docMk/>
          <pc:sldMk cId="2892513888" sldId="502"/>
        </pc:sldMkLst>
      </pc:sldChg>
    </pc:docChg>
  </pc:docChgLst>
  <pc:docChgLst>
    <pc:chgData name="Trinity Rees" userId="S::t.rees@npt.gov.uk::23ed69b1-c9cb-4295-a16f-e57105e4c724" providerId="AD" clId="Web-{B60B17FD-C405-90D3-9ED0-914B51A4714E}"/>
    <pc:docChg chg="modSld sldOrd">
      <pc:chgData name="Trinity Rees" userId="S::t.rees@npt.gov.uk::23ed69b1-c9cb-4295-a16f-e57105e4c724" providerId="AD" clId="Web-{B60B17FD-C405-90D3-9ED0-914B51A4714E}" dt="2024-01-04T16:57:02.672" v="4" actId="20577"/>
      <pc:docMkLst>
        <pc:docMk/>
      </pc:docMkLst>
      <pc:sldChg chg="modSp ord">
        <pc:chgData name="Trinity Rees" userId="S::t.rees@npt.gov.uk::23ed69b1-c9cb-4295-a16f-e57105e4c724" providerId="AD" clId="Web-{B60B17FD-C405-90D3-9ED0-914B51A4714E}" dt="2024-01-04T16:57:02.672" v="4" actId="20577"/>
        <pc:sldMkLst>
          <pc:docMk/>
          <pc:sldMk cId="2842346674" sldId="503"/>
        </pc:sldMkLst>
      </pc:sldChg>
      <pc:sldChg chg="modSp">
        <pc:chgData name="Trinity Rees" userId="S::t.rees@npt.gov.uk::23ed69b1-c9cb-4295-a16f-e57105e4c724" providerId="AD" clId="Web-{B60B17FD-C405-90D3-9ED0-914B51A4714E}" dt="2024-01-04T16:56:59.281" v="3" actId="20577"/>
        <pc:sldMkLst>
          <pc:docMk/>
          <pc:sldMk cId="828518462" sldId="505"/>
        </pc:sldMkLst>
      </pc:sldChg>
      <pc:sldChg chg="modSp">
        <pc:chgData name="Trinity Rees" userId="S::t.rees@npt.gov.uk::23ed69b1-c9cb-4295-a16f-e57105e4c724" providerId="AD" clId="Web-{B60B17FD-C405-90D3-9ED0-914B51A4714E}" dt="2024-01-04T16:56:56.937" v="2" actId="20577"/>
        <pc:sldMkLst>
          <pc:docMk/>
          <pc:sldMk cId="736568119" sldId="507"/>
        </pc:sldMkLst>
      </pc:sldChg>
    </pc:docChg>
  </pc:docChgLst>
  <pc:docChgLst>
    <pc:chgData name="Trinity Rees" userId="S::t.rees@npt.gov.uk::23ed69b1-c9cb-4295-a16f-e57105e4c724" providerId="AD" clId="Web-{5A5E6047-9E57-B7E8-58B9-D91531FC1E4E}"/>
    <pc:docChg chg="sldOrd">
      <pc:chgData name="Trinity Rees" userId="S::t.rees@npt.gov.uk::23ed69b1-c9cb-4295-a16f-e57105e4c724" providerId="AD" clId="Web-{5A5E6047-9E57-B7E8-58B9-D91531FC1E4E}" dt="2024-01-04T15:32:50.332" v="0"/>
      <pc:docMkLst>
        <pc:docMk/>
      </pc:docMkLst>
      <pc:sldChg chg="ord">
        <pc:chgData name="Trinity Rees" userId="S::t.rees@npt.gov.uk::23ed69b1-c9cb-4295-a16f-e57105e4c724" providerId="AD" clId="Web-{5A5E6047-9E57-B7E8-58B9-D91531FC1E4E}" dt="2024-01-04T15:32:50.332" v="0"/>
        <pc:sldMkLst>
          <pc:docMk/>
          <pc:sldMk cId="1893407295" sldId="50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4/24/2025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4/24/2025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pLaHfZgSOYY"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marc.ucla.edu/" TargetMode="External"/><Relationship Id="rId4" Type="http://schemas.openxmlformats.org/officeDocument/2006/relationships/hyperlink" Target="https://www.youtube.com/watch?v=0O1u5OEc5eY"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438471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000" b="1" i="0" u="none" strike="noStrike" cap="none" baseline="0" dirty="0">
                <a:solidFill>
                  <a:srgbClr val="385624"/>
                </a:solidFill>
                <a:effectLst/>
                <a:uFillTx/>
                <a:latin typeface="Calibri" panose="020F0502020204030204" pitchFamily="34" charset="0"/>
              </a:rPr>
              <a:t>Ymchwil gan Butler &amp; Williamson (1994)</a:t>
            </a:r>
          </a:p>
          <a:p>
            <a:endParaRPr lang="en-GB" b="1" dirty="0">
              <a:solidFill>
                <a:schemeClr val="accent6">
                  <a:lumMod val="50000"/>
                </a:schemeClr>
              </a:solidFill>
            </a:endParaRPr>
          </a:p>
          <a:p>
            <a:r>
              <a:rPr lang="cy" sz="1200" b="1" i="0" u="none" strike="noStrike" cap="none" baseline="0" dirty="0">
                <a:solidFill>
                  <a:srgbClr val="385624"/>
                </a:solidFill>
                <a:effectLst/>
                <a:uFillTx/>
                <a:latin typeface="Calibri" panose="020F0502020204030204" pitchFamily="34" charset="0"/>
              </a:rPr>
              <a:t>ailedrych ar gyfrinachedd – Deddf Diogelu Data 2018 a GDPR</a:t>
            </a:r>
          </a:p>
          <a:p>
            <a:endParaRPr lang="en-GB" sz="1200" b="1" dirty="0">
              <a:solidFill>
                <a:schemeClr val="accent6">
                  <a:lumMod val="50000"/>
                </a:schemeClr>
              </a:solidFill>
            </a:endParaRPr>
          </a:p>
          <a:p>
            <a:r>
              <a:rPr lang="en-GB" sz="1200" b="1" dirty="0">
                <a:solidFill>
                  <a:schemeClr val="accent6">
                    <a:lumMod val="50000"/>
                  </a:schemeClr>
                </a:solidFill>
              </a:rPr>
              <a:t>Research by Butler &amp; Williamson (1994)</a:t>
            </a:r>
          </a:p>
          <a:p>
            <a:endParaRPr lang="en-GB" b="1" dirty="0">
              <a:solidFill>
                <a:schemeClr val="accent6">
                  <a:lumMod val="50000"/>
                </a:schemeClr>
              </a:solidFill>
            </a:endParaRPr>
          </a:p>
          <a:p>
            <a:r>
              <a:rPr lang="en-GB" b="1" dirty="0">
                <a:solidFill>
                  <a:schemeClr val="accent6">
                    <a:lumMod val="50000"/>
                  </a:schemeClr>
                </a:solidFill>
              </a:rPr>
              <a:t>revisit confidentiality – Data Protection Act 2018 and GDPR</a:t>
            </a: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327006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Sut mae hyn yn cysylltu â sefyllfa Adam - meddyliwch am y geiriau a ddefnyddiodd cyn iddo daro cyd-fyfyriwr - 'dere ymlaen ddyn mawr’. Pwy arall a ddywedodd hyn ym mywyd Adam?</a:t>
            </a:r>
          </a:p>
          <a:p>
            <a:r>
              <a:rPr lang="cy" sz="1200" b="0" i="0" u="none" strike="noStrike" cap="none" baseline="0" dirty="0">
                <a:solidFill>
                  <a:srgbClr val="000000"/>
                </a:solidFill>
                <a:effectLst/>
                <a:uFillTx/>
                <a:latin typeface="Calibri" panose="020F0502020204030204" pitchFamily="34" charset="0"/>
              </a:rPr>
              <a:t>Pa rwystrau eraill a allai fodoli.</a:t>
            </a:r>
          </a:p>
          <a:p>
            <a:r>
              <a:rPr lang="cy" sz="1200" b="0" i="0" u="none" strike="noStrike" cap="none" baseline="0" dirty="0">
                <a:solidFill>
                  <a:srgbClr val="000000"/>
                </a:solidFill>
                <a:effectLst/>
                <a:uFillTx/>
                <a:latin typeface="Calibri" panose="020F0502020204030204" pitchFamily="34" charset="0"/>
              </a:rPr>
              <a:t>Archwilio pwysigrwydd ysgrifennu mewn ffordd y mae'r plentyn yn deall yr hyn rydych chi'n poeni amdano? Mae angen i hyn hefyd fod yn ddi-fai, gadewch i ni roi cynnig arni </a:t>
            </a:r>
          </a:p>
          <a:p>
            <a:endParaRPr lang="en-US" dirty="0"/>
          </a:p>
          <a:p>
            <a:r>
              <a:rPr lang="en-US" dirty="0"/>
              <a:t>How does this connect to Adams situation - think of the words he used before he hit a fellow student - ‘come on big man’. Who else said this in  Adam’s life?</a:t>
            </a:r>
            <a:endParaRPr lang="en-US" dirty="0">
              <a:cs typeface="Calibri"/>
            </a:endParaRPr>
          </a:p>
          <a:p>
            <a:r>
              <a:rPr lang="en-US" dirty="0"/>
              <a:t>What other barriers might there be?</a:t>
            </a:r>
            <a:endParaRPr lang="en-US" dirty="0">
              <a:cs typeface="Calibri" panose="020F0502020204030204"/>
            </a:endParaRPr>
          </a:p>
          <a:p>
            <a:r>
              <a:rPr lang="en-US" dirty="0"/>
              <a:t>Explore the importance of writing in a way that the child understands what you are worried about?  This also needs to be blameless, let's give it a go </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2843131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bydd gan fyfyrwyr 10 munud ar eu pen eu hunain - yr hwylusydd i ofyn i fyfyrwyr beidio â thrafod gan ei bod yn bwysig fel rhan o'n datblygiad i ystyried ein persbectif ein hunain yn y lle cyntaf, PEIDIWCH AG ANGHOFIO sicrhau bod hyn yn ddi-fai.</a:t>
            </a:r>
          </a:p>
          <a:p>
            <a:r>
              <a:rPr lang="cy" sz="1200" b="0" i="0" u="none" strike="noStrike" cap="none" baseline="0" dirty="0">
                <a:solidFill>
                  <a:srgbClr val="000000"/>
                </a:solidFill>
                <a:effectLst/>
                <a:uFillTx/>
                <a:latin typeface="Calibri" panose="020F0502020204030204" pitchFamily="34" charset="0"/>
              </a:rPr>
              <a:t> 10 munud o rannu gyda'r person nesaf atynt. </a:t>
            </a:r>
          </a:p>
          <a:p>
            <a:r>
              <a:rPr lang="cy" sz="1200" b="0" i="0" u="none" strike="noStrike" cap="none" baseline="0" dirty="0">
                <a:solidFill>
                  <a:srgbClr val="000000"/>
                </a:solidFill>
                <a:effectLst/>
                <a:uFillTx/>
                <a:latin typeface="Calibri" panose="020F0502020204030204" pitchFamily="34" charset="0"/>
              </a:rPr>
              <a:t>hwylusydd i ddatblygu eu hesiampl eu hunain i’w rhannu gyda myfyrwyr – bydd y ddwy sleid nesaf yn cynnwys hyn.</a:t>
            </a:r>
          </a:p>
          <a:p>
            <a:endParaRPr lang="en-US" dirty="0"/>
          </a:p>
          <a:p>
            <a:r>
              <a:rPr lang="en-US" dirty="0"/>
              <a:t>students will have 10 minutes on their own - facilitator to ask students not to discuss as it is important as part of our development to consider our own perspective in the first instance,  DON’T FORGET  to ensure this is blameless.</a:t>
            </a:r>
            <a:endParaRPr lang="en-US" dirty="0">
              <a:cs typeface="Calibri"/>
            </a:endParaRPr>
          </a:p>
          <a:p>
            <a:r>
              <a:rPr lang="en-US" dirty="0"/>
              <a:t> 10 minutes sharing with the person next to them. </a:t>
            </a:r>
          </a:p>
          <a:p>
            <a:r>
              <a:rPr lang="en-US" dirty="0"/>
              <a:t>facilitator to develop their own example to share with students – next two slides will accommodate this.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3762506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10 munud </a:t>
            </a:r>
          </a:p>
          <a:p>
            <a:endParaRPr lang="en-US" dirty="0"/>
          </a:p>
          <a:p>
            <a:r>
              <a:rPr lang="cy" sz="1200" b="0" i="0" u="none" strike="noStrike" cap="none" baseline="0" dirty="0">
                <a:solidFill>
                  <a:srgbClr val="000000"/>
                </a:solidFill>
                <a:effectLst/>
                <a:uFillTx/>
                <a:latin typeface="Calibri" panose="020F0502020204030204" pitchFamily="34" charset="0"/>
              </a:rPr>
              <a:t>pob grŵp i lunio datganiad sy’n disgrifio camfanteisio’n rhywiol ar blant – hwylusydd i feddwl am ei un ei hun i’w rannu </a:t>
            </a:r>
          </a:p>
          <a:p>
            <a:r>
              <a:rPr lang="cy" sz="1200" b="0" i="0" u="none" strike="noStrike" cap="none" baseline="0" dirty="0">
                <a:solidFill>
                  <a:srgbClr val="000000"/>
                </a:solidFill>
                <a:effectLst/>
                <a:uFillTx/>
                <a:latin typeface="Calibri" panose="020F0502020204030204" pitchFamily="34" charset="0"/>
              </a:rPr>
              <a:t>Bwriad yr ymarfer hwn yw herio myfyrwyr i fynd i fyd y plentyn a gallu siarad am y pethau 'caled' a phynciau tabŵ yn aml.</a:t>
            </a:r>
          </a:p>
          <a:p>
            <a:endParaRPr lang="en-US" dirty="0"/>
          </a:p>
          <a:p>
            <a:r>
              <a:rPr lang="en-US" dirty="0"/>
              <a:t>10 minutes </a:t>
            </a:r>
          </a:p>
          <a:p>
            <a:endParaRPr lang="en-US" dirty="0"/>
          </a:p>
          <a:p>
            <a:r>
              <a:rPr lang="en-US" dirty="0"/>
              <a:t>every group to come up with a statement that describes child sexual exploitation - facilitator to come up with their own to share </a:t>
            </a:r>
            <a:endParaRPr lang="en-US" dirty="0">
              <a:cs typeface="Calibri"/>
            </a:endParaRPr>
          </a:p>
          <a:p>
            <a:r>
              <a:rPr lang="en-US" dirty="0"/>
              <a:t>This exercise is to challenge students to enter the child’s world and be able to talk about the ‘tough’ stuff and often taboo subjects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3059449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Yr hwylusydd i ofyn i fyfyrwyr weiddi'r offer y maent wedi'u defnyddio wrth weithio gyda phobl ifanc</a:t>
            </a:r>
          </a:p>
          <a:p>
            <a:r>
              <a:rPr lang="cy" sz="1200" b="0" i="0" u="none" strike="noStrike" cap="none" baseline="0" dirty="0">
                <a:solidFill>
                  <a:srgbClr val="000000"/>
                </a:solidFill>
                <a:effectLst/>
                <a:uFillTx/>
                <a:latin typeface="Calibri" panose="020F0502020204030204" pitchFamily="34" charset="0"/>
              </a:rPr>
              <a:t>Hwylusydd i ychwanegu offer ac enghreifftiau y maent wedi'u defnyddio i ddarparu gweledigaeth i fyfyrwyr </a:t>
            </a:r>
          </a:p>
          <a:p>
            <a:endParaRPr lang="en-US" dirty="0"/>
          </a:p>
          <a:p>
            <a:r>
              <a:rPr lang="en-US" dirty="0"/>
              <a:t>Facilitator to ask students to shout out the tools they have used when working with adolescents</a:t>
            </a:r>
          </a:p>
          <a:p>
            <a:r>
              <a:rPr lang="en-US" dirty="0"/>
              <a:t>Facilitator to add tools and examples they have used to provide a vision for students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4015918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gofynnwch i fyfyrwyr ysgrifennu'r rhain ar sticeri os oes amser - yr hwylusydd i ateb unrhyw gwestiynau neu roi atebion ar ddechrau'r ddarlith nesaf </a:t>
            </a:r>
          </a:p>
          <a:p>
            <a:endParaRPr lang="en-US" dirty="0"/>
          </a:p>
          <a:p>
            <a:r>
              <a:rPr lang="en-US" dirty="0"/>
              <a:t>ask students to write these on sticky’s. If there is time, facilitator to answer any questions or provide answers at the beginning of the next lecture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415871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Gofynnwch i'r myfyrwyr edrych trwy Ran 3 a gwneud nodiadau ar sut mae hyn yn cysylltu â'u rôl a'u cyfrifoldebau yn eu hasiantaeth.  Wythnos nesaf byddwn yn ystyried sut rydym yn cefnogi’r broses asesu wrth weithio gydag oedolion. (mae hyn yn berthnasol i rieni hefyd)</a:t>
            </a:r>
          </a:p>
          <a:p>
            <a:endParaRPr lang="en-US" dirty="0"/>
          </a:p>
          <a:p>
            <a:r>
              <a:rPr lang="en-US" dirty="0"/>
              <a:t>Ask students to look through Part 3 and to make notes on how this connects to their role and responsibilities in their agency .  Next week we will be considering how we support the assessment process when working with adults. (this applies to parents / carers as well)</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865477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153847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ea typeface="Calibri"/>
                <a:cs typeface="Calibri"/>
              </a:rPr>
              <a:t>Jamboard</a:t>
            </a:r>
            <a:r>
              <a:rPr lang="en-US" dirty="0">
                <a:ea typeface="Calibri"/>
                <a:cs typeface="Calibri"/>
              </a:rPr>
              <a:t> -  what comes to mind when thinking of teenagers? How do we perceive adolescents?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5</a:t>
            </a:fld>
            <a:endParaRPr lang="en-US"/>
          </a:p>
        </p:txBody>
      </p:sp>
    </p:spTree>
    <p:extLst>
      <p:ext uri="{BB962C8B-B14F-4D97-AF65-F5344CB8AC3E}">
        <p14:creationId xmlns:p14="http://schemas.microsoft.com/office/powerpoint/2010/main" val="613789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Atgoffwch y myfyrwyr bod y glasoed – yn dal i fod yn blant.</a:t>
            </a:r>
          </a:p>
          <a:p>
            <a:r>
              <a:rPr lang="en-US" dirty="0"/>
              <a:t>Remind students that adolescents – are still children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876898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https://www.youtube.com/watch?v=pLaHfZgSOYY</a:t>
            </a:r>
            <a:r>
              <a:rPr lang="en-US" dirty="0"/>
              <a:t>  Adams story </a:t>
            </a:r>
          </a:p>
          <a:p>
            <a:endParaRPr lang="en-US" dirty="0">
              <a:ea typeface="Calibri"/>
              <a:cs typeface="Calibri"/>
            </a:endParaRPr>
          </a:p>
          <a:p>
            <a:r>
              <a:rPr lang="en-US" dirty="0">
                <a:hlinkClick r:id="rId4"/>
              </a:rPr>
              <a:t>https://www.youtube.com/watch?v=0O1u5OEc5eY</a:t>
            </a:r>
            <a:r>
              <a:rPr lang="en-US" dirty="0"/>
              <a:t> Dan Siegal video Dan Siegel: The Purpose of the Teenage Brain</a:t>
            </a:r>
          </a:p>
          <a:p>
            <a:r>
              <a:rPr lang="en-US" dirty="0"/>
              <a:t>Dan Siegel is a clinical professor of psychiatry at The University of</a:t>
            </a:r>
            <a:endParaRPr lang="en-US" dirty="0">
              <a:cs typeface="Calibri" panose="020F0502020204030204"/>
            </a:endParaRPr>
          </a:p>
          <a:p>
            <a:r>
              <a:rPr lang="en-US" dirty="0"/>
              <a:t>California, Los Angeles School of Medicine and the founding co-director</a:t>
            </a:r>
            <a:endParaRPr lang="en-US" dirty="0">
              <a:cs typeface="Calibri" panose="020F0502020204030204"/>
            </a:endParaRPr>
          </a:p>
          <a:p>
            <a:r>
              <a:rPr lang="en-US" dirty="0"/>
              <a:t>of the </a:t>
            </a:r>
            <a:r>
              <a:rPr lang="en-US" dirty="0">
                <a:hlinkClick r:id="rId5"/>
              </a:rPr>
              <a:t>Mindful AwarenessResearch Center</a:t>
            </a:r>
            <a:r>
              <a:rPr lang="en-US" dirty="0"/>
              <a:t> at UCLA. </a:t>
            </a:r>
            <a:r>
              <a:rPr lang="en-US" i="1" dirty="0"/>
              <a:t> </a:t>
            </a:r>
            <a:endParaRPr lang="en-US" dirty="0"/>
          </a:p>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7</a:t>
            </a:fld>
            <a:endParaRPr lang="en-US"/>
          </a:p>
        </p:txBody>
      </p:sp>
    </p:spTree>
    <p:extLst>
      <p:ext uri="{BB962C8B-B14F-4D97-AF65-F5344CB8AC3E}">
        <p14:creationId xmlns:p14="http://schemas.microsoft.com/office/powerpoint/2010/main" val="4242558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b="0" i="0" u="none" strike="noStrike" cap="none" baseline="0" dirty="0">
                <a:effectLst/>
                <a:uFillTx/>
              </a:rPr>
              <a:t>Disgyblaeth:  Gofynnwch i’r myfyrwyr gymryd eu tro i rannu eu meddyliau cyn dechrau gofyn cwestiynau i’w gilydd ac ati.  </a:t>
            </a:r>
          </a:p>
          <a:p>
            <a:r>
              <a:rPr lang="cy" sz="1200" b="0" i="0" u="none" strike="noStrike" cap="none" baseline="0" dirty="0">
                <a:solidFill>
                  <a:srgbClr val="000000"/>
                </a:solidFill>
                <a:effectLst/>
                <a:uFillTx/>
                <a:latin typeface="Calibri" panose="020F0502020204030204" pitchFamily="34" charset="0"/>
              </a:rPr>
              <a:t>Mae hyn yn cefnogi eu sgiliau cyfathrebu ymhellach - gwrando ar y person arall - gwrando ar glywed yn hytrach nag ateb.</a:t>
            </a:r>
          </a:p>
          <a:p>
            <a:endParaRPr lang="en-US" dirty="0"/>
          </a:p>
          <a:p>
            <a:r>
              <a:rPr lang="cy" sz="1200" b="0" i="0" u="none" strike="noStrike" cap="none" baseline="0" dirty="0">
                <a:solidFill>
                  <a:srgbClr val="000000"/>
                </a:solidFill>
                <a:effectLst/>
                <a:uFillTx/>
                <a:latin typeface="Calibri" panose="020F0502020204030204" pitchFamily="34" charset="0"/>
              </a:rPr>
              <a:t>Hwylusydd i gasglu'r adborth gan dalu sylw i gysylltiadau ag unedau ac offer blaenorol y gellid eu defnyddio.</a:t>
            </a:r>
          </a:p>
          <a:p>
            <a:endParaRPr lang="en-US" dirty="0"/>
          </a:p>
          <a:p>
            <a:r>
              <a:rPr lang="en-US" dirty="0"/>
              <a:t>Discipline:  Ask students to take it in turns to share their thoughts before they start asking each other questions etc.  </a:t>
            </a:r>
          </a:p>
          <a:p>
            <a:r>
              <a:rPr lang="en-US" dirty="0"/>
              <a:t>This further supports their communication skills - listening to the other person – listening to hear as opposed to reply.</a:t>
            </a:r>
            <a:endParaRPr lang="en-US" dirty="0">
              <a:cs typeface="Calibri"/>
            </a:endParaRPr>
          </a:p>
          <a:p>
            <a:endParaRPr lang="en-US" dirty="0"/>
          </a:p>
          <a:p>
            <a:r>
              <a:rPr lang="en-US" dirty="0"/>
              <a:t>Facilitator to capture the feedback paying attention to connections to previous units and tools that might be used.</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3443243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neuroscientist Sarah-Jayne Blakemore, author of Inventing Ourselves: The Secret Life of the Teenage Brain, recently put it: "It is not socially acceptable to mock and </a:t>
            </a:r>
            <a:r>
              <a:rPr lang="en-US" dirty="0" err="1"/>
              <a:t>demonise</a:t>
            </a:r>
            <a:r>
              <a:rPr lang="en-US" dirty="0"/>
              <a:t> other sectors of society... But it is, strangely, acceptable to mock and </a:t>
            </a:r>
            <a:r>
              <a:rPr lang="en-US" dirty="0" err="1"/>
              <a:t>demonise</a:t>
            </a:r>
            <a:r>
              <a:rPr lang="en-US" dirty="0"/>
              <a:t> teenagers.“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11</a:t>
            </a:fld>
            <a:endParaRPr lang="en-US"/>
          </a:p>
        </p:txBody>
      </p:sp>
    </p:spTree>
    <p:extLst>
      <p:ext uri="{BB962C8B-B14F-4D97-AF65-F5344CB8AC3E}">
        <p14:creationId xmlns:p14="http://schemas.microsoft.com/office/powerpoint/2010/main" val="3614986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2060"/>
                </a:solidFill>
                <a:effectLst/>
                <a:uFillTx/>
                <a:latin typeface="Calibri" panose="020F0502020204030204" pitchFamily="34" charset="0"/>
              </a:rPr>
              <a:t>atgoffa myfyrwyr o'r dysgu y maent eisoes wedi'i brofi mewn Unedau eraill a bod plant yn y cyfnod hwn o fywyd yn fwy tebygol o  </a:t>
            </a:r>
          </a:p>
          <a:p>
            <a:pPr marL="0" indent="0">
              <a:buNone/>
            </a:pPr>
            <a:r>
              <a:rPr lang="cy" sz="1200" b="0" i="0" u="none" strike="noStrike" cap="none" baseline="0" dirty="0">
                <a:solidFill>
                  <a:srgbClr val="002060"/>
                </a:solidFill>
                <a:effectLst/>
                <a:uFillTx/>
                <a:latin typeface="Calibri" panose="020F0502020204030204" pitchFamily="34" charset="0"/>
              </a:rPr>
              <a:t>feddwl cyn gweithredu</a:t>
            </a:r>
          </a:p>
          <a:p>
            <a:pPr marL="0" indent="0">
              <a:buNone/>
            </a:pPr>
            <a:r>
              <a:rPr lang="cy" sz="1200" b="0" i="0" u="none" strike="noStrike" cap="none" baseline="0" dirty="0">
                <a:solidFill>
                  <a:srgbClr val="002060"/>
                </a:solidFill>
                <a:effectLst/>
                <a:uFillTx/>
                <a:latin typeface="Calibri" panose="020F0502020204030204" pitchFamily="34" charset="0"/>
              </a:rPr>
              <a:t>oedi i ystyried canlyniadau eu gweithredoedd</a:t>
            </a:r>
          </a:p>
          <a:p>
            <a:pPr marL="0" indent="0">
              <a:buNone/>
            </a:pPr>
            <a:r>
              <a:rPr lang="cy" sz="1200" b="0" i="0" u="none" strike="noStrike" cap="none" baseline="0" dirty="0">
                <a:solidFill>
                  <a:srgbClr val="002060"/>
                </a:solidFill>
                <a:effectLst/>
                <a:uFillTx/>
                <a:latin typeface="Calibri" panose="020F0502020204030204" pitchFamily="34" charset="0"/>
              </a:rPr>
              <a:t>newid eu hymddygiad peryglus neu 'amhriodol'</a:t>
            </a:r>
          </a:p>
          <a:p>
            <a:pPr marL="0" indent="0">
              <a:buNone/>
            </a:pPr>
            <a:r>
              <a:rPr lang="cy" sz="1200" b="0" i="0" u="none" strike="noStrike" cap="none" baseline="0" dirty="0">
                <a:solidFill>
                  <a:srgbClr val="002060"/>
                </a:solidFill>
                <a:effectLst/>
                <a:uFillTx/>
                <a:latin typeface="Calibri" panose="020F0502020204030204" pitchFamily="34" charset="0"/>
              </a:rPr>
              <a:t>Mwy o ymwybyddiaeth o rywioldeb.</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Gofynnwch i'r myfyrwyr a yw hyn yn achosi mwy o bwysau?  Dewis? i blant a ninnau fel gweithwyr?</a:t>
            </a:r>
          </a:p>
          <a:p>
            <a:r>
              <a:rPr lang="en-US" dirty="0"/>
              <a:t> </a:t>
            </a:r>
          </a:p>
          <a:p>
            <a:r>
              <a:rPr lang="en-US" dirty="0">
                <a:solidFill>
                  <a:srgbClr val="002060"/>
                </a:solidFill>
              </a:rPr>
              <a:t>Remind students of the learning they have already experienced in other units and that children in this </a:t>
            </a:r>
            <a:r>
              <a:rPr lang="en-US" dirty="0" err="1">
                <a:solidFill>
                  <a:srgbClr val="002060"/>
                </a:solidFill>
              </a:rPr>
              <a:t>lifestage</a:t>
            </a:r>
            <a:r>
              <a:rPr lang="en-US" dirty="0">
                <a:solidFill>
                  <a:srgbClr val="002060"/>
                </a:solidFill>
              </a:rPr>
              <a:t> are less likely to:</a:t>
            </a:r>
            <a:endParaRPr lang="en-US" dirty="0">
              <a:solidFill>
                <a:srgbClr val="002060"/>
              </a:solidFill>
              <a:cs typeface="Calibri"/>
            </a:endParaRPr>
          </a:p>
          <a:p>
            <a:pPr marL="0" indent="0">
              <a:buNone/>
            </a:pPr>
            <a:r>
              <a:rPr lang="en-GB" dirty="0">
                <a:solidFill>
                  <a:srgbClr val="002060"/>
                </a:solidFill>
              </a:rPr>
              <a:t>think before they act</a:t>
            </a:r>
          </a:p>
          <a:p>
            <a:pPr marL="0" indent="0">
              <a:buNone/>
            </a:pPr>
            <a:r>
              <a:rPr lang="en-GB" dirty="0">
                <a:solidFill>
                  <a:srgbClr val="002060"/>
                </a:solidFill>
              </a:rPr>
              <a:t>pause to consider the consequences of their actions</a:t>
            </a:r>
          </a:p>
          <a:p>
            <a:pPr marL="0" indent="0">
              <a:buNone/>
            </a:pPr>
            <a:r>
              <a:rPr lang="en-GB" dirty="0">
                <a:solidFill>
                  <a:srgbClr val="002060"/>
                </a:solidFill>
              </a:rPr>
              <a:t>change their dangerous or ‘inappropriate’ behaviours</a:t>
            </a:r>
          </a:p>
          <a:p>
            <a:pPr marL="0" indent="0">
              <a:buNone/>
            </a:pPr>
            <a:r>
              <a:rPr lang="en-GB" dirty="0">
                <a:solidFill>
                  <a:srgbClr val="002060"/>
                </a:solidFill>
              </a:rPr>
              <a:t>Increased awareness of sexuality.</a:t>
            </a:r>
          </a:p>
          <a:p>
            <a:pPr marL="0" indent="0">
              <a:buNone/>
            </a:pPr>
            <a:endParaRPr lang="en-GB" dirty="0">
              <a:solidFill>
                <a:srgbClr val="002060"/>
              </a:solidFill>
            </a:endParaRPr>
          </a:p>
          <a:p>
            <a:r>
              <a:rPr lang="en-GB" dirty="0">
                <a:solidFill>
                  <a:srgbClr val="002060"/>
                </a:solidFill>
              </a:rPr>
              <a:t>Ask students does this present more pressures?  Choice? for children and us as workers?</a:t>
            </a:r>
            <a:endParaRPr lang="en-GB" dirty="0">
              <a:solidFill>
                <a:srgbClr val="002060"/>
              </a:solidFill>
              <a:cs typeface="Calibri"/>
            </a:endParaRPr>
          </a:p>
          <a:p>
            <a:r>
              <a:rPr lang="en-US" dirty="0"/>
              <a:t>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3217114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hwylusydd – i ysgrifennu ymatebion ar siart troi, gwahodd myfyrwyr i dynnu llun o’r adborth ar ddiwedd y ddarlith.</a:t>
            </a:r>
          </a:p>
          <a:p>
            <a:endParaRPr lang="en-US" dirty="0"/>
          </a:p>
          <a:p>
            <a:r>
              <a:rPr lang="en-US" dirty="0"/>
              <a:t>facilitator – to write responses on flip chart, invite students to take a photo of the feedback at the end of the lecture.</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889418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gofynnwch i'r myfyrwyr - At beth mae Wilson yn cyfeirio yma?  A allant uniaethu â'r broses hon pan oeddent yn eu glasoed?</a:t>
            </a:r>
          </a:p>
          <a:p>
            <a:endParaRPr lang="en-US" dirty="0"/>
          </a:p>
          <a:p>
            <a:r>
              <a:rPr lang="en-US" dirty="0"/>
              <a:t>ask students -What is Wilson referring to here?  Can they relate to this process when they were an adolescence?</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114772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chemeClr val="bg1"/>
                </a:solidFill>
                <a:latin typeface="Calibri" panose="020F0502020204030204" pitchFamily="34" charset="0"/>
              </a:rPr>
              <a:t>www.gofalcymdeithasol.cymru</a:t>
            </a:r>
          </a:p>
          <a:p>
            <a:pPr eaLnBrk="1" hangingPunct="1"/>
            <a:r>
              <a:rPr lang="en-US" altLang="x-none" sz="1100" dirty="0">
                <a:solidFill>
                  <a:schemeClr val="bg1"/>
                </a:solidFill>
                <a:latin typeface="Calibri" panose="020F0502020204030204" pitchFamily="34" charset="0"/>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dirty="0">
              <a:latin typeface="Calibri" panose="020F0502020204030204" pitchFamily="34" charset="0"/>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16AD85"/>
                </a:solidFill>
                <a:latin typeface="Calibri" panose="020F0502020204030204" pitchFamily="34" charset="0"/>
              </a:rPr>
              <a:t>Diolch</a:t>
            </a:r>
            <a:endParaRPr lang="en-US" altLang="x-none" sz="4800" dirty="0">
              <a:solidFill>
                <a:srgbClr val="16AD85"/>
              </a:solidFill>
              <a:latin typeface="Calibri" panose="020F0502020204030204" pitchFamily="34" charset="0"/>
            </a:endParaRPr>
          </a:p>
          <a:p>
            <a:pPr eaLnBrk="1" hangingPunct="1"/>
            <a:r>
              <a:rPr lang="en-US" altLang="x-none" sz="4800" dirty="0">
                <a:solidFill>
                  <a:srgbClr val="16AD85"/>
                </a:solidFill>
                <a:latin typeface="Calibri" panose="020F0502020204030204" pitchFamily="34" charset="0"/>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A634F050-CADA-4C40-8DC4-FA2BCB9EA614}" type="datetimeFigureOut">
              <a:rPr lang="en-US" smtClean="0"/>
              <a:pPr>
                <a:defRPr/>
              </a:pPr>
              <a:t>4/24/2025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85A6F1E-FA0D-074E-A111-CB4010084BFD}" type="slidenum">
              <a:rPr lang="en-US" smtClean="0"/>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16AD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A938BC3-ECCE-154A-946A-2066AC66F1F8}" type="datetimeFigureOut">
              <a:rPr lang="en-US" smtClean="0"/>
              <a:pPr>
                <a:defRPr/>
              </a:pPr>
              <a:t>4/24/2025</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97770EF-719A-5D4E-9390-ECD3B273CE68}" type="slidenum">
              <a:rPr lang="en-US" smtClean="0"/>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132DF217-E8EC-014C-AF51-267D3BD1B1A8}" type="datetimeFigureOut">
              <a:rPr lang="en-US" smtClean="0"/>
              <a:pPr>
                <a:defRPr/>
              </a:pPr>
              <a:t>4/24/2025</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800084F6-EA53-4643-9DBC-C3306A12AB46}" type="slidenum">
              <a:rPr lang="en-US" smtClean="0"/>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7F1AAC81-8505-A04E-AABE-085949CF4E39}" type="datetimeFigureOut">
              <a:rPr lang="en-US" smtClean="0"/>
              <a:pPr>
                <a:defRPr/>
              </a:pPr>
              <a:t>4/24/2025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C6B7AB-542E-A641-A8D9-0DE6232F6FBC}" type="slidenum">
              <a:rPr lang="en-US" smtClean="0"/>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BC1135B-B182-A940-9B72-9DCFCE0F1432}" type="datetimeFigureOut">
              <a:rPr lang="en-US" smtClean="0"/>
              <a:pPr>
                <a:defRPr/>
              </a:pPr>
              <a:t>4/24/2025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D79289-4032-E045-802A-D09BDE4B3882}" type="slidenum">
              <a:rPr lang="en-US" smtClean="0"/>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Calibri" panose="020F0502020204030204" pitchFamily="34"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Calibri" panose="020F0502020204030204" pitchFamily="34" charset="0"/>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Calibri" panose="020F0502020204030204" pitchFamily="34" charset="0"/>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Calibri" panose="020F0502020204030204" pitchFamily="34" charset="0"/>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628485" y="3877346"/>
            <a:ext cx="3759283" cy="1024286"/>
          </a:xfrm>
        </p:spPr>
        <p:txBody>
          <a:bodyPr/>
          <a:lstStyle/>
          <a:p>
            <a:r>
              <a:rPr lang="en-GB" altLang="x-none" dirty="0"/>
              <a:t>Assessment </a:t>
            </a:r>
            <a:endParaRPr lang="x-none" altLang="x-none" dirty="0"/>
          </a:p>
        </p:txBody>
      </p:sp>
      <p:sp>
        <p:nvSpPr>
          <p:cNvPr id="14" name="Text Placeholder 13"/>
          <p:cNvSpPr>
            <a:spLocks noGrp="1"/>
          </p:cNvSpPr>
          <p:nvPr>
            <p:ph type="body" sz="quarter" idx="14"/>
          </p:nvPr>
        </p:nvSpPr>
        <p:spPr>
          <a:xfrm>
            <a:off x="634423" y="4389489"/>
            <a:ext cx="3759447" cy="1286250"/>
          </a:xfrm>
        </p:spPr>
        <p:txBody>
          <a:bodyPr>
            <a:normAutofit/>
          </a:bodyPr>
          <a:lstStyle/>
          <a:p>
            <a:r>
              <a:rPr lang="en-GB" dirty="0"/>
              <a:t>Unit 444 Support the assessment and care and support planning process</a:t>
            </a:r>
          </a:p>
          <a:p>
            <a:r>
              <a:rPr lang="en-GB" dirty="0"/>
              <a:t>Learning Outcome 2</a:t>
            </a:r>
          </a:p>
          <a:p>
            <a:r>
              <a:rPr lang="en-GB" dirty="0"/>
              <a:t>Communicating with Children aged 12-18 </a:t>
            </a:r>
          </a:p>
          <a:p>
            <a:endParaRPr lang="en-GB" dirty="0"/>
          </a:p>
          <a:p>
            <a:endParaRPr lang="en-GB" dirty="0"/>
          </a:p>
        </p:txBody>
      </p:sp>
      <p:sp>
        <p:nvSpPr>
          <p:cNvPr id="5" name="Text Placeholder 13"/>
          <p:cNvSpPr txBox="1">
            <a:spLocks/>
          </p:cNvSpPr>
          <p:nvPr>
            <p:custDataLst>
              <p:tags r:id="rId1"/>
            </p:custDataLst>
          </p:nvPr>
        </p:nvSpPr>
        <p:spPr bwMode="auto">
          <a:xfrm>
            <a:off x="628485" y="2004907"/>
            <a:ext cx="3759447" cy="1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16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Uned 444 Cefnogi'r broses asesu a chynllunio gofal a chymorth</a:t>
            </a:r>
          </a:p>
          <a:p>
            <a:pPr defTabSz="914400"/>
            <a:r>
              <a:rPr lang="cy" dirty="0">
                <a:latin typeface="Calibri" panose="020F0502020204030204" pitchFamily="34" charset="0"/>
              </a:rPr>
              <a:t>Deilliant Dysgu 2</a:t>
            </a:r>
          </a:p>
          <a:p>
            <a:pPr defTabSz="914400"/>
            <a:r>
              <a:rPr lang="cy" dirty="0">
                <a:latin typeface="Calibri" panose="020F0502020204030204" pitchFamily="34" charset="0"/>
              </a:rPr>
              <a:t>Cyfathrebu â Phlant 12-18 oed </a:t>
            </a:r>
          </a:p>
          <a:p>
            <a:pPr defTabSz="914400"/>
            <a:endParaRPr lang="en-GB" dirty="0">
              <a:latin typeface="Calibri" panose="020F0502020204030204" pitchFamily="34" charset="0"/>
            </a:endParaRPr>
          </a:p>
          <a:p>
            <a:pPr defTabSz="914400"/>
            <a:endParaRPr lang="en-GB" dirty="0">
              <a:latin typeface="Calibri" panose="020F0502020204030204" pitchFamily="34" charset="0"/>
            </a:endParaRPr>
          </a:p>
        </p:txBody>
      </p:sp>
      <p:sp>
        <p:nvSpPr>
          <p:cNvPr id="6" name="Text Placeholder 4"/>
          <p:cNvSpPr txBox="1">
            <a:spLocks/>
          </p:cNvSpPr>
          <p:nvPr>
            <p:custDataLst>
              <p:tags r:id="rId2"/>
            </p:custDataLst>
          </p:nvPr>
        </p:nvSpPr>
        <p:spPr bwMode="auto">
          <a:xfrm>
            <a:off x="770725" y="2392236"/>
            <a:ext cx="3759283"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 </a:t>
            </a:r>
          </a:p>
        </p:txBody>
      </p:sp>
      <p:sp>
        <p:nvSpPr>
          <p:cNvPr id="2" name="Title 1"/>
          <p:cNvSpPr>
            <a:spLocks noGrp="1"/>
          </p:cNvSpPr>
          <p:nvPr>
            <p:ph type="title"/>
          </p:nvPr>
        </p:nvSpPr>
        <p:spPr/>
        <p:txBody>
          <a:bodyPr/>
          <a:lstStyle/>
          <a:p>
            <a:r>
              <a:rPr lang="en-GB" dirty="0" err="1"/>
              <a:t>Asesiad</a:t>
            </a:r>
            <a:endParaRPr lang="en-GB" dirty="0"/>
          </a:p>
        </p:txBody>
      </p:sp>
    </p:spTree>
    <p:extLst>
      <p:ext uri="{BB962C8B-B14F-4D97-AF65-F5344CB8AC3E}">
        <p14:creationId xmlns:p14="http://schemas.microsoft.com/office/powerpoint/2010/main" val="1846809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0D5F-8FC4-8F67-B9B3-03110104D6F6}"/>
              </a:ext>
            </a:extLst>
          </p:cNvPr>
          <p:cNvSpPr>
            <a:spLocks noGrp="1"/>
          </p:cNvSpPr>
          <p:nvPr>
            <p:ph type="title"/>
          </p:nvPr>
        </p:nvSpPr>
        <p:spPr/>
        <p:txBody>
          <a:bodyPr>
            <a:normAutofit fontScale="90000"/>
          </a:bodyPr>
          <a:lstStyle/>
          <a:p>
            <a:r>
              <a:rPr lang="en-GB" sz="2400" b="1" dirty="0" err="1">
                <a:cs typeface="Calibri" panose="020F0502020204030204" pitchFamily="34" charset="0"/>
              </a:rPr>
              <a:t>Llywodraeth</a:t>
            </a:r>
            <a:r>
              <a:rPr lang="en-GB" sz="2400" b="1" dirty="0">
                <a:cs typeface="Calibri" panose="020F0502020204030204" pitchFamily="34" charset="0"/>
              </a:rPr>
              <a:t> </a:t>
            </a:r>
            <a:r>
              <a:rPr lang="en-GB" sz="2400" b="1" dirty="0" err="1">
                <a:cs typeface="Calibri" panose="020F0502020204030204" pitchFamily="34" charset="0"/>
              </a:rPr>
              <a:t>Cynulliad</a:t>
            </a:r>
            <a:r>
              <a:rPr lang="en-GB" sz="2400" b="1" dirty="0">
                <a:cs typeface="Calibri" panose="020F0502020204030204" pitchFamily="34" charset="0"/>
              </a:rPr>
              <a:t> Cymru (2003:4) Plant a </a:t>
            </a:r>
            <a:r>
              <a:rPr lang="en-GB" sz="2400" b="1" dirty="0" err="1">
                <a:cs typeface="Calibri" panose="020F0502020204030204" pitchFamily="34" charset="0"/>
              </a:rPr>
              <a:t>Phobl</a:t>
            </a:r>
            <a:r>
              <a:rPr lang="en-GB" sz="2400" b="1" dirty="0">
                <a:cs typeface="Calibri" panose="020F0502020204030204" pitchFamily="34" charset="0"/>
              </a:rPr>
              <a:t> </a:t>
            </a:r>
            <a:r>
              <a:rPr lang="en-GB" sz="2400" b="1" dirty="0" err="1">
                <a:cs typeface="Calibri" panose="020F0502020204030204" pitchFamily="34" charset="0"/>
              </a:rPr>
              <a:t>Ifanc</a:t>
            </a:r>
            <a:r>
              <a:rPr lang="en-GB" sz="2400" b="1" dirty="0">
                <a:cs typeface="Calibri" panose="020F0502020204030204" pitchFamily="34" charset="0"/>
              </a:rPr>
              <a:t>: </a:t>
            </a:r>
            <a:r>
              <a:rPr lang="en-GB" sz="2400" b="1" dirty="0" err="1">
                <a:cs typeface="Calibri" panose="020F0502020204030204" pitchFamily="34" charset="0"/>
              </a:rPr>
              <a:t>Hawliau</a:t>
            </a:r>
            <a:r>
              <a:rPr lang="en-GB" sz="2400" b="1" dirty="0">
                <a:cs typeface="Calibri" panose="020F0502020204030204" pitchFamily="34" charset="0"/>
              </a:rPr>
              <a:t> </a:t>
            </a:r>
            <a:r>
              <a:rPr lang="en-GB" sz="2400" b="1" dirty="0" err="1">
                <a:cs typeface="Calibri" panose="020F0502020204030204" pitchFamily="34" charset="0"/>
              </a:rPr>
              <a:t>i</a:t>
            </a:r>
            <a:r>
              <a:rPr lang="en-GB" sz="2400" b="1" dirty="0">
                <a:cs typeface="Calibri" panose="020F0502020204030204" pitchFamily="34" charset="0"/>
              </a:rPr>
              <a:t> </a:t>
            </a:r>
            <a:r>
              <a:rPr lang="en-GB" sz="2400" b="1" dirty="0" err="1">
                <a:cs typeface="Calibri" panose="020F0502020204030204" pitchFamily="34" charset="0"/>
              </a:rPr>
              <a:t>weithredu</a:t>
            </a:r>
            <a:r>
              <a:rPr lang="en-GB" sz="2400" b="1" dirty="0">
                <a:cs typeface="Calibri" panose="020F0502020204030204" pitchFamily="34" charset="0"/>
              </a:rPr>
              <a:t>.</a:t>
            </a:r>
            <a:endParaRPr lang="en-US" b="1" dirty="0"/>
          </a:p>
        </p:txBody>
      </p:sp>
      <p:sp>
        <p:nvSpPr>
          <p:cNvPr id="3" name="Text Placeholder 2">
            <a:extLst>
              <a:ext uri="{FF2B5EF4-FFF2-40B4-BE49-F238E27FC236}">
                <a16:creationId xmlns:a16="http://schemas.microsoft.com/office/drawing/2014/main" id="{B649FA6F-BCE5-7448-9A74-0C369C48BC59}"/>
              </a:ext>
            </a:extLst>
          </p:cNvPr>
          <p:cNvSpPr>
            <a:spLocks noGrp="1"/>
          </p:cNvSpPr>
          <p:nvPr>
            <p:ph type="body" sz="quarter" idx="10"/>
          </p:nvPr>
        </p:nvSpPr>
        <p:spPr/>
        <p:txBody>
          <a:bodyPr/>
          <a:lstStyle/>
          <a:p>
            <a:r>
              <a:rPr lang="en-GB" sz="2400" b="1" dirty="0">
                <a:cs typeface="calibri light"/>
              </a:rPr>
              <a:t>Welsh Assembly Government  (2003:4</a:t>
            </a:r>
            <a:r>
              <a:rPr lang="en-GB" sz="2400" b="1">
                <a:cs typeface="calibri light"/>
              </a:rPr>
              <a:t>)  </a:t>
            </a:r>
          </a:p>
          <a:p>
            <a:r>
              <a:rPr lang="en-GB" sz="2400" b="1">
                <a:cs typeface="calibri light"/>
              </a:rPr>
              <a:t>Children </a:t>
            </a:r>
            <a:r>
              <a:rPr lang="en-GB" sz="2400" b="1" dirty="0">
                <a:cs typeface="calibri light"/>
              </a:rPr>
              <a:t>and  Young People: Rights to action.</a:t>
            </a:r>
            <a:endParaRPr lang="en-US" sz="2400" b="1" dirty="0">
              <a:cs typeface="Calibri" panose="020F0502020204030204" pitchFamily="34" charset="0"/>
            </a:endParaRPr>
          </a:p>
        </p:txBody>
      </p:sp>
      <p:sp>
        <p:nvSpPr>
          <p:cNvPr id="4" name="Text Placeholder 3">
            <a:extLst>
              <a:ext uri="{FF2B5EF4-FFF2-40B4-BE49-F238E27FC236}">
                <a16:creationId xmlns:a16="http://schemas.microsoft.com/office/drawing/2014/main" id="{09B01259-FCF5-1801-CC72-D6F2105A01A9}"/>
              </a:ext>
            </a:extLst>
          </p:cNvPr>
          <p:cNvSpPr>
            <a:spLocks noGrp="1"/>
          </p:cNvSpPr>
          <p:nvPr>
            <p:ph type="body" sz="quarter" idx="11"/>
          </p:nvPr>
        </p:nvSpPr>
        <p:spPr>
          <a:xfrm>
            <a:off x="628650" y="1888994"/>
            <a:ext cx="3681413" cy="3851275"/>
          </a:xfrm>
        </p:spPr>
        <p:txBody>
          <a:bodyPr>
            <a:normAutofit/>
          </a:bodyPr>
          <a:lstStyle/>
          <a:p>
            <a:pPr marL="0" indent="0">
              <a:buNone/>
            </a:pPr>
            <a:r>
              <a:rPr lang="en-GB" sz="1400" dirty="0" err="1">
                <a:solidFill>
                  <a:schemeClr val="tx1"/>
                </a:solidFill>
                <a:cs typeface="Calibri"/>
              </a:rPr>
              <a:t>Dylid</a:t>
            </a:r>
            <a:r>
              <a:rPr lang="en-GB" sz="1400" dirty="0">
                <a:solidFill>
                  <a:schemeClr val="tx1"/>
                </a:solidFill>
                <a:cs typeface="Calibri"/>
              </a:rPr>
              <a:t> </a:t>
            </a:r>
            <a:r>
              <a:rPr lang="en-GB" sz="1400" dirty="0" err="1">
                <a:solidFill>
                  <a:schemeClr val="tx1"/>
                </a:solidFill>
                <a:cs typeface="Calibri"/>
              </a:rPr>
              <a:t>ystyried</a:t>
            </a:r>
            <a:r>
              <a:rPr lang="en-GB" sz="1400" dirty="0">
                <a:solidFill>
                  <a:schemeClr val="tx1"/>
                </a:solidFill>
                <a:cs typeface="Calibri"/>
              </a:rPr>
              <a:t> plant a </a:t>
            </a:r>
            <a:r>
              <a:rPr lang="en-GB" sz="1400" dirty="0" err="1">
                <a:solidFill>
                  <a:schemeClr val="tx1"/>
                </a:solidFill>
                <a:cs typeface="Calibri"/>
              </a:rPr>
              <a:t>phobl</a:t>
            </a:r>
            <a:r>
              <a:rPr lang="en-GB" sz="1400" dirty="0">
                <a:solidFill>
                  <a:schemeClr val="tx1"/>
                </a:solidFill>
                <a:cs typeface="Calibri"/>
              </a:rPr>
              <a:t> </a:t>
            </a:r>
            <a:r>
              <a:rPr lang="en-GB" sz="1400" dirty="0" err="1">
                <a:solidFill>
                  <a:schemeClr val="tx1"/>
                </a:solidFill>
                <a:cs typeface="Calibri"/>
              </a:rPr>
              <a:t>ifanc</a:t>
            </a:r>
            <a:r>
              <a:rPr lang="en-GB" sz="1400" dirty="0">
                <a:solidFill>
                  <a:schemeClr val="tx1"/>
                </a:solidFill>
                <a:cs typeface="Calibri"/>
              </a:rPr>
              <a:t> </a:t>
            </a:r>
            <a:r>
              <a:rPr lang="en-GB" sz="1400" dirty="0" err="1">
                <a:solidFill>
                  <a:schemeClr val="tx1"/>
                </a:solidFill>
                <a:cs typeface="Calibri"/>
              </a:rPr>
              <a:t>fel</a:t>
            </a:r>
            <a:r>
              <a:rPr lang="en-GB" sz="1400" dirty="0">
                <a:solidFill>
                  <a:schemeClr val="tx1"/>
                </a:solidFill>
                <a:cs typeface="Calibri"/>
              </a:rPr>
              <a:t> </a:t>
            </a:r>
            <a:r>
              <a:rPr lang="en-GB" sz="1400" dirty="0" err="1">
                <a:solidFill>
                  <a:schemeClr val="tx1"/>
                </a:solidFill>
                <a:cs typeface="Calibri"/>
              </a:rPr>
              <a:t>dinasyddion</a:t>
            </a:r>
            <a:r>
              <a:rPr lang="en-GB" sz="1400" dirty="0">
                <a:solidFill>
                  <a:schemeClr val="tx1"/>
                </a:solidFill>
                <a:cs typeface="Calibri"/>
              </a:rPr>
              <a:t> </a:t>
            </a:r>
            <a:r>
              <a:rPr lang="en-GB" sz="1400" dirty="0" err="1">
                <a:solidFill>
                  <a:schemeClr val="tx1"/>
                </a:solidFill>
                <a:cs typeface="Calibri"/>
              </a:rPr>
              <a:t>ifanc</a:t>
            </a:r>
            <a:r>
              <a:rPr lang="en-GB" sz="1400" dirty="0">
                <a:solidFill>
                  <a:schemeClr val="tx1"/>
                </a:solidFill>
                <a:cs typeface="Calibri"/>
              </a:rPr>
              <a:t>, </a:t>
            </a:r>
            <a:r>
              <a:rPr lang="en-GB" sz="1400" dirty="0" err="1">
                <a:solidFill>
                  <a:schemeClr val="tx1"/>
                </a:solidFill>
                <a:cs typeface="Calibri"/>
              </a:rPr>
              <a:t>gyda</a:t>
            </a:r>
            <a:r>
              <a:rPr lang="en-GB" sz="1400" dirty="0">
                <a:solidFill>
                  <a:schemeClr val="tx1"/>
                </a:solidFill>
                <a:cs typeface="Calibri"/>
              </a:rPr>
              <a:t> </a:t>
            </a:r>
            <a:r>
              <a:rPr lang="en-GB" sz="1400" dirty="0" err="1">
                <a:solidFill>
                  <a:schemeClr val="tx1"/>
                </a:solidFill>
                <a:cs typeface="Calibri"/>
              </a:rPr>
              <a:t>hawliau</a:t>
            </a:r>
            <a:r>
              <a:rPr lang="en-GB" sz="1400" dirty="0">
                <a:solidFill>
                  <a:schemeClr val="tx1"/>
                </a:solidFill>
                <a:cs typeface="Calibri"/>
              </a:rPr>
              <a:t> a barn </a:t>
            </a:r>
            <a:r>
              <a:rPr lang="en-GB" sz="1400" dirty="0" err="1">
                <a:solidFill>
                  <a:schemeClr val="tx1"/>
                </a:solidFill>
                <a:cs typeface="Calibri"/>
              </a:rPr>
              <a:t>i'w</a:t>
            </a:r>
            <a:r>
              <a:rPr lang="en-GB" sz="1400" dirty="0">
                <a:solidFill>
                  <a:schemeClr val="tx1"/>
                </a:solidFill>
                <a:cs typeface="Calibri"/>
              </a:rPr>
              <a:t> </a:t>
            </a:r>
            <a:r>
              <a:rPr lang="en-GB" sz="1400" dirty="0" err="1">
                <a:solidFill>
                  <a:schemeClr val="tx1"/>
                </a:solidFill>
                <a:cs typeface="Calibri"/>
              </a:rPr>
              <a:t>hystyried</a:t>
            </a:r>
            <a:r>
              <a:rPr lang="en-GB" sz="1400" dirty="0">
                <a:solidFill>
                  <a:schemeClr val="tx1"/>
                </a:solidFill>
                <a:cs typeface="Calibri"/>
              </a:rPr>
              <a:t>. </a:t>
            </a:r>
            <a:r>
              <a:rPr lang="en-GB" sz="1400" dirty="0" err="1">
                <a:solidFill>
                  <a:schemeClr val="tx1"/>
                </a:solidFill>
                <a:cs typeface="Calibri"/>
              </a:rPr>
              <a:t>Nid</a:t>
            </a:r>
            <a:r>
              <a:rPr lang="en-GB" sz="1400" dirty="0">
                <a:solidFill>
                  <a:schemeClr val="tx1"/>
                </a:solidFill>
                <a:cs typeface="Calibri"/>
              </a:rPr>
              <a:t> </a:t>
            </a:r>
            <a:r>
              <a:rPr lang="en-GB" sz="1400" dirty="0" err="1">
                <a:solidFill>
                  <a:schemeClr val="tx1"/>
                </a:solidFill>
                <a:cs typeface="Calibri"/>
              </a:rPr>
              <a:t>ydynt</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rhywogaeth</a:t>
            </a:r>
            <a:r>
              <a:rPr lang="en-GB" sz="1400" dirty="0">
                <a:solidFill>
                  <a:schemeClr val="tx1"/>
                </a:solidFill>
                <a:cs typeface="Calibri"/>
              </a:rPr>
              <a:t> </a:t>
            </a:r>
            <a:r>
              <a:rPr lang="en-GB" sz="1400" dirty="0" err="1">
                <a:solidFill>
                  <a:schemeClr val="tx1"/>
                </a:solidFill>
                <a:cs typeface="Calibri"/>
              </a:rPr>
              <a:t>ar</a:t>
            </a:r>
            <a:r>
              <a:rPr lang="en-GB" sz="1400" dirty="0">
                <a:solidFill>
                  <a:schemeClr val="tx1"/>
                </a:solidFill>
                <a:cs typeface="Calibri"/>
              </a:rPr>
              <a:t> </a:t>
            </a:r>
            <a:r>
              <a:rPr lang="en-GB" sz="1400" dirty="0" err="1">
                <a:solidFill>
                  <a:schemeClr val="tx1"/>
                </a:solidFill>
                <a:cs typeface="Calibri"/>
              </a:rPr>
              <a:t>wahân</a:t>
            </a:r>
            <a:r>
              <a:rPr lang="en-GB" sz="1400" dirty="0">
                <a:solidFill>
                  <a:schemeClr val="tx1"/>
                </a:solidFill>
                <a:cs typeface="Calibri"/>
              </a:rPr>
              <a:t>, </a:t>
            </a:r>
            <a:r>
              <a:rPr lang="en-GB" sz="1400" dirty="0" err="1">
                <a:solidFill>
                  <a:schemeClr val="tx1"/>
                </a:solidFill>
                <a:cs typeface="Calibri"/>
              </a:rPr>
              <a:t>i'w</a:t>
            </a:r>
            <a:r>
              <a:rPr lang="en-GB" sz="1400" dirty="0">
                <a:solidFill>
                  <a:schemeClr val="tx1"/>
                </a:solidFill>
                <a:cs typeface="Calibri"/>
              </a:rPr>
              <a:t> </a:t>
            </a:r>
            <a:r>
              <a:rPr lang="en-GB" sz="1400" dirty="0" err="1">
                <a:solidFill>
                  <a:schemeClr val="tx1"/>
                </a:solidFill>
                <a:cs typeface="Calibri"/>
              </a:rPr>
              <a:t>pardduo</a:t>
            </a:r>
            <a:r>
              <a:rPr lang="en-GB" sz="1400" dirty="0">
                <a:solidFill>
                  <a:schemeClr val="tx1"/>
                </a:solidFill>
                <a:cs typeface="Calibri"/>
              </a:rPr>
              <a:t> </a:t>
            </a:r>
            <a:r>
              <a:rPr lang="en-GB" sz="1400" dirty="0" err="1">
                <a:solidFill>
                  <a:schemeClr val="tx1"/>
                </a:solidFill>
                <a:cs typeface="Calibri"/>
              </a:rPr>
              <a:t>a'i</a:t>
            </a:r>
            <a:r>
              <a:rPr lang="en-GB" sz="1400" dirty="0">
                <a:solidFill>
                  <a:schemeClr val="tx1"/>
                </a:solidFill>
                <a:cs typeface="Calibri"/>
              </a:rPr>
              <a:t> </a:t>
            </a:r>
            <a:r>
              <a:rPr lang="en-GB" sz="1400" dirty="0" err="1">
                <a:solidFill>
                  <a:schemeClr val="tx1"/>
                </a:solidFill>
                <a:cs typeface="Calibri"/>
              </a:rPr>
              <a:t>sentimentaleiddio</a:t>
            </a:r>
            <a:r>
              <a:rPr lang="en-GB" sz="1400" dirty="0">
                <a:solidFill>
                  <a:schemeClr val="tx1"/>
                </a:solidFill>
                <a:cs typeface="Calibri"/>
              </a:rPr>
              <a:t> bob </a:t>
            </a:r>
            <a:r>
              <a:rPr lang="en-GB" sz="1400" dirty="0" err="1">
                <a:solidFill>
                  <a:schemeClr val="tx1"/>
                </a:solidFill>
                <a:cs typeface="Calibri"/>
              </a:rPr>
              <a:t>yn</a:t>
            </a:r>
            <a:r>
              <a:rPr lang="en-GB" sz="1400" dirty="0">
                <a:solidFill>
                  <a:schemeClr val="tx1"/>
                </a:solidFill>
                <a:cs typeface="Calibri"/>
              </a:rPr>
              <a:t> ail, </a:t>
            </a:r>
            <a:r>
              <a:rPr lang="en-GB" sz="1400" dirty="0" err="1">
                <a:solidFill>
                  <a:schemeClr val="tx1"/>
                </a:solidFill>
                <a:cs typeface="Calibri"/>
              </a:rPr>
              <a:t>nac</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oedolion</a:t>
            </a:r>
            <a:r>
              <a:rPr lang="en-GB" sz="1400" dirty="0">
                <a:solidFill>
                  <a:schemeClr val="tx1"/>
                </a:solidFill>
                <a:cs typeface="Calibri"/>
              </a:rPr>
              <a:t> dan </a:t>
            </a:r>
            <a:r>
              <a:rPr lang="en-GB" sz="1400" dirty="0" err="1">
                <a:solidFill>
                  <a:schemeClr val="tx1"/>
                </a:solidFill>
                <a:cs typeface="Calibri"/>
              </a:rPr>
              <a:t>hyfforddiant</a:t>
            </a:r>
            <a:r>
              <a:rPr lang="en-GB" sz="1400" dirty="0">
                <a:solidFill>
                  <a:schemeClr val="tx1"/>
                </a:solidFill>
                <a:cs typeface="Calibri"/>
              </a:rPr>
              <a:t> </a:t>
            </a:r>
            <a:r>
              <a:rPr lang="en-GB" sz="1400" dirty="0" err="1">
                <a:solidFill>
                  <a:schemeClr val="tx1"/>
                </a:solidFill>
                <a:cs typeface="Calibri"/>
              </a:rPr>
              <a:t>nad</a:t>
            </a:r>
            <a:r>
              <a:rPr lang="en-GB" sz="1400" dirty="0">
                <a:solidFill>
                  <a:schemeClr val="tx1"/>
                </a:solidFill>
                <a:cs typeface="Calibri"/>
              </a:rPr>
              <a:t> </a:t>
            </a:r>
            <a:r>
              <a:rPr lang="en-GB" sz="1400" dirty="0" err="1">
                <a:solidFill>
                  <a:schemeClr val="tx1"/>
                </a:solidFill>
                <a:cs typeface="Calibri"/>
              </a:rPr>
              <a:t>oes</a:t>
            </a:r>
            <a:r>
              <a:rPr lang="en-GB" sz="1400" dirty="0">
                <a:solidFill>
                  <a:schemeClr val="tx1"/>
                </a:solidFill>
                <a:cs typeface="Calibri"/>
              </a:rPr>
              <a:t> </a:t>
            </a:r>
            <a:r>
              <a:rPr lang="en-GB" sz="1400" dirty="0" err="1">
                <a:solidFill>
                  <a:schemeClr val="tx1"/>
                </a:solidFill>
                <a:cs typeface="Calibri"/>
              </a:rPr>
              <a:t>ganddynt</a:t>
            </a:r>
            <a:r>
              <a:rPr lang="en-GB" sz="1400" dirty="0">
                <a:solidFill>
                  <a:schemeClr val="tx1"/>
                </a:solidFill>
                <a:cs typeface="Calibri"/>
              </a:rPr>
              <a:t> le </a:t>
            </a:r>
            <a:r>
              <a:rPr lang="en-GB" sz="1400" dirty="0" err="1">
                <a:solidFill>
                  <a:schemeClr val="tx1"/>
                </a:solidFill>
                <a:cs typeface="Calibri"/>
              </a:rPr>
              <a:t>llawn</a:t>
            </a:r>
            <a:r>
              <a:rPr lang="en-GB" sz="1400" dirty="0">
                <a:solidFill>
                  <a:schemeClr val="tx1"/>
                </a:solidFill>
                <a:cs typeface="Calibri"/>
              </a:rPr>
              <a:t> </a:t>
            </a:r>
            <a:r>
              <a:rPr lang="en-GB" sz="1400" dirty="0" err="1">
                <a:solidFill>
                  <a:schemeClr val="tx1"/>
                </a:solidFill>
                <a:cs typeface="Calibri"/>
              </a:rPr>
              <a:t>eto</a:t>
            </a:r>
            <a:r>
              <a:rPr lang="en-GB" sz="1400" dirty="0">
                <a:solidFill>
                  <a:schemeClr val="tx1"/>
                </a:solidFill>
                <a:cs typeface="Calibri"/>
              </a:rPr>
              <a:t>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cymdeithas</a:t>
            </a:r>
            <a:r>
              <a:rPr lang="en-GB" sz="1400" dirty="0">
                <a:solidFill>
                  <a:schemeClr val="tx1"/>
                </a:solidFill>
                <a:cs typeface="Calibri"/>
              </a:rPr>
              <a:t>. </a:t>
            </a:r>
            <a:r>
              <a:rPr lang="en-GB" sz="1400" dirty="0" err="1">
                <a:solidFill>
                  <a:schemeClr val="tx1"/>
                </a:solidFill>
                <a:cs typeface="Calibri"/>
              </a:rPr>
              <a:t>Rhaid</a:t>
            </a:r>
            <a:r>
              <a:rPr lang="en-GB" sz="1400" dirty="0">
                <a:solidFill>
                  <a:schemeClr val="tx1"/>
                </a:solidFill>
                <a:cs typeface="Calibri"/>
              </a:rPr>
              <a:t> </a:t>
            </a:r>
            <a:r>
              <a:rPr lang="en-GB" sz="1400" dirty="0" err="1">
                <a:solidFill>
                  <a:schemeClr val="tx1"/>
                </a:solidFill>
                <a:cs typeface="Calibri"/>
              </a:rPr>
              <a:t>i</a:t>
            </a:r>
            <a:r>
              <a:rPr lang="en-GB" sz="1400" dirty="0">
                <a:solidFill>
                  <a:schemeClr val="tx1"/>
                </a:solidFill>
                <a:cs typeface="Calibri"/>
              </a:rPr>
              <a:t> </a:t>
            </a:r>
            <a:r>
              <a:rPr lang="en-GB" sz="1400" dirty="0" err="1">
                <a:solidFill>
                  <a:schemeClr val="tx1"/>
                </a:solidFill>
                <a:cs typeface="Calibri"/>
              </a:rPr>
              <a:t>oedolion</a:t>
            </a:r>
            <a:r>
              <a:rPr lang="en-GB" sz="1400" dirty="0">
                <a:solidFill>
                  <a:schemeClr val="tx1"/>
                </a:solidFill>
                <a:cs typeface="Calibri"/>
              </a:rPr>
              <a:t> </a:t>
            </a:r>
            <a:r>
              <a:rPr lang="en-GB" sz="1400" dirty="0" err="1">
                <a:solidFill>
                  <a:schemeClr val="tx1"/>
                </a:solidFill>
                <a:cs typeface="Calibri"/>
              </a:rPr>
              <a:t>beidio</a:t>
            </a:r>
            <a:r>
              <a:rPr lang="en-GB" sz="1400" dirty="0">
                <a:solidFill>
                  <a:schemeClr val="tx1"/>
                </a:solidFill>
                <a:cs typeface="Calibri"/>
              </a:rPr>
              <a:t> â </a:t>
            </a:r>
            <a:r>
              <a:rPr lang="en-GB" sz="1400" dirty="0" err="1">
                <a:solidFill>
                  <a:schemeClr val="tx1"/>
                </a:solidFill>
                <a:cs typeface="Calibri"/>
              </a:rPr>
              <a:t>syrthio</a:t>
            </a:r>
            <a:r>
              <a:rPr lang="en-GB" sz="1400" dirty="0">
                <a:solidFill>
                  <a:schemeClr val="tx1"/>
                </a:solidFill>
                <a:cs typeface="Calibri"/>
              </a:rPr>
              <a:t> </a:t>
            </a:r>
            <a:r>
              <a:rPr lang="en-GB" sz="1400" dirty="0" err="1">
                <a:solidFill>
                  <a:schemeClr val="tx1"/>
                </a:solidFill>
                <a:cs typeface="Calibri"/>
              </a:rPr>
              <a:t>i’r</a:t>
            </a:r>
            <a:r>
              <a:rPr lang="en-GB" sz="1400" dirty="0">
                <a:solidFill>
                  <a:schemeClr val="tx1"/>
                </a:solidFill>
                <a:cs typeface="Calibri"/>
              </a:rPr>
              <a:t> </a:t>
            </a:r>
            <a:r>
              <a:rPr lang="en-GB" sz="1400" dirty="0" err="1">
                <a:solidFill>
                  <a:schemeClr val="tx1"/>
                </a:solidFill>
                <a:cs typeface="Calibri"/>
              </a:rPr>
              <a:t>fagl</a:t>
            </a:r>
            <a:r>
              <a:rPr lang="en-GB" sz="1400" dirty="0">
                <a:solidFill>
                  <a:schemeClr val="tx1"/>
                </a:solidFill>
                <a:cs typeface="Calibri"/>
              </a:rPr>
              <a:t> o </a:t>
            </a:r>
            <a:r>
              <a:rPr lang="en-GB" sz="1400" dirty="0" err="1">
                <a:solidFill>
                  <a:schemeClr val="tx1"/>
                </a:solidFill>
                <a:cs typeface="Calibri"/>
              </a:rPr>
              <a:t>siarad</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awtomatig</a:t>
            </a:r>
            <a:r>
              <a:rPr lang="en-GB" sz="1400" dirty="0">
                <a:solidFill>
                  <a:schemeClr val="tx1"/>
                </a:solidFill>
                <a:cs typeface="Calibri"/>
              </a:rPr>
              <a:t> </a:t>
            </a:r>
            <a:r>
              <a:rPr lang="en-GB" sz="1400" dirty="0" err="1">
                <a:solidFill>
                  <a:schemeClr val="tx1"/>
                </a:solidFill>
                <a:cs typeface="Calibri"/>
              </a:rPr>
              <a:t>drostynt</a:t>
            </a:r>
            <a:r>
              <a:rPr lang="en-GB" sz="1400" dirty="0">
                <a:solidFill>
                  <a:schemeClr val="tx1"/>
                </a:solidFill>
                <a:cs typeface="Calibri"/>
              </a:rPr>
              <a:t> a </a:t>
            </a:r>
            <a:r>
              <a:rPr lang="en-GB" sz="1400" dirty="0" err="1">
                <a:solidFill>
                  <a:schemeClr val="tx1"/>
                </a:solidFill>
                <a:cs typeface="Calibri"/>
              </a:rPr>
              <a:t>gwneud</a:t>
            </a:r>
            <a:r>
              <a:rPr lang="en-GB" sz="1400" dirty="0">
                <a:solidFill>
                  <a:schemeClr val="tx1"/>
                </a:solidFill>
                <a:cs typeface="Calibri"/>
              </a:rPr>
              <a:t> </a:t>
            </a:r>
            <a:r>
              <a:rPr lang="en-GB" sz="1400" dirty="0" err="1">
                <a:solidFill>
                  <a:schemeClr val="tx1"/>
                </a:solidFill>
                <a:cs typeface="Calibri"/>
              </a:rPr>
              <a:t>rhagdybiaethau</a:t>
            </a:r>
            <a:r>
              <a:rPr lang="en-GB" sz="1400" dirty="0">
                <a:solidFill>
                  <a:schemeClr val="tx1"/>
                </a:solidFill>
                <a:cs typeface="Calibri"/>
              </a:rPr>
              <a:t> am </a:t>
            </a:r>
            <a:r>
              <a:rPr lang="en-GB" sz="1400" dirty="0" err="1">
                <a:solidFill>
                  <a:schemeClr val="tx1"/>
                </a:solidFill>
                <a:cs typeface="Calibri"/>
              </a:rPr>
              <a:t>yr</a:t>
            </a:r>
            <a:r>
              <a:rPr lang="en-GB" sz="1400" dirty="0">
                <a:solidFill>
                  <a:schemeClr val="tx1"/>
                </a:solidFill>
                <a:cs typeface="Calibri"/>
              </a:rPr>
              <a:t> </a:t>
            </a:r>
            <a:r>
              <a:rPr lang="en-GB" sz="1400" dirty="0" err="1">
                <a:solidFill>
                  <a:schemeClr val="tx1"/>
                </a:solidFill>
                <a:cs typeface="Calibri"/>
              </a:rPr>
              <a:t>hyn</a:t>
            </a:r>
            <a:r>
              <a:rPr lang="en-GB" sz="1400" dirty="0">
                <a:solidFill>
                  <a:schemeClr val="tx1"/>
                </a:solidFill>
                <a:cs typeface="Calibri"/>
              </a:rPr>
              <a:t> </a:t>
            </a:r>
            <a:r>
              <a:rPr lang="en-GB" sz="1400" dirty="0" err="1">
                <a:solidFill>
                  <a:schemeClr val="tx1"/>
                </a:solidFill>
                <a:cs typeface="Calibri"/>
              </a:rPr>
              <a:t>sydd</a:t>
            </a:r>
            <a:r>
              <a:rPr lang="en-GB" sz="1400" dirty="0">
                <a:solidFill>
                  <a:schemeClr val="tx1"/>
                </a:solidFill>
                <a:cs typeface="Calibri"/>
              </a:rPr>
              <a:t> </a:t>
            </a:r>
            <a:r>
              <a:rPr lang="en-GB" sz="1400" dirty="0" err="1">
                <a:solidFill>
                  <a:schemeClr val="tx1"/>
                </a:solidFill>
                <a:cs typeface="Calibri"/>
              </a:rPr>
              <a:t>ei</a:t>
            </a:r>
            <a:r>
              <a:rPr lang="en-GB" sz="1400" dirty="0">
                <a:solidFill>
                  <a:schemeClr val="tx1"/>
                </a:solidFill>
                <a:cs typeface="Calibri"/>
              </a:rPr>
              <a:t> </a:t>
            </a:r>
            <a:r>
              <a:rPr lang="en-GB" sz="1400" dirty="0" err="1">
                <a:solidFill>
                  <a:schemeClr val="tx1"/>
                </a:solidFill>
                <a:cs typeface="Calibri"/>
              </a:rPr>
              <a:t>angen</a:t>
            </a:r>
            <a:r>
              <a:rPr lang="en-GB" sz="1400" dirty="0">
                <a:solidFill>
                  <a:schemeClr val="tx1"/>
                </a:solidFill>
                <a:cs typeface="Calibri"/>
              </a:rPr>
              <a:t> </a:t>
            </a:r>
            <a:r>
              <a:rPr lang="en-GB" sz="1400" dirty="0" err="1">
                <a:solidFill>
                  <a:schemeClr val="tx1"/>
                </a:solidFill>
                <a:cs typeface="Calibri"/>
              </a:rPr>
              <a:t>arnynt</a:t>
            </a:r>
            <a:r>
              <a:rPr lang="en-GB" sz="1400" dirty="0">
                <a:solidFill>
                  <a:schemeClr val="tx1"/>
                </a:solidFill>
                <a:cs typeface="Calibri"/>
              </a:rPr>
              <a:t>. </a:t>
            </a:r>
            <a:r>
              <a:rPr lang="en-GB" sz="1400" dirty="0" err="1">
                <a:solidFill>
                  <a:schemeClr val="tx1"/>
                </a:solidFill>
                <a:cs typeface="Calibri"/>
              </a:rPr>
              <a:t>Nid</a:t>
            </a:r>
            <a:r>
              <a:rPr lang="en-GB" sz="1400" dirty="0">
                <a:solidFill>
                  <a:schemeClr val="tx1"/>
                </a:solidFill>
                <a:cs typeface="Calibri"/>
              </a:rPr>
              <a:t> mater </a:t>
            </a:r>
            <a:r>
              <a:rPr lang="en-GB" sz="1400" dirty="0" err="1">
                <a:solidFill>
                  <a:schemeClr val="tx1"/>
                </a:solidFill>
                <a:cs typeface="Calibri"/>
              </a:rPr>
              <a:t>i</a:t>
            </a:r>
            <a:r>
              <a:rPr lang="en-GB" sz="1400" dirty="0">
                <a:solidFill>
                  <a:schemeClr val="tx1"/>
                </a:solidFill>
                <a:cs typeface="Calibri"/>
              </a:rPr>
              <a:t> </a:t>
            </a:r>
            <a:r>
              <a:rPr lang="en-GB" sz="1400" dirty="0" err="1">
                <a:solidFill>
                  <a:schemeClr val="tx1"/>
                </a:solidFill>
                <a:cs typeface="Calibri"/>
              </a:rPr>
              <a:t>wasanaethau</a:t>
            </a:r>
            <a:r>
              <a:rPr lang="en-GB" sz="1400" dirty="0">
                <a:solidFill>
                  <a:schemeClr val="tx1"/>
                </a:solidFill>
                <a:cs typeface="Calibri"/>
              </a:rPr>
              <a:t> </a:t>
            </a:r>
            <a:r>
              <a:rPr lang="en-GB" sz="1400" dirty="0" err="1">
                <a:solidFill>
                  <a:schemeClr val="tx1"/>
                </a:solidFill>
                <a:cs typeface="Calibri"/>
              </a:rPr>
              <a:t>statudol</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unig</a:t>
            </a:r>
            <a:r>
              <a:rPr lang="en-GB" sz="1400" dirty="0">
                <a:solidFill>
                  <a:schemeClr val="tx1"/>
                </a:solidFill>
                <a:cs typeface="Calibri"/>
              </a:rPr>
              <a:t> </a:t>
            </a:r>
            <a:r>
              <a:rPr lang="en-GB" sz="1400" dirty="0" err="1">
                <a:solidFill>
                  <a:schemeClr val="tx1"/>
                </a:solidFill>
                <a:cs typeface="Calibri"/>
              </a:rPr>
              <a:t>yw</a:t>
            </a:r>
            <a:r>
              <a:rPr lang="en-GB" sz="1400" dirty="0">
                <a:solidFill>
                  <a:schemeClr val="tx1"/>
                </a:solidFill>
                <a:cs typeface="Calibri"/>
              </a:rPr>
              <a:t> </a:t>
            </a:r>
            <a:r>
              <a:rPr lang="en-GB" sz="1400" dirty="0" err="1">
                <a:solidFill>
                  <a:schemeClr val="tx1"/>
                </a:solidFill>
                <a:cs typeface="Calibri"/>
              </a:rPr>
              <a:t>diffyg</a:t>
            </a:r>
            <a:r>
              <a:rPr lang="en-GB" sz="1400" dirty="0">
                <a:solidFill>
                  <a:schemeClr val="tx1"/>
                </a:solidFill>
                <a:cs typeface="Calibri"/>
              </a:rPr>
              <a:t> parch. </a:t>
            </a:r>
            <a:r>
              <a:rPr lang="en-GB" sz="1400" dirty="0" err="1">
                <a:solidFill>
                  <a:schemeClr val="tx1"/>
                </a:solidFill>
                <a:cs typeface="Calibri"/>
              </a:rPr>
              <a:t>Mae'n</a:t>
            </a:r>
            <a:r>
              <a:rPr lang="en-GB" sz="1400" dirty="0">
                <a:solidFill>
                  <a:schemeClr val="tx1"/>
                </a:solidFill>
                <a:cs typeface="Calibri"/>
              </a:rPr>
              <a:t> </a:t>
            </a:r>
            <a:r>
              <a:rPr lang="en-GB" sz="1400" dirty="0" err="1">
                <a:solidFill>
                  <a:schemeClr val="tx1"/>
                </a:solidFill>
                <a:cs typeface="Calibri"/>
              </a:rPr>
              <a:t>canolbwyntio</a:t>
            </a:r>
            <a:r>
              <a:rPr lang="en-GB" sz="1400" dirty="0">
                <a:solidFill>
                  <a:schemeClr val="tx1"/>
                </a:solidFill>
                <a:cs typeface="Calibri"/>
              </a:rPr>
              <a:t> </a:t>
            </a:r>
            <a:r>
              <a:rPr lang="en-GB" sz="1400" dirty="0" err="1">
                <a:solidFill>
                  <a:schemeClr val="tx1"/>
                </a:solidFill>
                <a:cs typeface="Calibri"/>
              </a:rPr>
              <a:t>ar</a:t>
            </a:r>
            <a:r>
              <a:rPr lang="en-GB" sz="1400" dirty="0">
                <a:solidFill>
                  <a:schemeClr val="tx1"/>
                </a:solidFill>
                <a:cs typeface="Calibri"/>
              </a:rPr>
              <a:t> y </a:t>
            </a:r>
            <a:r>
              <a:rPr lang="en-GB" sz="1400" dirty="0" err="1">
                <a:solidFill>
                  <a:schemeClr val="tx1"/>
                </a:solidFill>
                <a:cs typeface="Calibri"/>
              </a:rPr>
              <a:t>ffordd</a:t>
            </a:r>
            <a:r>
              <a:rPr lang="en-GB" sz="1400" dirty="0">
                <a:solidFill>
                  <a:schemeClr val="tx1"/>
                </a:solidFill>
                <a:cs typeface="Calibri"/>
              </a:rPr>
              <a:t> y </a:t>
            </a:r>
            <a:r>
              <a:rPr lang="en-GB" sz="1400" dirty="0" err="1">
                <a:solidFill>
                  <a:schemeClr val="tx1"/>
                </a:solidFill>
                <a:cs typeface="Calibri"/>
              </a:rPr>
              <a:t>mae</a:t>
            </a:r>
            <a:r>
              <a:rPr lang="en-GB" sz="1400" dirty="0">
                <a:solidFill>
                  <a:schemeClr val="tx1"/>
                </a:solidFill>
                <a:cs typeface="Calibri"/>
              </a:rPr>
              <a:t> </a:t>
            </a:r>
            <a:r>
              <a:rPr lang="en-GB" sz="1400" dirty="0" err="1">
                <a:solidFill>
                  <a:schemeClr val="tx1"/>
                </a:solidFill>
                <a:cs typeface="Calibri"/>
              </a:rPr>
              <a:t>oedolion</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ymddwyn</a:t>
            </a:r>
            <a:r>
              <a:rPr lang="en-GB" sz="1400" dirty="0">
                <a:solidFill>
                  <a:schemeClr val="tx1"/>
                </a:solidFill>
                <a:cs typeface="Calibri"/>
              </a:rPr>
              <a:t> </a:t>
            </a:r>
            <a:r>
              <a:rPr lang="en-GB" sz="1400" dirty="0" err="1">
                <a:solidFill>
                  <a:schemeClr val="tx1"/>
                </a:solidFill>
                <a:cs typeface="Calibri"/>
              </a:rPr>
              <a:t>tuag</a:t>
            </a:r>
            <a:r>
              <a:rPr lang="en-GB" sz="1400" dirty="0">
                <a:solidFill>
                  <a:schemeClr val="tx1"/>
                </a:solidFill>
                <a:cs typeface="Calibri"/>
              </a:rPr>
              <a:t> at </a:t>
            </a:r>
            <a:r>
              <a:rPr lang="en-GB" sz="1400" dirty="0" err="1">
                <a:solidFill>
                  <a:schemeClr val="tx1"/>
                </a:solidFill>
                <a:cs typeface="Calibri"/>
              </a:rPr>
              <a:t>blant</a:t>
            </a:r>
            <a:r>
              <a:rPr lang="en-GB" sz="1400" dirty="0">
                <a:solidFill>
                  <a:schemeClr val="tx1"/>
                </a:solidFill>
                <a:cs typeface="Calibri"/>
              </a:rPr>
              <a:t> a </a:t>
            </a:r>
            <a:r>
              <a:rPr lang="en-GB" sz="1400" dirty="0" err="1">
                <a:solidFill>
                  <a:schemeClr val="tx1"/>
                </a:solidFill>
                <a:cs typeface="Calibri"/>
              </a:rPr>
              <a:t>phobl</a:t>
            </a:r>
            <a:r>
              <a:rPr lang="en-GB" sz="1400" dirty="0">
                <a:solidFill>
                  <a:schemeClr val="tx1"/>
                </a:solidFill>
                <a:cs typeface="Calibri"/>
              </a:rPr>
              <a:t> </a:t>
            </a:r>
            <a:r>
              <a:rPr lang="en-GB" sz="1400" dirty="0" err="1">
                <a:solidFill>
                  <a:schemeClr val="tx1"/>
                </a:solidFill>
                <a:cs typeface="Calibri"/>
              </a:rPr>
              <a:t>ifanc</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gyffredinol</a:t>
            </a:r>
            <a:r>
              <a:rPr lang="en-GB" sz="1400" dirty="0">
                <a:solidFill>
                  <a:schemeClr val="tx1"/>
                </a:solidFill>
                <a:cs typeface="Calibri"/>
              </a:rPr>
              <a:t> -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bwytai</a:t>
            </a:r>
            <a:r>
              <a:rPr lang="en-GB" sz="1400" dirty="0">
                <a:solidFill>
                  <a:schemeClr val="tx1"/>
                </a:solidFill>
                <a:cs typeface="Calibri"/>
              </a:rPr>
              <a:t>,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ciwiau</a:t>
            </a:r>
            <a:r>
              <a:rPr lang="en-GB" sz="1400" dirty="0">
                <a:solidFill>
                  <a:schemeClr val="tx1"/>
                </a:solidFill>
                <a:cs typeface="Calibri"/>
              </a:rPr>
              <a:t> </a:t>
            </a:r>
            <a:r>
              <a:rPr lang="en-GB" sz="1400" dirty="0" err="1">
                <a:solidFill>
                  <a:schemeClr val="tx1"/>
                </a:solidFill>
                <a:cs typeface="Calibri"/>
              </a:rPr>
              <a:t>bysiau</a:t>
            </a:r>
            <a:r>
              <a:rPr lang="en-GB" sz="1400" dirty="0">
                <a:solidFill>
                  <a:schemeClr val="tx1"/>
                </a:solidFill>
                <a:cs typeface="Calibri"/>
              </a:rPr>
              <a:t>,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ysgolion</a:t>
            </a:r>
            <a:r>
              <a:rPr lang="en-GB" sz="1400" dirty="0">
                <a:solidFill>
                  <a:schemeClr val="tx1"/>
                </a:solidFill>
                <a:cs typeface="Calibri"/>
              </a:rPr>
              <a:t>, </a:t>
            </a:r>
            <a:r>
              <a:rPr lang="en-GB" sz="1400" dirty="0" err="1">
                <a:solidFill>
                  <a:schemeClr val="tx1"/>
                </a:solidFill>
                <a:cs typeface="Calibri"/>
              </a:rPr>
              <a:t>canolfannau</a:t>
            </a:r>
            <a:r>
              <a:rPr lang="en-GB" sz="1400" dirty="0">
                <a:solidFill>
                  <a:schemeClr val="tx1"/>
                </a:solidFill>
                <a:cs typeface="Calibri"/>
              </a:rPr>
              <a:t> </a:t>
            </a:r>
            <a:r>
              <a:rPr lang="en-GB" sz="1400" dirty="0" err="1">
                <a:solidFill>
                  <a:schemeClr val="tx1"/>
                </a:solidFill>
                <a:cs typeface="Calibri"/>
              </a:rPr>
              <a:t>hamdden</a:t>
            </a:r>
            <a:r>
              <a:rPr lang="en-GB" sz="1400" dirty="0">
                <a:solidFill>
                  <a:schemeClr val="tx1"/>
                </a:solidFill>
                <a:cs typeface="Calibri"/>
              </a:rPr>
              <a:t> a </a:t>
            </a:r>
            <a:r>
              <a:rPr lang="en-GB" sz="1400" dirty="0" err="1">
                <a:solidFill>
                  <a:schemeClr val="tx1"/>
                </a:solidFill>
                <a:cs typeface="Calibri"/>
              </a:rPr>
              <a:t>siopau</a:t>
            </a:r>
            <a:r>
              <a:rPr lang="en-GB" sz="1400" dirty="0">
                <a:solidFill>
                  <a:schemeClr val="tx1"/>
                </a:solidFill>
                <a:cs typeface="Calibri"/>
              </a:rPr>
              <a:t>.</a:t>
            </a:r>
            <a:r>
              <a:rPr lang="en-GB" sz="1700" dirty="0">
                <a:solidFill>
                  <a:schemeClr val="tx1"/>
                </a:solidFill>
                <a:cs typeface="Calibri"/>
              </a:rPr>
              <a:t>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18F3B479-CEBE-C2B3-952C-CC541408ECC0}"/>
              </a:ext>
            </a:extLst>
          </p:cNvPr>
          <p:cNvSpPr>
            <a:spLocks noGrp="1"/>
          </p:cNvSpPr>
          <p:nvPr>
            <p:ph type="body" sz="quarter" idx="12"/>
          </p:nvPr>
        </p:nvSpPr>
        <p:spPr>
          <a:xfrm>
            <a:off x="4862513" y="2008847"/>
            <a:ext cx="3690495" cy="3851275"/>
          </a:xfrm>
        </p:spPr>
        <p:txBody>
          <a:bodyPr>
            <a:normAutofit fontScale="62500" lnSpcReduction="20000"/>
          </a:bodyPr>
          <a:lstStyle/>
          <a:p>
            <a:pPr marL="0" indent="0">
              <a:lnSpc>
                <a:spcPct val="120000"/>
              </a:lnSpc>
              <a:buNone/>
            </a:pPr>
            <a:r>
              <a:rPr lang="en-GB" sz="2600" dirty="0">
                <a:solidFill>
                  <a:schemeClr val="tx1"/>
                </a:solidFill>
                <a:cs typeface="calibri light"/>
              </a:rPr>
              <a:t>Children and young people should be seen as young citizens, with rights and opinions to be taken into account. They are not a species apart, to be alternately demonised and sentimentalised, nor trainee adults who do not yet have a full place in society. Adults must not fall into the trap of automatically speaking for them and making assumptions about what they need. Lack of respect is not just an issue for statutory services. It centres on the way adults behave towards children and young people generally - in restaurants, at bus queues, in schools, leisure centres and shops</a:t>
            </a:r>
            <a:r>
              <a:rPr lang="en-GB" sz="2600" dirty="0">
                <a:solidFill>
                  <a:schemeClr val="tx1"/>
                </a:solidFill>
                <a:latin typeface="calibri light"/>
                <a:cs typeface="calibri light"/>
              </a:rPr>
              <a:t>. </a:t>
            </a:r>
            <a:endParaRPr lang="en-GB" dirty="0">
              <a:solidFill>
                <a:schemeClr val="tx1"/>
              </a:solidFill>
              <a:highlight>
                <a:srgbClr val="FFFF00"/>
              </a:highlight>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82851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A144-99FE-ACB1-F854-187AF688595A}"/>
              </a:ext>
            </a:extLst>
          </p:cNvPr>
          <p:cNvSpPr>
            <a:spLocks noGrp="1"/>
          </p:cNvSpPr>
          <p:nvPr>
            <p:ph type="title"/>
          </p:nvPr>
        </p:nvSpPr>
        <p:spPr/>
        <p:txBody>
          <a:bodyPr/>
          <a:lstStyle/>
          <a:p>
            <a:r>
              <a:rPr lang="en-GB" b="1" dirty="0" err="1">
                <a:cs typeface="Calibri" panose="020F0502020204030204" pitchFamily="34" charset="0"/>
              </a:rPr>
              <a:t>Canfyddiadau</a:t>
            </a:r>
            <a:endParaRPr lang="en-US" b="1" dirty="0" err="1"/>
          </a:p>
        </p:txBody>
      </p:sp>
      <p:sp>
        <p:nvSpPr>
          <p:cNvPr id="3" name="Text Placeholder 2">
            <a:extLst>
              <a:ext uri="{FF2B5EF4-FFF2-40B4-BE49-F238E27FC236}">
                <a16:creationId xmlns:a16="http://schemas.microsoft.com/office/drawing/2014/main" id="{C8928D40-B633-4E4A-5D08-F2AFADA954B5}"/>
              </a:ext>
            </a:extLst>
          </p:cNvPr>
          <p:cNvSpPr>
            <a:spLocks noGrp="1"/>
          </p:cNvSpPr>
          <p:nvPr>
            <p:ph type="body" sz="quarter" idx="10"/>
          </p:nvPr>
        </p:nvSpPr>
        <p:spPr/>
        <p:txBody>
          <a:bodyPr/>
          <a:lstStyle/>
          <a:p>
            <a:r>
              <a:rPr lang="en-GB" b="1" dirty="0">
                <a:cs typeface="Calibri" panose="020F0502020204030204" pitchFamily="34" charset="0"/>
              </a:rPr>
              <a:t>Perceptions </a:t>
            </a:r>
            <a:endParaRPr lang="en-GB" b="1" dirty="0">
              <a:highlight>
                <a:srgbClr val="FFFF00"/>
              </a:highlight>
              <a:cs typeface="Calibri" panose="020F0502020204030204" pitchFamily="34" charset="0"/>
            </a:endParaRPr>
          </a:p>
        </p:txBody>
      </p:sp>
      <p:sp>
        <p:nvSpPr>
          <p:cNvPr id="4" name="Text Placeholder 3">
            <a:extLst>
              <a:ext uri="{FF2B5EF4-FFF2-40B4-BE49-F238E27FC236}">
                <a16:creationId xmlns:a16="http://schemas.microsoft.com/office/drawing/2014/main" id="{9438107A-6918-BF83-FA00-F4EA2E645ADD}"/>
              </a:ext>
            </a:extLst>
          </p:cNvPr>
          <p:cNvSpPr>
            <a:spLocks noGrp="1"/>
          </p:cNvSpPr>
          <p:nvPr>
            <p:ph type="body" sz="quarter" idx="11"/>
          </p:nvPr>
        </p:nvSpPr>
        <p:spPr/>
        <p:txBody>
          <a:bodyPr/>
          <a:lstStyle/>
          <a:p>
            <a:pPr marL="0" indent="0">
              <a:buNone/>
            </a:pPr>
            <a:r>
              <a:rPr lang="en-GB" sz="2000" dirty="0">
                <a:solidFill>
                  <a:srgbClr val="000000"/>
                </a:solidFill>
                <a:cs typeface="Calibri" panose="020F0502020204030204" pitchFamily="34" charset="0"/>
              </a:rPr>
              <a:t>“</a:t>
            </a:r>
            <a:r>
              <a:rPr lang="en-GB" sz="2000" dirty="0" err="1">
                <a:solidFill>
                  <a:srgbClr val="000000"/>
                </a:solidFill>
                <a:cs typeface="Calibri" panose="020F0502020204030204" pitchFamily="34" charset="0"/>
              </a:rPr>
              <a:t>Nid</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yw’n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gymdeithasol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dderbyniol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gwatwar</a:t>
            </a:r>
            <a:r>
              <a:rPr lang="en-GB" sz="2000" dirty="0">
                <a:solidFill>
                  <a:srgbClr val="000000"/>
                </a:solidFill>
                <a:cs typeface="Calibri" panose="020F0502020204030204" pitchFamily="34" charset="0"/>
              </a:rPr>
              <a:t> a </a:t>
            </a:r>
            <a:r>
              <a:rPr lang="en-GB" sz="2000" dirty="0" err="1">
                <a:solidFill>
                  <a:srgbClr val="000000"/>
                </a:solidFill>
                <a:cs typeface="Calibri" panose="020F0502020204030204" pitchFamily="34" charset="0"/>
              </a:rPr>
              <a:t>phardduo</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sectorau</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eraill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o’r</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gymdeithas</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Ond</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yn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rhyfedd</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iawn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mae’n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dderbyniol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gwatwar</a:t>
            </a:r>
            <a:r>
              <a:rPr lang="en-GB" sz="2000" dirty="0">
                <a:solidFill>
                  <a:srgbClr val="000000"/>
                </a:solidFill>
                <a:cs typeface="Calibri" panose="020F0502020204030204" pitchFamily="34" charset="0"/>
              </a:rPr>
              <a:t> a </a:t>
            </a:r>
            <a:r>
              <a:rPr lang="en-GB" sz="2000" dirty="0" err="1">
                <a:solidFill>
                  <a:srgbClr val="000000"/>
                </a:solidFill>
                <a:cs typeface="Calibri" panose="020F0502020204030204" pitchFamily="34" charset="0"/>
              </a:rPr>
              <a:t>phardduo</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pobl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ifanc</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yn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eu</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harddegau</a:t>
            </a:r>
            <a:r>
              <a:rPr lang="en-GB" sz="2000" dirty="0">
                <a:solidFill>
                  <a:srgbClr val="000000"/>
                </a:solidFill>
                <a:cs typeface="Calibri" panose="020F0502020204030204" pitchFamily="34" charset="0"/>
              </a:rPr>
              <a:t>.”</a:t>
            </a:r>
            <a:endParaRPr lang="en-GB" dirty="0">
              <a:cs typeface="Calibri" panose="020F0502020204030204" pitchFamily="34" charset="0"/>
            </a:endParaRPr>
          </a:p>
          <a:p>
            <a:pPr marL="0" indent="0">
              <a:buNone/>
            </a:pPr>
            <a:r>
              <a:rPr lang="en-GB" sz="2000" dirty="0" err="1">
                <a:solidFill>
                  <a:srgbClr val="000000"/>
                </a:solidFill>
                <a:cs typeface="Calibri" panose="020F0502020204030204" pitchFamily="34" charset="0"/>
              </a:rPr>
              <a:t>Niwrowyddonydd</a:t>
            </a:r>
            <a:r>
              <a:rPr lang="en-GB" sz="2000" dirty="0">
                <a:solidFill>
                  <a:srgbClr val="000000"/>
                </a:solidFill>
                <a:cs typeface="Calibri" panose="020F0502020204030204" pitchFamily="34" charset="0"/>
              </a:rPr>
              <a:t> Sarah-Jayne Blakemore</a:t>
            </a:r>
            <a:endParaRPr lang="en-GB" dirty="0">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2EE4C515-4AD2-D7F6-07BD-03DFAE4D77E7}"/>
              </a:ext>
            </a:extLst>
          </p:cNvPr>
          <p:cNvSpPr>
            <a:spLocks noGrp="1"/>
          </p:cNvSpPr>
          <p:nvPr>
            <p:ph type="body" sz="quarter" idx="12"/>
          </p:nvPr>
        </p:nvSpPr>
        <p:spPr/>
        <p:txBody>
          <a:bodyPr/>
          <a:lstStyle/>
          <a:p>
            <a:pPr marL="0" indent="0">
              <a:buNone/>
            </a:pPr>
            <a:r>
              <a:rPr lang="en-GB" sz="2000" dirty="0">
                <a:solidFill>
                  <a:srgbClr val="000000"/>
                </a:solidFill>
                <a:ea typeface="Calibri"/>
                <a:cs typeface="Calibri"/>
              </a:rPr>
              <a:t>"It is not socially acceptable to mock and demonise other sectors of society... But it is, strangely, acceptable to mock and demonise teenagers.“</a:t>
            </a:r>
            <a:br>
              <a:rPr lang="en-US" sz="2000" dirty="0"/>
            </a:br>
            <a:endParaRPr lang="en-US" sz="2000" dirty="0">
              <a:cs typeface="Calibri" panose="020F0502020204030204" pitchFamily="34" charset="0"/>
            </a:endParaRPr>
          </a:p>
          <a:p>
            <a:pPr marL="0" indent="0">
              <a:buNone/>
            </a:pPr>
            <a:r>
              <a:rPr lang="en-GB" sz="2000" dirty="0">
                <a:solidFill>
                  <a:srgbClr val="000000"/>
                </a:solidFill>
                <a:ea typeface="Calibri"/>
                <a:cs typeface="Calibri"/>
              </a:rPr>
              <a:t>neuroscientist Sarah-Jayne Blakemore</a:t>
            </a:r>
            <a:endParaRPr lang="en-GB" sz="2000" dirty="0">
              <a:cs typeface="Calibri" panose="020F0502020204030204" pitchFamily="34" charset="0"/>
            </a:endParaRPr>
          </a:p>
          <a:p>
            <a:pPr marL="0" indent="0">
              <a:buNone/>
            </a:pPr>
            <a:br>
              <a:rPr lang="en-US" dirty="0"/>
            </a:br>
            <a:endParaRPr lang="en-US" dirty="0">
              <a:cs typeface="Calibri" panose="020F0502020204030204" pitchFamily="34" charset="0"/>
            </a:endParaRPr>
          </a:p>
        </p:txBody>
      </p:sp>
    </p:spTree>
    <p:extLst>
      <p:ext uri="{BB962C8B-B14F-4D97-AF65-F5344CB8AC3E}">
        <p14:creationId xmlns:p14="http://schemas.microsoft.com/office/powerpoint/2010/main" val="2842346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120D30D-EDBC-B549-9000-86FF7AB9FA9D}"/>
              </a:ext>
            </a:extLst>
          </p:cNvPr>
          <p:cNvSpPr>
            <a:spLocks noGrp="1"/>
          </p:cNvSpPr>
          <p:nvPr>
            <p:ph type="body" sz="quarter" idx="10"/>
          </p:nvPr>
        </p:nvSpPr>
        <p:spPr/>
        <p:txBody>
          <a:bodyPr/>
          <a:lstStyle/>
          <a:p>
            <a:r>
              <a:rPr lang="en-US" b="1" dirty="0"/>
              <a:t>Adolescent brain</a:t>
            </a:r>
          </a:p>
        </p:txBody>
      </p:sp>
      <p:sp>
        <p:nvSpPr>
          <p:cNvPr id="5" name="Text Placeholder 4">
            <a:extLst>
              <a:ext uri="{FF2B5EF4-FFF2-40B4-BE49-F238E27FC236}">
                <a16:creationId xmlns:a16="http://schemas.microsoft.com/office/drawing/2014/main" id="{63E5A7D7-0A1D-9E49-8703-B17B25CAEBA2}"/>
              </a:ext>
            </a:extLst>
          </p:cNvPr>
          <p:cNvSpPr>
            <a:spLocks noGrp="1"/>
          </p:cNvSpPr>
          <p:nvPr>
            <p:ph type="body" sz="quarter" idx="12"/>
          </p:nvPr>
        </p:nvSpPr>
        <p:spPr/>
        <p:txBody>
          <a:bodyPr>
            <a:normAutofit fontScale="92500"/>
          </a:bodyPr>
          <a:lstStyle/>
          <a:p>
            <a:pPr marL="0" indent="0">
              <a:buNone/>
            </a:pPr>
            <a:r>
              <a:rPr lang="en-GB" dirty="0">
                <a:solidFill>
                  <a:schemeClr val="tx1"/>
                </a:solidFill>
              </a:rPr>
              <a:t>Based on the stage of their brain development, adolescents are more likely to:</a:t>
            </a:r>
          </a:p>
          <a:p>
            <a:r>
              <a:rPr lang="en-GB" dirty="0">
                <a:solidFill>
                  <a:schemeClr val="tx1"/>
                </a:solidFill>
              </a:rPr>
              <a:t>act on impulse</a:t>
            </a:r>
          </a:p>
          <a:p>
            <a:r>
              <a:rPr lang="en-GB" dirty="0">
                <a:solidFill>
                  <a:schemeClr val="tx1"/>
                </a:solidFill>
              </a:rPr>
              <a:t>misread or misinterpret social cues and emotions</a:t>
            </a:r>
          </a:p>
          <a:p>
            <a:r>
              <a:rPr lang="en-GB" dirty="0">
                <a:solidFill>
                  <a:schemeClr val="tx1"/>
                </a:solidFill>
              </a:rPr>
              <a:t>get into accidents of all kinds</a:t>
            </a:r>
          </a:p>
          <a:p>
            <a:r>
              <a:rPr lang="en-GB" dirty="0">
                <a:solidFill>
                  <a:schemeClr val="tx1"/>
                </a:solidFill>
              </a:rPr>
              <a:t>get involved in fights</a:t>
            </a:r>
          </a:p>
          <a:p>
            <a:r>
              <a:rPr lang="en-GB" dirty="0">
                <a:solidFill>
                  <a:schemeClr val="tx1"/>
                </a:solidFill>
              </a:rPr>
              <a:t>engage in dangerous or risky behaviour</a:t>
            </a:r>
          </a:p>
          <a:p>
            <a:endParaRPr lang="en-US" dirty="0"/>
          </a:p>
        </p:txBody>
      </p:sp>
      <p:sp>
        <p:nvSpPr>
          <p:cNvPr id="4" name="Text Placeholder 2">
            <a:extLst>
              <a:ext uri="{FF2B5EF4-FFF2-40B4-BE49-F238E27FC236}">
                <a16:creationId xmlns:a16="http://schemas.microsoft.com/office/drawing/2014/main" id="{6120D30D-EDBC-B549-9000-86FF7AB9FA9D}"/>
              </a:ext>
            </a:extLst>
          </p:cNvPr>
          <p:cNvSpPr>
            <a:spLocks noGrp="1"/>
          </p:cNvSpPr>
          <p:nvPr>
            <p:ph type="body" sz="quarter" idx="10"/>
            <p:custDataLst>
              <p:tags r:id="rId1"/>
            </p:custDataLst>
          </p:nvPr>
        </p:nvSpPr>
        <p:spPr>
          <a:xfrm>
            <a:off x="342329" y="365126"/>
            <a:ext cx="3690937" cy="1031284"/>
          </a:xfrm>
        </p:spPr>
        <p:txBody>
          <a:bodyPr/>
          <a:lstStyle/>
          <a:p>
            <a:r>
              <a:rPr lang="cy" sz="2800" b="1" i="0" u="none" strike="noStrike" cap="none" baseline="0" dirty="0">
                <a:solidFill>
                  <a:srgbClr val="16AD85"/>
                </a:solidFill>
                <a:effectLst/>
                <a:uFillTx/>
              </a:rPr>
              <a:t>Ymennydd y glasoed</a:t>
            </a:r>
          </a:p>
        </p:txBody>
      </p:sp>
      <p:sp>
        <p:nvSpPr>
          <p:cNvPr id="6" name="Text Placeholder 4">
            <a:extLst>
              <a:ext uri="{FF2B5EF4-FFF2-40B4-BE49-F238E27FC236}">
                <a16:creationId xmlns:a16="http://schemas.microsoft.com/office/drawing/2014/main" id="{63E5A7D7-0A1D-9E49-8703-B17B25CAEBA2}"/>
              </a:ext>
            </a:extLst>
          </p:cNvPr>
          <p:cNvSpPr>
            <a:spLocks noGrp="1"/>
          </p:cNvSpPr>
          <p:nvPr>
            <p:ph type="body" sz="quarter" idx="12"/>
            <p:custDataLst>
              <p:tags r:id="rId2"/>
            </p:custDataLst>
          </p:nvPr>
        </p:nvSpPr>
        <p:spPr>
          <a:xfrm>
            <a:off x="516065" y="1649858"/>
            <a:ext cx="3690495" cy="3851275"/>
          </a:xfrm>
        </p:spPr>
        <p:txBody>
          <a:bodyPr>
            <a:normAutofit fontScale="92500" lnSpcReduction="20000"/>
          </a:bodyPr>
          <a:lstStyle/>
          <a:p>
            <a:pPr marL="0" indent="0">
              <a:buNone/>
            </a:pPr>
            <a:r>
              <a:rPr lang="cy" sz="2400" b="0" i="0" u="none" strike="noStrike" cap="none" baseline="0" dirty="0">
                <a:solidFill>
                  <a:schemeClr val="tx1"/>
                </a:solidFill>
                <a:effectLst/>
                <a:uFillTx/>
              </a:rPr>
              <a:t>Yn seiliedig ar gam datblygiad eu hymennydd, mae'r glasoed yn fwy tebygol o:</a:t>
            </a:r>
          </a:p>
          <a:p>
            <a:r>
              <a:rPr lang="cy" sz="2400" b="0" i="0" u="none" strike="noStrike" cap="none" baseline="0" dirty="0">
                <a:solidFill>
                  <a:schemeClr val="tx1"/>
                </a:solidFill>
                <a:effectLst/>
                <a:uFillTx/>
              </a:rPr>
              <a:t>Ymddwyn yn fyrbwyll</a:t>
            </a:r>
          </a:p>
          <a:p>
            <a:r>
              <a:rPr lang="cy" sz="2400" b="0" i="0" u="none" strike="noStrike" cap="none" baseline="0" dirty="0">
                <a:solidFill>
                  <a:schemeClr val="tx1"/>
                </a:solidFill>
                <a:effectLst/>
                <a:uFillTx/>
              </a:rPr>
              <a:t>Camddarllen neu gamddehongli ciwiau cymdeithasol ac emosiynau</a:t>
            </a:r>
          </a:p>
          <a:p>
            <a:r>
              <a:rPr lang="cy" dirty="0">
                <a:solidFill>
                  <a:schemeClr val="tx1"/>
                </a:solidFill>
              </a:rPr>
              <a:t>C</a:t>
            </a:r>
            <a:r>
              <a:rPr lang="cy" sz="2400" b="0" i="0" u="none" strike="noStrike" cap="none" baseline="0" dirty="0">
                <a:solidFill>
                  <a:schemeClr val="tx1"/>
                </a:solidFill>
                <a:effectLst/>
                <a:uFillTx/>
              </a:rPr>
              <a:t>ael damweiniau o bob math.</a:t>
            </a:r>
          </a:p>
          <a:p>
            <a:r>
              <a:rPr lang="cy" sz="2400" b="0" i="0" u="none" strike="noStrike" cap="none" baseline="0" dirty="0">
                <a:solidFill>
                  <a:schemeClr val="tx1"/>
                </a:solidFill>
                <a:effectLst/>
                <a:uFillTx/>
              </a:rPr>
              <a:t>Cymryd rhan mewn ymladd</a:t>
            </a:r>
          </a:p>
          <a:p>
            <a:r>
              <a:rPr lang="cy" sz="2400" b="0" i="0" u="none" strike="noStrike" cap="none" baseline="0" dirty="0">
                <a:solidFill>
                  <a:schemeClr val="tx1"/>
                </a:solidFill>
                <a:effectLst/>
                <a:uFillTx/>
              </a:rPr>
              <a:t>Cymryd rhan mewn ymddygiad peryglus neu llawn risg.</a:t>
            </a:r>
          </a:p>
          <a:p>
            <a:endParaRPr lang="en-US" dirty="0"/>
          </a:p>
        </p:txBody>
      </p:sp>
    </p:spTree>
    <p:extLst>
      <p:ext uri="{BB962C8B-B14F-4D97-AF65-F5344CB8AC3E}">
        <p14:creationId xmlns:p14="http://schemas.microsoft.com/office/powerpoint/2010/main" val="2119938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20EF6-1C42-7F6B-6B22-742234C270FD}"/>
              </a:ext>
            </a:extLst>
          </p:cNvPr>
          <p:cNvSpPr>
            <a:spLocks noGrp="1"/>
          </p:cNvSpPr>
          <p:nvPr>
            <p:ph type="title"/>
          </p:nvPr>
        </p:nvSpPr>
        <p:spPr/>
        <p:txBody>
          <a:bodyPr/>
          <a:lstStyle/>
          <a:p>
            <a:r>
              <a:rPr lang="en-GB" b="1" dirty="0" err="1">
                <a:cs typeface="Calibri" panose="020F0502020204030204" pitchFamily="34" charset="0"/>
              </a:rPr>
              <a:t>Hawliau</a:t>
            </a:r>
            <a:endParaRPr lang="en-US" b="1" dirty="0" err="1"/>
          </a:p>
        </p:txBody>
      </p:sp>
      <p:sp>
        <p:nvSpPr>
          <p:cNvPr id="3" name="Text Placeholder 2">
            <a:extLst>
              <a:ext uri="{FF2B5EF4-FFF2-40B4-BE49-F238E27FC236}">
                <a16:creationId xmlns:a16="http://schemas.microsoft.com/office/drawing/2014/main" id="{37F2B035-B991-56FF-D221-BBAC765FF7E3}"/>
              </a:ext>
            </a:extLst>
          </p:cNvPr>
          <p:cNvSpPr>
            <a:spLocks noGrp="1"/>
          </p:cNvSpPr>
          <p:nvPr>
            <p:ph type="body" sz="quarter" idx="10"/>
          </p:nvPr>
        </p:nvSpPr>
        <p:spPr/>
        <p:txBody>
          <a:bodyPr/>
          <a:lstStyle/>
          <a:p>
            <a:r>
              <a:rPr lang="en-GB" b="1" dirty="0">
                <a:cs typeface="Calibri" panose="020F0502020204030204" pitchFamily="34" charset="0"/>
              </a:rPr>
              <a:t>Rights </a:t>
            </a:r>
            <a:endParaRPr lang="en-GB" b="1" dirty="0"/>
          </a:p>
        </p:txBody>
      </p:sp>
      <p:sp>
        <p:nvSpPr>
          <p:cNvPr id="4" name="Text Placeholder 3">
            <a:extLst>
              <a:ext uri="{FF2B5EF4-FFF2-40B4-BE49-F238E27FC236}">
                <a16:creationId xmlns:a16="http://schemas.microsoft.com/office/drawing/2014/main" id="{D2AF495E-03E7-9C17-FDFB-E300ED13A07C}"/>
              </a:ext>
            </a:extLst>
          </p:cNvPr>
          <p:cNvSpPr>
            <a:spLocks noGrp="1"/>
          </p:cNvSpPr>
          <p:nvPr>
            <p:ph type="body" sz="quarter" idx="11"/>
          </p:nvPr>
        </p:nvSpPr>
        <p:spPr/>
        <p:txBody>
          <a:bodyPr/>
          <a:lstStyle/>
          <a:p>
            <a:r>
              <a:rPr lang="en-GB" sz="1500" dirty="0">
                <a:solidFill>
                  <a:schemeClr val="tx1"/>
                </a:solidFill>
                <a:cs typeface="Calibri" panose="020F0502020204030204" pitchFamily="34" charset="0"/>
              </a:rPr>
              <a:t>Mae </a:t>
            </a:r>
            <a:r>
              <a:rPr lang="en-GB" sz="1500" dirty="0" err="1">
                <a:solidFill>
                  <a:schemeClr val="tx1"/>
                </a:solidFill>
                <a:cs typeface="Calibri" panose="020F0502020204030204" pitchFamily="34" charset="0"/>
              </a:rPr>
              <a:t>Confensiwn</a:t>
            </a:r>
            <a:r>
              <a:rPr lang="en-GB" sz="1500" dirty="0">
                <a:solidFill>
                  <a:schemeClr val="tx1"/>
                </a:solidFill>
                <a:cs typeface="Calibri" panose="020F0502020204030204" pitchFamily="34" charset="0"/>
              </a:rPr>
              <a:t> y </a:t>
            </a:r>
            <a:r>
              <a:rPr lang="en-GB" sz="1500" dirty="0" err="1">
                <a:solidFill>
                  <a:schemeClr val="tx1"/>
                </a:solidFill>
                <a:cs typeface="Calibri" panose="020F0502020204030204" pitchFamily="34" charset="0"/>
              </a:rPr>
              <a:t>Cenhedloedd</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Unedig</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ar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Hawliau’r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Plentyn</a:t>
            </a:r>
            <a:r>
              <a:rPr lang="en-GB" sz="1500" dirty="0">
                <a:solidFill>
                  <a:schemeClr val="tx1"/>
                </a:solidFill>
                <a:cs typeface="Calibri" panose="020F0502020204030204" pitchFamily="34" charset="0"/>
              </a:rPr>
              <a:t> 1989 (</a:t>
            </a:r>
            <a:r>
              <a:rPr lang="en-GB" sz="1500" dirty="0" err="1">
                <a:solidFill>
                  <a:schemeClr val="tx1"/>
                </a:solidFill>
                <a:cs typeface="Calibri" panose="020F0502020204030204" pitchFamily="34" charset="0"/>
              </a:rPr>
              <a:t>daeth</a:t>
            </a:r>
            <a:r>
              <a:rPr lang="en-GB" sz="1500" dirty="0">
                <a:solidFill>
                  <a:schemeClr val="tx1"/>
                </a:solidFill>
                <a:cs typeface="Calibri" panose="020F0502020204030204" pitchFamily="34" charset="0"/>
              </a:rPr>
              <a:t> i </a:t>
            </a:r>
            <a:r>
              <a:rPr lang="en-GB" sz="1500" dirty="0" err="1">
                <a:solidFill>
                  <a:schemeClr val="tx1"/>
                </a:solidFill>
                <a:cs typeface="Calibri" panose="020F0502020204030204" pitchFamily="34" charset="0"/>
              </a:rPr>
              <a:t>rym</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yn</a:t>
            </a:r>
            <a:r>
              <a:rPr lang="en-GB" sz="1500" dirty="0">
                <a:solidFill>
                  <a:schemeClr val="tx1"/>
                </a:solidFill>
                <a:cs typeface="Calibri" panose="020F0502020204030204" pitchFamily="34" charset="0"/>
              </a:rPr>
              <a:t> y DU </a:t>
            </a:r>
            <a:r>
              <a:rPr lang="en-GB" sz="1500" dirty="0" err="1">
                <a:solidFill>
                  <a:schemeClr val="tx1"/>
                </a:solidFill>
                <a:cs typeface="Calibri" panose="020F0502020204030204" pitchFamily="34" charset="0"/>
              </a:rPr>
              <a:t>ym</a:t>
            </a:r>
            <a:r>
              <a:rPr lang="en-GB" sz="1500" dirty="0">
                <a:solidFill>
                  <a:schemeClr val="tx1"/>
                </a:solidFill>
                <a:cs typeface="Calibri" panose="020F0502020204030204" pitchFamily="34" charset="0"/>
              </a:rPr>
              <a:t> 1991). Mae Cymru </a:t>
            </a:r>
            <a:r>
              <a:rPr lang="en-GB" sz="1500" dirty="0" err="1">
                <a:solidFill>
                  <a:schemeClr val="tx1"/>
                </a:solidFill>
                <a:cs typeface="Calibri" panose="020F0502020204030204" pitchFamily="34" charset="0"/>
              </a:rPr>
              <a:t>wedi</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cynnwys</a:t>
            </a:r>
            <a:r>
              <a:rPr lang="en-GB" sz="1500" dirty="0">
                <a:solidFill>
                  <a:schemeClr val="tx1"/>
                </a:solidFill>
                <a:cs typeface="Calibri" panose="020F0502020204030204" pitchFamily="34" charset="0"/>
              </a:rPr>
              <a:t> CCUHP </a:t>
            </a:r>
            <a:r>
              <a:rPr lang="en-GB" sz="1500" dirty="0" err="1">
                <a:solidFill>
                  <a:schemeClr val="tx1"/>
                </a:solidFill>
                <a:cs typeface="Calibri" panose="020F0502020204030204" pitchFamily="34" charset="0"/>
              </a:rPr>
              <a:t>yn</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ei</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holl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bolisïau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ar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gyfer</a:t>
            </a:r>
            <a:r>
              <a:rPr lang="en-GB" sz="1500" dirty="0">
                <a:solidFill>
                  <a:schemeClr val="tx1"/>
                </a:solidFill>
                <a:cs typeface="Calibri" panose="020F0502020204030204" pitchFamily="34" charset="0"/>
              </a:rPr>
              <a:t> plant </a:t>
            </a:r>
            <a:r>
              <a:rPr lang="en-GB" sz="1500" dirty="0" err="1">
                <a:solidFill>
                  <a:schemeClr val="tx1"/>
                </a:solidFill>
                <a:cs typeface="Calibri" panose="020F0502020204030204" pitchFamily="34" charset="0"/>
              </a:rPr>
              <a:t>ers</a:t>
            </a:r>
            <a:r>
              <a:rPr lang="en-GB" sz="1500" dirty="0">
                <a:solidFill>
                  <a:schemeClr val="tx1"/>
                </a:solidFill>
                <a:cs typeface="Calibri" panose="020F0502020204030204" pitchFamily="34" charset="0"/>
              </a:rPr>
              <a:t> 2004. </a:t>
            </a:r>
            <a:endParaRPr lang="en-GB" dirty="0">
              <a:solidFill>
                <a:schemeClr val="tx1"/>
              </a:solidFill>
              <a:cs typeface="Calibri" panose="020F0502020204030204" pitchFamily="34" charset="0"/>
            </a:endParaRPr>
          </a:p>
          <a:p>
            <a:r>
              <a:rPr lang="en-GB" sz="1500" dirty="0" err="1">
                <a:solidFill>
                  <a:schemeClr val="tx1"/>
                </a:solidFill>
                <a:cs typeface="Calibri" panose="020F0502020204030204" pitchFamily="34" charset="0"/>
              </a:rPr>
              <a:t>Mesur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Hawliau</a:t>
            </a:r>
            <a:r>
              <a:rPr lang="en-GB" sz="1500" dirty="0">
                <a:solidFill>
                  <a:schemeClr val="tx1"/>
                </a:solidFill>
                <a:cs typeface="Calibri" panose="020F0502020204030204" pitchFamily="34" charset="0"/>
              </a:rPr>
              <a:t> Plant a </a:t>
            </a:r>
            <a:r>
              <a:rPr lang="en-GB" sz="1500" dirty="0" err="1">
                <a:solidFill>
                  <a:schemeClr val="tx1"/>
                </a:solidFill>
                <a:cs typeface="Calibri" panose="020F0502020204030204" pitchFamily="34" charset="0"/>
              </a:rPr>
              <a:t>Phobl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Ifanc</a:t>
            </a:r>
            <a:r>
              <a:rPr lang="en-GB" sz="1500" dirty="0">
                <a:solidFill>
                  <a:schemeClr val="tx1"/>
                </a:solidFill>
                <a:cs typeface="Calibri" panose="020F0502020204030204" pitchFamily="34" charset="0"/>
              </a:rPr>
              <a:t> (Cymru) 2011</a:t>
            </a:r>
            <a:endParaRPr lang="en-GB" dirty="0">
              <a:solidFill>
                <a:schemeClr val="tx1"/>
              </a:solidFill>
              <a:cs typeface="Calibri" panose="020F0502020204030204" pitchFamily="34" charset="0"/>
            </a:endParaRPr>
          </a:p>
          <a:p>
            <a:r>
              <a:rPr lang="en-GB" sz="1500" dirty="0">
                <a:solidFill>
                  <a:schemeClr val="tx1"/>
                </a:solidFill>
                <a:cs typeface="Calibri" panose="020F0502020204030204" pitchFamily="34" charset="0"/>
              </a:rPr>
              <a:t>Deddf </a:t>
            </a:r>
            <a:r>
              <a:rPr lang="en-GB" sz="1500" dirty="0" err="1">
                <a:solidFill>
                  <a:schemeClr val="tx1"/>
                </a:solidFill>
                <a:cs typeface="Calibri" panose="020F0502020204030204" pitchFamily="34" charset="0"/>
              </a:rPr>
              <a:t>Gwasanaethau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Cymdeithasol</a:t>
            </a:r>
            <a:r>
              <a:rPr lang="en-GB" sz="1500" dirty="0">
                <a:solidFill>
                  <a:schemeClr val="tx1"/>
                </a:solidFill>
                <a:cs typeface="Calibri" panose="020F0502020204030204" pitchFamily="34" charset="0"/>
              </a:rPr>
              <a:t> a </a:t>
            </a:r>
            <a:r>
              <a:rPr lang="en-GB" sz="1500" dirty="0" err="1">
                <a:solidFill>
                  <a:schemeClr val="tx1"/>
                </a:solidFill>
                <a:cs typeface="Calibri" panose="020F0502020204030204" pitchFamily="34" charset="0"/>
              </a:rPr>
              <a:t>Llesiant</a:t>
            </a:r>
            <a:r>
              <a:rPr lang="en-GB" sz="1500" dirty="0">
                <a:solidFill>
                  <a:schemeClr val="tx1"/>
                </a:solidFill>
                <a:cs typeface="Calibri" panose="020F0502020204030204" pitchFamily="34" charset="0"/>
              </a:rPr>
              <a:t> (Cymru) 2014 - </a:t>
            </a:r>
            <a:r>
              <a:rPr lang="en-GB" sz="1500" dirty="0" err="1">
                <a:solidFill>
                  <a:schemeClr val="tx1"/>
                </a:solidFill>
                <a:cs typeface="Calibri" panose="020F0502020204030204" pitchFamily="34" charset="0"/>
              </a:rPr>
              <a:t>canolbwyntio</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ar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ganlyniadau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llesiant</a:t>
            </a:r>
            <a:r>
              <a:rPr lang="en-GB" sz="1500" dirty="0">
                <a:solidFill>
                  <a:schemeClr val="tx1"/>
                </a:solidFill>
                <a:cs typeface="Calibri" panose="020F0502020204030204" pitchFamily="34" charset="0"/>
              </a:rPr>
              <a:t> i </a:t>
            </a:r>
            <a:r>
              <a:rPr lang="en-GB" sz="1500" dirty="0" err="1">
                <a:solidFill>
                  <a:schemeClr val="tx1"/>
                </a:solidFill>
                <a:cs typeface="Calibri" panose="020F0502020204030204" pitchFamily="34" charset="0"/>
              </a:rPr>
              <a:t>blant</a:t>
            </a:r>
            <a:r>
              <a:rPr lang="en-GB" sz="1500" dirty="0">
                <a:solidFill>
                  <a:schemeClr val="tx1"/>
                </a:solidFill>
                <a:cs typeface="Calibri" panose="020F0502020204030204" pitchFamily="34" charset="0"/>
              </a:rPr>
              <a:t>.  Mae </a:t>
            </a:r>
            <a:r>
              <a:rPr lang="en-GB" sz="1500" dirty="0" err="1">
                <a:solidFill>
                  <a:schemeClr val="tx1"/>
                </a:solidFill>
                <a:cs typeface="Calibri" panose="020F0502020204030204" pitchFamily="34" charset="0"/>
              </a:rPr>
              <a:t>eiriolaeth</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cael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llais</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cael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fy</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nghlywed</a:t>
            </a:r>
            <a:r>
              <a:rPr lang="en-GB" sz="1500" dirty="0">
                <a:solidFill>
                  <a:schemeClr val="tx1"/>
                </a:solidFill>
                <a:cs typeface="Calibri" panose="020F0502020204030204" pitchFamily="34" charset="0"/>
              </a:rPr>
              <a:t> a </a:t>
            </a:r>
            <a:r>
              <a:rPr lang="en-GB" sz="1500" dirty="0" err="1">
                <a:solidFill>
                  <a:schemeClr val="tx1"/>
                </a:solidFill>
                <a:cs typeface="Calibri" panose="020F0502020204030204" pitchFamily="34" charset="0"/>
              </a:rPr>
              <a:t>chydnabod</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fy</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nghryfderau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fel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plentyn</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wrth</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wraidd</a:t>
            </a:r>
            <a:r>
              <a:rPr lang="en-GB" sz="1500" dirty="0">
                <a:solidFill>
                  <a:schemeClr val="tx1"/>
                </a:solidFill>
                <a:cs typeface="Calibri" panose="020F0502020204030204" pitchFamily="34" charset="0"/>
              </a:rPr>
              <a:t> y darn </a:t>
            </a:r>
            <a:r>
              <a:rPr lang="en-GB" sz="1500" dirty="0" err="1">
                <a:solidFill>
                  <a:schemeClr val="tx1"/>
                </a:solidFill>
                <a:cs typeface="Calibri" panose="020F0502020204030204" pitchFamily="34" charset="0"/>
              </a:rPr>
              <a:t>hwn</a:t>
            </a:r>
            <a:r>
              <a:rPr lang="en-GB" sz="1500" dirty="0">
                <a:solidFill>
                  <a:schemeClr val="tx1"/>
                </a:solidFill>
                <a:cs typeface="Calibri" panose="020F0502020204030204" pitchFamily="34" charset="0"/>
              </a:rPr>
              <a:t> o </a:t>
            </a:r>
            <a:r>
              <a:rPr lang="en-GB" sz="1500" dirty="0" err="1">
                <a:solidFill>
                  <a:schemeClr val="tx1"/>
                </a:solidFill>
                <a:cs typeface="Calibri" panose="020F0502020204030204" pitchFamily="34" charset="0"/>
              </a:rPr>
              <a:t>ddeddfwriaeth</a:t>
            </a:r>
            <a:r>
              <a:rPr lang="en-GB" sz="1500" dirty="0">
                <a:solidFill>
                  <a:schemeClr val="tx1"/>
                </a:solidFill>
                <a:cs typeface="Calibri" panose="020F0502020204030204" pitchFamily="34" charset="0"/>
              </a:rPr>
              <a:t>.</a:t>
            </a:r>
            <a:endParaRPr lang="en-GB" dirty="0">
              <a:solidFill>
                <a:schemeClr val="tx1"/>
              </a:solidFill>
            </a:endParaRPr>
          </a:p>
        </p:txBody>
      </p:sp>
      <p:sp>
        <p:nvSpPr>
          <p:cNvPr id="5" name="Text Placeholder 4">
            <a:extLst>
              <a:ext uri="{FF2B5EF4-FFF2-40B4-BE49-F238E27FC236}">
                <a16:creationId xmlns:a16="http://schemas.microsoft.com/office/drawing/2014/main" id="{74B613FA-9524-CA60-9563-C57F510A59B7}"/>
              </a:ext>
            </a:extLst>
          </p:cNvPr>
          <p:cNvSpPr>
            <a:spLocks noGrp="1"/>
          </p:cNvSpPr>
          <p:nvPr>
            <p:ph type="body" sz="quarter" idx="12"/>
          </p:nvPr>
        </p:nvSpPr>
        <p:spPr/>
        <p:txBody>
          <a:bodyPr>
            <a:normAutofit fontScale="70000" lnSpcReduction="20000"/>
          </a:bodyPr>
          <a:lstStyle/>
          <a:p>
            <a:pPr>
              <a:lnSpc>
                <a:spcPct val="120000"/>
              </a:lnSpc>
            </a:pPr>
            <a:r>
              <a:rPr lang="en-GB" sz="2200" dirty="0">
                <a:solidFill>
                  <a:schemeClr val="tx1"/>
                </a:solidFill>
                <a:cs typeface="Calibri"/>
              </a:rPr>
              <a:t>United Nations Convention on the Rights of the Child 1989 (came into force in the UK in 1991) Wales has included the UNCRC in all its policies for children since 2004. </a:t>
            </a:r>
            <a:endParaRPr lang="en-GB" dirty="0">
              <a:solidFill>
                <a:schemeClr val="tx1"/>
              </a:solidFill>
              <a:cs typeface="Calibri" panose="020F0502020204030204" pitchFamily="34" charset="0"/>
            </a:endParaRPr>
          </a:p>
          <a:p>
            <a:pPr>
              <a:lnSpc>
                <a:spcPct val="120000"/>
              </a:lnSpc>
            </a:pPr>
            <a:r>
              <a:rPr lang="en-GB" sz="2200" dirty="0">
                <a:solidFill>
                  <a:schemeClr val="tx1"/>
                </a:solidFill>
                <a:cs typeface="Calibri"/>
              </a:rPr>
              <a:t>Rights of Children and Young Persons (Wales) Measure 2011</a:t>
            </a:r>
            <a:endParaRPr lang="en-GB" dirty="0">
              <a:solidFill>
                <a:schemeClr val="tx1"/>
              </a:solidFill>
              <a:cs typeface="Calibri" panose="020F0502020204030204" pitchFamily="34" charset="0"/>
            </a:endParaRPr>
          </a:p>
          <a:p>
            <a:pPr>
              <a:lnSpc>
                <a:spcPct val="120000"/>
              </a:lnSpc>
            </a:pPr>
            <a:r>
              <a:rPr lang="en-GB" sz="2200" dirty="0">
                <a:solidFill>
                  <a:schemeClr val="tx1"/>
                </a:solidFill>
                <a:cs typeface="Calibri"/>
              </a:rPr>
              <a:t>Social Services and Wellbeing (Wales) Act 2014 – a focus on the wellbeing outcomes for children.  Advocacy, having a voice , being heard and acknowledging my strengths as a child,  is at the heart of this piece of legislation.</a:t>
            </a:r>
            <a:r>
              <a:rPr lang="en-GB" sz="2200" dirty="0">
                <a:solidFill>
                  <a:schemeClr val="tx1"/>
                </a:solidFill>
                <a:latin typeface="Calibri"/>
                <a:cs typeface="Calibri"/>
              </a:rPr>
              <a:t>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1893407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F64A48-66EB-C746-8755-BBCF3179DFD1}"/>
              </a:ext>
            </a:extLst>
          </p:cNvPr>
          <p:cNvSpPr>
            <a:spLocks noGrp="1"/>
          </p:cNvSpPr>
          <p:nvPr>
            <p:ph type="body" sz="quarter" idx="10"/>
          </p:nvPr>
        </p:nvSpPr>
        <p:spPr/>
        <p:txBody>
          <a:bodyPr/>
          <a:lstStyle/>
          <a:p>
            <a:r>
              <a:rPr lang="en-US" b="1" dirty="0"/>
              <a:t>Reflection </a:t>
            </a:r>
          </a:p>
        </p:txBody>
      </p:sp>
      <p:sp>
        <p:nvSpPr>
          <p:cNvPr id="5" name="Text Placeholder 4">
            <a:extLst>
              <a:ext uri="{FF2B5EF4-FFF2-40B4-BE49-F238E27FC236}">
                <a16:creationId xmlns:a16="http://schemas.microsoft.com/office/drawing/2014/main" id="{F0F49566-9125-414D-A2A8-D33DD9E83090}"/>
              </a:ext>
            </a:extLst>
          </p:cNvPr>
          <p:cNvSpPr>
            <a:spLocks noGrp="1"/>
          </p:cNvSpPr>
          <p:nvPr>
            <p:ph type="body" sz="quarter" idx="12"/>
          </p:nvPr>
        </p:nvSpPr>
        <p:spPr/>
        <p:txBody>
          <a:bodyPr>
            <a:normAutofit/>
          </a:bodyPr>
          <a:lstStyle/>
          <a:p>
            <a:pPr marL="0" indent="0">
              <a:buNone/>
            </a:pPr>
            <a:r>
              <a:rPr lang="en-GB" dirty="0">
                <a:solidFill>
                  <a:schemeClr val="tx1"/>
                </a:solidFill>
                <a:cs typeface="Calibri Light" panose="020F0302020204030204" pitchFamily="34" charset="0"/>
              </a:rPr>
              <a:t>What challenges and dilemmas might a worker face in relation to this aspect of development ?</a:t>
            </a:r>
          </a:p>
          <a:p>
            <a:endParaRPr lang="en-US" dirty="0"/>
          </a:p>
        </p:txBody>
      </p:sp>
      <p:sp>
        <p:nvSpPr>
          <p:cNvPr id="4" name="Text Placeholder 2">
            <a:extLst>
              <a:ext uri="{FF2B5EF4-FFF2-40B4-BE49-F238E27FC236}">
                <a16:creationId xmlns:a16="http://schemas.microsoft.com/office/drawing/2014/main" id="{47F64A48-66EB-C746-8755-BBCF3179DFD1}"/>
              </a:ext>
            </a:extLst>
          </p:cNvPr>
          <p:cNvSpPr>
            <a:spLocks noGrp="1"/>
          </p:cNvSpPr>
          <p:nvPr>
            <p:ph type="body" sz="quarter" idx="10"/>
            <p:custDataLst>
              <p:tags r:id="rId1"/>
            </p:custDataLst>
          </p:nvPr>
        </p:nvSpPr>
        <p:spPr>
          <a:xfrm>
            <a:off x="424625" y="365126"/>
            <a:ext cx="3690937" cy="1031284"/>
          </a:xfrm>
        </p:spPr>
        <p:txBody>
          <a:bodyPr/>
          <a:lstStyle/>
          <a:p>
            <a:r>
              <a:rPr lang="cy" sz="2800" b="1" i="0" u="none" strike="noStrike" cap="none" baseline="0" dirty="0">
                <a:solidFill>
                  <a:srgbClr val="16AD85"/>
                </a:solidFill>
                <a:effectLst/>
                <a:uFillTx/>
              </a:rPr>
              <a:t>Myfyrio </a:t>
            </a:r>
          </a:p>
        </p:txBody>
      </p:sp>
      <p:sp>
        <p:nvSpPr>
          <p:cNvPr id="6" name="Text Placeholder 4">
            <a:extLst>
              <a:ext uri="{FF2B5EF4-FFF2-40B4-BE49-F238E27FC236}">
                <a16:creationId xmlns:a16="http://schemas.microsoft.com/office/drawing/2014/main" id="{F0F49566-9125-414D-A2A8-D33DD9E83090}"/>
              </a:ext>
            </a:extLst>
          </p:cNvPr>
          <p:cNvSpPr>
            <a:spLocks noGrp="1"/>
          </p:cNvSpPr>
          <p:nvPr>
            <p:ph type="body" sz="quarter" idx="12"/>
            <p:custDataLst>
              <p:tags r:id="rId2"/>
            </p:custDataLst>
          </p:nvPr>
        </p:nvSpPr>
        <p:spPr>
          <a:xfrm>
            <a:off x="324041" y="1668146"/>
            <a:ext cx="3690495" cy="3851275"/>
          </a:xfrm>
        </p:spPr>
        <p:txBody>
          <a:bodyPr>
            <a:normAutofit/>
          </a:bodyPr>
          <a:lstStyle/>
          <a:p>
            <a:pPr marL="0" indent="0">
              <a:buNone/>
            </a:pPr>
            <a:r>
              <a:rPr lang="cy" sz="2400" b="0" i="0" u="none" strike="noStrike" cap="none" baseline="0" dirty="0">
                <a:solidFill>
                  <a:schemeClr val="tx1"/>
                </a:solidFill>
                <a:effectLst/>
                <a:uFillTx/>
              </a:rPr>
              <a:t>Pa heriau a chyfyng-gyngor y gallai gweithiwr eu hwynebu mewn perthynas â'r agwedd hon ar ddatblygiad?</a:t>
            </a:r>
          </a:p>
          <a:p>
            <a:endParaRPr lang="en-US" dirty="0"/>
          </a:p>
        </p:txBody>
      </p:sp>
    </p:spTree>
    <p:extLst>
      <p:ext uri="{BB962C8B-B14F-4D97-AF65-F5344CB8AC3E}">
        <p14:creationId xmlns:p14="http://schemas.microsoft.com/office/powerpoint/2010/main" val="559797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9A77B31-7592-D747-BB3F-D1874E7B5F79}"/>
              </a:ext>
            </a:extLst>
          </p:cNvPr>
          <p:cNvSpPr>
            <a:spLocks noGrp="1"/>
          </p:cNvSpPr>
          <p:nvPr>
            <p:ph type="body" sz="quarter" idx="10"/>
          </p:nvPr>
        </p:nvSpPr>
        <p:spPr>
          <a:xfrm>
            <a:off x="4862513" y="361409"/>
            <a:ext cx="3690937" cy="1031284"/>
          </a:xfrm>
        </p:spPr>
        <p:txBody>
          <a:bodyPr/>
          <a:lstStyle/>
          <a:p>
            <a:r>
              <a:rPr lang="en-US" b="1" dirty="0"/>
              <a:t>Key tasks of adolescence </a:t>
            </a:r>
          </a:p>
        </p:txBody>
      </p:sp>
      <p:sp>
        <p:nvSpPr>
          <p:cNvPr id="5" name="Text Placeholder 4">
            <a:extLst>
              <a:ext uri="{FF2B5EF4-FFF2-40B4-BE49-F238E27FC236}">
                <a16:creationId xmlns:a16="http://schemas.microsoft.com/office/drawing/2014/main" id="{C50AFFCB-A4A6-E64E-AD0A-4852F9F47BEF}"/>
              </a:ext>
            </a:extLst>
          </p:cNvPr>
          <p:cNvSpPr>
            <a:spLocks noGrp="1"/>
          </p:cNvSpPr>
          <p:nvPr>
            <p:ph type="body" sz="quarter" idx="12"/>
          </p:nvPr>
        </p:nvSpPr>
        <p:spPr/>
        <p:txBody>
          <a:bodyPr/>
          <a:lstStyle/>
          <a:p>
            <a:pPr marL="93663" indent="0">
              <a:buNone/>
            </a:pPr>
            <a:r>
              <a:rPr lang="en-GB" dirty="0">
                <a:solidFill>
                  <a:schemeClr val="tx1"/>
                </a:solidFill>
              </a:rPr>
              <a:t>Establishing a secure sense of who you are</a:t>
            </a:r>
          </a:p>
          <a:p>
            <a:pPr marL="93663" indent="0">
              <a:buNone/>
            </a:pPr>
            <a:r>
              <a:rPr lang="en-GB" dirty="0">
                <a:solidFill>
                  <a:schemeClr val="tx1"/>
                </a:solidFill>
              </a:rPr>
              <a:t>More inter-dependent relationship with families</a:t>
            </a:r>
          </a:p>
          <a:p>
            <a:pPr marL="93663" indent="0">
              <a:buNone/>
            </a:pPr>
            <a:r>
              <a:rPr lang="en-GB" dirty="0">
                <a:solidFill>
                  <a:schemeClr val="tx1"/>
                </a:solidFill>
              </a:rPr>
              <a:t>Achieving physical adult maturity</a:t>
            </a:r>
          </a:p>
          <a:p>
            <a:pPr marL="93663" indent="0">
              <a:buNone/>
            </a:pPr>
            <a:r>
              <a:rPr lang="en-GB" dirty="0">
                <a:solidFill>
                  <a:schemeClr val="tx1"/>
                </a:solidFill>
              </a:rPr>
              <a:t>Establishing relationship with peers</a:t>
            </a:r>
          </a:p>
          <a:p>
            <a:pPr>
              <a:buNone/>
            </a:pPr>
            <a:r>
              <a:rPr lang="en-GB" dirty="0">
                <a:solidFill>
                  <a:schemeClr val="tx1"/>
                </a:solidFill>
              </a:rPr>
              <a:t>(Wilson et al 2011:173)</a:t>
            </a:r>
          </a:p>
          <a:p>
            <a:endParaRPr lang="en-US" dirty="0"/>
          </a:p>
        </p:txBody>
      </p:sp>
      <p:sp>
        <p:nvSpPr>
          <p:cNvPr id="4" name="Text Placeholder 2">
            <a:extLst>
              <a:ext uri="{FF2B5EF4-FFF2-40B4-BE49-F238E27FC236}">
                <a16:creationId xmlns:a16="http://schemas.microsoft.com/office/drawing/2014/main" id="{99A77B31-7592-D747-BB3F-D1874E7B5F79}"/>
              </a:ext>
            </a:extLst>
          </p:cNvPr>
          <p:cNvSpPr>
            <a:spLocks noGrp="1"/>
          </p:cNvSpPr>
          <p:nvPr>
            <p:ph type="body" sz="quarter" idx="10"/>
            <p:custDataLst>
              <p:tags r:id="rId1"/>
            </p:custDataLst>
          </p:nvPr>
        </p:nvSpPr>
        <p:spPr>
          <a:xfrm>
            <a:off x="420611" y="361409"/>
            <a:ext cx="3690937" cy="1031284"/>
          </a:xfrm>
        </p:spPr>
        <p:txBody>
          <a:bodyPr/>
          <a:lstStyle/>
          <a:p>
            <a:r>
              <a:rPr lang="cy" sz="2800" b="1" i="0" u="none" strike="noStrike" cap="none" baseline="0" dirty="0">
                <a:solidFill>
                  <a:srgbClr val="16AD85"/>
                </a:solidFill>
                <a:effectLst/>
                <a:uFillTx/>
              </a:rPr>
              <a:t>Tasgau allweddol yn ystod glasoed </a:t>
            </a:r>
          </a:p>
        </p:txBody>
      </p:sp>
      <p:sp>
        <p:nvSpPr>
          <p:cNvPr id="6" name="Text Placeholder 4">
            <a:extLst>
              <a:ext uri="{FF2B5EF4-FFF2-40B4-BE49-F238E27FC236}">
                <a16:creationId xmlns:a16="http://schemas.microsoft.com/office/drawing/2014/main" id="{C50AFFCB-A4A6-E64E-AD0A-4852F9F47BEF}"/>
              </a:ext>
            </a:extLst>
          </p:cNvPr>
          <p:cNvSpPr>
            <a:spLocks noGrp="1"/>
          </p:cNvSpPr>
          <p:nvPr>
            <p:ph type="body" sz="quarter" idx="12"/>
            <p:custDataLst>
              <p:tags r:id="rId2"/>
            </p:custDataLst>
          </p:nvPr>
        </p:nvSpPr>
        <p:spPr>
          <a:xfrm>
            <a:off x="269177" y="1649413"/>
            <a:ext cx="3690495" cy="3851275"/>
          </a:xfrm>
        </p:spPr>
        <p:txBody>
          <a:bodyPr>
            <a:normAutofit lnSpcReduction="10000"/>
          </a:bodyPr>
          <a:lstStyle/>
          <a:p>
            <a:pPr marL="93663" indent="0">
              <a:buNone/>
            </a:pPr>
            <a:r>
              <a:rPr lang="cy" sz="2400" b="0" i="0" u="none" strike="noStrike" cap="none" baseline="0" dirty="0">
                <a:solidFill>
                  <a:schemeClr val="tx1"/>
                </a:solidFill>
                <a:effectLst/>
                <a:uFillTx/>
              </a:rPr>
              <a:t>Sefydlu ymdeimlad sicr o bwy ydych chi</a:t>
            </a:r>
          </a:p>
          <a:p>
            <a:pPr marL="93663" indent="0">
              <a:buNone/>
            </a:pPr>
            <a:r>
              <a:rPr lang="cy" sz="2400" b="0" i="0" u="none" strike="noStrike" cap="none" baseline="0" dirty="0">
                <a:solidFill>
                  <a:schemeClr val="tx1"/>
                </a:solidFill>
                <a:effectLst/>
                <a:uFillTx/>
              </a:rPr>
              <a:t>Perthynas fwy rhyngddibynnol gyda theuluoedd</a:t>
            </a:r>
          </a:p>
          <a:p>
            <a:pPr marL="93663" indent="0">
              <a:buNone/>
            </a:pPr>
            <a:r>
              <a:rPr lang="cy" sz="2400" b="0" i="0" u="none" strike="noStrike" cap="none" baseline="0" dirty="0">
                <a:solidFill>
                  <a:schemeClr val="tx1"/>
                </a:solidFill>
                <a:effectLst/>
                <a:uFillTx/>
              </a:rPr>
              <a:t>Cyflawni aeddfedrwydd corfforol fel oedolyn</a:t>
            </a:r>
          </a:p>
          <a:p>
            <a:pPr marL="93663" indent="0">
              <a:buNone/>
            </a:pPr>
            <a:r>
              <a:rPr lang="cy" sz="2400" b="0" i="0" u="none" strike="noStrike" cap="none" baseline="0" dirty="0">
                <a:solidFill>
                  <a:schemeClr val="tx1"/>
                </a:solidFill>
                <a:effectLst/>
                <a:uFillTx/>
              </a:rPr>
              <a:t>Sefydlu perthynas gyda chyfoedion</a:t>
            </a:r>
          </a:p>
          <a:p>
            <a:pPr>
              <a:buNone/>
            </a:pPr>
            <a:r>
              <a:rPr lang="cy" sz="2400" b="0" i="0" u="none" strike="noStrike" cap="none" baseline="0" dirty="0">
                <a:solidFill>
                  <a:schemeClr val="tx1"/>
                </a:solidFill>
                <a:effectLst/>
                <a:uFillTx/>
              </a:rPr>
              <a:t>(Wilson et al 2011:173)</a:t>
            </a:r>
          </a:p>
          <a:p>
            <a:endParaRPr lang="en-US" dirty="0"/>
          </a:p>
        </p:txBody>
      </p:sp>
    </p:spTree>
    <p:extLst>
      <p:ext uri="{BB962C8B-B14F-4D97-AF65-F5344CB8AC3E}">
        <p14:creationId xmlns:p14="http://schemas.microsoft.com/office/powerpoint/2010/main" val="235213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EC32A-F607-5871-9777-B76127473127}"/>
              </a:ext>
            </a:extLst>
          </p:cNvPr>
          <p:cNvSpPr>
            <a:spLocks noGrp="1"/>
          </p:cNvSpPr>
          <p:nvPr>
            <p:ph type="title"/>
          </p:nvPr>
        </p:nvSpPr>
        <p:spPr/>
        <p:txBody>
          <a:bodyPr/>
          <a:lstStyle/>
          <a:p>
            <a:r>
              <a:rPr lang="en-GB" b="1" dirty="0" err="1">
                <a:cs typeface="Calibri" panose="020F0502020204030204" pitchFamily="34" charset="0"/>
              </a:rPr>
              <a:t>Glasoed</a:t>
            </a:r>
            <a:r>
              <a:rPr lang="en-GB" b="1" dirty="0">
                <a:cs typeface="Calibri" panose="020F0502020204030204" pitchFamily="34" charset="0"/>
              </a:rPr>
              <a:t> ac </a:t>
            </a:r>
            <a:r>
              <a:rPr lang="en-GB" b="1" dirty="0" err="1">
                <a:cs typeface="Calibri" panose="020F0502020204030204" pitchFamily="34" charset="0"/>
              </a:rPr>
              <a:t>Ymlyniad</a:t>
            </a:r>
            <a:r>
              <a:rPr lang="en-GB"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07706F88-7B8A-DD93-C435-5DE41A980234}"/>
              </a:ext>
            </a:extLst>
          </p:cNvPr>
          <p:cNvSpPr>
            <a:spLocks noGrp="1"/>
          </p:cNvSpPr>
          <p:nvPr>
            <p:ph type="body" sz="quarter" idx="10"/>
          </p:nvPr>
        </p:nvSpPr>
        <p:spPr/>
        <p:txBody>
          <a:bodyPr/>
          <a:lstStyle/>
          <a:p>
            <a:r>
              <a:rPr lang="en-GB" b="1" dirty="0">
                <a:cs typeface="Calibri" panose="020F0502020204030204" pitchFamily="34" charset="0"/>
              </a:rPr>
              <a:t>Adolescence and Attachment </a:t>
            </a:r>
          </a:p>
        </p:txBody>
      </p:sp>
      <p:sp>
        <p:nvSpPr>
          <p:cNvPr id="4" name="Text Placeholder 3">
            <a:extLst>
              <a:ext uri="{FF2B5EF4-FFF2-40B4-BE49-F238E27FC236}">
                <a16:creationId xmlns:a16="http://schemas.microsoft.com/office/drawing/2014/main" id="{6E419A2C-1F80-B7F9-F465-C55222138C34}"/>
              </a:ext>
            </a:extLst>
          </p:cNvPr>
          <p:cNvSpPr>
            <a:spLocks noGrp="1"/>
          </p:cNvSpPr>
          <p:nvPr>
            <p:ph type="body" sz="quarter" idx="11"/>
          </p:nvPr>
        </p:nvSpPr>
        <p:spPr/>
        <p:txBody>
          <a:bodyPr vert="horz" wrap="square" lIns="91440" tIns="45720" rIns="91440" bIns="45720" numCol="1" anchor="t" anchorCtr="0" compatLnSpc="1">
            <a:prstTxWarp prst="textNoShape">
              <a:avLst/>
            </a:prstTxWarp>
            <a:noAutofit/>
          </a:bodyPr>
          <a:lstStyle/>
          <a:p>
            <a:r>
              <a:rPr lang="en-GB" sz="2100" dirty="0" err="1">
                <a:solidFill>
                  <a:schemeClr val="tx1"/>
                </a:solidFill>
                <a:cs typeface="Calibri" panose="020F0502020204030204" pitchFamily="34" charset="0"/>
              </a:rPr>
              <a:t>Oherwydd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newidiadau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mewn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perthnasoedd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teuluol</a:t>
            </a:r>
            <a:r>
              <a:rPr lang="en-GB" sz="2100" dirty="0">
                <a:solidFill>
                  <a:schemeClr val="tx1"/>
                </a:solidFill>
                <a:cs typeface="Calibri" panose="020F0502020204030204" pitchFamily="34" charset="0"/>
              </a:rPr>
              <a:t> a </a:t>
            </a:r>
            <a:r>
              <a:rPr lang="en-GB" sz="2100" dirty="0" err="1">
                <a:solidFill>
                  <a:schemeClr val="tx1"/>
                </a:solidFill>
                <a:cs typeface="Calibri" panose="020F0502020204030204" pitchFamily="34" charset="0"/>
              </a:rPr>
              <a:t>chyfoedion</a:t>
            </a:r>
            <a:r>
              <a:rPr lang="en-GB" sz="2100" dirty="0">
                <a:solidFill>
                  <a:schemeClr val="tx1"/>
                </a:solidFill>
                <a:cs typeface="Calibri" panose="020F0502020204030204" pitchFamily="34" charset="0"/>
              </a:rPr>
              <a:t>, a </a:t>
            </a:r>
            <a:r>
              <a:rPr lang="en-GB" sz="2100" dirty="0" err="1">
                <a:solidFill>
                  <a:schemeClr val="tx1"/>
                </a:solidFill>
                <a:cs typeface="Calibri" panose="020F0502020204030204" pitchFamily="34" charset="0"/>
              </a:rPr>
              <a:t>newidiadau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yr</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ymennydd</a:t>
            </a:r>
            <a:r>
              <a:rPr lang="en-GB" sz="2100" dirty="0">
                <a:solidFill>
                  <a:schemeClr val="tx1"/>
                </a:solidFill>
                <a:cs typeface="Calibri" panose="020F0502020204030204" pitchFamily="34" charset="0"/>
              </a:rPr>
              <a:t>, gall y </a:t>
            </a:r>
            <a:r>
              <a:rPr lang="en-GB" sz="2100" dirty="0" err="1">
                <a:solidFill>
                  <a:schemeClr val="tx1"/>
                </a:solidFill>
                <a:cs typeface="Calibri" panose="020F0502020204030204" pitchFamily="34" charset="0"/>
              </a:rPr>
              <a:t>glasoed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fod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gyfle</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posibl</a:t>
            </a:r>
            <a:r>
              <a:rPr lang="en-GB" sz="2100" dirty="0">
                <a:solidFill>
                  <a:schemeClr val="tx1"/>
                </a:solidFill>
                <a:cs typeface="Calibri" panose="020F0502020204030204" pitchFamily="34" charset="0"/>
              </a:rPr>
              <a:t> i </a:t>
            </a:r>
            <a:r>
              <a:rPr lang="en-GB" sz="2100" dirty="0" err="1">
                <a:solidFill>
                  <a:schemeClr val="tx1"/>
                </a:solidFill>
                <a:cs typeface="Calibri" panose="020F0502020204030204" pitchFamily="34" charset="0"/>
              </a:rPr>
              <a:t>ddatblygu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perthnasoedd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ymlyniad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newydd</a:t>
            </a:r>
            <a:r>
              <a:rPr lang="en-GB" sz="2100" dirty="0">
                <a:solidFill>
                  <a:schemeClr val="tx1"/>
                </a:solidFill>
                <a:cs typeface="Calibri" panose="020F0502020204030204" pitchFamily="34" charset="0"/>
              </a:rPr>
              <a:t> a </a:t>
            </a:r>
            <a:r>
              <a:rPr lang="en-GB" sz="2100" dirty="0" err="1">
                <a:solidFill>
                  <a:schemeClr val="tx1"/>
                </a:solidFill>
                <a:cs typeface="Calibri" panose="020F0502020204030204" pitchFamily="34" charset="0"/>
              </a:rPr>
              <a:t>gwahanol</a:t>
            </a:r>
            <a:r>
              <a:rPr lang="en-GB" sz="2100" dirty="0">
                <a:solidFill>
                  <a:schemeClr val="tx1"/>
                </a:solidFill>
                <a:cs typeface="Calibri" panose="020F0502020204030204" pitchFamily="34" charset="0"/>
              </a:rPr>
              <a:t>.</a:t>
            </a:r>
          </a:p>
          <a:p>
            <a:r>
              <a:rPr lang="en-GB" sz="2100" dirty="0">
                <a:solidFill>
                  <a:schemeClr val="tx1"/>
                </a:solidFill>
                <a:cs typeface="Calibri" panose="020F0502020204030204" pitchFamily="34" charset="0"/>
              </a:rPr>
              <a:t>Mae </a:t>
            </a:r>
            <a:r>
              <a:rPr lang="en-GB" sz="2100" dirty="0" err="1">
                <a:solidFill>
                  <a:schemeClr val="tx1"/>
                </a:solidFill>
                <a:cs typeface="Calibri" panose="020F0502020204030204" pitchFamily="34" charset="0"/>
              </a:rPr>
              <a:t>pwysau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gyfoedion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fwy</a:t>
            </a:r>
            <a:r>
              <a:rPr lang="en-GB" sz="2100" dirty="0">
                <a:solidFill>
                  <a:schemeClr val="tx1"/>
                </a:solidFill>
                <a:cs typeface="Calibri" panose="020F0502020204030204" pitchFamily="34" charset="0"/>
              </a:rPr>
              <a:t> o </a:t>
            </a:r>
            <a:r>
              <a:rPr lang="en-GB" sz="2100" dirty="0" err="1">
                <a:solidFill>
                  <a:schemeClr val="tx1"/>
                </a:solidFill>
                <a:cs typeface="Calibri" panose="020F0502020204030204" pitchFamily="34" charset="0"/>
              </a:rPr>
              <a:t>broblem</a:t>
            </a:r>
            <a:r>
              <a:rPr lang="en-GB" sz="2100" dirty="0">
                <a:solidFill>
                  <a:schemeClr val="tx1"/>
                </a:solidFill>
                <a:cs typeface="Calibri" panose="020F0502020204030204" pitchFamily="34" charset="0"/>
              </a:rPr>
              <a:t> i </a:t>
            </a:r>
            <a:r>
              <a:rPr lang="en-GB" sz="2100" dirty="0" err="1">
                <a:solidFill>
                  <a:schemeClr val="tx1"/>
                </a:solidFill>
                <a:cs typeface="Calibri" panose="020F0502020204030204" pitchFamily="34" charset="0"/>
              </a:rPr>
              <a:t>bobl</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ifanc</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nad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oes</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ganddynt</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berthynas</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ymlyniad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gadarn</a:t>
            </a:r>
            <a:r>
              <a:rPr lang="en-GB" sz="2100" dirty="0">
                <a:solidFill>
                  <a:schemeClr val="tx1"/>
                </a:solidFill>
                <a:cs typeface="Calibri" panose="020F0502020204030204" pitchFamily="34" charset="0"/>
              </a:rPr>
              <a:t> ag </a:t>
            </a:r>
            <a:r>
              <a:rPr lang="en-GB" sz="2100" dirty="0" err="1">
                <a:solidFill>
                  <a:schemeClr val="tx1"/>
                </a:solidFill>
                <a:cs typeface="Calibri" panose="020F0502020204030204" pitchFamily="34" charset="0"/>
              </a:rPr>
              <a:t>oedolyn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sydd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ar</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gael</a:t>
            </a:r>
            <a:r>
              <a:rPr lang="en-GB" sz="2100" dirty="0">
                <a:solidFill>
                  <a:schemeClr val="tx1"/>
                </a:solidFill>
                <a:cs typeface="Calibri" panose="020F0502020204030204" pitchFamily="34" charset="0"/>
              </a:rPr>
              <a:t>.</a:t>
            </a:r>
            <a:endParaRPr lang="en-GB" sz="2100" dirty="0">
              <a:solidFill>
                <a:schemeClr val="tx1"/>
              </a:solidFill>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DC290BE7-F5CE-4AF7-BCE7-8467411AA0B1}"/>
              </a:ext>
            </a:extLst>
          </p:cNvPr>
          <p:cNvSpPr>
            <a:spLocks noGrp="1"/>
          </p:cNvSpPr>
          <p:nvPr>
            <p:ph type="body" sz="quarter" idx="12"/>
          </p:nvPr>
        </p:nvSpPr>
        <p:spPr/>
        <p:txBody>
          <a:bodyPr>
            <a:normAutofit lnSpcReduction="10000"/>
          </a:bodyPr>
          <a:lstStyle/>
          <a:p>
            <a:r>
              <a:rPr lang="en-GB" dirty="0">
                <a:solidFill>
                  <a:schemeClr val="tx1"/>
                </a:solidFill>
                <a:cs typeface="Calibri"/>
              </a:rPr>
              <a:t>Due to changes in family and peer relationships, and changes in the brain, adolescence can be a potential opportunity to develop new and different attachment relationships.</a:t>
            </a:r>
            <a:endParaRPr lang="en-GB" dirty="0">
              <a:solidFill>
                <a:schemeClr val="tx1"/>
              </a:solidFill>
              <a:cs typeface="Calibri" panose="020F0502020204030204" pitchFamily="34" charset="0"/>
            </a:endParaRPr>
          </a:p>
          <a:p>
            <a:r>
              <a:rPr lang="en-GB" dirty="0">
                <a:solidFill>
                  <a:schemeClr val="tx1"/>
                </a:solidFill>
                <a:cs typeface="Calibri"/>
              </a:rPr>
              <a:t>Peer pressure is more of an issue for young people who do not have a secure attachment relationship with an available adult.</a:t>
            </a:r>
            <a:endParaRPr lang="en-GB" dirty="0">
              <a:solidFill>
                <a:schemeClr val="tx1"/>
              </a:solidFill>
            </a:endParaRPr>
          </a:p>
          <a:p>
            <a:endParaRPr lang="en-GB" dirty="0">
              <a:cs typeface="Calibri" panose="020F0502020204030204" pitchFamily="34" charset="0"/>
            </a:endParaRPr>
          </a:p>
        </p:txBody>
      </p:sp>
    </p:spTree>
    <p:extLst>
      <p:ext uri="{BB962C8B-B14F-4D97-AF65-F5344CB8AC3E}">
        <p14:creationId xmlns:p14="http://schemas.microsoft.com/office/powerpoint/2010/main" val="2234041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C5C3C-AB09-5293-FF10-7C12B9109612}"/>
              </a:ext>
            </a:extLst>
          </p:cNvPr>
          <p:cNvSpPr>
            <a:spLocks noGrp="1"/>
          </p:cNvSpPr>
          <p:nvPr>
            <p:ph type="title"/>
          </p:nvPr>
        </p:nvSpPr>
        <p:spPr/>
        <p:txBody>
          <a:bodyPr/>
          <a:lstStyle/>
          <a:p>
            <a:r>
              <a:rPr lang="en-GB" b="1" dirty="0" err="1">
                <a:cs typeface="Calibri" panose="020F0502020204030204" pitchFamily="34" charset="0"/>
              </a:rPr>
              <a:t>Ymlyniad</a:t>
            </a:r>
            <a:endParaRPr lang="en-US" b="1" dirty="0"/>
          </a:p>
        </p:txBody>
      </p:sp>
      <p:sp>
        <p:nvSpPr>
          <p:cNvPr id="3" name="Text Placeholder 2">
            <a:extLst>
              <a:ext uri="{FF2B5EF4-FFF2-40B4-BE49-F238E27FC236}">
                <a16:creationId xmlns:a16="http://schemas.microsoft.com/office/drawing/2014/main" id="{7350A420-DE3C-BAD8-F791-065BAB18B482}"/>
              </a:ext>
            </a:extLst>
          </p:cNvPr>
          <p:cNvSpPr>
            <a:spLocks noGrp="1"/>
          </p:cNvSpPr>
          <p:nvPr>
            <p:ph type="body" sz="quarter" idx="10"/>
          </p:nvPr>
        </p:nvSpPr>
        <p:spPr/>
        <p:txBody>
          <a:bodyPr/>
          <a:lstStyle/>
          <a:p>
            <a:r>
              <a:rPr lang="en-GB" b="1" dirty="0">
                <a:cs typeface="Calibri" panose="020F0502020204030204" pitchFamily="34" charset="0"/>
              </a:rPr>
              <a:t>Attachment </a:t>
            </a:r>
            <a:endParaRPr lang="en-GB" b="1" dirty="0">
              <a:highlight>
                <a:srgbClr val="FFFF00"/>
              </a:highlight>
              <a:cs typeface="Calibri" panose="020F0502020204030204" pitchFamily="34" charset="0"/>
            </a:endParaRPr>
          </a:p>
        </p:txBody>
      </p:sp>
      <p:sp>
        <p:nvSpPr>
          <p:cNvPr id="4" name="Text Placeholder 3">
            <a:extLst>
              <a:ext uri="{FF2B5EF4-FFF2-40B4-BE49-F238E27FC236}">
                <a16:creationId xmlns:a16="http://schemas.microsoft.com/office/drawing/2014/main" id="{D40B99FB-CB1C-2790-45C1-5C7C71E68B20}"/>
              </a:ext>
            </a:extLst>
          </p:cNvPr>
          <p:cNvSpPr>
            <a:spLocks noGrp="1"/>
          </p:cNvSpPr>
          <p:nvPr>
            <p:ph type="body" sz="quarter" idx="11"/>
          </p:nvPr>
        </p:nvSpPr>
        <p:spPr/>
        <p:txBody>
          <a:bodyPr/>
          <a:lstStyle/>
          <a:p>
            <a:r>
              <a:rPr lang="en-GB" sz="1200" b="1" dirty="0" err="1">
                <a:solidFill>
                  <a:schemeClr val="tx1"/>
                </a:solidFill>
                <a:cs typeface="Calibri" panose="020F0502020204030204" pitchFamily="34" charset="0"/>
              </a:rPr>
              <a:t>diogel</a:t>
            </a:r>
            <a:r>
              <a:rPr lang="en-GB" sz="1200" dirty="0">
                <a:solidFill>
                  <a:schemeClr val="tx1"/>
                </a:solidFill>
                <a:cs typeface="Calibri" panose="020F0502020204030204" pitchFamily="34" charset="0"/>
              </a:rPr>
              <a:t> –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ynof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hun</a:t>
            </a:r>
            <a:r>
              <a:rPr lang="en-GB" sz="1200" dirty="0">
                <a:solidFill>
                  <a:schemeClr val="tx1"/>
                </a:solidFill>
                <a:cs typeface="Calibri" panose="020F0502020204030204" pitchFamily="34" charset="0"/>
              </a:rPr>
              <a:t> ac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y </a:t>
            </a:r>
            <a:r>
              <a:rPr lang="en-GB" sz="1200" dirty="0" err="1">
                <a:solidFill>
                  <a:schemeClr val="tx1"/>
                </a:solidFill>
                <a:cs typeface="Calibri" panose="020F0502020204030204" pitchFamily="34" charset="0"/>
              </a:rPr>
              <a:t>rhai</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o’m</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cwmpas</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unigolyn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ymreolaethol</a:t>
            </a:r>
            <a:r>
              <a:rPr lang="en-GB" sz="1200" dirty="0">
                <a:solidFill>
                  <a:schemeClr val="tx1"/>
                </a:solidFill>
                <a:cs typeface="Calibri" panose="020F0502020204030204" pitchFamily="34" charset="0"/>
              </a:rPr>
              <a:t> ac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mherthnasoedd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wrth</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ddod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oedolyn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gyd-ddibynnol</a:t>
            </a:r>
            <a:r>
              <a:rPr lang="en-GB" sz="1200" dirty="0">
                <a:solidFill>
                  <a:schemeClr val="tx1"/>
                </a:solidFill>
                <a:cs typeface="Calibri" panose="020F0502020204030204" pitchFamily="34" charset="0"/>
              </a:rPr>
              <a:t>.</a:t>
            </a:r>
            <a:endParaRPr lang="en-GB" dirty="0">
              <a:solidFill>
                <a:schemeClr val="tx1"/>
              </a:solidFill>
              <a:cs typeface="Calibri" panose="020F0502020204030204" pitchFamily="34" charset="0"/>
            </a:endParaRPr>
          </a:p>
          <a:p>
            <a:r>
              <a:rPr lang="en-GB" sz="1200" b="1" dirty="0" err="1">
                <a:solidFill>
                  <a:schemeClr val="tx1"/>
                </a:solidFill>
                <a:cs typeface="Calibri" panose="020F0502020204030204" pitchFamily="34" charset="0"/>
              </a:rPr>
              <a:t>pryderus</a:t>
            </a:r>
            <a:r>
              <a:rPr lang="en-GB" sz="1200" b="1" dirty="0">
                <a:solidFill>
                  <a:schemeClr val="tx1"/>
                </a:solidFill>
                <a:cs typeface="Calibri" panose="020F0502020204030204" pitchFamily="34" charset="0"/>
              </a:rPr>
              <a:t>/</a:t>
            </a:r>
            <a:r>
              <a:rPr lang="en-GB" sz="1200" b="1" dirty="0" err="1">
                <a:solidFill>
                  <a:schemeClr val="tx1"/>
                </a:solidFill>
                <a:cs typeface="Calibri" panose="020F0502020204030204" pitchFamily="34" charset="0"/>
              </a:rPr>
              <a:t>amwys</a:t>
            </a:r>
            <a:r>
              <a:rPr lang="en-GB" sz="1200" b="1"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Nid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oes</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gennyf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unrhyw</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ynof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ond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llwyr</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mewn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eraill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Wrth</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ddod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oedolyn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llawer</a:t>
            </a:r>
            <a:r>
              <a:rPr lang="en-GB" sz="1200" dirty="0">
                <a:solidFill>
                  <a:schemeClr val="tx1"/>
                </a:solidFill>
                <a:cs typeface="Calibri" panose="020F0502020204030204" pitchFamily="34" charset="0"/>
              </a:rPr>
              <a:t> o </a:t>
            </a:r>
            <a:r>
              <a:rPr lang="en-GB" sz="1200" dirty="0" err="1">
                <a:solidFill>
                  <a:schemeClr val="tx1"/>
                </a:solidFill>
                <a:cs typeface="Calibri" panose="020F0502020204030204" pitchFamily="34" charset="0"/>
              </a:rPr>
              <a:t>ddadleuon</a:t>
            </a:r>
            <a:r>
              <a:rPr lang="en-GB" sz="1200" dirty="0">
                <a:solidFill>
                  <a:schemeClr val="tx1"/>
                </a:solidFill>
                <a:cs typeface="Calibri" panose="020F0502020204030204" pitchFamily="34" charset="0"/>
              </a:rPr>
              <a:t> ac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angen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wybod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mod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cael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ngharu</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y </a:t>
            </a:r>
            <a:r>
              <a:rPr lang="en-GB" sz="1200" dirty="0" err="1">
                <a:solidFill>
                  <a:schemeClr val="tx1"/>
                </a:solidFill>
                <a:cs typeface="Calibri" panose="020F0502020204030204" pitchFamily="34" charset="0"/>
              </a:rPr>
              <a:t>perthnasoedd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sydd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gennyf</a:t>
            </a:r>
            <a:r>
              <a:rPr lang="en-GB" sz="1200" dirty="0">
                <a:solidFill>
                  <a:schemeClr val="tx1"/>
                </a:solidFill>
                <a:cs typeface="Calibri" panose="020F0502020204030204" pitchFamily="34" charset="0"/>
              </a:rPr>
              <a:t> a bod </a:t>
            </a:r>
            <a:r>
              <a:rPr lang="en-GB" sz="1200" dirty="0" err="1">
                <a:solidFill>
                  <a:schemeClr val="tx1"/>
                </a:solidFill>
                <a:cs typeface="Calibri" panose="020F0502020204030204" pitchFamily="34" charset="0"/>
              </a:rPr>
              <a:t>angen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dweud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hyn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aml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wrthyf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Byddaf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ceisio</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eich</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plesio</a:t>
            </a:r>
            <a:r>
              <a:rPr lang="en-GB" sz="1200" dirty="0">
                <a:solidFill>
                  <a:schemeClr val="tx1"/>
                </a:solidFill>
                <a:cs typeface="Calibri" panose="020F0502020204030204" pitchFamily="34" charset="0"/>
              </a:rPr>
              <a:t>.</a:t>
            </a:r>
            <a:endParaRPr lang="en-GB" dirty="0">
              <a:solidFill>
                <a:schemeClr val="tx1"/>
              </a:solidFill>
            </a:endParaRPr>
          </a:p>
          <a:p>
            <a:r>
              <a:rPr lang="en-GB" sz="1200" b="1" dirty="0" err="1">
                <a:solidFill>
                  <a:schemeClr val="tx1"/>
                </a:solidFill>
                <a:cs typeface="Calibri" panose="020F0502020204030204" pitchFamily="34" charset="0"/>
              </a:rPr>
              <a:t>gochelaidd</a:t>
            </a:r>
            <a:r>
              <a:rPr lang="en-GB" sz="1200" dirty="0">
                <a:solidFill>
                  <a:schemeClr val="tx1"/>
                </a:solidFill>
                <a:cs typeface="Calibri" panose="020F0502020204030204" pitchFamily="34" charset="0"/>
              </a:rPr>
              <a:t> -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llwyr</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ynof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ond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nid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wyf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neb </a:t>
            </a:r>
            <a:r>
              <a:rPr lang="en-GB" sz="1200" dirty="0" err="1">
                <a:solidFill>
                  <a:schemeClr val="tx1"/>
                </a:solidFill>
                <a:cs typeface="Calibri" panose="020F0502020204030204" pitchFamily="34" charset="0"/>
              </a:rPr>
              <a:t>arall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osgoi</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perthnasoedd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angen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fod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mewn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rheolaeth</a:t>
            </a:r>
            <a:r>
              <a:rPr lang="en-GB" sz="1200" dirty="0">
                <a:solidFill>
                  <a:schemeClr val="tx1"/>
                </a:solidFill>
                <a:cs typeface="Calibri" panose="020F0502020204030204" pitchFamily="34" charset="0"/>
              </a:rPr>
              <a:t> felly </a:t>
            </a:r>
            <a:r>
              <a:rPr lang="en-GB" sz="1200" dirty="0" err="1">
                <a:solidFill>
                  <a:schemeClr val="tx1"/>
                </a:solidFill>
                <a:cs typeface="Calibri" panose="020F0502020204030204" pitchFamily="34" charset="0"/>
              </a:rPr>
              <a:t>byddaf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dewis</a:t>
            </a:r>
            <a:r>
              <a:rPr lang="en-GB" sz="1200" dirty="0">
                <a:solidFill>
                  <a:schemeClr val="tx1"/>
                </a:solidFill>
                <a:cs typeface="Calibri" panose="020F0502020204030204" pitchFamily="34" charset="0"/>
              </a:rPr>
              <a:t> partner </a:t>
            </a:r>
            <a:r>
              <a:rPr lang="en-GB" sz="1200" dirty="0" err="1">
                <a:solidFill>
                  <a:schemeClr val="tx1"/>
                </a:solidFill>
                <a:cs typeface="Calibri" panose="020F0502020204030204" pitchFamily="34" charset="0"/>
              </a:rPr>
              <a:t>sy'n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ddibynnol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arnaf</a:t>
            </a:r>
            <a:endParaRPr lang="en-GB" dirty="0" err="1">
              <a:solidFill>
                <a:schemeClr val="tx1"/>
              </a:solidFill>
            </a:endParaRPr>
          </a:p>
          <a:p>
            <a:pPr marL="0" indent="0">
              <a:buNone/>
            </a:pPr>
            <a:r>
              <a:rPr lang="en-GB" sz="1200" dirty="0">
                <a:solidFill>
                  <a:schemeClr val="tx1"/>
                </a:solidFill>
                <a:cs typeface="Calibri" panose="020F0502020204030204" pitchFamily="34" charset="0"/>
              </a:rPr>
              <a:t>(Gibson a Gibson, 2016)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E1056374-6800-3746-6AA2-9986F0286519}"/>
              </a:ext>
            </a:extLst>
          </p:cNvPr>
          <p:cNvSpPr>
            <a:spLocks noGrp="1"/>
          </p:cNvSpPr>
          <p:nvPr>
            <p:ph type="body" sz="quarter" idx="12"/>
          </p:nvPr>
        </p:nvSpPr>
        <p:spPr/>
        <p:txBody>
          <a:bodyPr vert="horz" wrap="square" lIns="91440" tIns="45720" rIns="91440" bIns="45720" numCol="1" anchor="t" anchorCtr="0" compatLnSpc="1">
            <a:prstTxWarp prst="textNoShape">
              <a:avLst/>
            </a:prstTxWarp>
            <a:noAutofit/>
          </a:bodyPr>
          <a:lstStyle/>
          <a:p>
            <a:pPr>
              <a:lnSpc>
                <a:spcPct val="120000"/>
              </a:lnSpc>
            </a:pPr>
            <a:r>
              <a:rPr lang="en-GB" sz="1200" b="1" dirty="0">
                <a:solidFill>
                  <a:schemeClr val="tx1"/>
                </a:solidFill>
                <a:cs typeface="Calibri"/>
              </a:rPr>
              <a:t>secure</a:t>
            </a:r>
            <a:r>
              <a:rPr lang="en-GB" sz="1200" dirty="0">
                <a:solidFill>
                  <a:schemeClr val="tx1"/>
                </a:solidFill>
                <a:cs typeface="Calibri"/>
              </a:rPr>
              <a:t> – I trust myself and trust those around me, I am an autonomous individual and my relationships as I enter adulthood are interdependent.</a:t>
            </a:r>
            <a:endParaRPr lang="en-GB" sz="1200" dirty="0">
              <a:solidFill>
                <a:schemeClr val="tx1"/>
              </a:solidFill>
              <a:cs typeface="Calibri" panose="020F0502020204030204" pitchFamily="34" charset="0"/>
            </a:endParaRPr>
          </a:p>
          <a:p>
            <a:pPr>
              <a:lnSpc>
                <a:spcPct val="120000"/>
              </a:lnSpc>
            </a:pPr>
            <a:r>
              <a:rPr lang="en-GB" sz="1200" b="1" dirty="0">
                <a:solidFill>
                  <a:schemeClr val="tx1"/>
                </a:solidFill>
                <a:cs typeface="Calibri"/>
              </a:rPr>
              <a:t>anxious/ambivalent- </a:t>
            </a:r>
            <a:r>
              <a:rPr lang="en-GB" sz="1200" dirty="0">
                <a:solidFill>
                  <a:schemeClr val="tx1"/>
                </a:solidFill>
                <a:cs typeface="Calibri"/>
              </a:rPr>
              <a:t>I have no trust in me but totally trust others. As I enter adulthood there are lots of arguments and I need to know that I am loved in relationships that I have and need to be told this often. I will try to please you.</a:t>
            </a:r>
            <a:endParaRPr lang="en-GB" sz="1200" dirty="0">
              <a:solidFill>
                <a:schemeClr val="tx1"/>
              </a:solidFill>
              <a:cs typeface="Calibri" panose="020F0502020204030204" pitchFamily="34" charset="0"/>
            </a:endParaRPr>
          </a:p>
          <a:p>
            <a:pPr>
              <a:lnSpc>
                <a:spcPct val="120000"/>
              </a:lnSpc>
            </a:pPr>
            <a:r>
              <a:rPr lang="en-GB" sz="1200" dirty="0">
                <a:solidFill>
                  <a:schemeClr val="tx1"/>
                </a:solidFill>
                <a:cs typeface="Calibri" panose="020F0502020204030204" pitchFamily="34" charset="0"/>
              </a:rPr>
              <a:t>•</a:t>
            </a:r>
            <a:r>
              <a:rPr lang="en-GB" sz="1200" b="1" dirty="0">
                <a:solidFill>
                  <a:schemeClr val="tx1"/>
                </a:solidFill>
                <a:cs typeface="Calibri"/>
              </a:rPr>
              <a:t>avoidant</a:t>
            </a:r>
            <a:r>
              <a:rPr lang="en-GB" sz="1200" dirty="0">
                <a:solidFill>
                  <a:schemeClr val="tx1"/>
                </a:solidFill>
                <a:cs typeface="Calibri"/>
              </a:rPr>
              <a:t> – I totally trust me but have no trust in anyone else.  I avoid relationships, I need to be in control so will chose a partner who is dependent on me</a:t>
            </a:r>
            <a:endParaRPr lang="en-GB" sz="1200" dirty="0">
              <a:solidFill>
                <a:schemeClr val="tx1"/>
              </a:solidFill>
              <a:cs typeface="Calibri" panose="020F0502020204030204" pitchFamily="34" charset="0"/>
            </a:endParaRPr>
          </a:p>
          <a:p>
            <a:pPr marL="0" indent="0">
              <a:lnSpc>
                <a:spcPct val="120000"/>
              </a:lnSpc>
              <a:buNone/>
            </a:pPr>
            <a:r>
              <a:rPr lang="en-GB" sz="1200" dirty="0">
                <a:solidFill>
                  <a:schemeClr val="tx1"/>
                </a:solidFill>
                <a:cs typeface="Calibri"/>
              </a:rPr>
              <a:t>(Gibson &amp; Gibson, 2016) </a:t>
            </a:r>
            <a:endParaRPr lang="en-GB" sz="1200" dirty="0">
              <a:solidFill>
                <a:schemeClr val="tx1"/>
              </a:solidFill>
              <a:highlight>
                <a:srgbClr val="FFFF00"/>
              </a:highlight>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1229920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C9B0B6E-BAB0-0448-9BBD-DCC7A861A7AA}"/>
              </a:ext>
            </a:extLst>
          </p:cNvPr>
          <p:cNvSpPr>
            <a:spLocks noGrp="1"/>
          </p:cNvSpPr>
          <p:nvPr>
            <p:ph type="body" sz="quarter" idx="10"/>
          </p:nvPr>
        </p:nvSpPr>
        <p:spPr/>
        <p:txBody>
          <a:bodyPr/>
          <a:lstStyle/>
          <a:p>
            <a:r>
              <a:rPr lang="en-US" b="1" dirty="0"/>
              <a:t>Sharing information </a:t>
            </a:r>
          </a:p>
        </p:txBody>
      </p:sp>
      <p:sp>
        <p:nvSpPr>
          <p:cNvPr id="5" name="Text Placeholder 4">
            <a:extLst>
              <a:ext uri="{FF2B5EF4-FFF2-40B4-BE49-F238E27FC236}">
                <a16:creationId xmlns:a16="http://schemas.microsoft.com/office/drawing/2014/main" id="{739DC639-E9E4-4349-9C91-E9D56106417B}"/>
              </a:ext>
            </a:extLst>
          </p:cNvPr>
          <p:cNvSpPr>
            <a:spLocks noGrp="1"/>
          </p:cNvSpPr>
          <p:nvPr>
            <p:ph type="body" sz="quarter" idx="12"/>
          </p:nvPr>
        </p:nvSpPr>
        <p:spPr/>
        <p:txBody>
          <a:bodyPr>
            <a:normAutofit/>
          </a:bodyPr>
          <a:lstStyle/>
          <a:p>
            <a:pPr marL="0" indent="0">
              <a:buNone/>
            </a:pPr>
            <a:r>
              <a:rPr lang="en-GB" dirty="0">
                <a:solidFill>
                  <a:schemeClr val="tx1"/>
                </a:solidFill>
              </a:rPr>
              <a:t>Want matters to be discussed in confidence but if things have to be shared want to be consulted first before they are shared – (is this possible?)</a:t>
            </a:r>
          </a:p>
          <a:p>
            <a:pPr marL="109220" indent="0">
              <a:buNone/>
            </a:pPr>
            <a:endParaRPr lang="en-GB" dirty="0">
              <a:solidFill>
                <a:schemeClr val="tx1"/>
              </a:solidFill>
              <a:cs typeface="Calibri" panose="020F0502020204030204" pitchFamily="34" charset="0"/>
            </a:endParaRPr>
          </a:p>
          <a:p>
            <a:pPr marL="0" indent="0">
              <a:buNone/>
            </a:pPr>
            <a:r>
              <a:rPr lang="en-GB" dirty="0">
                <a:solidFill>
                  <a:schemeClr val="tx1"/>
                </a:solidFill>
              </a:rPr>
              <a:t>Believed confiding in professionals was too much of a risk (Are they right?)  </a:t>
            </a:r>
            <a:endParaRPr lang="en-GB" dirty="0">
              <a:solidFill>
                <a:schemeClr val="tx1"/>
              </a:solidFill>
              <a:cs typeface="Calibri" panose="020F0502020204030204" pitchFamily="34" charset="0"/>
            </a:endParaRPr>
          </a:p>
          <a:p>
            <a:pPr marL="109220" indent="0">
              <a:buNone/>
            </a:pPr>
            <a:endParaRPr lang="en-GB" dirty="0">
              <a:solidFill>
                <a:srgbClr val="002060"/>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2C9B0B6E-BAB0-0448-9BBD-DCC7A861A7AA}"/>
              </a:ext>
            </a:extLst>
          </p:cNvPr>
          <p:cNvSpPr>
            <a:spLocks noGrp="1"/>
          </p:cNvSpPr>
          <p:nvPr>
            <p:ph type="body" sz="quarter" idx="10"/>
            <p:custDataLst>
              <p:tags r:id="rId1"/>
            </p:custDataLst>
          </p:nvPr>
        </p:nvSpPr>
        <p:spPr>
          <a:xfrm>
            <a:off x="433769" y="365126"/>
            <a:ext cx="3690937" cy="1031284"/>
          </a:xfrm>
        </p:spPr>
        <p:txBody>
          <a:bodyPr/>
          <a:lstStyle/>
          <a:p>
            <a:r>
              <a:rPr lang="cy" sz="2800" b="1" i="0" u="none" strike="noStrike" cap="none" baseline="0" dirty="0">
                <a:solidFill>
                  <a:srgbClr val="16AD85"/>
                </a:solidFill>
                <a:effectLst/>
                <a:uFillTx/>
              </a:rPr>
              <a:t>Rhannu Gwybodaeth </a:t>
            </a:r>
          </a:p>
        </p:txBody>
      </p:sp>
      <p:sp>
        <p:nvSpPr>
          <p:cNvPr id="6" name="Text Placeholder 4">
            <a:extLst>
              <a:ext uri="{FF2B5EF4-FFF2-40B4-BE49-F238E27FC236}">
                <a16:creationId xmlns:a16="http://schemas.microsoft.com/office/drawing/2014/main" id="{739DC639-E9E4-4349-9C91-E9D56106417B}"/>
              </a:ext>
            </a:extLst>
          </p:cNvPr>
          <p:cNvSpPr>
            <a:spLocks noGrp="1"/>
          </p:cNvSpPr>
          <p:nvPr>
            <p:ph type="body" sz="quarter" idx="12"/>
            <p:custDataLst>
              <p:tags r:id="rId2"/>
            </p:custDataLst>
          </p:nvPr>
        </p:nvSpPr>
        <p:spPr>
          <a:xfrm>
            <a:off x="433769" y="1649412"/>
            <a:ext cx="3690495" cy="3851275"/>
          </a:xfrm>
        </p:spPr>
        <p:txBody>
          <a:bodyPr>
            <a:normAutofit fontScale="97500"/>
          </a:bodyPr>
          <a:lstStyle/>
          <a:p>
            <a:pPr marL="0" indent="0">
              <a:buNone/>
            </a:pPr>
            <a:r>
              <a:rPr lang="cy" sz="2400" b="0" i="0" u="none" strike="noStrike" cap="none" baseline="0" dirty="0">
                <a:solidFill>
                  <a:schemeClr val="tx1"/>
                </a:solidFill>
                <a:effectLst/>
                <a:uFillTx/>
              </a:rPr>
              <a:t>Eisiau i faterion gael eu trafod yn gyfrinachol ond os oes rhaid rhannu pethau eisiau cael eu hymgynghori yn gyntaf cyn eu rhannu – (a yw hyn yn bosibl?)</a:t>
            </a:r>
          </a:p>
          <a:p>
            <a:pPr marL="109728" indent="0">
              <a:buNone/>
            </a:pPr>
            <a:endParaRPr lang="en-GB" dirty="0">
              <a:solidFill>
                <a:schemeClr val="tx1"/>
              </a:solidFill>
            </a:endParaRPr>
          </a:p>
          <a:p>
            <a:pPr marL="0" indent="0">
              <a:buNone/>
            </a:pPr>
            <a:r>
              <a:rPr lang="cy" sz="2400" b="0" i="0" u="none" strike="noStrike" cap="none" baseline="0" dirty="0">
                <a:solidFill>
                  <a:schemeClr val="tx1"/>
                </a:solidFill>
                <a:effectLst/>
                <a:uFillTx/>
              </a:rPr>
              <a:t>Credu bod ymddiried mewn gweithwyr proffesiynol yn ormod o risg. (Ydyn nhw'n iawn?)  </a:t>
            </a:r>
          </a:p>
          <a:p>
            <a:pPr marL="109728" indent="0">
              <a:buNone/>
            </a:pPr>
            <a:endParaRPr lang="en-GB" dirty="0">
              <a:solidFill>
                <a:srgbClr val="002060"/>
              </a:solidFill>
            </a:endParaRPr>
          </a:p>
          <a:p>
            <a:endParaRPr lang="en-US" dirty="0"/>
          </a:p>
        </p:txBody>
      </p:sp>
    </p:spTree>
    <p:extLst>
      <p:ext uri="{BB962C8B-B14F-4D97-AF65-F5344CB8AC3E}">
        <p14:creationId xmlns:p14="http://schemas.microsoft.com/office/powerpoint/2010/main" val="1541612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0036F9-0582-B746-893D-147BD3D81CEB}"/>
              </a:ext>
            </a:extLst>
          </p:cNvPr>
          <p:cNvSpPr>
            <a:spLocks noGrp="1"/>
          </p:cNvSpPr>
          <p:nvPr>
            <p:ph type="body" sz="quarter" idx="10"/>
          </p:nvPr>
        </p:nvSpPr>
        <p:spPr/>
        <p:txBody>
          <a:bodyPr/>
          <a:lstStyle/>
          <a:p>
            <a:r>
              <a:rPr lang="en-US" b="1" dirty="0"/>
              <a:t>Barriers to communication </a:t>
            </a:r>
          </a:p>
        </p:txBody>
      </p:sp>
      <p:sp>
        <p:nvSpPr>
          <p:cNvPr id="5" name="Text Placeholder 4">
            <a:extLst>
              <a:ext uri="{FF2B5EF4-FFF2-40B4-BE49-F238E27FC236}">
                <a16:creationId xmlns:a16="http://schemas.microsoft.com/office/drawing/2014/main" id="{C9AB6C8B-FD7B-B846-A41A-0C38914ACC3B}"/>
              </a:ext>
            </a:extLst>
          </p:cNvPr>
          <p:cNvSpPr>
            <a:spLocks noGrp="1"/>
          </p:cNvSpPr>
          <p:nvPr>
            <p:ph type="body" sz="quarter" idx="12"/>
          </p:nvPr>
        </p:nvSpPr>
        <p:spPr>
          <a:xfrm>
            <a:off x="4536723" y="1396410"/>
            <a:ext cx="4342515" cy="4238958"/>
          </a:xfrm>
        </p:spPr>
        <p:txBody>
          <a:bodyPr>
            <a:normAutofit fontScale="47500" lnSpcReduction="20000"/>
          </a:bodyPr>
          <a:lstStyle/>
          <a:p>
            <a:pPr marL="0" indent="0">
              <a:lnSpc>
                <a:spcPct val="120000"/>
              </a:lnSpc>
              <a:buNone/>
            </a:pPr>
            <a:r>
              <a:rPr lang="en-GB" sz="3600" dirty="0">
                <a:solidFill>
                  <a:schemeClr val="tx1"/>
                </a:solidFill>
                <a:cs typeface="Calibri Light"/>
              </a:rPr>
              <a:t>Need to be able to make the distinction between anti-social behaviour, anti-authority and young people who may present with psychological difficulties </a:t>
            </a:r>
            <a:endParaRPr lang="en-US" dirty="0"/>
          </a:p>
          <a:p>
            <a:pPr marL="0" indent="0">
              <a:lnSpc>
                <a:spcPct val="120000"/>
              </a:lnSpc>
              <a:buNone/>
            </a:pPr>
            <a:endParaRPr lang="en-GB" sz="3600" dirty="0">
              <a:solidFill>
                <a:schemeClr val="tx1"/>
              </a:solidFill>
              <a:cs typeface="Calibri Light" panose="020F0302020204030204" pitchFamily="34" charset="0"/>
            </a:endParaRPr>
          </a:p>
          <a:p>
            <a:pPr marL="0" indent="0">
              <a:lnSpc>
                <a:spcPct val="120000"/>
              </a:lnSpc>
              <a:buNone/>
            </a:pPr>
            <a:r>
              <a:rPr lang="en-GB" sz="3600" dirty="0">
                <a:solidFill>
                  <a:schemeClr val="tx1"/>
                </a:solidFill>
                <a:cs typeface="Calibri Light"/>
              </a:rPr>
              <a:t>Children and young people learn from modelling – i.e. base their behaviour on those of the adults they grew up with. </a:t>
            </a:r>
            <a:endParaRPr lang="en-GB" sz="3600" dirty="0">
              <a:solidFill>
                <a:schemeClr val="tx1"/>
              </a:solidFill>
              <a:cs typeface="Calibri Light" panose="020F0302020204030204" pitchFamily="34" charset="0"/>
            </a:endParaRPr>
          </a:p>
          <a:p>
            <a:pPr marL="0" indent="0">
              <a:lnSpc>
                <a:spcPct val="120000"/>
              </a:lnSpc>
              <a:buNone/>
            </a:pPr>
            <a:endParaRPr lang="en-GB" sz="3600" dirty="0">
              <a:solidFill>
                <a:schemeClr val="tx1"/>
              </a:solidFill>
              <a:cs typeface="Calibri Light" panose="020F0302020204030204" pitchFamily="34" charset="0"/>
            </a:endParaRPr>
          </a:p>
          <a:p>
            <a:pPr marL="0" indent="0">
              <a:lnSpc>
                <a:spcPct val="120000"/>
              </a:lnSpc>
              <a:buNone/>
            </a:pPr>
            <a:r>
              <a:rPr lang="en-GB" sz="3600" dirty="0">
                <a:solidFill>
                  <a:schemeClr val="tx1"/>
                </a:solidFill>
                <a:cs typeface="Calibri Light"/>
              </a:rPr>
              <a:t>Particularly imitate adults that they have good relationships with. Look who they have around them e.g. parents who are inconsistent are more likely to have ‘</a:t>
            </a:r>
            <a:r>
              <a:rPr lang="en-GB" sz="3600" i="1" dirty="0">
                <a:solidFill>
                  <a:schemeClr val="tx1"/>
                </a:solidFill>
                <a:cs typeface="Calibri Light"/>
              </a:rPr>
              <a:t>aggressive and difficult children</a:t>
            </a:r>
            <a:r>
              <a:rPr lang="en-GB" sz="3600" dirty="0">
                <a:solidFill>
                  <a:schemeClr val="tx1"/>
                </a:solidFill>
                <a:cs typeface="Calibri Light"/>
              </a:rPr>
              <a:t>’ (Walker &amp; Crawford 2010:96).</a:t>
            </a:r>
          </a:p>
          <a:p>
            <a:endParaRPr lang="en-US" dirty="0"/>
          </a:p>
        </p:txBody>
      </p:sp>
      <p:sp>
        <p:nvSpPr>
          <p:cNvPr id="4" name="Text Placeholder 2">
            <a:extLst>
              <a:ext uri="{FF2B5EF4-FFF2-40B4-BE49-F238E27FC236}">
                <a16:creationId xmlns:a16="http://schemas.microsoft.com/office/drawing/2014/main" id="{1F0036F9-0582-B746-893D-147BD3D81CEB}"/>
              </a:ext>
            </a:extLst>
          </p:cNvPr>
          <p:cNvSpPr>
            <a:spLocks noGrp="1"/>
          </p:cNvSpPr>
          <p:nvPr>
            <p:ph type="body" sz="quarter" idx="10"/>
            <p:custDataLst>
              <p:tags r:id="rId1"/>
            </p:custDataLst>
          </p:nvPr>
        </p:nvSpPr>
        <p:spPr>
          <a:xfrm>
            <a:off x="223457" y="361444"/>
            <a:ext cx="3690937" cy="1031284"/>
          </a:xfrm>
        </p:spPr>
        <p:txBody>
          <a:bodyPr/>
          <a:lstStyle/>
          <a:p>
            <a:r>
              <a:rPr lang="cy" sz="2800" b="1" i="0" u="none" strike="noStrike" cap="none" baseline="0" dirty="0">
                <a:solidFill>
                  <a:srgbClr val="16AD85"/>
                </a:solidFill>
                <a:effectLst/>
                <a:uFillTx/>
              </a:rPr>
              <a:t>Rhwystrau i gyfathrebu </a:t>
            </a:r>
          </a:p>
        </p:txBody>
      </p:sp>
      <p:sp>
        <p:nvSpPr>
          <p:cNvPr id="6" name="Text Placeholder 4">
            <a:extLst>
              <a:ext uri="{FF2B5EF4-FFF2-40B4-BE49-F238E27FC236}">
                <a16:creationId xmlns:a16="http://schemas.microsoft.com/office/drawing/2014/main" id="{C9AB6C8B-FD7B-B846-A41A-0C38914ACC3B}"/>
              </a:ext>
            </a:extLst>
          </p:cNvPr>
          <p:cNvSpPr>
            <a:spLocks noGrp="1"/>
          </p:cNvSpPr>
          <p:nvPr>
            <p:ph type="body" sz="quarter" idx="12"/>
            <p:custDataLst>
              <p:tags r:id="rId2"/>
            </p:custDataLst>
          </p:nvPr>
        </p:nvSpPr>
        <p:spPr>
          <a:xfrm>
            <a:off x="372168" y="1392728"/>
            <a:ext cx="3690495" cy="3851275"/>
          </a:xfrm>
        </p:spPr>
        <p:txBody>
          <a:bodyPr>
            <a:normAutofit fontScale="72500" lnSpcReduction="20000"/>
          </a:bodyPr>
          <a:lstStyle/>
          <a:p>
            <a:pPr marL="0" indent="0">
              <a:buNone/>
            </a:pPr>
            <a:r>
              <a:rPr lang="cy" sz="2400" b="0" i="0" u="none" strike="noStrike" cap="none" baseline="0" dirty="0">
                <a:solidFill>
                  <a:schemeClr val="tx1"/>
                </a:solidFill>
                <a:effectLst/>
                <a:uFillTx/>
                <a:cs typeface="Calibri" panose="020F0502020204030204" pitchFamily="34" charset="0"/>
              </a:rPr>
              <a:t>Angen gallu gwahaniaethu rhwng ymddygiad gwrthgymdeithasol, gwrth-awdurdod a phobl ifanc a all fod ag anawsterau seicolegol - </a:t>
            </a:r>
          </a:p>
          <a:p>
            <a:pPr marL="0" indent="0">
              <a:buNone/>
            </a:pPr>
            <a:endParaRPr lang="en-GB" dirty="0">
              <a:solidFill>
                <a:schemeClr val="tx1"/>
              </a:solidFill>
              <a:cs typeface="Calibri" panose="020F0502020204030204" pitchFamily="34" charset="0"/>
            </a:endParaRPr>
          </a:p>
          <a:p>
            <a:pPr marL="0" indent="0">
              <a:buNone/>
            </a:pPr>
            <a:r>
              <a:rPr lang="cy" sz="2400" b="0" i="0" u="none" strike="noStrike" cap="none" baseline="0" dirty="0">
                <a:solidFill>
                  <a:schemeClr val="tx1"/>
                </a:solidFill>
                <a:effectLst/>
                <a:uFillTx/>
                <a:cs typeface="Calibri" panose="020F0502020204030204" pitchFamily="34" charset="0"/>
              </a:rPr>
              <a:t>Mae plant a phobl ifanc yn dysgu o fodelu – hy seilio eu hymddygiad ar ymddygiad yr oedolion y cawsant eu magu gyda nhw. </a:t>
            </a:r>
          </a:p>
          <a:p>
            <a:pPr marL="0" indent="0">
              <a:buNone/>
            </a:pPr>
            <a:endParaRPr lang="en-GB" dirty="0">
              <a:solidFill>
                <a:schemeClr val="tx1"/>
              </a:solidFill>
              <a:cs typeface="Calibri" panose="020F0502020204030204" pitchFamily="34" charset="0"/>
            </a:endParaRPr>
          </a:p>
          <a:p>
            <a:pPr marL="0" indent="0">
              <a:buNone/>
            </a:pPr>
            <a:r>
              <a:rPr lang="cy" sz="2400" b="0" i="0" u="none" strike="noStrike" cap="none" baseline="0" dirty="0">
                <a:solidFill>
                  <a:schemeClr val="tx1"/>
                </a:solidFill>
                <a:effectLst/>
                <a:uFillTx/>
                <a:cs typeface="Calibri" panose="020F0502020204030204" pitchFamily="34" charset="0"/>
              </a:rPr>
              <a:t>Efelychu yn arbennig oedolion y mae ganddynt berthynas dda â nhw. Edrychwch ar bwy sydd ganddyn nhw o'u cwmpas e.e mae rhieni sy'n anghyson yn fwy tebygol o gael '</a:t>
            </a:r>
            <a:r>
              <a:rPr lang="cy" sz="2400" b="0" i="1" u="none" strike="noStrike" cap="none" baseline="0" dirty="0">
                <a:solidFill>
                  <a:schemeClr val="tx1"/>
                </a:solidFill>
                <a:effectLst/>
                <a:uFillTx/>
                <a:cs typeface="Calibri" panose="020F0502020204030204" pitchFamily="34" charset="0"/>
              </a:rPr>
              <a:t>plant ymosodol ac anodd</a:t>
            </a:r>
            <a:r>
              <a:rPr lang="cy" sz="2400" b="0" i="0" u="none" strike="noStrike" cap="none" baseline="0" dirty="0">
                <a:solidFill>
                  <a:schemeClr val="tx1"/>
                </a:solidFill>
                <a:effectLst/>
                <a:uFillTx/>
                <a:cs typeface="Calibri" panose="020F0502020204030204" pitchFamily="34" charset="0"/>
              </a:rPr>
              <a:t>' (Walker a Crawford 2010: 96).</a:t>
            </a:r>
          </a:p>
          <a:p>
            <a:endParaRPr lang="en-US" dirty="0"/>
          </a:p>
        </p:txBody>
      </p:sp>
    </p:spTree>
    <p:extLst>
      <p:ext uri="{BB962C8B-B14F-4D97-AF65-F5344CB8AC3E}">
        <p14:creationId xmlns:p14="http://schemas.microsoft.com/office/powerpoint/2010/main" val="33004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text with black text&#10;&#10;Description automatically generated">
            <a:extLst>
              <a:ext uri="{FF2B5EF4-FFF2-40B4-BE49-F238E27FC236}">
                <a16:creationId xmlns:a16="http://schemas.microsoft.com/office/drawing/2014/main" id="{F6BE8C5D-ADC1-5E2B-794A-DD69F2B94D53}"/>
              </a:ext>
            </a:extLst>
          </p:cNvPr>
          <p:cNvPicPr>
            <a:picLocks noChangeAspect="1"/>
          </p:cNvPicPr>
          <p:nvPr/>
        </p:nvPicPr>
        <p:blipFill>
          <a:blip r:embed="rId2"/>
          <a:stretch>
            <a:fillRect/>
          </a:stretch>
        </p:blipFill>
        <p:spPr>
          <a:xfrm>
            <a:off x="-2208" y="-4003"/>
            <a:ext cx="9148416" cy="5916267"/>
          </a:xfrm>
          <a:prstGeom prst="rect">
            <a:avLst/>
          </a:prstGeom>
        </p:spPr>
      </p:pic>
    </p:spTree>
    <p:extLst>
      <p:ext uri="{BB962C8B-B14F-4D97-AF65-F5344CB8AC3E}">
        <p14:creationId xmlns:p14="http://schemas.microsoft.com/office/powerpoint/2010/main" val="1250048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45CC33-127E-E24C-A54A-C86A5E09552E}"/>
              </a:ext>
            </a:extLst>
          </p:cNvPr>
          <p:cNvSpPr>
            <a:spLocks noGrp="1"/>
          </p:cNvSpPr>
          <p:nvPr>
            <p:ph type="body" sz="quarter" idx="10"/>
          </p:nvPr>
        </p:nvSpPr>
        <p:spPr/>
        <p:txBody>
          <a:bodyPr/>
          <a:lstStyle/>
          <a:p>
            <a:r>
              <a:rPr lang="en-US" b="1" dirty="0"/>
              <a:t>Individual exercise </a:t>
            </a:r>
          </a:p>
        </p:txBody>
      </p:sp>
      <p:sp>
        <p:nvSpPr>
          <p:cNvPr id="5" name="Text Placeholder 4">
            <a:extLst>
              <a:ext uri="{FF2B5EF4-FFF2-40B4-BE49-F238E27FC236}">
                <a16:creationId xmlns:a16="http://schemas.microsoft.com/office/drawing/2014/main" id="{4CD92C7B-C018-D342-B83E-668431E4C6DE}"/>
              </a:ext>
            </a:extLst>
          </p:cNvPr>
          <p:cNvSpPr>
            <a:spLocks noGrp="1"/>
          </p:cNvSpPr>
          <p:nvPr>
            <p:ph type="body" sz="quarter" idx="12"/>
          </p:nvPr>
        </p:nvSpPr>
        <p:spPr>
          <a:xfrm>
            <a:off x="4927414" y="1299710"/>
            <a:ext cx="3690495" cy="3851275"/>
          </a:xfrm>
        </p:spPr>
        <p:txBody>
          <a:bodyPr>
            <a:normAutofit lnSpcReduction="10000"/>
          </a:bodyPr>
          <a:lstStyle/>
          <a:p>
            <a:r>
              <a:rPr lang="en-US" dirty="0">
                <a:solidFill>
                  <a:schemeClr val="tx1"/>
                </a:solidFill>
              </a:rPr>
              <a:t>Write down what is happening in Adam’s family in a way that he will understand </a:t>
            </a:r>
          </a:p>
          <a:p>
            <a:r>
              <a:rPr lang="en-US" dirty="0">
                <a:solidFill>
                  <a:schemeClr val="tx1"/>
                </a:solidFill>
              </a:rPr>
              <a:t>What do you think is the worst think that could happen to Adam if nothing changes?</a:t>
            </a:r>
          </a:p>
          <a:p>
            <a:r>
              <a:rPr lang="en-US" dirty="0">
                <a:solidFill>
                  <a:schemeClr val="tx1"/>
                </a:solidFill>
              </a:rPr>
              <a:t>What do you think needs to happen to make things safer for Adam? </a:t>
            </a:r>
          </a:p>
        </p:txBody>
      </p:sp>
      <p:sp>
        <p:nvSpPr>
          <p:cNvPr id="4" name="Text Placeholder 2">
            <a:extLst>
              <a:ext uri="{FF2B5EF4-FFF2-40B4-BE49-F238E27FC236}">
                <a16:creationId xmlns:a16="http://schemas.microsoft.com/office/drawing/2014/main" id="{D645CC33-127E-E24C-A54A-C86A5E09552E}"/>
              </a:ext>
            </a:extLst>
          </p:cNvPr>
          <p:cNvSpPr>
            <a:spLocks noGrp="1"/>
          </p:cNvSpPr>
          <p:nvPr>
            <p:ph type="body" sz="quarter" idx="10"/>
            <p:custDataLst>
              <p:tags r:id="rId1"/>
            </p:custDataLst>
          </p:nvPr>
        </p:nvSpPr>
        <p:spPr>
          <a:xfrm>
            <a:off x="299215" y="382780"/>
            <a:ext cx="3690937" cy="1031284"/>
          </a:xfrm>
        </p:spPr>
        <p:txBody>
          <a:bodyPr/>
          <a:lstStyle/>
          <a:p>
            <a:r>
              <a:rPr lang="cy" b="1" dirty="0"/>
              <a:t>Y</a:t>
            </a:r>
            <a:r>
              <a:rPr lang="cy" sz="2800" b="1" i="0" u="none" strike="noStrike" cap="none" baseline="0" dirty="0">
                <a:solidFill>
                  <a:srgbClr val="16AD85"/>
                </a:solidFill>
                <a:effectLst/>
                <a:uFillTx/>
              </a:rPr>
              <a:t>marfer unigol </a:t>
            </a:r>
          </a:p>
        </p:txBody>
      </p:sp>
      <p:sp>
        <p:nvSpPr>
          <p:cNvPr id="6" name="Text Placeholder 4">
            <a:extLst>
              <a:ext uri="{FF2B5EF4-FFF2-40B4-BE49-F238E27FC236}">
                <a16:creationId xmlns:a16="http://schemas.microsoft.com/office/drawing/2014/main" id="{4CD92C7B-C018-D342-B83E-668431E4C6DE}"/>
              </a:ext>
            </a:extLst>
          </p:cNvPr>
          <p:cNvSpPr>
            <a:spLocks noGrp="1"/>
          </p:cNvSpPr>
          <p:nvPr>
            <p:ph type="body" sz="quarter" idx="12"/>
            <p:custDataLst>
              <p:tags r:id="rId2"/>
            </p:custDataLst>
          </p:nvPr>
        </p:nvSpPr>
        <p:spPr>
          <a:xfrm>
            <a:off x="175284" y="1299710"/>
            <a:ext cx="3690495" cy="3851275"/>
          </a:xfrm>
        </p:spPr>
        <p:txBody>
          <a:bodyPr>
            <a:normAutofit fontScale="97500" lnSpcReduction="10000"/>
          </a:bodyPr>
          <a:lstStyle/>
          <a:p>
            <a:r>
              <a:rPr lang="cy" sz="2400" b="0" i="0" u="none" strike="noStrike" cap="none" baseline="0" dirty="0">
                <a:solidFill>
                  <a:schemeClr val="tx1"/>
                </a:solidFill>
                <a:effectLst/>
                <a:uFillTx/>
              </a:rPr>
              <a:t>Ysgrifennwch beth sy'n digwydd yn nheulu Adam mewn ffordd y bydd yn ei deall </a:t>
            </a:r>
          </a:p>
          <a:p>
            <a:r>
              <a:rPr lang="cy" sz="2400" b="0" i="0" u="none" strike="noStrike" cap="none" baseline="0" dirty="0">
                <a:solidFill>
                  <a:schemeClr val="tx1"/>
                </a:solidFill>
                <a:effectLst/>
                <a:uFillTx/>
              </a:rPr>
              <a:t>Beth ydych chi’n meddwl yw’r peth gwaethaf a allai ddigwydd i Adam os na fydd dim yn newid?</a:t>
            </a:r>
          </a:p>
          <a:p>
            <a:r>
              <a:rPr lang="cy" sz="2400" b="0" i="0" u="none" strike="noStrike" cap="none" baseline="0" dirty="0">
                <a:solidFill>
                  <a:schemeClr val="tx1"/>
                </a:solidFill>
                <a:effectLst/>
                <a:uFillTx/>
              </a:rPr>
              <a:t>Beth ydych chi’n meddwl sydd angen digwydd i wneud pethau’n fwy diogel i Adam? </a:t>
            </a:r>
          </a:p>
        </p:txBody>
      </p:sp>
    </p:spTree>
    <p:extLst>
      <p:ext uri="{BB962C8B-B14F-4D97-AF65-F5344CB8AC3E}">
        <p14:creationId xmlns:p14="http://schemas.microsoft.com/office/powerpoint/2010/main" val="151141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7E9B87B-2CC1-1842-AEE4-57F42FB968C5}"/>
              </a:ext>
            </a:extLst>
          </p:cNvPr>
          <p:cNvSpPr>
            <a:spLocks noGrp="1"/>
          </p:cNvSpPr>
          <p:nvPr>
            <p:ph type="body" sz="quarter" idx="10"/>
          </p:nvPr>
        </p:nvSpPr>
        <p:spPr/>
        <p:txBody>
          <a:bodyPr/>
          <a:lstStyle/>
          <a:p>
            <a:r>
              <a:rPr lang="en-US" b="1" dirty="0"/>
              <a:t>Group  exercise </a:t>
            </a:r>
          </a:p>
        </p:txBody>
      </p:sp>
      <p:sp>
        <p:nvSpPr>
          <p:cNvPr id="5" name="Text Placeholder 4">
            <a:extLst>
              <a:ext uri="{FF2B5EF4-FFF2-40B4-BE49-F238E27FC236}">
                <a16:creationId xmlns:a16="http://schemas.microsoft.com/office/drawing/2014/main" id="{2B8D9A92-A485-4140-9771-A869D5B057B4}"/>
              </a:ext>
            </a:extLst>
          </p:cNvPr>
          <p:cNvSpPr>
            <a:spLocks noGrp="1"/>
          </p:cNvSpPr>
          <p:nvPr>
            <p:ph type="body" sz="quarter" idx="12"/>
          </p:nvPr>
        </p:nvSpPr>
        <p:spPr/>
        <p:txBody>
          <a:bodyPr/>
          <a:lstStyle/>
          <a:p>
            <a:pPr marL="0" indent="0">
              <a:buNone/>
            </a:pPr>
            <a:r>
              <a:rPr lang="en-GB" dirty="0">
                <a:solidFill>
                  <a:srgbClr val="002060"/>
                </a:solidFill>
                <a:cs typeface="Calibri Light" panose="020F0302020204030204" pitchFamily="34" charset="0"/>
              </a:rPr>
              <a:t> </a:t>
            </a:r>
          </a:p>
          <a:p>
            <a:pPr marL="0" indent="0">
              <a:buNone/>
            </a:pPr>
            <a:r>
              <a:rPr lang="en-GB" dirty="0">
                <a:solidFill>
                  <a:schemeClr val="tx1"/>
                </a:solidFill>
                <a:cs typeface="Calibri Light"/>
              </a:rPr>
              <a:t>Describe what child sexual exploitation is to a child aged 12. Use words that the child would understand.</a:t>
            </a:r>
          </a:p>
          <a:p>
            <a:endParaRPr lang="en-US" dirty="0"/>
          </a:p>
        </p:txBody>
      </p:sp>
      <p:sp>
        <p:nvSpPr>
          <p:cNvPr id="4" name="Text Placeholder 2">
            <a:extLst>
              <a:ext uri="{FF2B5EF4-FFF2-40B4-BE49-F238E27FC236}">
                <a16:creationId xmlns:a16="http://schemas.microsoft.com/office/drawing/2014/main" id="{C7E9B87B-2CC1-1842-AEE4-57F42FB968C5}"/>
              </a:ext>
            </a:extLst>
          </p:cNvPr>
          <p:cNvSpPr>
            <a:spLocks noGrp="1"/>
          </p:cNvSpPr>
          <p:nvPr>
            <p:ph type="body" sz="quarter" idx="10"/>
            <p:custDataLst>
              <p:tags r:id="rId1"/>
            </p:custDataLst>
          </p:nvPr>
        </p:nvSpPr>
        <p:spPr>
          <a:xfrm>
            <a:off x="397193" y="365126"/>
            <a:ext cx="3690937" cy="1031284"/>
          </a:xfrm>
        </p:spPr>
        <p:txBody>
          <a:bodyPr/>
          <a:lstStyle/>
          <a:p>
            <a:r>
              <a:rPr lang="cy" sz="2800" b="1" i="0" u="none" strike="noStrike" cap="none" baseline="0" dirty="0">
                <a:solidFill>
                  <a:srgbClr val="16AD85"/>
                </a:solidFill>
                <a:effectLst/>
                <a:uFillTx/>
              </a:rPr>
              <a:t>Ymarfer grŵp </a:t>
            </a:r>
          </a:p>
        </p:txBody>
      </p:sp>
      <p:sp>
        <p:nvSpPr>
          <p:cNvPr id="6" name="Text Placeholder 4">
            <a:extLst>
              <a:ext uri="{FF2B5EF4-FFF2-40B4-BE49-F238E27FC236}">
                <a16:creationId xmlns:a16="http://schemas.microsoft.com/office/drawing/2014/main" id="{2B8D9A92-A485-4140-9771-A869D5B057B4}"/>
              </a:ext>
            </a:extLst>
          </p:cNvPr>
          <p:cNvSpPr>
            <a:spLocks noGrp="1"/>
          </p:cNvSpPr>
          <p:nvPr>
            <p:ph type="body" sz="quarter" idx="12"/>
            <p:custDataLst>
              <p:tags r:id="rId2"/>
            </p:custDataLst>
          </p:nvPr>
        </p:nvSpPr>
        <p:spPr>
          <a:xfrm>
            <a:off x="397635" y="1649412"/>
            <a:ext cx="3690495" cy="3851275"/>
          </a:xfrm>
        </p:spPr>
        <p:txBody>
          <a:bodyPr/>
          <a:lstStyle/>
          <a:p>
            <a:pPr marL="0" indent="0">
              <a:buNone/>
            </a:pPr>
            <a:r>
              <a:rPr lang="en-GB" dirty="0">
                <a:solidFill>
                  <a:srgbClr val="002060"/>
                </a:solidFill>
                <a:cs typeface="Calibri Light" panose="020F0302020204030204" pitchFamily="34" charset="0"/>
              </a:rPr>
              <a:t> </a:t>
            </a:r>
          </a:p>
          <a:p>
            <a:pPr marL="0" indent="0">
              <a:buNone/>
            </a:pPr>
            <a:r>
              <a:rPr lang="cy" sz="2400" b="0" i="0" u="none" strike="noStrike" cap="none" baseline="0" dirty="0">
                <a:solidFill>
                  <a:schemeClr val="tx1"/>
                </a:solidFill>
                <a:effectLst/>
                <a:uFillTx/>
              </a:rPr>
              <a:t>Disgrifiwch beth yw camfanteisio’n rhywiol ar blant i blentyn 12 oed.  Defnyddiwch eiriau y byddai'r plentyn yn eu deall.</a:t>
            </a:r>
          </a:p>
          <a:p>
            <a:endParaRPr lang="en-US" dirty="0"/>
          </a:p>
        </p:txBody>
      </p:sp>
    </p:spTree>
    <p:extLst>
      <p:ext uri="{BB962C8B-B14F-4D97-AF65-F5344CB8AC3E}">
        <p14:creationId xmlns:p14="http://schemas.microsoft.com/office/powerpoint/2010/main" val="3855556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4A51-C865-48C7-3535-36AB5365C085}"/>
              </a:ext>
            </a:extLst>
          </p:cNvPr>
          <p:cNvSpPr>
            <a:spLocks noGrp="1"/>
          </p:cNvSpPr>
          <p:nvPr>
            <p:ph type="title"/>
          </p:nvPr>
        </p:nvSpPr>
        <p:spPr/>
        <p:txBody>
          <a:bodyPr>
            <a:normAutofit fontScale="90000"/>
          </a:bodyPr>
          <a:lstStyle/>
          <a:p>
            <a:r>
              <a:rPr lang="en-GB" sz="2500" b="1" dirty="0" err="1">
                <a:cs typeface="Calibri" panose="020F0502020204030204" pitchFamily="34" charset="0"/>
              </a:rPr>
              <a:t>Myfyrdod</a:t>
            </a:r>
            <a:r>
              <a:rPr lang="en-GB" sz="2500" b="1" dirty="0">
                <a:cs typeface="Calibri" panose="020F0502020204030204" pitchFamily="34" charset="0"/>
              </a:rPr>
              <a:t> </a:t>
            </a:r>
            <a:r>
              <a:rPr lang="en-GB" sz="2500" b="1" dirty="0" err="1">
                <a:cs typeface="Calibri" panose="020F0502020204030204" pitchFamily="34" charset="0"/>
              </a:rPr>
              <a:t>unigol</a:t>
            </a:r>
            <a:r>
              <a:rPr lang="en-GB" sz="2500" b="1" dirty="0">
                <a:cs typeface="Calibri" panose="020F0502020204030204" pitchFamily="34" charset="0"/>
              </a:rPr>
              <a:t> – </a:t>
            </a:r>
            <a:r>
              <a:rPr lang="en-GB" sz="2500" b="1" dirty="0" err="1">
                <a:cs typeface="Calibri" panose="020F0502020204030204" pitchFamily="34" charset="0"/>
              </a:rPr>
              <a:t>cyfeiriwch</a:t>
            </a:r>
            <a:r>
              <a:rPr lang="en-GB" sz="2500" b="1" dirty="0">
                <a:cs typeface="Calibri" panose="020F0502020204030204" pitchFamily="34" charset="0"/>
              </a:rPr>
              <a:t> at </a:t>
            </a:r>
            <a:r>
              <a:rPr lang="en-GB" sz="2500" b="1" dirty="0" err="1">
                <a:cs typeface="Calibri" panose="020F0502020204030204" pitchFamily="34" charset="0"/>
              </a:rPr>
              <a:t>eich</a:t>
            </a:r>
            <a:r>
              <a:rPr lang="en-GB" sz="2500" b="1" dirty="0">
                <a:cs typeface="Calibri" panose="020F0502020204030204" pitchFamily="34" charset="0"/>
              </a:rPr>
              <a:t> </a:t>
            </a:r>
            <a:r>
              <a:rPr lang="en-GB" sz="2500" b="1" dirty="0" err="1">
                <a:cs typeface="Calibri" panose="020F0502020204030204" pitchFamily="34" charset="0"/>
              </a:rPr>
              <a:t>llinell</a:t>
            </a:r>
            <a:r>
              <a:rPr lang="en-GB" sz="2500" b="1" dirty="0">
                <a:cs typeface="Calibri" panose="020F0502020204030204" pitchFamily="34" charset="0"/>
              </a:rPr>
              <a:t> </a:t>
            </a:r>
            <a:r>
              <a:rPr lang="en-GB" sz="2500" b="1" dirty="0" err="1">
                <a:cs typeface="Calibri" panose="020F0502020204030204" pitchFamily="34" charset="0"/>
              </a:rPr>
              <a:t>amser</a:t>
            </a:r>
            <a:r>
              <a:rPr lang="en-GB" sz="2500" b="1" dirty="0">
                <a:cs typeface="Calibri" panose="020F0502020204030204" pitchFamily="34" charset="0"/>
              </a:rPr>
              <a:t> </a:t>
            </a:r>
            <a:r>
              <a:rPr lang="en-GB" sz="2500" b="1" dirty="0" err="1">
                <a:cs typeface="Calibri" panose="020F0502020204030204" pitchFamily="34" charset="0"/>
              </a:rPr>
              <a:t>eich</a:t>
            </a:r>
            <a:r>
              <a:rPr lang="en-GB" sz="2500" b="1" dirty="0">
                <a:cs typeface="Calibri" panose="020F0502020204030204" pitchFamily="34" charset="0"/>
              </a:rPr>
              <a:t> </a:t>
            </a:r>
            <a:r>
              <a:rPr lang="en-GB" sz="2500" b="1" dirty="0" err="1">
                <a:cs typeface="Calibri" panose="020F0502020204030204" pitchFamily="34" charset="0"/>
              </a:rPr>
              <a:t>hun</a:t>
            </a:r>
            <a:r>
              <a:rPr lang="en-GB" sz="2500"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510ACC45-12B6-2086-7EAD-06F34896A413}"/>
              </a:ext>
            </a:extLst>
          </p:cNvPr>
          <p:cNvSpPr>
            <a:spLocks noGrp="1"/>
          </p:cNvSpPr>
          <p:nvPr>
            <p:ph type="body" sz="quarter" idx="10"/>
          </p:nvPr>
        </p:nvSpPr>
        <p:spPr/>
        <p:txBody>
          <a:bodyPr/>
          <a:lstStyle/>
          <a:p>
            <a:r>
              <a:rPr lang="en-GB" b="1" dirty="0">
                <a:cs typeface="Calibri" panose="020F0502020204030204" pitchFamily="34" charset="0"/>
              </a:rPr>
              <a:t>Individual reflection – refer to your own timeline </a:t>
            </a:r>
          </a:p>
        </p:txBody>
      </p:sp>
      <p:sp>
        <p:nvSpPr>
          <p:cNvPr id="4" name="Text Placeholder 3">
            <a:extLst>
              <a:ext uri="{FF2B5EF4-FFF2-40B4-BE49-F238E27FC236}">
                <a16:creationId xmlns:a16="http://schemas.microsoft.com/office/drawing/2014/main" id="{67D1ABA9-8EA5-D0AA-B61C-CDB2B3119900}"/>
              </a:ext>
            </a:extLst>
          </p:cNvPr>
          <p:cNvSpPr>
            <a:spLocks noGrp="1"/>
          </p:cNvSpPr>
          <p:nvPr>
            <p:ph type="body" sz="quarter" idx="11"/>
          </p:nvPr>
        </p:nvSpPr>
        <p:spPr/>
        <p:txBody>
          <a:bodyPr vert="horz" wrap="square" lIns="91440" tIns="45720" rIns="91440" bIns="45720" numCol="1" anchor="t" anchorCtr="0" compatLnSpc="1">
            <a:prstTxWarp prst="textNoShape">
              <a:avLst/>
            </a:prstTxWarp>
            <a:noAutofit/>
          </a:bodyPr>
          <a:lstStyle/>
          <a:p>
            <a:r>
              <a:rPr lang="en-GB" sz="1600" dirty="0" err="1">
                <a:latin typeface="Calibri"/>
                <a:cs typeface="Calibri"/>
              </a:rPr>
              <a:t>Ar</a:t>
            </a:r>
            <a:r>
              <a:rPr lang="en-GB" sz="1600" dirty="0">
                <a:latin typeface="Calibri"/>
                <a:cs typeface="Calibri"/>
              </a:rPr>
              <a:t> </a:t>
            </a:r>
            <a:r>
              <a:rPr lang="en-GB" sz="1600" dirty="0" err="1">
                <a:latin typeface="Calibri"/>
                <a:cs typeface="Calibri"/>
              </a:rPr>
              <a:t>eich</a:t>
            </a:r>
            <a:r>
              <a:rPr lang="en-GB" sz="1600" dirty="0">
                <a:latin typeface="Calibri"/>
                <a:cs typeface="Calibri"/>
              </a:rPr>
              <a:t> pen </a:t>
            </a:r>
            <a:r>
              <a:rPr lang="en-GB" sz="1600" dirty="0" err="1">
                <a:latin typeface="Calibri"/>
                <a:cs typeface="Calibri"/>
              </a:rPr>
              <a:t>eich</a:t>
            </a:r>
            <a:r>
              <a:rPr lang="en-GB" sz="1600" dirty="0">
                <a:latin typeface="Calibri"/>
                <a:cs typeface="Calibri"/>
              </a:rPr>
              <a:t> </a:t>
            </a:r>
            <a:r>
              <a:rPr lang="en-GB" sz="1600" dirty="0" err="1">
                <a:latin typeface="Calibri"/>
                <a:cs typeface="Calibri"/>
              </a:rPr>
              <a:t>hun</a:t>
            </a:r>
            <a:r>
              <a:rPr lang="en-GB" sz="1600" dirty="0">
                <a:latin typeface="Calibri"/>
                <a:cs typeface="Calibri"/>
              </a:rPr>
              <a:t> </a:t>
            </a:r>
            <a:r>
              <a:rPr lang="en-GB" sz="1600" dirty="0" err="1">
                <a:latin typeface="Calibri"/>
                <a:cs typeface="Calibri"/>
              </a:rPr>
              <a:t>meddyliwch</a:t>
            </a:r>
            <a:r>
              <a:rPr lang="en-GB" sz="1600" dirty="0">
                <a:latin typeface="Calibri"/>
                <a:cs typeface="Calibri"/>
              </a:rPr>
              <a:t> </a:t>
            </a:r>
            <a:r>
              <a:rPr lang="en-GB" sz="1600" dirty="0" err="1">
                <a:latin typeface="Calibri"/>
                <a:cs typeface="Calibri"/>
              </a:rPr>
              <a:t>sut</a:t>
            </a:r>
            <a:r>
              <a:rPr lang="en-GB" sz="1600" dirty="0">
                <a:latin typeface="Calibri"/>
                <a:cs typeface="Calibri"/>
              </a:rPr>
              <a:t> </a:t>
            </a:r>
            <a:r>
              <a:rPr lang="en-GB" sz="1600" dirty="0" err="1">
                <a:latin typeface="Calibri"/>
                <a:cs typeface="Calibri"/>
              </a:rPr>
              <a:t>oedd</a:t>
            </a:r>
            <a:r>
              <a:rPr lang="en-GB" sz="1600" dirty="0">
                <a:latin typeface="Calibri"/>
                <a:cs typeface="Calibri"/>
              </a:rPr>
              <a:t> </a:t>
            </a:r>
            <a:r>
              <a:rPr lang="en-GB" sz="1600" dirty="0" err="1">
                <a:latin typeface="Calibri"/>
                <a:cs typeface="Calibri"/>
              </a:rPr>
              <a:t>bywyd</a:t>
            </a:r>
            <a:r>
              <a:rPr lang="en-GB" sz="1600" dirty="0">
                <a:latin typeface="Calibri"/>
                <a:cs typeface="Calibri"/>
              </a:rPr>
              <a:t> i chi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arddegau</a:t>
            </a:r>
            <a:r>
              <a:rPr lang="en-GB" sz="1600" dirty="0">
                <a:latin typeface="Calibri"/>
                <a:cs typeface="Calibri"/>
              </a:rPr>
              <a:t>.</a:t>
            </a:r>
            <a:endParaRPr lang="en-GB" sz="1600" dirty="0">
              <a:cs typeface="Calibri" panose="020F0502020204030204" pitchFamily="34" charset="0"/>
            </a:endParaRPr>
          </a:p>
          <a:p>
            <a:r>
              <a:rPr lang="en-GB" sz="1600" dirty="0">
                <a:latin typeface="Calibri"/>
                <a:cs typeface="Calibri"/>
              </a:rPr>
              <a:t>Beth </a:t>
            </a:r>
            <a:r>
              <a:rPr lang="en-GB" sz="1600" dirty="0" err="1">
                <a:latin typeface="Calibri"/>
                <a:cs typeface="Calibri"/>
              </a:rPr>
              <a:t>oedd</a:t>
            </a:r>
            <a:r>
              <a:rPr lang="en-GB" sz="1600" dirty="0">
                <a:latin typeface="Calibri"/>
                <a:cs typeface="Calibri"/>
              </a:rPr>
              <a:t> y </a:t>
            </a:r>
            <a:r>
              <a:rPr lang="en-GB" sz="1600" dirty="0" err="1">
                <a:latin typeface="Calibri"/>
                <a:cs typeface="Calibri"/>
              </a:rPr>
              <a:t>pethau</a:t>
            </a:r>
            <a:r>
              <a:rPr lang="en-GB" sz="1600" dirty="0">
                <a:latin typeface="Calibri"/>
                <a:cs typeface="Calibri"/>
              </a:rPr>
              <a:t> </a:t>
            </a:r>
            <a:r>
              <a:rPr lang="en-GB" sz="1600" dirty="0" err="1">
                <a:latin typeface="Calibri"/>
                <a:cs typeface="Calibri"/>
              </a:rPr>
              <a:t>gorau</a:t>
            </a:r>
            <a:r>
              <a:rPr lang="en-GB" sz="1600" dirty="0">
                <a:latin typeface="Calibri"/>
                <a:cs typeface="Calibri"/>
              </a:rPr>
              <a:t> am </a:t>
            </a:r>
            <a:r>
              <a:rPr lang="en-GB" sz="1600" dirty="0" err="1">
                <a:latin typeface="Calibri"/>
                <a:cs typeface="Calibri"/>
              </a:rPr>
              <a:t>fod</a:t>
            </a:r>
            <a:r>
              <a:rPr lang="en-GB" sz="1600" dirty="0">
                <a:latin typeface="Calibri"/>
                <a:cs typeface="Calibri"/>
              </a:rPr>
              <a:t>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arddegau</a:t>
            </a:r>
            <a:r>
              <a:rPr lang="en-GB" sz="1600" dirty="0">
                <a:latin typeface="Calibri"/>
                <a:cs typeface="Calibri"/>
              </a:rPr>
              <a:t>?</a:t>
            </a:r>
            <a:endParaRPr lang="en-GB" sz="1600" dirty="0">
              <a:cs typeface="Calibri" panose="020F0502020204030204" pitchFamily="34" charset="0"/>
            </a:endParaRPr>
          </a:p>
          <a:p>
            <a:r>
              <a:rPr lang="en-GB" sz="1600" dirty="0">
                <a:latin typeface="Calibri"/>
                <a:cs typeface="Calibri"/>
              </a:rPr>
              <a:t>Beth </a:t>
            </a:r>
            <a:r>
              <a:rPr lang="en-GB" sz="1600" dirty="0" err="1">
                <a:latin typeface="Calibri"/>
                <a:cs typeface="Calibri"/>
              </a:rPr>
              <a:t>yw</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atgof</a:t>
            </a:r>
            <a:r>
              <a:rPr lang="en-GB" sz="1600" dirty="0">
                <a:latin typeface="Calibri"/>
                <a:cs typeface="Calibri"/>
              </a:rPr>
              <a:t> </a:t>
            </a:r>
            <a:r>
              <a:rPr lang="en-GB" sz="1600" dirty="0" err="1">
                <a:latin typeface="Calibri"/>
                <a:cs typeface="Calibri"/>
              </a:rPr>
              <a:t>hapusaf</a:t>
            </a:r>
            <a:r>
              <a:rPr lang="en-GB" sz="1600" dirty="0">
                <a:latin typeface="Calibri"/>
                <a:cs typeface="Calibri"/>
              </a:rPr>
              <a:t>?</a:t>
            </a:r>
            <a:endParaRPr lang="en-GB" sz="1600" dirty="0">
              <a:cs typeface="Calibri" panose="020F0502020204030204" pitchFamily="34" charset="0"/>
            </a:endParaRPr>
          </a:p>
          <a:p>
            <a:r>
              <a:rPr lang="en-GB" sz="1600" dirty="0" err="1">
                <a:latin typeface="Calibri"/>
                <a:cs typeface="Calibri"/>
              </a:rPr>
              <a:t>A'ch</a:t>
            </a:r>
            <a:r>
              <a:rPr lang="en-GB" sz="1600" dirty="0">
                <a:latin typeface="Calibri"/>
                <a:cs typeface="Calibri"/>
              </a:rPr>
              <a:t> </a:t>
            </a:r>
            <a:r>
              <a:rPr lang="en-GB" sz="1600" dirty="0" err="1">
                <a:latin typeface="Calibri"/>
                <a:cs typeface="Calibri"/>
              </a:rPr>
              <a:t>tristaf</a:t>
            </a:r>
            <a:r>
              <a:rPr lang="en-GB" sz="1600" dirty="0">
                <a:latin typeface="Calibri"/>
                <a:cs typeface="Calibri"/>
              </a:rPr>
              <a:t>?</a:t>
            </a:r>
            <a:endParaRPr lang="en-GB" sz="1600" dirty="0">
              <a:cs typeface="Calibri" panose="020F0502020204030204" pitchFamily="34" charset="0"/>
            </a:endParaRPr>
          </a:p>
          <a:p>
            <a:r>
              <a:rPr lang="en-GB" sz="1600" dirty="0" err="1">
                <a:latin typeface="Calibri"/>
                <a:cs typeface="Calibri"/>
              </a:rPr>
              <a:t>Pwy</a:t>
            </a:r>
            <a:r>
              <a:rPr lang="en-GB" sz="1600" dirty="0">
                <a:latin typeface="Calibri"/>
                <a:cs typeface="Calibri"/>
              </a:rPr>
              <a:t> </a:t>
            </a:r>
            <a:r>
              <a:rPr lang="en-GB" sz="1600" dirty="0" err="1">
                <a:latin typeface="Calibri"/>
                <a:cs typeface="Calibri"/>
              </a:rPr>
              <a:t>oedd</a:t>
            </a:r>
            <a:r>
              <a:rPr lang="en-GB" sz="1600" dirty="0">
                <a:latin typeface="Calibri"/>
                <a:cs typeface="Calibri"/>
              </a:rPr>
              <a:t> y person </a:t>
            </a:r>
            <a:r>
              <a:rPr lang="en-GB" sz="1600" dirty="0" err="1">
                <a:latin typeface="Calibri"/>
                <a:cs typeface="Calibri"/>
              </a:rPr>
              <a:t>mwyaf</a:t>
            </a:r>
            <a:r>
              <a:rPr lang="en-GB" sz="1600" dirty="0">
                <a:latin typeface="Calibri"/>
                <a:cs typeface="Calibri"/>
              </a:rPr>
              <a:t> </a:t>
            </a:r>
            <a:r>
              <a:rPr lang="en-GB" sz="1600" dirty="0" err="1">
                <a:latin typeface="Calibri"/>
                <a:cs typeface="Calibri"/>
              </a:rPr>
              <a:t>dylanwadol</a:t>
            </a:r>
            <a:r>
              <a:rPr lang="en-GB" sz="1600" dirty="0">
                <a:latin typeface="Calibri"/>
                <a:cs typeface="Calibri"/>
              </a:rPr>
              <a:t>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bywyd</a:t>
            </a:r>
            <a:r>
              <a:rPr lang="en-GB" sz="1600" dirty="0">
                <a:latin typeface="Calibri"/>
                <a:cs typeface="Calibri"/>
              </a:rPr>
              <a:t>?</a:t>
            </a:r>
            <a:endParaRPr lang="en-GB" sz="1600" dirty="0">
              <a:cs typeface="Calibri" panose="020F0502020204030204" pitchFamily="34" charset="0"/>
            </a:endParaRPr>
          </a:p>
          <a:p>
            <a:r>
              <a:rPr lang="en-GB" sz="1600" dirty="0" err="1">
                <a:latin typeface="Calibri"/>
                <a:cs typeface="Calibri"/>
              </a:rPr>
              <a:t>Pwy</a:t>
            </a:r>
            <a:r>
              <a:rPr lang="en-GB" sz="1600" dirty="0">
                <a:latin typeface="Calibri"/>
                <a:cs typeface="Calibri"/>
              </a:rPr>
              <a:t> </a:t>
            </a:r>
            <a:r>
              <a:rPr lang="en-GB" sz="1600" dirty="0" err="1">
                <a:latin typeface="Calibri"/>
                <a:cs typeface="Calibri"/>
              </a:rPr>
              <a:t>oedd</a:t>
            </a:r>
            <a:r>
              <a:rPr lang="en-GB" sz="1600" dirty="0">
                <a:latin typeface="Calibri"/>
                <a:cs typeface="Calibri"/>
              </a:rPr>
              <a:t> y person </a:t>
            </a:r>
            <a:r>
              <a:rPr lang="en-GB" sz="1600" dirty="0" err="1">
                <a:latin typeface="Calibri"/>
                <a:cs typeface="Calibri"/>
              </a:rPr>
              <a:t>roeddech</a:t>
            </a:r>
            <a:r>
              <a:rPr lang="en-GB" sz="1600" dirty="0">
                <a:latin typeface="Calibri"/>
                <a:cs typeface="Calibri"/>
              </a:rPr>
              <a:t> </a:t>
            </a:r>
            <a:r>
              <a:rPr lang="en-GB" sz="1600" dirty="0" err="1">
                <a:latin typeface="Calibri"/>
                <a:cs typeface="Calibri"/>
              </a:rPr>
              <a:t>chi'n</a:t>
            </a:r>
            <a:r>
              <a:rPr lang="en-GB" sz="1600" dirty="0">
                <a:latin typeface="Calibri"/>
                <a:cs typeface="Calibri"/>
              </a:rPr>
              <a:t> </a:t>
            </a:r>
            <a:r>
              <a:rPr lang="en-GB" sz="1600" dirty="0" err="1">
                <a:latin typeface="Calibri"/>
                <a:cs typeface="Calibri"/>
              </a:rPr>
              <a:t>ymddiried</a:t>
            </a:r>
            <a:r>
              <a:rPr lang="en-GB" sz="1600" dirty="0">
                <a:latin typeface="Calibri"/>
                <a:cs typeface="Calibri"/>
              </a:rPr>
              <a:t> </a:t>
            </a:r>
            <a:r>
              <a:rPr lang="en-GB" sz="1600" dirty="0" err="1">
                <a:latin typeface="Calibri"/>
                <a:cs typeface="Calibri"/>
              </a:rPr>
              <a:t>ynddo</a:t>
            </a:r>
            <a:r>
              <a:rPr lang="en-GB" sz="1600" dirty="0">
                <a:latin typeface="Calibri"/>
                <a:cs typeface="Calibri"/>
              </a:rPr>
              <a:t> </a:t>
            </a:r>
            <a:r>
              <a:rPr lang="en-GB" sz="1600" dirty="0" err="1">
                <a:latin typeface="Calibri"/>
                <a:cs typeface="Calibri"/>
              </a:rPr>
              <a:t>fwyaf</a:t>
            </a:r>
            <a:r>
              <a:rPr lang="en-GB" sz="1600" dirty="0">
                <a:latin typeface="Calibri"/>
                <a:cs typeface="Calibri"/>
              </a:rPr>
              <a:t>? </a:t>
            </a:r>
            <a:endParaRPr lang="en-GB" sz="1600" dirty="0">
              <a:cs typeface="Calibri" panose="020F0502020204030204" pitchFamily="34" charset="0"/>
            </a:endParaRPr>
          </a:p>
          <a:p>
            <a:r>
              <a:rPr lang="en-GB" sz="1600" dirty="0">
                <a:latin typeface="Calibri"/>
                <a:cs typeface="Calibri"/>
              </a:rPr>
              <a:t>Pe </a:t>
            </a:r>
            <a:r>
              <a:rPr lang="en-GB" sz="1600" dirty="0" err="1">
                <a:latin typeface="Calibri"/>
                <a:cs typeface="Calibri"/>
              </a:rPr>
              <a:t>gallech</a:t>
            </a:r>
            <a:r>
              <a:rPr lang="en-GB" sz="1600" dirty="0">
                <a:latin typeface="Calibri"/>
                <a:cs typeface="Calibri"/>
              </a:rPr>
              <a:t> chi </a:t>
            </a:r>
            <a:r>
              <a:rPr lang="en-GB" sz="1600" dirty="0" err="1">
                <a:latin typeface="Calibri"/>
                <a:cs typeface="Calibri"/>
              </a:rPr>
              <a:t>siarad</a:t>
            </a:r>
            <a:r>
              <a:rPr lang="en-GB" sz="1600" dirty="0">
                <a:latin typeface="Calibri"/>
                <a:cs typeface="Calibri"/>
              </a:rPr>
              <a:t> </a:t>
            </a:r>
            <a:r>
              <a:rPr lang="en-GB" sz="1600" dirty="0" err="1">
                <a:latin typeface="Calibri"/>
                <a:cs typeface="Calibri"/>
              </a:rPr>
              <a:t>â'ch</a:t>
            </a:r>
            <a:r>
              <a:rPr lang="en-GB" sz="1600" dirty="0">
                <a:latin typeface="Calibri"/>
                <a:cs typeface="Calibri"/>
              </a:rPr>
              <a:t> </a:t>
            </a:r>
            <a:r>
              <a:rPr lang="en-GB" sz="1600" dirty="0" err="1">
                <a:latin typeface="Calibri"/>
                <a:cs typeface="Calibri"/>
              </a:rPr>
              <a:t>hun</a:t>
            </a:r>
            <a:r>
              <a:rPr lang="en-GB" sz="1600" dirty="0">
                <a:latin typeface="Calibri"/>
                <a:cs typeface="Calibri"/>
              </a:rPr>
              <a:t> </a:t>
            </a:r>
            <a:r>
              <a:rPr lang="en-GB" sz="1600" dirty="0" err="1">
                <a:latin typeface="Calibri"/>
                <a:cs typeface="Calibri"/>
              </a:rPr>
              <a:t>fel</a:t>
            </a:r>
            <a:r>
              <a:rPr lang="en-GB" sz="1600" dirty="0">
                <a:latin typeface="Calibri"/>
                <a:cs typeface="Calibri"/>
              </a:rPr>
              <a:t> </a:t>
            </a:r>
            <a:r>
              <a:rPr lang="en-GB" sz="1600" dirty="0" err="1">
                <a:latin typeface="Calibri"/>
                <a:cs typeface="Calibri"/>
              </a:rPr>
              <a:t>arddegwr</a:t>
            </a:r>
            <a:r>
              <a:rPr lang="en-GB" sz="1600" dirty="0">
                <a:latin typeface="Calibri"/>
                <a:cs typeface="Calibri"/>
              </a:rPr>
              <a:t>, a </a:t>
            </a:r>
            <a:r>
              <a:rPr lang="en-GB" sz="1600" dirty="0" err="1">
                <a:latin typeface="Calibri"/>
                <a:cs typeface="Calibri"/>
              </a:rPr>
              <a:t>oes</a:t>
            </a:r>
            <a:r>
              <a:rPr lang="en-GB" sz="1600" dirty="0">
                <a:latin typeface="Calibri"/>
                <a:cs typeface="Calibri"/>
              </a:rPr>
              <a:t> </a:t>
            </a:r>
            <a:r>
              <a:rPr lang="en-GB" sz="1600" dirty="0" err="1">
                <a:latin typeface="Calibri"/>
                <a:cs typeface="Calibri"/>
              </a:rPr>
              <a:t>unrhyw</a:t>
            </a:r>
            <a:r>
              <a:rPr lang="en-GB" sz="1600" dirty="0">
                <a:latin typeface="Calibri"/>
                <a:cs typeface="Calibri"/>
              </a:rPr>
              <a:t> </a:t>
            </a:r>
            <a:r>
              <a:rPr lang="en-GB" sz="1600" dirty="0" err="1">
                <a:latin typeface="Calibri"/>
                <a:cs typeface="Calibri"/>
              </a:rPr>
              <a:t>beth</a:t>
            </a:r>
            <a:r>
              <a:rPr lang="en-GB" sz="1600" dirty="0">
                <a:latin typeface="Calibri"/>
                <a:cs typeface="Calibri"/>
              </a:rPr>
              <a:t> </a:t>
            </a:r>
            <a:r>
              <a:rPr lang="en-GB" sz="1600" dirty="0" err="1">
                <a:latin typeface="Calibri"/>
                <a:cs typeface="Calibri"/>
              </a:rPr>
              <a:t>yr</a:t>
            </a:r>
            <a:r>
              <a:rPr lang="en-GB" sz="1600" dirty="0">
                <a:latin typeface="Calibri"/>
                <a:cs typeface="Calibri"/>
              </a:rPr>
              <a:t> </a:t>
            </a:r>
            <a:r>
              <a:rPr lang="en-GB" sz="1600" dirty="0" err="1">
                <a:latin typeface="Calibri"/>
                <a:cs typeface="Calibri"/>
              </a:rPr>
              <a:t>hoffech</a:t>
            </a:r>
            <a:r>
              <a:rPr lang="en-GB" sz="1600" dirty="0">
                <a:latin typeface="Calibri"/>
                <a:cs typeface="Calibri"/>
              </a:rPr>
              <a:t> </a:t>
            </a:r>
            <a:r>
              <a:rPr lang="en-GB" sz="1600" dirty="0" err="1">
                <a:latin typeface="Calibri"/>
                <a:cs typeface="Calibri"/>
              </a:rPr>
              <a:t>ei</a:t>
            </a:r>
            <a:r>
              <a:rPr lang="en-GB" sz="1600" dirty="0">
                <a:latin typeface="Calibri"/>
                <a:cs typeface="Calibri"/>
              </a:rPr>
              <a:t> </a:t>
            </a:r>
            <a:r>
              <a:rPr lang="en-GB" sz="1600" dirty="0" err="1">
                <a:latin typeface="Calibri"/>
                <a:cs typeface="Calibri"/>
              </a:rPr>
              <a:t>ddweud</a:t>
            </a:r>
            <a:r>
              <a:rPr lang="en-GB" sz="1600" dirty="0">
                <a:latin typeface="Calibri"/>
                <a:cs typeface="Calibri"/>
              </a:rPr>
              <a:t> </a:t>
            </a:r>
            <a:r>
              <a:rPr lang="en-GB" sz="1600" dirty="0" err="1">
                <a:latin typeface="Calibri"/>
                <a:cs typeface="Calibri"/>
              </a:rPr>
              <a:t>wrthyn</a:t>
            </a:r>
            <a:r>
              <a:rPr lang="en-GB" sz="1600" dirty="0">
                <a:latin typeface="Calibri"/>
                <a:cs typeface="Calibri"/>
              </a:rPr>
              <a:t> </a:t>
            </a:r>
            <a:r>
              <a:rPr lang="en-GB" sz="1600" dirty="0" err="1">
                <a:latin typeface="Calibri"/>
                <a:cs typeface="Calibri"/>
              </a:rPr>
              <a:t>nhw</a:t>
            </a:r>
            <a:r>
              <a:rPr lang="en-GB" sz="1600" dirty="0">
                <a:latin typeface="Calibri"/>
                <a:cs typeface="Calibri"/>
              </a:rPr>
              <a:t> am y cam </a:t>
            </a:r>
            <a:r>
              <a:rPr lang="en-GB" sz="1600" dirty="0" err="1">
                <a:latin typeface="Calibri"/>
                <a:cs typeface="Calibri"/>
              </a:rPr>
              <a:t>hwn</a:t>
            </a:r>
            <a:r>
              <a:rPr lang="en-GB" sz="1600" dirty="0">
                <a:latin typeface="Calibri"/>
                <a:cs typeface="Calibri"/>
              </a:rPr>
              <a:t>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bywyd</a:t>
            </a:r>
            <a:r>
              <a:rPr lang="en-GB" sz="1600" dirty="0">
                <a:latin typeface="Calibri"/>
                <a:cs typeface="Calibri"/>
              </a:rPr>
              <a:t>? </a:t>
            </a:r>
            <a:endParaRPr lang="en-GB" sz="1600" dirty="0"/>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AB742EAF-0BE7-9040-C060-1E8E72E5D7DC}"/>
              </a:ext>
            </a:extLst>
          </p:cNvPr>
          <p:cNvSpPr>
            <a:spLocks noGrp="1"/>
          </p:cNvSpPr>
          <p:nvPr>
            <p:ph type="body" sz="quarter" idx="12"/>
          </p:nvPr>
        </p:nvSpPr>
        <p:spPr>
          <a:xfrm>
            <a:off x="4862513" y="1779186"/>
            <a:ext cx="3690495" cy="3851275"/>
          </a:xfrm>
        </p:spPr>
        <p:txBody>
          <a:bodyPr>
            <a:normAutofit fontScale="85000" lnSpcReduction="20000"/>
          </a:bodyPr>
          <a:lstStyle/>
          <a:p>
            <a:r>
              <a:rPr lang="en-GB" sz="2200" dirty="0">
                <a:solidFill>
                  <a:schemeClr val="tx1"/>
                </a:solidFill>
                <a:latin typeface="Calibri"/>
                <a:cs typeface="Calibri"/>
              </a:rPr>
              <a:t>On your own think about what life was like for you as a teenager.</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What were the best things about being a teenager?</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What is your happiest memory?</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And your saddest?</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Who was the most influential person in your life?</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Who was the person you confided in the most? </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If you could talk to your teenage self , is there anything you would want to tell them about this stage in your life? </a:t>
            </a:r>
            <a:endParaRPr lang="en-GB" dirty="0">
              <a:solidFill>
                <a:schemeClr val="tx1"/>
              </a:solidFill>
              <a:cs typeface="Calibri" panose="020F0502020204030204" pitchFamily="34" charset="0"/>
            </a:endParaRPr>
          </a:p>
          <a:p>
            <a:endParaRPr lang="en-GB" dirty="0"/>
          </a:p>
          <a:p>
            <a:endParaRPr lang="en-GB" dirty="0">
              <a:cs typeface="Calibri" panose="020F0502020204030204" pitchFamily="34" charset="0"/>
            </a:endParaRPr>
          </a:p>
        </p:txBody>
      </p:sp>
    </p:spTree>
    <p:extLst>
      <p:ext uri="{BB962C8B-B14F-4D97-AF65-F5344CB8AC3E}">
        <p14:creationId xmlns:p14="http://schemas.microsoft.com/office/powerpoint/2010/main" val="3294496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E5468DA-E364-5141-8C14-805D858B3A92}"/>
              </a:ext>
            </a:extLst>
          </p:cNvPr>
          <p:cNvSpPr>
            <a:spLocks noGrp="1"/>
          </p:cNvSpPr>
          <p:nvPr>
            <p:ph type="body" sz="quarter" idx="10"/>
          </p:nvPr>
        </p:nvSpPr>
        <p:spPr>
          <a:xfrm>
            <a:off x="4779408" y="254766"/>
            <a:ext cx="3690937" cy="1031284"/>
          </a:xfrm>
        </p:spPr>
        <p:txBody>
          <a:bodyPr/>
          <a:lstStyle/>
          <a:p>
            <a:r>
              <a:rPr lang="en-US" b="1" dirty="0"/>
              <a:t>Tools we use to understand a child’s situation and their naturally connected network</a:t>
            </a:r>
          </a:p>
          <a:p>
            <a:endParaRPr lang="en-US" dirty="0"/>
          </a:p>
        </p:txBody>
      </p:sp>
      <p:sp>
        <p:nvSpPr>
          <p:cNvPr id="5" name="Text Placeholder 4">
            <a:extLst>
              <a:ext uri="{FF2B5EF4-FFF2-40B4-BE49-F238E27FC236}">
                <a16:creationId xmlns:a16="http://schemas.microsoft.com/office/drawing/2014/main" id="{57B44D41-4EB0-F644-99DD-D78386F033C9}"/>
              </a:ext>
            </a:extLst>
          </p:cNvPr>
          <p:cNvSpPr>
            <a:spLocks noGrp="1"/>
          </p:cNvSpPr>
          <p:nvPr>
            <p:ph type="body" sz="quarter" idx="12"/>
          </p:nvPr>
        </p:nvSpPr>
        <p:spPr>
          <a:xfrm>
            <a:off x="4829951" y="2618482"/>
            <a:ext cx="3690495" cy="3166562"/>
          </a:xfrm>
        </p:spPr>
        <p:txBody>
          <a:bodyPr/>
          <a:lstStyle/>
          <a:p>
            <a:r>
              <a:rPr lang="en-US" dirty="0">
                <a:solidFill>
                  <a:schemeClr val="tx1"/>
                </a:solidFill>
              </a:rPr>
              <a:t>Road maps </a:t>
            </a:r>
          </a:p>
          <a:p>
            <a:r>
              <a:rPr lang="en-US" dirty="0">
                <a:solidFill>
                  <a:schemeClr val="tx1"/>
                </a:solidFill>
              </a:rPr>
              <a:t>Family Tree </a:t>
            </a:r>
          </a:p>
          <a:p>
            <a:r>
              <a:rPr lang="en-US" dirty="0">
                <a:solidFill>
                  <a:schemeClr val="tx1"/>
                </a:solidFill>
              </a:rPr>
              <a:t>Eco maps </a:t>
            </a:r>
          </a:p>
          <a:p>
            <a:r>
              <a:rPr lang="en-US" dirty="0">
                <a:solidFill>
                  <a:schemeClr val="tx1"/>
                </a:solidFill>
              </a:rPr>
              <a:t>Trauma Tree </a:t>
            </a:r>
          </a:p>
          <a:p>
            <a:r>
              <a:rPr lang="en-US" dirty="0">
                <a:solidFill>
                  <a:schemeClr val="tx1"/>
                </a:solidFill>
              </a:rPr>
              <a:t>Words and pictures</a:t>
            </a:r>
          </a:p>
          <a:p>
            <a:r>
              <a:rPr lang="en-US" dirty="0">
                <a:solidFill>
                  <a:schemeClr val="tx1"/>
                </a:solidFill>
              </a:rPr>
              <a:t>Virtual platforms </a:t>
            </a:r>
          </a:p>
          <a:p>
            <a:pPr marL="0" indent="0">
              <a:buNone/>
            </a:pPr>
            <a:endParaRPr lang="en-US" dirty="0">
              <a:solidFill>
                <a:srgbClr val="002060"/>
              </a:solidFill>
            </a:endParaRP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4E5468DA-E364-5141-8C14-805D858B3A92}"/>
              </a:ext>
            </a:extLst>
          </p:cNvPr>
          <p:cNvSpPr>
            <a:spLocks noGrp="1"/>
          </p:cNvSpPr>
          <p:nvPr>
            <p:ph type="body" sz="quarter" idx="10"/>
            <p:custDataLst>
              <p:tags r:id="rId1"/>
            </p:custDataLst>
          </p:nvPr>
        </p:nvSpPr>
        <p:spPr>
          <a:xfrm>
            <a:off x="323232" y="254766"/>
            <a:ext cx="3690937" cy="1031284"/>
          </a:xfrm>
        </p:spPr>
        <p:txBody>
          <a:bodyPr/>
          <a:lstStyle/>
          <a:p>
            <a:r>
              <a:rPr lang="cy" sz="2800" b="1" i="0" u="none" strike="noStrike" cap="none" baseline="0" dirty="0">
                <a:solidFill>
                  <a:srgbClr val="16AD85"/>
                </a:solidFill>
                <a:effectLst/>
                <a:uFillTx/>
              </a:rPr>
              <a:t>Offer rydyn ni'n eu defnyddio i ddeall sefyllfa plentyn a'i rwydwaith sydd wedi'i gysylltu'n naturiol</a:t>
            </a:r>
          </a:p>
          <a:p>
            <a:endParaRPr lang="en-US" dirty="0"/>
          </a:p>
        </p:txBody>
      </p:sp>
      <p:sp>
        <p:nvSpPr>
          <p:cNvPr id="6" name="Text Placeholder 4">
            <a:extLst>
              <a:ext uri="{FF2B5EF4-FFF2-40B4-BE49-F238E27FC236}">
                <a16:creationId xmlns:a16="http://schemas.microsoft.com/office/drawing/2014/main" id="{57B44D41-4EB0-F644-99DD-D78386F033C9}"/>
              </a:ext>
            </a:extLst>
          </p:cNvPr>
          <p:cNvSpPr>
            <a:spLocks noGrp="1"/>
          </p:cNvSpPr>
          <p:nvPr>
            <p:ph type="body" sz="quarter" idx="12"/>
            <p:custDataLst>
              <p:tags r:id="rId2"/>
            </p:custDataLst>
          </p:nvPr>
        </p:nvSpPr>
        <p:spPr>
          <a:xfrm>
            <a:off x="374147" y="2618482"/>
            <a:ext cx="3690495" cy="3166562"/>
          </a:xfrm>
        </p:spPr>
        <p:txBody>
          <a:bodyPr/>
          <a:lstStyle/>
          <a:p>
            <a:r>
              <a:rPr lang="cy" sz="2400" b="0" i="0" u="none" strike="noStrike" cap="none" baseline="0" dirty="0">
                <a:solidFill>
                  <a:schemeClr val="tx1"/>
                </a:solidFill>
                <a:effectLst/>
                <a:uFillTx/>
              </a:rPr>
              <a:t>Mapiau ffyrdd </a:t>
            </a:r>
          </a:p>
          <a:p>
            <a:r>
              <a:rPr lang="cy" sz="2400" b="0" i="0" u="none" strike="noStrike" cap="none" baseline="0" dirty="0">
                <a:solidFill>
                  <a:schemeClr val="tx1"/>
                </a:solidFill>
                <a:effectLst/>
                <a:uFillTx/>
              </a:rPr>
              <a:t>Coeden Deulu </a:t>
            </a:r>
          </a:p>
          <a:p>
            <a:r>
              <a:rPr lang="cy" sz="2400" b="0" i="0" u="none" strike="noStrike" cap="none" baseline="0" dirty="0">
                <a:solidFill>
                  <a:schemeClr val="tx1"/>
                </a:solidFill>
                <a:effectLst/>
                <a:uFillTx/>
              </a:rPr>
              <a:t>Mapiau eco </a:t>
            </a:r>
          </a:p>
          <a:p>
            <a:r>
              <a:rPr lang="cy" sz="2400" b="0" i="0" u="none" strike="noStrike" cap="none" baseline="0" dirty="0">
                <a:solidFill>
                  <a:schemeClr val="tx1"/>
                </a:solidFill>
                <a:effectLst/>
                <a:uFillTx/>
              </a:rPr>
              <a:t>Coeden Drawma </a:t>
            </a:r>
          </a:p>
          <a:p>
            <a:r>
              <a:rPr lang="cy" sz="2400" b="0" i="0" u="none" strike="noStrike" cap="none" baseline="0" dirty="0">
                <a:solidFill>
                  <a:schemeClr val="tx1"/>
                </a:solidFill>
                <a:effectLst/>
                <a:uFillTx/>
              </a:rPr>
              <a:t>geiriau a lluniau</a:t>
            </a:r>
          </a:p>
          <a:p>
            <a:r>
              <a:rPr lang="cy" sz="2400" b="0" i="0" u="none" strike="noStrike" cap="none" baseline="0" dirty="0">
                <a:solidFill>
                  <a:schemeClr val="tx1"/>
                </a:solidFill>
                <a:effectLst/>
                <a:uFillTx/>
              </a:rPr>
              <a:t>llwyfannau rhithwir </a:t>
            </a:r>
          </a:p>
          <a:p>
            <a:pPr marL="0" indent="0">
              <a:buNone/>
            </a:pPr>
            <a:endParaRPr lang="en-US" dirty="0">
              <a:solidFill>
                <a:srgbClr val="002060"/>
              </a:solidFill>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26285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CF00CC-29E2-4248-8AC0-AABDD04944D1}"/>
              </a:ext>
            </a:extLst>
          </p:cNvPr>
          <p:cNvSpPr>
            <a:spLocks noGrp="1"/>
          </p:cNvSpPr>
          <p:nvPr>
            <p:ph type="body" sz="quarter" idx="10"/>
          </p:nvPr>
        </p:nvSpPr>
        <p:spPr/>
        <p:txBody>
          <a:bodyPr/>
          <a:lstStyle/>
          <a:p>
            <a:r>
              <a:rPr lang="en-US" b="1" dirty="0"/>
              <a:t>Reflection </a:t>
            </a:r>
          </a:p>
        </p:txBody>
      </p:sp>
      <p:sp>
        <p:nvSpPr>
          <p:cNvPr id="5" name="Text Placeholder 4">
            <a:extLst>
              <a:ext uri="{FF2B5EF4-FFF2-40B4-BE49-F238E27FC236}">
                <a16:creationId xmlns:a16="http://schemas.microsoft.com/office/drawing/2014/main" id="{2033F520-4A6A-7741-BACA-F88AEC100EAE}"/>
              </a:ext>
            </a:extLst>
          </p:cNvPr>
          <p:cNvSpPr>
            <a:spLocks noGrp="1"/>
          </p:cNvSpPr>
          <p:nvPr>
            <p:ph type="body" sz="quarter" idx="12"/>
          </p:nvPr>
        </p:nvSpPr>
        <p:spPr/>
        <p:txBody>
          <a:bodyPr/>
          <a:lstStyle/>
          <a:p>
            <a:r>
              <a:rPr lang="en-US" dirty="0">
                <a:solidFill>
                  <a:schemeClr val="tx1"/>
                </a:solidFill>
              </a:rPr>
              <a:t>What has been your biggest learning?</a:t>
            </a:r>
          </a:p>
          <a:p>
            <a:endParaRPr lang="en-US" dirty="0">
              <a:solidFill>
                <a:schemeClr val="tx1"/>
              </a:solidFill>
            </a:endParaRPr>
          </a:p>
          <a:p>
            <a:r>
              <a:rPr lang="en-US" dirty="0">
                <a:solidFill>
                  <a:schemeClr val="tx1"/>
                </a:solidFill>
              </a:rPr>
              <a:t>Your biggest question from today?</a:t>
            </a:r>
          </a:p>
        </p:txBody>
      </p:sp>
      <p:sp>
        <p:nvSpPr>
          <p:cNvPr id="4" name="Text Placeholder 2">
            <a:extLst>
              <a:ext uri="{FF2B5EF4-FFF2-40B4-BE49-F238E27FC236}">
                <a16:creationId xmlns:a16="http://schemas.microsoft.com/office/drawing/2014/main" id="{BCCF00CC-29E2-4248-8AC0-AABDD04944D1}"/>
              </a:ext>
            </a:extLst>
          </p:cNvPr>
          <p:cNvSpPr>
            <a:spLocks noGrp="1"/>
          </p:cNvSpPr>
          <p:nvPr>
            <p:ph type="body" sz="quarter" idx="10"/>
            <p:custDataLst>
              <p:tags r:id="rId1"/>
            </p:custDataLst>
          </p:nvPr>
        </p:nvSpPr>
        <p:spPr>
          <a:xfrm>
            <a:off x="342329" y="365126"/>
            <a:ext cx="3690937" cy="1031284"/>
          </a:xfrm>
        </p:spPr>
        <p:txBody>
          <a:bodyPr/>
          <a:lstStyle/>
          <a:p>
            <a:r>
              <a:rPr lang="cy" sz="2800" b="1" i="0" u="none" strike="noStrike" cap="none" baseline="0" dirty="0">
                <a:solidFill>
                  <a:srgbClr val="16AD85"/>
                </a:solidFill>
                <a:effectLst/>
                <a:uFillTx/>
              </a:rPr>
              <a:t>Myfyrio </a:t>
            </a:r>
          </a:p>
        </p:txBody>
      </p:sp>
      <p:sp>
        <p:nvSpPr>
          <p:cNvPr id="6" name="Text Placeholder 4">
            <a:extLst>
              <a:ext uri="{FF2B5EF4-FFF2-40B4-BE49-F238E27FC236}">
                <a16:creationId xmlns:a16="http://schemas.microsoft.com/office/drawing/2014/main" id="{2033F520-4A6A-7741-BACA-F88AEC100EAE}"/>
              </a:ext>
            </a:extLst>
          </p:cNvPr>
          <p:cNvSpPr>
            <a:spLocks noGrp="1"/>
          </p:cNvSpPr>
          <p:nvPr>
            <p:ph type="body" sz="quarter" idx="12"/>
            <p:custDataLst>
              <p:tags r:id="rId2"/>
            </p:custDataLst>
          </p:nvPr>
        </p:nvSpPr>
        <p:spPr>
          <a:xfrm>
            <a:off x="461201" y="1649412"/>
            <a:ext cx="3690495" cy="3851275"/>
          </a:xfrm>
        </p:spPr>
        <p:txBody>
          <a:bodyPr/>
          <a:lstStyle/>
          <a:p>
            <a:r>
              <a:rPr lang="cy" sz="2400" b="0" i="0" u="none" strike="noStrike" cap="none" baseline="0" dirty="0">
                <a:solidFill>
                  <a:schemeClr val="tx1"/>
                </a:solidFill>
                <a:effectLst/>
                <a:uFillTx/>
              </a:rPr>
              <a:t>Beth fu eich dysgu mwyaf?</a:t>
            </a:r>
          </a:p>
          <a:p>
            <a:endParaRPr lang="en-US" dirty="0">
              <a:solidFill>
                <a:schemeClr val="tx1"/>
              </a:solidFill>
            </a:endParaRPr>
          </a:p>
          <a:p>
            <a:r>
              <a:rPr lang="cy" sz="2400" b="0" i="0" u="none" strike="noStrike" cap="none" baseline="0" dirty="0">
                <a:solidFill>
                  <a:schemeClr val="tx1"/>
                </a:solidFill>
                <a:effectLst/>
                <a:uFillTx/>
              </a:rPr>
              <a:t>Eich cwestiwn mwyaf o heddiw?</a:t>
            </a:r>
          </a:p>
        </p:txBody>
      </p:sp>
    </p:spTree>
    <p:extLst>
      <p:ext uri="{BB962C8B-B14F-4D97-AF65-F5344CB8AC3E}">
        <p14:creationId xmlns:p14="http://schemas.microsoft.com/office/powerpoint/2010/main" val="2892513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AA07BE-0CAF-354E-85C4-64263F31986C}"/>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59D4BC6C-AE15-7E49-A966-0343EBD56E08}"/>
              </a:ext>
            </a:extLst>
          </p:cNvPr>
          <p:cNvSpPr>
            <a:spLocks noGrp="1"/>
          </p:cNvSpPr>
          <p:nvPr>
            <p:ph type="body" sz="quarter" idx="12"/>
          </p:nvPr>
        </p:nvSpPr>
        <p:spPr/>
        <p:txBody>
          <a:bodyPr/>
          <a:lstStyle/>
          <a:p>
            <a:pPr marL="0" indent="0">
              <a:buNone/>
            </a:pPr>
            <a:r>
              <a:rPr lang="en-US" dirty="0">
                <a:solidFill>
                  <a:schemeClr val="tx1"/>
                </a:solidFill>
              </a:rPr>
              <a:t>Social Services and Wellbeing (Wales) Act 2014 </a:t>
            </a:r>
          </a:p>
          <a:p>
            <a:pPr marL="0" indent="0">
              <a:buNone/>
            </a:pPr>
            <a:r>
              <a:rPr lang="en-US" dirty="0">
                <a:solidFill>
                  <a:schemeClr val="tx1"/>
                </a:solidFill>
              </a:rPr>
              <a:t>Code of Practice Part 3</a:t>
            </a:r>
          </a:p>
          <a:p>
            <a:pPr marL="0" indent="0">
              <a:buNone/>
            </a:pPr>
            <a:endParaRPr lang="en-US" dirty="0">
              <a:solidFill>
                <a:schemeClr val="tx1"/>
              </a:solidFill>
            </a:endParaRPr>
          </a:p>
          <a:p>
            <a:pPr marL="0" indent="0">
              <a:buNone/>
            </a:pPr>
            <a:r>
              <a:rPr lang="en-US" dirty="0">
                <a:solidFill>
                  <a:schemeClr val="tx1"/>
                </a:solidFill>
              </a:rPr>
              <a:t>Your role and responsibilities and how this supports the assessment process in your agency.</a:t>
            </a:r>
          </a:p>
          <a:p>
            <a:pPr marL="0" indent="0">
              <a:buNone/>
            </a:pPr>
            <a:endParaRPr lang="en-US" dirty="0"/>
          </a:p>
        </p:txBody>
      </p:sp>
      <p:sp>
        <p:nvSpPr>
          <p:cNvPr id="4" name="Text Placeholder 2">
            <a:extLst>
              <a:ext uri="{FF2B5EF4-FFF2-40B4-BE49-F238E27FC236}">
                <a16:creationId xmlns:a16="http://schemas.microsoft.com/office/drawing/2014/main" id="{9BAA07BE-0CAF-354E-85C4-64263F31986C}"/>
              </a:ext>
            </a:extLst>
          </p:cNvPr>
          <p:cNvSpPr>
            <a:spLocks noGrp="1"/>
          </p:cNvSpPr>
          <p:nvPr>
            <p:ph type="body" sz="quarter" idx="10"/>
            <p:custDataLst>
              <p:tags r:id="rId1"/>
            </p:custDataLst>
          </p:nvPr>
        </p:nvSpPr>
        <p:spPr>
          <a:xfrm>
            <a:off x="305753" y="324868"/>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59D4BC6C-AE15-7E49-A966-0343EBD56E08}"/>
              </a:ext>
            </a:extLst>
          </p:cNvPr>
          <p:cNvSpPr>
            <a:spLocks noGrp="1"/>
          </p:cNvSpPr>
          <p:nvPr>
            <p:ph type="body" sz="quarter" idx="12"/>
            <p:custDataLst>
              <p:tags r:id="rId2"/>
            </p:custDataLst>
          </p:nvPr>
        </p:nvSpPr>
        <p:spPr>
          <a:xfrm>
            <a:off x="305753" y="1649413"/>
            <a:ext cx="3690495" cy="3851275"/>
          </a:xfrm>
        </p:spPr>
        <p:txBody>
          <a:bodyPr/>
          <a:lstStyle/>
          <a:p>
            <a:pPr marL="0" indent="0">
              <a:buNone/>
            </a:pPr>
            <a:r>
              <a:rPr lang="cy" sz="2400" b="0" i="0" u="none" strike="noStrike" cap="none" baseline="0" dirty="0">
                <a:solidFill>
                  <a:schemeClr val="tx1"/>
                </a:solidFill>
                <a:effectLst/>
                <a:uFillTx/>
              </a:rPr>
              <a:t>Deddf Gwasanaethau Cymdeithasol a Llesiant (Cymru) 2014 </a:t>
            </a:r>
          </a:p>
          <a:p>
            <a:pPr marL="0" indent="0">
              <a:buNone/>
            </a:pPr>
            <a:r>
              <a:rPr lang="cy" sz="2400" b="0" i="0" u="none" strike="noStrike" cap="none" baseline="0" dirty="0">
                <a:solidFill>
                  <a:schemeClr val="tx1"/>
                </a:solidFill>
                <a:effectLst/>
                <a:uFillTx/>
              </a:rPr>
              <a:t>Cod Ymarfer Rhan 3</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Eich rôl a'ch cyfrifoldebau a sut mae hyn yn cefnogi'r broses asesu yn eich asiantaeth.</a:t>
            </a:r>
          </a:p>
          <a:p>
            <a:pPr marL="0" indent="0">
              <a:buNone/>
            </a:pPr>
            <a:endParaRPr lang="en-US" dirty="0"/>
          </a:p>
        </p:txBody>
      </p:sp>
    </p:spTree>
    <p:extLst>
      <p:ext uri="{BB962C8B-B14F-4D97-AF65-F5344CB8AC3E}">
        <p14:creationId xmlns:p14="http://schemas.microsoft.com/office/powerpoint/2010/main" val="1314952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277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5C9451A7-8111-C76A-29DB-6DC330E463CC}"/>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356462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72BC86A-C883-9752-1DC3-F1053981D8AA}"/>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83353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A188A47-E544-E14C-B336-22ABA92025D8}"/>
              </a:ext>
            </a:extLst>
          </p:cNvPr>
          <p:cNvSpPr>
            <a:spLocks noGrp="1"/>
          </p:cNvSpPr>
          <p:nvPr>
            <p:ph type="body" sz="quarter" idx="10"/>
          </p:nvPr>
        </p:nvSpPr>
        <p:spPr/>
        <p:txBody>
          <a:bodyPr/>
          <a:lstStyle/>
          <a:p>
            <a:r>
              <a:rPr lang="en-US" b="1" dirty="0"/>
              <a:t>Aim</a:t>
            </a:r>
          </a:p>
        </p:txBody>
      </p:sp>
      <p:sp>
        <p:nvSpPr>
          <p:cNvPr id="5" name="Text Placeholder 4">
            <a:extLst>
              <a:ext uri="{FF2B5EF4-FFF2-40B4-BE49-F238E27FC236}">
                <a16:creationId xmlns:a16="http://schemas.microsoft.com/office/drawing/2014/main" id="{0474181A-EC21-F343-871F-A0F3B1DECAC0}"/>
              </a:ext>
            </a:extLst>
          </p:cNvPr>
          <p:cNvSpPr>
            <a:spLocks noGrp="1"/>
          </p:cNvSpPr>
          <p:nvPr>
            <p:ph type="body" sz="quarter" idx="12"/>
          </p:nvPr>
        </p:nvSpPr>
        <p:spPr/>
        <p:txBody>
          <a:bodyPr/>
          <a:lstStyle/>
          <a:p>
            <a:r>
              <a:rPr lang="en-US" dirty="0">
                <a:solidFill>
                  <a:schemeClr val="tx1"/>
                </a:solidFill>
              </a:rPr>
              <a:t>To consider how we talk to children in this age group</a:t>
            </a:r>
          </a:p>
          <a:p>
            <a:r>
              <a:rPr lang="en-US" dirty="0">
                <a:solidFill>
                  <a:schemeClr val="tx1"/>
                </a:solidFill>
              </a:rPr>
              <a:t>To increase our understanding of child development</a:t>
            </a:r>
          </a:p>
          <a:p>
            <a:r>
              <a:rPr lang="en-US" dirty="0">
                <a:solidFill>
                  <a:schemeClr val="tx1"/>
                </a:solidFill>
              </a:rPr>
              <a:t>To adopt a rights-based approach when assessing a child’s situation.</a:t>
            </a:r>
            <a:endParaRPr lang="en-US"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6A188A47-E544-E14C-B336-22ABA92025D8}"/>
              </a:ext>
            </a:extLst>
          </p:cNvPr>
          <p:cNvSpPr>
            <a:spLocks noGrp="1"/>
          </p:cNvSpPr>
          <p:nvPr>
            <p:ph type="body" sz="quarter" idx="10"/>
            <p:custDataLst>
              <p:tags r:id="rId1"/>
            </p:custDataLst>
          </p:nvPr>
        </p:nvSpPr>
        <p:spPr>
          <a:xfrm>
            <a:off x="241745" y="352300"/>
            <a:ext cx="3690937" cy="1031284"/>
          </a:xfrm>
        </p:spPr>
        <p:txBody>
          <a:bodyPr/>
          <a:lstStyle/>
          <a:p>
            <a:r>
              <a:rPr lang="cy" sz="2800" b="1" i="0" u="none" strike="noStrike" cap="none" baseline="0" dirty="0">
                <a:solidFill>
                  <a:srgbClr val="16AD85"/>
                </a:solidFill>
                <a:effectLst/>
                <a:uFillTx/>
              </a:rPr>
              <a:t>Nod</a:t>
            </a:r>
          </a:p>
        </p:txBody>
      </p:sp>
      <p:sp>
        <p:nvSpPr>
          <p:cNvPr id="6" name="Text Placeholder 4">
            <a:extLst>
              <a:ext uri="{FF2B5EF4-FFF2-40B4-BE49-F238E27FC236}">
                <a16:creationId xmlns:a16="http://schemas.microsoft.com/office/drawing/2014/main" id="{0474181A-EC21-F343-871F-A0F3B1DECAC0}"/>
              </a:ext>
            </a:extLst>
          </p:cNvPr>
          <p:cNvSpPr>
            <a:spLocks noGrp="1"/>
          </p:cNvSpPr>
          <p:nvPr>
            <p:ph type="body" sz="quarter" idx="12"/>
            <p:custDataLst>
              <p:tags r:id="rId2"/>
            </p:custDataLst>
          </p:nvPr>
        </p:nvSpPr>
        <p:spPr>
          <a:xfrm>
            <a:off x="424625" y="1659002"/>
            <a:ext cx="3690495" cy="3851275"/>
          </a:xfrm>
        </p:spPr>
        <p:txBody>
          <a:bodyPr/>
          <a:lstStyle/>
          <a:p>
            <a:r>
              <a:rPr lang="cy" sz="2400" b="0" i="0" u="none" strike="noStrike" cap="none" baseline="0" dirty="0">
                <a:solidFill>
                  <a:schemeClr val="tx1"/>
                </a:solidFill>
                <a:effectLst/>
                <a:uFillTx/>
              </a:rPr>
              <a:t>Ystyried sut rydym yn siarad â phlant yn y grŵp oedran hwn</a:t>
            </a:r>
          </a:p>
          <a:p>
            <a:r>
              <a:rPr lang="cy" sz="2400" b="0" i="0" u="none" strike="noStrike" cap="none" baseline="0" dirty="0">
                <a:solidFill>
                  <a:schemeClr val="tx1"/>
                </a:solidFill>
                <a:effectLst/>
                <a:uFillTx/>
              </a:rPr>
              <a:t>Cynyddu ein dealltwriaeth o ddatblygiad plant</a:t>
            </a:r>
          </a:p>
          <a:p>
            <a:r>
              <a:rPr lang="cy" sz="2400" b="0" i="0" u="none" strike="noStrike" cap="none" baseline="0" dirty="0">
                <a:solidFill>
                  <a:schemeClr val="tx1"/>
                </a:solidFill>
                <a:effectLst/>
                <a:uFillTx/>
              </a:rPr>
              <a:t>Mabwysiadu dull gweithredu seiliedig ar hawliau wrth asesu sefyllfa plentyn.</a:t>
            </a:r>
          </a:p>
          <a:p>
            <a:endParaRPr lang="en-US" dirty="0"/>
          </a:p>
        </p:txBody>
      </p:sp>
    </p:spTree>
    <p:extLst>
      <p:ext uri="{BB962C8B-B14F-4D97-AF65-F5344CB8AC3E}">
        <p14:creationId xmlns:p14="http://schemas.microsoft.com/office/powerpoint/2010/main" val="224662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6E74BE-292B-484D-8F14-EBCE386238F9}"/>
              </a:ext>
            </a:extLst>
          </p:cNvPr>
          <p:cNvSpPr>
            <a:spLocks noGrp="1"/>
          </p:cNvSpPr>
          <p:nvPr>
            <p:ph type="body" sz="quarter" idx="10"/>
          </p:nvPr>
        </p:nvSpPr>
        <p:spPr/>
        <p:txBody>
          <a:bodyPr/>
          <a:lstStyle/>
          <a:p>
            <a:r>
              <a:rPr lang="en-US" b="1" dirty="0"/>
              <a:t>Objectives </a:t>
            </a:r>
          </a:p>
        </p:txBody>
      </p:sp>
      <p:sp>
        <p:nvSpPr>
          <p:cNvPr id="5" name="Text Placeholder 4">
            <a:extLst>
              <a:ext uri="{FF2B5EF4-FFF2-40B4-BE49-F238E27FC236}">
                <a16:creationId xmlns:a16="http://schemas.microsoft.com/office/drawing/2014/main" id="{72C70A64-1CD4-9B46-BB14-AF5F34FDCE82}"/>
              </a:ext>
            </a:extLst>
          </p:cNvPr>
          <p:cNvSpPr>
            <a:spLocks noGrp="1"/>
          </p:cNvSpPr>
          <p:nvPr>
            <p:ph type="body" sz="quarter" idx="12"/>
          </p:nvPr>
        </p:nvSpPr>
        <p:spPr/>
        <p:txBody>
          <a:bodyPr>
            <a:normAutofit/>
          </a:bodyPr>
          <a:lstStyle/>
          <a:p>
            <a:r>
              <a:rPr lang="en-US" dirty="0">
                <a:solidFill>
                  <a:schemeClr val="tx1"/>
                </a:solidFill>
              </a:rPr>
              <a:t>To apply what we learn to a case study </a:t>
            </a:r>
          </a:p>
          <a:p>
            <a:r>
              <a:rPr lang="en-US" dirty="0">
                <a:solidFill>
                  <a:schemeClr val="tx1"/>
                </a:solidFill>
              </a:rPr>
              <a:t>To describe some of the barriers to working with children during this life stage. </a:t>
            </a:r>
            <a:endParaRPr lang="en-US" dirty="0">
              <a:solidFill>
                <a:schemeClr val="tx1"/>
              </a:solidFill>
              <a:cs typeface="Calibri" panose="020F0502020204030204" pitchFamily="34" charset="0"/>
            </a:endParaRPr>
          </a:p>
          <a:p>
            <a:r>
              <a:rPr lang="en-US" dirty="0">
                <a:solidFill>
                  <a:schemeClr val="tx1"/>
                </a:solidFill>
              </a:rPr>
              <a:t>To practice using different tools that can help us to see the child's world through their eyes.</a:t>
            </a:r>
          </a:p>
          <a:p>
            <a:endParaRPr lang="en-US" dirty="0"/>
          </a:p>
        </p:txBody>
      </p:sp>
      <p:sp>
        <p:nvSpPr>
          <p:cNvPr id="4" name="Text Placeholder 2">
            <a:extLst>
              <a:ext uri="{FF2B5EF4-FFF2-40B4-BE49-F238E27FC236}">
                <a16:creationId xmlns:a16="http://schemas.microsoft.com/office/drawing/2014/main" id="{676E74BE-292B-484D-8F14-EBCE386238F9}"/>
              </a:ext>
            </a:extLst>
          </p:cNvPr>
          <p:cNvSpPr>
            <a:spLocks noGrp="1"/>
          </p:cNvSpPr>
          <p:nvPr>
            <p:ph type="body" sz="quarter" idx="10"/>
            <p:custDataLst>
              <p:tags r:id="rId1"/>
            </p:custDataLst>
          </p:nvPr>
        </p:nvSpPr>
        <p:spPr>
          <a:xfrm>
            <a:off x="342329" y="298070"/>
            <a:ext cx="3690937" cy="1031284"/>
          </a:xfrm>
        </p:spPr>
        <p:txBody>
          <a:bodyPr/>
          <a:lstStyle/>
          <a:p>
            <a:r>
              <a:rPr lang="cy" sz="2800" b="1" i="0" u="none" strike="noStrike" cap="none" baseline="0" dirty="0">
                <a:solidFill>
                  <a:srgbClr val="16AD85"/>
                </a:solidFill>
                <a:effectLst/>
                <a:uFillTx/>
              </a:rPr>
              <a:t>Amcanion </a:t>
            </a:r>
          </a:p>
        </p:txBody>
      </p:sp>
      <p:sp>
        <p:nvSpPr>
          <p:cNvPr id="6" name="Text Placeholder 4">
            <a:extLst>
              <a:ext uri="{FF2B5EF4-FFF2-40B4-BE49-F238E27FC236}">
                <a16:creationId xmlns:a16="http://schemas.microsoft.com/office/drawing/2014/main" id="{72C70A64-1CD4-9B46-BB14-AF5F34FDCE82}"/>
              </a:ext>
            </a:extLst>
          </p:cNvPr>
          <p:cNvSpPr>
            <a:spLocks noGrp="1"/>
          </p:cNvSpPr>
          <p:nvPr>
            <p:ph type="body" sz="quarter" idx="12"/>
            <p:custDataLst>
              <p:tags r:id="rId2"/>
            </p:custDataLst>
          </p:nvPr>
        </p:nvSpPr>
        <p:spPr>
          <a:xfrm>
            <a:off x="342771" y="1649412"/>
            <a:ext cx="3690495" cy="3851275"/>
          </a:xfrm>
        </p:spPr>
        <p:txBody>
          <a:bodyPr>
            <a:normAutofit lnSpcReduction="10000"/>
          </a:bodyPr>
          <a:lstStyle/>
          <a:p>
            <a:r>
              <a:rPr lang="cy" sz="2400" b="0" i="0" u="none" strike="noStrike" cap="none" baseline="0" dirty="0">
                <a:solidFill>
                  <a:schemeClr val="tx1"/>
                </a:solidFill>
                <a:effectLst/>
                <a:uFillTx/>
              </a:rPr>
              <a:t>Cymhwyso'r hyn rydyn ni'n ei ddysgu heddiw i astudiaeth achos </a:t>
            </a:r>
          </a:p>
          <a:p>
            <a:r>
              <a:rPr lang="cy" sz="2400" b="0" i="0" u="none" strike="noStrike" cap="none" baseline="0" dirty="0">
                <a:solidFill>
                  <a:schemeClr val="tx1"/>
                </a:solidFill>
                <a:effectLst/>
                <a:uFillTx/>
              </a:rPr>
              <a:t>Disgrifio rhai o'r rhwystrau i weithio gyda phlant yn ystod y cyfnod hwn o fywyd. </a:t>
            </a:r>
          </a:p>
          <a:p>
            <a:r>
              <a:rPr lang="cy" sz="2400" b="0" i="0" u="none" strike="noStrike" cap="none" baseline="0" dirty="0">
                <a:solidFill>
                  <a:schemeClr val="tx1"/>
                </a:solidFill>
                <a:effectLst/>
                <a:uFillTx/>
              </a:rPr>
              <a:t>Ymarfer defnyddio gwahanol offer a all ein helpu i weld byd y plentyn trwy ei  lygaid.</a:t>
            </a:r>
          </a:p>
          <a:p>
            <a:endParaRPr lang="en-US" dirty="0">
              <a:solidFill>
                <a:schemeClr val="tx1"/>
              </a:solidFill>
            </a:endParaRPr>
          </a:p>
        </p:txBody>
      </p:sp>
    </p:spTree>
    <p:extLst>
      <p:ext uri="{BB962C8B-B14F-4D97-AF65-F5344CB8AC3E}">
        <p14:creationId xmlns:p14="http://schemas.microsoft.com/office/powerpoint/2010/main" val="46883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8F5104-FECE-0446-83AD-FFB8C4196214}"/>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82194A3A-1267-F640-AFA5-39F929EFF294}"/>
              </a:ext>
            </a:extLst>
          </p:cNvPr>
          <p:cNvSpPr>
            <a:spLocks noGrp="1"/>
          </p:cNvSpPr>
          <p:nvPr>
            <p:ph type="body" sz="quarter" idx="12"/>
          </p:nvPr>
        </p:nvSpPr>
        <p:spPr/>
        <p:txBody>
          <a:bodyPr>
            <a:normAutofit/>
          </a:bodyPr>
          <a:lstStyle/>
          <a:p>
            <a:r>
              <a:rPr lang="en-US" dirty="0">
                <a:solidFill>
                  <a:schemeClr val="tx1"/>
                </a:solidFill>
              </a:rPr>
              <a:t>Watch the Dan Siegal Video</a:t>
            </a:r>
          </a:p>
          <a:p>
            <a:r>
              <a:rPr lang="en-US" dirty="0">
                <a:solidFill>
                  <a:schemeClr val="tx1"/>
                </a:solidFill>
              </a:rPr>
              <a:t>Watch the video - Adam </a:t>
            </a:r>
            <a:endParaRPr lang="en-US" dirty="0">
              <a:solidFill>
                <a:schemeClr val="tx1"/>
              </a:solidFill>
              <a:cs typeface="Calibri" panose="020F0502020204030204" pitchFamily="34" charset="0"/>
            </a:endParaRPr>
          </a:p>
          <a:p>
            <a:r>
              <a:rPr lang="en-US" dirty="0">
                <a:solidFill>
                  <a:schemeClr val="tx1"/>
                </a:solidFill>
                <a:cs typeface="Calibri" panose="020F0502020204030204" pitchFamily="34" charset="0"/>
              </a:rPr>
              <a:t>How does theory help you to understand the life stage Adam is experiencing?</a:t>
            </a:r>
          </a:p>
          <a:p>
            <a:endParaRPr lang="en-US" dirty="0">
              <a:solidFill>
                <a:srgbClr val="000000"/>
              </a:solidFill>
              <a:cs typeface="Calibri" panose="020F0502020204030204" pitchFamily="34" charset="0"/>
            </a:endParaRPr>
          </a:p>
        </p:txBody>
      </p:sp>
      <p:sp>
        <p:nvSpPr>
          <p:cNvPr id="4" name="Text Placeholder 2">
            <a:extLst>
              <a:ext uri="{FF2B5EF4-FFF2-40B4-BE49-F238E27FC236}">
                <a16:creationId xmlns:a16="http://schemas.microsoft.com/office/drawing/2014/main" id="{DE8F5104-FECE-0446-83AD-FFB8C4196214}"/>
              </a:ext>
            </a:extLst>
          </p:cNvPr>
          <p:cNvSpPr>
            <a:spLocks noGrp="1"/>
          </p:cNvSpPr>
          <p:nvPr>
            <p:ph type="body" sz="quarter" idx="10"/>
            <p:custDataLst>
              <p:tags r:id="rId1"/>
            </p:custDataLst>
          </p:nvPr>
        </p:nvSpPr>
        <p:spPr>
          <a:xfrm>
            <a:off x="278321" y="365126"/>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82194A3A-1267-F640-AFA5-39F929EFF294}"/>
              </a:ext>
            </a:extLst>
          </p:cNvPr>
          <p:cNvSpPr>
            <a:spLocks noGrp="1"/>
          </p:cNvSpPr>
          <p:nvPr>
            <p:ph type="body" sz="quarter" idx="12"/>
            <p:custDataLst>
              <p:tags r:id="rId2"/>
            </p:custDataLst>
          </p:nvPr>
        </p:nvSpPr>
        <p:spPr>
          <a:xfrm>
            <a:off x="278321" y="1649412"/>
            <a:ext cx="3690495" cy="3851275"/>
          </a:xfrm>
        </p:spPr>
        <p:txBody>
          <a:bodyPr>
            <a:normAutofit fontScale="87500" lnSpcReduction="10000"/>
          </a:bodyPr>
          <a:lstStyle/>
          <a:p>
            <a:r>
              <a:rPr lang="cy" sz="2400" b="0" i="0" u="none" strike="noStrike" cap="none" baseline="0" dirty="0">
                <a:solidFill>
                  <a:schemeClr val="tx1"/>
                </a:solidFill>
                <a:effectLst/>
                <a:uFillTx/>
              </a:rPr>
              <a:t>Gwyliwch Fideo Dan Siegal</a:t>
            </a:r>
          </a:p>
          <a:p>
            <a:r>
              <a:rPr lang="cy" sz="2400" b="0" i="0" u="none" strike="noStrike" cap="none" baseline="0" dirty="0">
                <a:solidFill>
                  <a:schemeClr val="tx1"/>
                </a:solidFill>
                <a:effectLst/>
                <a:uFillTx/>
              </a:rPr>
              <a:t>Gwyliwch y fideo - Adam </a:t>
            </a:r>
          </a:p>
          <a:p>
            <a:r>
              <a:rPr lang="cy" sz="2400" b="0" i="0" u="none" strike="noStrike" cap="none" baseline="0" dirty="0">
                <a:solidFill>
                  <a:schemeClr val="tx1"/>
                </a:solidFill>
                <a:effectLst/>
                <a:uFillTx/>
              </a:rPr>
              <a:t>Sut mae theori yn eich helpu i ddeall y cyfnod bywyd y mae Adam yn ei brofi?</a:t>
            </a:r>
          </a:p>
          <a:p>
            <a:r>
              <a:rPr lang="cy" sz="2400" b="0" i="0" u="none" strike="noStrike" cap="none" baseline="0" dirty="0">
                <a:solidFill>
                  <a:schemeClr val="tx1"/>
                </a:solidFill>
                <a:effectLst/>
                <a:uFillTx/>
              </a:rPr>
              <a:t>Pa gwestiynau, offer, dulliau cyfathrebu y byddwch chi'n dibynnu arnyn nhw i ddechrau datblygu perthynas ag Adam? </a:t>
            </a:r>
          </a:p>
          <a:p>
            <a:r>
              <a:rPr lang="cy" sz="2400" b="0" i="0" u="none" strike="noStrike" cap="none" baseline="0" dirty="0">
                <a:solidFill>
                  <a:schemeClr val="tx1"/>
                </a:solidFill>
                <a:effectLst/>
                <a:uFillTx/>
              </a:rPr>
              <a:t>Pa ffactorau fydd angen i chi eu hystyried?</a:t>
            </a:r>
          </a:p>
        </p:txBody>
      </p:sp>
    </p:spTree>
    <p:extLst>
      <p:ext uri="{BB962C8B-B14F-4D97-AF65-F5344CB8AC3E}">
        <p14:creationId xmlns:p14="http://schemas.microsoft.com/office/powerpoint/2010/main" val="326555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9B7BD5-A3CA-0D4D-BF22-1C73B152C931}"/>
              </a:ext>
            </a:extLst>
          </p:cNvPr>
          <p:cNvSpPr>
            <a:spLocks noGrp="1"/>
          </p:cNvSpPr>
          <p:nvPr>
            <p:ph type="body" sz="quarter" idx="10"/>
          </p:nvPr>
        </p:nvSpPr>
        <p:spPr/>
        <p:txBody>
          <a:bodyPr/>
          <a:lstStyle/>
          <a:p>
            <a:r>
              <a:rPr lang="en-US" b="1" dirty="0"/>
              <a:t>In pairs </a:t>
            </a:r>
          </a:p>
        </p:txBody>
      </p:sp>
      <p:sp>
        <p:nvSpPr>
          <p:cNvPr id="5" name="Text Placeholder 4">
            <a:extLst>
              <a:ext uri="{FF2B5EF4-FFF2-40B4-BE49-F238E27FC236}">
                <a16:creationId xmlns:a16="http://schemas.microsoft.com/office/drawing/2014/main" id="{D89B2835-8268-3F44-B1A1-A9CDEB50DA79}"/>
              </a:ext>
            </a:extLst>
          </p:cNvPr>
          <p:cNvSpPr>
            <a:spLocks noGrp="1"/>
          </p:cNvSpPr>
          <p:nvPr>
            <p:ph type="body" sz="quarter" idx="12"/>
          </p:nvPr>
        </p:nvSpPr>
        <p:spPr/>
        <p:txBody>
          <a:bodyPr>
            <a:normAutofit lnSpcReduction="10000"/>
          </a:bodyPr>
          <a:lstStyle/>
          <a:p>
            <a:r>
              <a:rPr lang="en-US" dirty="0">
                <a:solidFill>
                  <a:schemeClr val="tx1"/>
                </a:solidFill>
              </a:rPr>
              <a:t>Share your thoughts on how you would approach your work with Adam.</a:t>
            </a:r>
          </a:p>
          <a:p>
            <a:r>
              <a:rPr lang="en-US" dirty="0">
                <a:cs typeface="Calibri" panose="020F0502020204030204" pitchFamily="34" charset="0"/>
              </a:rPr>
              <a:t>What questions, tools, methods of communication will you be relying on to start to develop a relationship with Adam ? </a:t>
            </a:r>
            <a:endParaRPr lang="en-US" dirty="0"/>
          </a:p>
          <a:p>
            <a:r>
              <a:rPr lang="en-US" dirty="0">
                <a:cs typeface="Calibri" panose="020F0502020204030204" pitchFamily="34" charset="0"/>
              </a:rPr>
              <a:t>What factors will you need to consider?</a:t>
            </a:r>
            <a:endParaRPr lang="en-US" dirty="0"/>
          </a:p>
          <a:p>
            <a:endParaRPr lang="en-US" dirty="0">
              <a:solidFill>
                <a:schemeClr val="tx1"/>
              </a:solidFill>
              <a:cs typeface="Calibri" panose="020F0502020204030204" pitchFamily="34" charset="0"/>
            </a:endParaRPr>
          </a:p>
          <a:p>
            <a:pPr marL="0" indent="0">
              <a:buNone/>
            </a:pPr>
            <a:endParaRPr lang="en-US" dirty="0">
              <a:solidFill>
                <a:srgbClr val="000000"/>
              </a:solidFill>
              <a:cs typeface="Calibri" panose="020F0502020204030204" pitchFamily="34" charset="0"/>
            </a:endParaRPr>
          </a:p>
          <a:p>
            <a:pPr marL="0" indent="0">
              <a:buNone/>
            </a:pPr>
            <a:endParaRPr lang="en-US" dirty="0">
              <a:solidFill>
                <a:srgbClr val="002060"/>
              </a:solidFill>
              <a:cs typeface="Calibri" panose="020F0502020204030204" pitchFamily="34" charset="0"/>
            </a:endParaRPr>
          </a:p>
        </p:txBody>
      </p:sp>
      <p:sp>
        <p:nvSpPr>
          <p:cNvPr id="4" name="Text Placeholder 2">
            <a:extLst>
              <a:ext uri="{FF2B5EF4-FFF2-40B4-BE49-F238E27FC236}">
                <a16:creationId xmlns:a16="http://schemas.microsoft.com/office/drawing/2014/main" id="{639B7BD5-A3CA-0D4D-BF22-1C73B152C931}"/>
              </a:ext>
            </a:extLst>
          </p:cNvPr>
          <p:cNvSpPr>
            <a:spLocks noGrp="1"/>
          </p:cNvSpPr>
          <p:nvPr>
            <p:ph type="body" sz="quarter" idx="10"/>
            <p:custDataLst>
              <p:tags r:id="rId1"/>
            </p:custDataLst>
          </p:nvPr>
        </p:nvSpPr>
        <p:spPr>
          <a:xfrm>
            <a:off x="287465" y="365126"/>
            <a:ext cx="3690937" cy="1031284"/>
          </a:xfrm>
        </p:spPr>
        <p:txBody>
          <a:bodyPr/>
          <a:lstStyle/>
          <a:p>
            <a:r>
              <a:rPr lang="cy" sz="2800" b="1" i="0" u="none" strike="noStrike" cap="none" baseline="0" dirty="0">
                <a:solidFill>
                  <a:srgbClr val="16AD85"/>
                </a:solidFill>
                <a:effectLst/>
                <a:uFillTx/>
              </a:rPr>
              <a:t>Mewn parau </a:t>
            </a:r>
          </a:p>
        </p:txBody>
      </p:sp>
      <p:sp>
        <p:nvSpPr>
          <p:cNvPr id="6" name="Text Placeholder 4">
            <a:extLst>
              <a:ext uri="{FF2B5EF4-FFF2-40B4-BE49-F238E27FC236}">
                <a16:creationId xmlns:a16="http://schemas.microsoft.com/office/drawing/2014/main" id="{D89B2835-8268-3F44-B1A1-A9CDEB50DA79}"/>
              </a:ext>
            </a:extLst>
          </p:cNvPr>
          <p:cNvSpPr>
            <a:spLocks noGrp="1"/>
          </p:cNvSpPr>
          <p:nvPr>
            <p:ph type="body" sz="quarter" idx="12"/>
            <p:custDataLst>
              <p:tags r:id="rId2"/>
            </p:custDataLst>
          </p:nvPr>
        </p:nvSpPr>
        <p:spPr>
          <a:xfrm>
            <a:off x="287465" y="1649413"/>
            <a:ext cx="3690495" cy="3851275"/>
          </a:xfrm>
        </p:spPr>
        <p:txBody>
          <a:bodyPr/>
          <a:lstStyle/>
          <a:p>
            <a:r>
              <a:rPr lang="cy" sz="2400" b="0" i="0" u="none" strike="noStrike" cap="none" baseline="0" dirty="0">
                <a:solidFill>
                  <a:schemeClr val="tx1"/>
                </a:solidFill>
                <a:effectLst/>
                <a:uFillTx/>
              </a:rPr>
              <a:t>Rhannwch eich barn ar sut y byddech chi'n mynd i'r afael â'ch gwaith gydag Adam.</a:t>
            </a:r>
          </a:p>
          <a:p>
            <a:pPr marL="0" indent="0">
              <a:buNone/>
            </a:pPr>
            <a:endParaRPr lang="en-US" dirty="0">
              <a:solidFill>
                <a:srgbClr val="002060"/>
              </a:solidFill>
            </a:endParaRPr>
          </a:p>
          <a:p>
            <a:pPr marL="0" indent="0">
              <a:buNone/>
            </a:pPr>
            <a:endParaRPr lang="en-US" dirty="0">
              <a:solidFill>
                <a:srgbClr val="002060"/>
              </a:solidFill>
            </a:endParaRPr>
          </a:p>
        </p:txBody>
      </p:sp>
    </p:spTree>
    <p:extLst>
      <p:ext uri="{BB962C8B-B14F-4D97-AF65-F5344CB8AC3E}">
        <p14:creationId xmlns:p14="http://schemas.microsoft.com/office/powerpoint/2010/main" val="1282959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F72F7-F80D-9CBD-A06D-1B39982AA788}"/>
              </a:ext>
            </a:extLst>
          </p:cNvPr>
          <p:cNvSpPr>
            <a:spLocks noGrp="1"/>
          </p:cNvSpPr>
          <p:nvPr>
            <p:ph type="title"/>
          </p:nvPr>
        </p:nvSpPr>
        <p:spPr/>
        <p:txBody>
          <a:bodyPr/>
          <a:lstStyle/>
          <a:p>
            <a:r>
              <a:rPr lang="en-GB" sz="2500" b="1" dirty="0">
                <a:cs typeface="Calibri" panose="020F0502020204030204" pitchFamily="34" charset="0"/>
              </a:rPr>
              <a:t>Dan Siegal – </a:t>
            </a:r>
            <a:r>
              <a:rPr lang="en-GB" sz="2500" b="1" dirty="0" err="1">
                <a:cs typeface="Calibri" panose="020F0502020204030204" pitchFamily="34" charset="0"/>
              </a:rPr>
              <a:t>Ymennydd</a:t>
            </a:r>
            <a:r>
              <a:rPr lang="en-GB" sz="2500" b="1" dirty="0">
                <a:cs typeface="Calibri" panose="020F0502020204030204" pitchFamily="34" charset="0"/>
              </a:rPr>
              <a:t> y </a:t>
            </a:r>
            <a:r>
              <a:rPr lang="en-GB" sz="2500" b="1" dirty="0" err="1">
                <a:cs typeface="Calibri" panose="020F0502020204030204" pitchFamily="34" charset="0"/>
              </a:rPr>
              <a:t>Glasoed</a:t>
            </a:r>
            <a:r>
              <a:rPr lang="en-GB" sz="2500"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DE7519AC-B448-E90C-3C96-AA4DE42A5AD7}"/>
              </a:ext>
            </a:extLst>
          </p:cNvPr>
          <p:cNvSpPr>
            <a:spLocks noGrp="1"/>
          </p:cNvSpPr>
          <p:nvPr>
            <p:ph type="body" sz="quarter" idx="10"/>
          </p:nvPr>
        </p:nvSpPr>
        <p:spPr/>
        <p:txBody>
          <a:bodyPr/>
          <a:lstStyle/>
          <a:p>
            <a:r>
              <a:rPr lang="en-GB" b="1" dirty="0">
                <a:cs typeface="Calibri" panose="020F0502020204030204" pitchFamily="34" charset="0"/>
              </a:rPr>
              <a:t>Dan Siegal – Adolescent Brain </a:t>
            </a:r>
            <a:endParaRPr lang="en-GB" b="1" dirty="0"/>
          </a:p>
        </p:txBody>
      </p:sp>
      <p:sp>
        <p:nvSpPr>
          <p:cNvPr id="4" name="Text Placeholder 3">
            <a:extLst>
              <a:ext uri="{FF2B5EF4-FFF2-40B4-BE49-F238E27FC236}">
                <a16:creationId xmlns:a16="http://schemas.microsoft.com/office/drawing/2014/main" id="{02CA76D0-6215-B4C9-3A0E-F27CEAEC03E5}"/>
              </a:ext>
            </a:extLst>
          </p:cNvPr>
          <p:cNvSpPr>
            <a:spLocks noGrp="1"/>
          </p:cNvSpPr>
          <p:nvPr>
            <p:ph type="body" sz="quarter" idx="11"/>
          </p:nvPr>
        </p:nvSpPr>
        <p:spPr/>
        <p:txBody>
          <a:bodyPr/>
          <a:lstStyle/>
          <a:p>
            <a:r>
              <a:rPr lang="en-GB" dirty="0">
                <a:solidFill>
                  <a:schemeClr val="tx1"/>
                </a:solidFill>
                <a:cs typeface="Calibri" panose="020F0502020204030204" pitchFamily="34" charset="0"/>
              </a:rPr>
              <a:t>Beth </a:t>
            </a:r>
            <a:r>
              <a:rPr lang="en-GB" dirty="0" err="1">
                <a:solidFill>
                  <a:schemeClr val="tx1"/>
                </a:solidFill>
                <a:cs typeface="Calibri" panose="020F0502020204030204" pitchFamily="34" charset="0"/>
              </a:rPr>
              <a:t>yw'r</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peth</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mwyaf</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i</a:t>
            </a:r>
            <a:r>
              <a:rPr lang="en-GB" dirty="0">
                <a:solidFill>
                  <a:schemeClr val="tx1"/>
                </a:solidFill>
                <a:cs typeface="Calibri" panose="020F0502020204030204" pitchFamily="34" charset="0"/>
              </a:rPr>
              <a:t> chi </a:t>
            </a:r>
            <a:r>
              <a:rPr lang="en-GB" dirty="0" err="1">
                <a:solidFill>
                  <a:schemeClr val="tx1"/>
                </a:solidFill>
                <a:cs typeface="Calibri" panose="020F0502020204030204" pitchFamily="34" charset="0"/>
              </a:rPr>
              <a:t>ei</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ddysgu</a:t>
            </a:r>
            <a:r>
              <a:rPr lang="en-GB" dirty="0">
                <a:solidFill>
                  <a:schemeClr val="tx1"/>
                </a:solidFill>
                <a:cs typeface="Calibri" panose="020F0502020204030204" pitchFamily="34" charset="0"/>
              </a:rPr>
              <a:t> am </a:t>
            </a:r>
            <a:r>
              <a:rPr lang="en-GB" dirty="0" err="1">
                <a:solidFill>
                  <a:schemeClr val="tx1"/>
                </a:solidFill>
                <a:cs typeface="Calibri" panose="020F0502020204030204" pitchFamily="34" charset="0"/>
              </a:rPr>
              <a:t>ymennydd</a:t>
            </a:r>
            <a:r>
              <a:rPr lang="en-GB" dirty="0">
                <a:solidFill>
                  <a:schemeClr val="tx1"/>
                </a:solidFill>
                <a:cs typeface="Calibri" panose="020F0502020204030204" pitchFamily="34" charset="0"/>
              </a:rPr>
              <a:t> y </a:t>
            </a:r>
            <a:r>
              <a:rPr lang="en-GB" dirty="0" err="1">
                <a:solidFill>
                  <a:schemeClr val="tx1"/>
                </a:solidFill>
                <a:cs typeface="Calibri" panose="020F0502020204030204" pitchFamily="34" charset="0"/>
              </a:rPr>
              <a:t>glasoed</a:t>
            </a:r>
            <a:r>
              <a:rPr lang="en-GB" dirty="0">
                <a:solidFill>
                  <a:schemeClr val="tx1"/>
                </a:solidFill>
                <a:cs typeface="Calibri" panose="020F0502020204030204" pitchFamily="34" charset="0"/>
              </a:rPr>
              <a:t> o </a:t>
            </a:r>
            <a:r>
              <a:rPr lang="en-GB" dirty="0" err="1">
                <a:solidFill>
                  <a:schemeClr val="tx1"/>
                </a:solidFill>
                <a:cs typeface="Calibri" panose="020F0502020204030204" pitchFamily="34" charset="0"/>
              </a:rPr>
              <a:t>wylio'r</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fideo</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hwn</a:t>
            </a:r>
            <a:r>
              <a:rPr lang="en-GB" dirty="0">
                <a:solidFill>
                  <a:schemeClr val="tx1"/>
                </a:solidFill>
                <a:cs typeface="Calibri" panose="020F0502020204030204" pitchFamily="34" charset="0"/>
              </a:rPr>
              <a:t>?</a:t>
            </a:r>
          </a:p>
          <a:p>
            <a:r>
              <a:rPr lang="en-GB" dirty="0">
                <a:solidFill>
                  <a:schemeClr val="tx1"/>
                </a:solidFill>
                <a:cs typeface="Calibri" panose="020F0502020204030204" pitchFamily="34" charset="0"/>
              </a:rPr>
              <a:t>Sut </a:t>
            </a:r>
            <a:r>
              <a:rPr lang="en-GB" dirty="0" err="1">
                <a:solidFill>
                  <a:schemeClr val="tx1"/>
                </a:solidFill>
                <a:cs typeface="Calibri" panose="020F0502020204030204" pitchFamily="34" charset="0"/>
              </a:rPr>
              <a:t>gallai</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hyn</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lywio</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eich</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ymarfer</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gyda</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phlant</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yn</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ystod</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cyfnod</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bywyd</a:t>
            </a:r>
            <a:r>
              <a:rPr lang="en-GB" dirty="0">
                <a:solidFill>
                  <a:schemeClr val="tx1"/>
                </a:solidFill>
                <a:cs typeface="Calibri" panose="020F0502020204030204" pitchFamily="34" charset="0"/>
              </a:rPr>
              <a:t> y </a:t>
            </a:r>
            <a:r>
              <a:rPr lang="en-GB" dirty="0" err="1">
                <a:solidFill>
                  <a:schemeClr val="tx1"/>
                </a:solidFill>
                <a:cs typeface="Calibri" panose="020F0502020204030204" pitchFamily="34" charset="0"/>
              </a:rPr>
              <a:t>glasoed</a:t>
            </a:r>
            <a:r>
              <a:rPr lang="en-GB" dirty="0">
                <a:solidFill>
                  <a:schemeClr val="tx1"/>
                </a:solidFill>
                <a:cs typeface="Calibri" panose="020F0502020204030204" pitchFamily="34" charset="0"/>
              </a:rPr>
              <a:t>? </a:t>
            </a:r>
            <a:endParaRPr lang="en-GB" dirty="0">
              <a:solidFill>
                <a:schemeClr val="tx1"/>
              </a:solidFill>
            </a:endParaRPr>
          </a:p>
          <a:p>
            <a:pPr marL="0" indent="0">
              <a:buNone/>
            </a:pPr>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0A3392B0-70C5-6C50-D39A-E845D136A3F4}"/>
              </a:ext>
            </a:extLst>
          </p:cNvPr>
          <p:cNvSpPr>
            <a:spLocks noGrp="1"/>
          </p:cNvSpPr>
          <p:nvPr>
            <p:ph type="body" sz="quarter" idx="12"/>
          </p:nvPr>
        </p:nvSpPr>
        <p:spPr/>
        <p:txBody>
          <a:bodyPr>
            <a:normAutofit/>
          </a:bodyPr>
          <a:lstStyle/>
          <a:p>
            <a:r>
              <a:rPr lang="en-GB" sz="2800" dirty="0">
                <a:solidFill>
                  <a:schemeClr val="tx1"/>
                </a:solidFill>
                <a:cs typeface="Calibri"/>
              </a:rPr>
              <a:t>What is your biggest learning about the teenage brain from watching this video.?</a:t>
            </a:r>
            <a:endParaRPr lang="en-GB" dirty="0">
              <a:solidFill>
                <a:schemeClr val="tx1"/>
              </a:solidFill>
              <a:cs typeface="Calibri" panose="020F0502020204030204" pitchFamily="34" charset="0"/>
            </a:endParaRPr>
          </a:p>
          <a:p>
            <a:endParaRPr lang="en-GB" dirty="0">
              <a:solidFill>
                <a:schemeClr val="tx1"/>
              </a:solidFill>
              <a:cs typeface="Calibri" panose="020F0502020204030204" pitchFamily="34" charset="0"/>
            </a:endParaRPr>
          </a:p>
          <a:p>
            <a:r>
              <a:rPr lang="en-GB" sz="2800" dirty="0">
                <a:solidFill>
                  <a:schemeClr val="tx1"/>
                </a:solidFill>
                <a:cs typeface="Calibri"/>
              </a:rPr>
              <a:t>How might this inform your practice with children during the life stage of adolescence?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7365681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7"/>
</p:tagLst>
</file>

<file path=ppt/tags/tag10.xml><?xml version="1.0" encoding="utf-8"?>
<p:tagLst xmlns:a="http://schemas.openxmlformats.org/drawingml/2006/main" xmlns:r="http://schemas.openxmlformats.org/officeDocument/2006/relationships" xmlns:p="http://schemas.openxmlformats.org/presentationml/2006/main">
  <p:tag name="AS_UNIQUEID" val="446"/>
</p:tagLst>
</file>

<file path=ppt/tags/tag11.xml><?xml version="1.0" encoding="utf-8"?>
<p:tagLst xmlns:a="http://schemas.openxmlformats.org/drawingml/2006/main" xmlns:r="http://schemas.openxmlformats.org/officeDocument/2006/relationships" xmlns:p="http://schemas.openxmlformats.org/presentationml/2006/main">
  <p:tag name="AS_UNIQUEID" val="448"/>
</p:tagLst>
</file>

<file path=ppt/tags/tag12.xml><?xml version="1.0" encoding="utf-8"?>
<p:tagLst xmlns:a="http://schemas.openxmlformats.org/drawingml/2006/main" xmlns:r="http://schemas.openxmlformats.org/officeDocument/2006/relationships" xmlns:p="http://schemas.openxmlformats.org/presentationml/2006/main">
  <p:tag name="AS_UNIQUEID" val="465"/>
</p:tagLst>
</file>

<file path=ppt/tags/tag13.xml><?xml version="1.0" encoding="utf-8"?>
<p:tagLst xmlns:a="http://schemas.openxmlformats.org/drawingml/2006/main" xmlns:r="http://schemas.openxmlformats.org/officeDocument/2006/relationships" xmlns:p="http://schemas.openxmlformats.org/presentationml/2006/main">
  <p:tag name="AS_UNIQUEID" val="467"/>
</p:tagLst>
</file>

<file path=ppt/tags/tag14.xml><?xml version="1.0" encoding="utf-8"?>
<p:tagLst xmlns:a="http://schemas.openxmlformats.org/drawingml/2006/main" xmlns:r="http://schemas.openxmlformats.org/officeDocument/2006/relationships" xmlns:p="http://schemas.openxmlformats.org/presentationml/2006/main">
  <p:tag name="AS_UNIQUEID" val="474"/>
</p:tagLst>
</file>

<file path=ppt/tags/tag15.xml><?xml version="1.0" encoding="utf-8"?>
<p:tagLst xmlns:a="http://schemas.openxmlformats.org/drawingml/2006/main" xmlns:r="http://schemas.openxmlformats.org/officeDocument/2006/relationships" xmlns:p="http://schemas.openxmlformats.org/presentationml/2006/main">
  <p:tag name="AS_UNIQUEID" val="476"/>
</p:tagLst>
</file>

<file path=ppt/tags/tag16.xml><?xml version="1.0" encoding="utf-8"?>
<p:tagLst xmlns:a="http://schemas.openxmlformats.org/drawingml/2006/main" xmlns:r="http://schemas.openxmlformats.org/officeDocument/2006/relationships" xmlns:p="http://schemas.openxmlformats.org/presentationml/2006/main">
  <p:tag name="AS_UNIQUEID" val="483"/>
</p:tagLst>
</file>

<file path=ppt/tags/tag17.xml><?xml version="1.0" encoding="utf-8"?>
<p:tagLst xmlns:a="http://schemas.openxmlformats.org/drawingml/2006/main" xmlns:r="http://schemas.openxmlformats.org/officeDocument/2006/relationships" xmlns:p="http://schemas.openxmlformats.org/presentationml/2006/main">
  <p:tag name="AS_UNIQUEID" val="485"/>
</p:tagLst>
</file>

<file path=ppt/tags/tag18.xml><?xml version="1.0" encoding="utf-8"?>
<p:tagLst xmlns:a="http://schemas.openxmlformats.org/drawingml/2006/main" xmlns:r="http://schemas.openxmlformats.org/officeDocument/2006/relationships" xmlns:p="http://schemas.openxmlformats.org/presentationml/2006/main">
  <p:tag name="AS_UNIQUEID" val="492"/>
</p:tagLst>
</file>

<file path=ppt/tags/tag19.xml><?xml version="1.0" encoding="utf-8"?>
<p:tagLst xmlns:a="http://schemas.openxmlformats.org/drawingml/2006/main" xmlns:r="http://schemas.openxmlformats.org/officeDocument/2006/relationships" xmlns:p="http://schemas.openxmlformats.org/presentationml/2006/main">
  <p:tag name="AS_UNIQUEID" val="494"/>
</p:tagLst>
</file>

<file path=ppt/tags/tag2.xml><?xml version="1.0" encoding="utf-8"?>
<p:tagLst xmlns:a="http://schemas.openxmlformats.org/drawingml/2006/main" xmlns:r="http://schemas.openxmlformats.org/officeDocument/2006/relationships" xmlns:p="http://schemas.openxmlformats.org/presentationml/2006/main">
  <p:tag name="AS_UNIQUEID" val="420"/>
</p:tagLst>
</file>

<file path=ppt/tags/tag20.xml><?xml version="1.0" encoding="utf-8"?>
<p:tagLst xmlns:a="http://schemas.openxmlformats.org/drawingml/2006/main" xmlns:r="http://schemas.openxmlformats.org/officeDocument/2006/relationships" xmlns:p="http://schemas.openxmlformats.org/presentationml/2006/main">
  <p:tag name="AS_UNIQUEID" val="501"/>
</p:tagLst>
</file>

<file path=ppt/tags/tag21.xml><?xml version="1.0" encoding="utf-8"?>
<p:tagLst xmlns:a="http://schemas.openxmlformats.org/drawingml/2006/main" xmlns:r="http://schemas.openxmlformats.org/officeDocument/2006/relationships" xmlns:p="http://schemas.openxmlformats.org/presentationml/2006/main">
  <p:tag name="AS_UNIQUEID" val="503"/>
</p:tagLst>
</file>

<file path=ppt/tags/tag22.xml><?xml version="1.0" encoding="utf-8"?>
<p:tagLst xmlns:a="http://schemas.openxmlformats.org/drawingml/2006/main" xmlns:r="http://schemas.openxmlformats.org/officeDocument/2006/relationships" xmlns:p="http://schemas.openxmlformats.org/presentationml/2006/main">
  <p:tag name="AS_UNIQUEID" val="510"/>
</p:tagLst>
</file>

<file path=ppt/tags/tag23.xml><?xml version="1.0" encoding="utf-8"?>
<p:tagLst xmlns:a="http://schemas.openxmlformats.org/drawingml/2006/main" xmlns:r="http://schemas.openxmlformats.org/officeDocument/2006/relationships" xmlns:p="http://schemas.openxmlformats.org/presentationml/2006/main">
  <p:tag name="AS_UNIQUEID" val="512"/>
</p:tagLst>
</file>

<file path=ppt/tags/tag24.xml><?xml version="1.0" encoding="utf-8"?>
<p:tagLst xmlns:a="http://schemas.openxmlformats.org/drawingml/2006/main" xmlns:r="http://schemas.openxmlformats.org/officeDocument/2006/relationships" xmlns:p="http://schemas.openxmlformats.org/presentationml/2006/main">
  <p:tag name="AS_UNIQUEID" val="519"/>
</p:tagLst>
</file>

<file path=ppt/tags/tag25.xml><?xml version="1.0" encoding="utf-8"?>
<p:tagLst xmlns:a="http://schemas.openxmlformats.org/drawingml/2006/main" xmlns:r="http://schemas.openxmlformats.org/officeDocument/2006/relationships" xmlns:p="http://schemas.openxmlformats.org/presentationml/2006/main">
  <p:tag name="AS_UNIQUEID" val="521"/>
</p:tagLst>
</file>

<file path=ppt/tags/tag26.xml><?xml version="1.0" encoding="utf-8"?>
<p:tagLst xmlns:a="http://schemas.openxmlformats.org/drawingml/2006/main" xmlns:r="http://schemas.openxmlformats.org/officeDocument/2006/relationships" xmlns:p="http://schemas.openxmlformats.org/presentationml/2006/main">
  <p:tag name="AS_UNIQUEID" val="528"/>
</p:tagLst>
</file>

<file path=ppt/tags/tag27.xml><?xml version="1.0" encoding="utf-8"?>
<p:tagLst xmlns:a="http://schemas.openxmlformats.org/drawingml/2006/main" xmlns:r="http://schemas.openxmlformats.org/officeDocument/2006/relationships" xmlns:p="http://schemas.openxmlformats.org/presentationml/2006/main">
  <p:tag name="AS_UNIQUEID" val="530"/>
</p:tagLst>
</file>

<file path=ppt/tags/tag28.xml><?xml version="1.0" encoding="utf-8"?>
<p:tagLst xmlns:a="http://schemas.openxmlformats.org/drawingml/2006/main" xmlns:r="http://schemas.openxmlformats.org/officeDocument/2006/relationships" xmlns:p="http://schemas.openxmlformats.org/presentationml/2006/main">
  <p:tag name="AS_UNIQUEID" val="537"/>
</p:tagLst>
</file>

<file path=ppt/tags/tag29.xml><?xml version="1.0" encoding="utf-8"?>
<p:tagLst xmlns:a="http://schemas.openxmlformats.org/drawingml/2006/main" xmlns:r="http://schemas.openxmlformats.org/officeDocument/2006/relationships" xmlns:p="http://schemas.openxmlformats.org/presentationml/2006/main">
  <p:tag name="AS_UNIQUEID" val="539"/>
</p:tagLst>
</file>

<file path=ppt/tags/tag3.xml><?xml version="1.0" encoding="utf-8"?>
<p:tagLst xmlns:a="http://schemas.openxmlformats.org/drawingml/2006/main" xmlns:r="http://schemas.openxmlformats.org/officeDocument/2006/relationships" xmlns:p="http://schemas.openxmlformats.org/presentationml/2006/main">
  <p:tag name="AS_UNIQUEID" val="419"/>
</p:tagLst>
</file>

<file path=ppt/tags/tag30.xml><?xml version="1.0" encoding="utf-8"?>
<p:tagLst xmlns:a="http://schemas.openxmlformats.org/drawingml/2006/main" xmlns:r="http://schemas.openxmlformats.org/officeDocument/2006/relationships" xmlns:p="http://schemas.openxmlformats.org/presentationml/2006/main">
  <p:tag name="AS_UNIQUEID" val="546"/>
</p:tagLst>
</file>

<file path=ppt/tags/tag31.xml><?xml version="1.0" encoding="utf-8"?>
<p:tagLst xmlns:a="http://schemas.openxmlformats.org/drawingml/2006/main" xmlns:r="http://schemas.openxmlformats.org/officeDocument/2006/relationships" xmlns:p="http://schemas.openxmlformats.org/presentationml/2006/main">
  <p:tag name="AS_UNIQUEID" val="548"/>
</p:tagLst>
</file>

<file path=ppt/tags/tag4.xml><?xml version="1.0" encoding="utf-8"?>
<p:tagLst xmlns:a="http://schemas.openxmlformats.org/drawingml/2006/main" xmlns:r="http://schemas.openxmlformats.org/officeDocument/2006/relationships" xmlns:p="http://schemas.openxmlformats.org/presentationml/2006/main">
  <p:tag name="AS_UNIQUEID" val="423"/>
</p:tagLst>
</file>

<file path=ppt/tags/tag5.xml><?xml version="1.0" encoding="utf-8"?>
<p:tagLst xmlns:a="http://schemas.openxmlformats.org/drawingml/2006/main" xmlns:r="http://schemas.openxmlformats.org/officeDocument/2006/relationships" xmlns:p="http://schemas.openxmlformats.org/presentationml/2006/main">
  <p:tag name="AS_UNIQUEID" val="425"/>
</p:tagLst>
</file>

<file path=ppt/tags/tag6.xml><?xml version="1.0" encoding="utf-8"?>
<p:tagLst xmlns:a="http://schemas.openxmlformats.org/drawingml/2006/main" xmlns:r="http://schemas.openxmlformats.org/officeDocument/2006/relationships" xmlns:p="http://schemas.openxmlformats.org/presentationml/2006/main">
  <p:tag name="AS_UNIQUEID" val="432"/>
</p:tagLst>
</file>

<file path=ppt/tags/tag7.xml><?xml version="1.0" encoding="utf-8"?>
<p:tagLst xmlns:a="http://schemas.openxmlformats.org/drawingml/2006/main" xmlns:r="http://schemas.openxmlformats.org/officeDocument/2006/relationships" xmlns:p="http://schemas.openxmlformats.org/presentationml/2006/main">
  <p:tag name="AS_UNIQUEID" val="434"/>
</p:tagLst>
</file>

<file path=ppt/tags/tag8.xml><?xml version="1.0" encoding="utf-8"?>
<p:tagLst xmlns:a="http://schemas.openxmlformats.org/drawingml/2006/main" xmlns:r="http://schemas.openxmlformats.org/officeDocument/2006/relationships" xmlns:p="http://schemas.openxmlformats.org/presentationml/2006/main">
  <p:tag name="AS_UNIQUEID" val="437"/>
</p:tagLst>
</file>

<file path=ppt/tags/tag9.xml><?xml version="1.0" encoding="utf-8"?>
<p:tagLst xmlns:a="http://schemas.openxmlformats.org/drawingml/2006/main" xmlns:r="http://schemas.openxmlformats.org/officeDocument/2006/relationships" xmlns:p="http://schemas.openxmlformats.org/presentationml/2006/main">
  <p:tag name="AS_UNIQUEID" val="439"/>
</p:tagLst>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2" ma:contentTypeDescription="Create a new document." ma:contentTypeScope="" ma:versionID="f9765f858bdf41b6aa8ef0aa42047366">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1215d975410c4997969d2d3a90a86b7d"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5C4F1F-4879-439F-B51B-6377D5C8BC49}">
  <ds:schemaRefs>
    <ds:schemaRef ds:uri="http://schemas.microsoft.com/sharepoint/v3/contenttype/forms"/>
  </ds:schemaRefs>
</ds:datastoreItem>
</file>

<file path=customXml/itemProps2.xml><?xml version="1.0" encoding="utf-8"?>
<ds:datastoreItem xmlns:ds="http://schemas.openxmlformats.org/officeDocument/2006/customXml" ds:itemID="{B8B22F4A-9B96-4BD0-9DC3-32FEAFB572D0}">
  <ds:schemaRefs>
    <ds:schemaRef ds:uri="http://purl.org/dc/terms/"/>
    <ds:schemaRef ds:uri="http://schemas.microsoft.com/office/2006/metadata/properties"/>
    <ds:schemaRef ds:uri="http://schemas.microsoft.com/office/2006/documentManagement/types"/>
    <ds:schemaRef ds:uri="6573c7cb-c389-4e3e-ad3a-d71029d3e8b6"/>
    <ds:schemaRef ds:uri="http://purl.org/dc/elements/1.1/"/>
    <ds:schemaRef ds:uri="http://schemas.openxmlformats.org/package/2006/metadata/core-properties"/>
    <ds:schemaRef ds:uri="http://purl.org/dc/dcmitype/"/>
    <ds:schemaRef ds:uri="http://schemas.microsoft.com/office/infopath/2007/PartnerControls"/>
    <ds:schemaRef ds:uri="http://www.w3.org/XML/1998/namespace"/>
    <ds:schemaRef ds:uri="2f33f0b9-e468-4913-ae1d-192484410d9f"/>
    <ds:schemaRef ds:uri="ca6487ab-a953-456b-ba74-c92e137f6b23"/>
  </ds:schemaRefs>
</ds:datastoreItem>
</file>

<file path=customXml/itemProps3.xml><?xml version="1.0" encoding="utf-8"?>
<ds:datastoreItem xmlns:ds="http://schemas.openxmlformats.org/officeDocument/2006/customXml" ds:itemID="{8388E775-6A10-462F-B3AE-2D2AA832F7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0</TotalTime>
  <Words>3385</Words>
  <Application>Microsoft Office PowerPoint</Application>
  <PresentationFormat>On-screen Show (4:3)</PresentationFormat>
  <Paragraphs>299</Paragraphs>
  <Slides>26</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calibri light</vt:lpstr>
      <vt:lpstr>SCW Slide Templates Bilingual0417 (2)</vt:lpstr>
      <vt:lpstr>Asesiad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Dan Siegal – Ymennydd y Glasoed </vt:lpstr>
      <vt:lpstr>Llywodraeth Cynulliad Cymru (2003:4) Plant a Phobl Ifanc: Hawliau i weithredu.</vt:lpstr>
      <vt:lpstr>Canfyddiadau</vt:lpstr>
      <vt:lpstr>PowerPoint Presentation</vt:lpstr>
      <vt:lpstr>Hawliau</vt:lpstr>
      <vt:lpstr>PowerPoint Presentation</vt:lpstr>
      <vt:lpstr>PowerPoint Presentation</vt:lpstr>
      <vt:lpstr>Glasoed ac Ymlyniad </vt:lpstr>
      <vt:lpstr>Ymlyniad</vt:lpstr>
      <vt:lpstr>PowerPoint Presentation</vt:lpstr>
      <vt:lpstr>PowerPoint Presentation</vt:lpstr>
      <vt:lpstr>PowerPoint Presentation</vt:lpstr>
      <vt:lpstr>PowerPoint Presentation</vt:lpstr>
      <vt:lpstr>Myfyrdod unigol – cyfeiriwch at eich llinell amser eich hun </vt:lpstr>
      <vt:lpstr>PowerPoint Presentation</vt:lpstr>
      <vt:lpstr>PowerPoint Presentation</vt:lpstr>
      <vt:lpstr>PowerPoint Presentation</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Hayley Abraham</cp:lastModifiedBy>
  <cp:revision>533</cp:revision>
  <dcterms:created xsi:type="dcterms:W3CDTF">2017-04-11T14:08:19Z</dcterms:created>
  <dcterms:modified xsi:type="dcterms:W3CDTF">2025-04-24T15:41:58Z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ArticulateGUID">
    <vt:lpwstr>8F24FA12-0086-4CA6-B0A7-7722F9552237</vt:lpwstr>
  </property>
  <property fmtid="{D5CDD505-2E9C-101B-9397-08002B2CF9AE}" pid="4" name="ArticulatePath">
    <vt:lpwstr>Unit 444-Slides 88-104</vt:lpwstr>
  </property>
  <property fmtid="{D5CDD505-2E9C-101B-9397-08002B2CF9AE}" pid="5" name="MediaServiceImageTags">
    <vt:lpwstr/>
  </property>
  <property fmtid="{D5CDD505-2E9C-101B-9397-08002B2CF9AE}" pid="6" name="MSIP_Label_d3f1612d-fb9f-4910-9745-3218a93e4acc_Enabled">
    <vt:lpwstr>true</vt:lpwstr>
  </property>
  <property fmtid="{D5CDD505-2E9C-101B-9397-08002B2CF9AE}" pid="7" name="MSIP_Label_d3f1612d-fb9f-4910-9745-3218a93e4acc_SetDate">
    <vt:lpwstr>2025-04-24T15:40:03Z</vt:lpwstr>
  </property>
  <property fmtid="{D5CDD505-2E9C-101B-9397-08002B2CF9AE}" pid="8" name="MSIP_Label_d3f1612d-fb9f-4910-9745-3218a93e4acc_Method">
    <vt:lpwstr>Standard</vt:lpwstr>
  </property>
  <property fmtid="{D5CDD505-2E9C-101B-9397-08002B2CF9AE}" pid="9" name="MSIP_Label_d3f1612d-fb9f-4910-9745-3218a93e4acc_Name">
    <vt:lpwstr>defa4170-0d19-0005-0004-bc88714345d2</vt:lpwstr>
  </property>
  <property fmtid="{D5CDD505-2E9C-101B-9397-08002B2CF9AE}" pid="10" name="MSIP_Label_d3f1612d-fb9f-4910-9745-3218a93e4acc_SiteId">
    <vt:lpwstr>4bc2de22-9b97-4eb6-8e88-2254190748e2</vt:lpwstr>
  </property>
  <property fmtid="{D5CDD505-2E9C-101B-9397-08002B2CF9AE}" pid="11" name="MSIP_Label_d3f1612d-fb9f-4910-9745-3218a93e4acc_ActionId">
    <vt:lpwstr>77ab191f-e045-432c-baf0-6b7614c1a06a</vt:lpwstr>
  </property>
  <property fmtid="{D5CDD505-2E9C-101B-9397-08002B2CF9AE}" pid="12" name="MSIP_Label_d3f1612d-fb9f-4910-9745-3218a93e4acc_ContentBits">
    <vt:lpwstr>0</vt:lpwstr>
  </property>
  <property fmtid="{D5CDD505-2E9C-101B-9397-08002B2CF9AE}" pid="13" name="MSIP_Label_d3f1612d-fb9f-4910-9745-3218a93e4acc_Tag">
    <vt:lpwstr>10, 3, 0, 1</vt:lpwstr>
  </property>
</Properties>
</file>