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8"/>
  </p:notesMasterIdLst>
  <p:sldIdLst>
    <p:sldId id="257" r:id="rId5"/>
    <p:sldId id="333" r:id="rId6"/>
    <p:sldId id="595" r:id="rId7"/>
    <p:sldId id="575" r:id="rId8"/>
    <p:sldId id="574" r:id="rId9"/>
    <p:sldId id="589" r:id="rId10"/>
    <p:sldId id="590" r:id="rId11"/>
    <p:sldId id="588" r:id="rId12"/>
    <p:sldId id="593" r:id="rId13"/>
    <p:sldId id="581" r:id="rId14"/>
    <p:sldId id="576" r:id="rId15"/>
    <p:sldId id="582" r:id="rId16"/>
    <p:sldId id="583" r:id="rId17"/>
    <p:sldId id="577" r:id="rId18"/>
    <p:sldId id="567" r:id="rId19"/>
    <p:sldId id="591" r:id="rId20"/>
    <p:sldId id="573" r:id="rId21"/>
    <p:sldId id="578" r:id="rId22"/>
    <p:sldId id="592" r:id="rId23"/>
    <p:sldId id="579" r:id="rId24"/>
    <p:sldId id="580" r:id="rId25"/>
    <p:sldId id="584" r:id="rId26"/>
    <p:sldId id="594" r:id="rId27"/>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FFF3"/>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B287F3-4BAD-43BA-AD56-DC574E9E04ED}" v="23" dt="2021-05-25T16:25:15.479"/>
    <p1510:client id="{7DC667DB-2FBB-49BB-8587-32C136BB0907}" v="173" dt="2021-05-26T14:29:02.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5965" autoAdjust="0"/>
  </p:normalViewPr>
  <p:slideViewPr>
    <p:cSldViewPr snapToGrid="0" snapToObjects="1">
      <p:cViewPr varScale="1">
        <p:scale>
          <a:sx n="63" d="100"/>
          <a:sy n="63" d="100"/>
        </p:scale>
        <p:origin x="540" y="6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7DC667DB-2FBB-49BB-8587-32C136BB0907}"/>
    <pc:docChg chg="undo custSel modSld">
      <pc:chgData name="Wyman, Hilary" userId="f3bca22b-3a42-4d89-8a24-ce254d13f28a" providerId="ADAL" clId="{7DC667DB-2FBB-49BB-8587-32C136BB0907}" dt="2021-05-26T14:32:42.629" v="727" actId="14100"/>
      <pc:docMkLst>
        <pc:docMk/>
      </pc:docMkLst>
      <pc:sldChg chg="modSp mod">
        <pc:chgData name="Wyman, Hilary" userId="f3bca22b-3a42-4d89-8a24-ce254d13f28a" providerId="ADAL" clId="{7DC667DB-2FBB-49BB-8587-32C136BB0907}" dt="2021-05-26T13:27:21.362" v="171" actId="20577"/>
        <pc:sldMkLst>
          <pc:docMk/>
          <pc:sldMk cId="3268009516" sldId="567"/>
        </pc:sldMkLst>
        <pc:spChg chg="mod">
          <ac:chgData name="Wyman, Hilary" userId="f3bca22b-3a42-4d89-8a24-ce254d13f28a" providerId="ADAL" clId="{7DC667DB-2FBB-49BB-8587-32C136BB0907}" dt="2021-05-26T13:19:38.286" v="156" actId="20577"/>
          <ac:spMkLst>
            <pc:docMk/>
            <pc:sldMk cId="3268009516" sldId="567"/>
            <ac:spMk id="2" creationId="{46D39776-1E39-41A4-962C-0142737FA907}"/>
          </ac:spMkLst>
        </pc:spChg>
        <pc:spChg chg="mod">
          <ac:chgData name="Wyman, Hilary" userId="f3bca22b-3a42-4d89-8a24-ce254d13f28a" providerId="ADAL" clId="{7DC667DB-2FBB-49BB-8587-32C136BB0907}" dt="2021-05-26T13:18:58.990" v="140" actId="20577"/>
          <ac:spMkLst>
            <pc:docMk/>
            <pc:sldMk cId="3268009516" sldId="567"/>
            <ac:spMk id="3" creationId="{17BF20B0-1EC1-4F01-896D-FFA1D3A1D4D5}"/>
          </ac:spMkLst>
        </pc:spChg>
        <pc:spChg chg="mod">
          <ac:chgData name="Wyman, Hilary" userId="f3bca22b-3a42-4d89-8a24-ce254d13f28a" providerId="ADAL" clId="{7DC667DB-2FBB-49BB-8587-32C136BB0907}" dt="2021-05-26T13:17:45.427" v="113" actId="1076"/>
          <ac:spMkLst>
            <pc:docMk/>
            <pc:sldMk cId="3268009516" sldId="567"/>
            <ac:spMk id="10" creationId="{5A2EA428-2C30-4D10-85E2-539ABC299B9A}"/>
          </ac:spMkLst>
        </pc:spChg>
        <pc:spChg chg="mod">
          <ac:chgData name="Wyman, Hilary" userId="f3bca22b-3a42-4d89-8a24-ce254d13f28a" providerId="ADAL" clId="{7DC667DB-2FBB-49BB-8587-32C136BB0907}" dt="2021-05-26T13:27:21.362" v="171" actId="20577"/>
          <ac:spMkLst>
            <pc:docMk/>
            <pc:sldMk cId="3268009516" sldId="567"/>
            <ac:spMk id="11" creationId="{DDC06E07-8CB9-4170-977D-0E7259A12DAA}"/>
          </ac:spMkLst>
        </pc:spChg>
      </pc:sldChg>
      <pc:sldChg chg="modSp mod">
        <pc:chgData name="Wyman, Hilary" userId="f3bca22b-3a42-4d89-8a24-ce254d13f28a" providerId="ADAL" clId="{7DC667DB-2FBB-49BB-8587-32C136BB0907}" dt="2021-05-26T13:59:35.667" v="264" actId="20577"/>
        <pc:sldMkLst>
          <pc:docMk/>
          <pc:sldMk cId="784746494" sldId="573"/>
        </pc:sldMkLst>
        <pc:spChg chg="mod">
          <ac:chgData name="Wyman, Hilary" userId="f3bca22b-3a42-4d89-8a24-ce254d13f28a" providerId="ADAL" clId="{7DC667DB-2FBB-49BB-8587-32C136BB0907}" dt="2021-05-26T13:59:02.511" v="260" actId="1036"/>
          <ac:spMkLst>
            <pc:docMk/>
            <pc:sldMk cId="784746494" sldId="573"/>
            <ac:spMk id="7" creationId="{6AD24120-3ACE-4294-8047-AD70B43C31DD}"/>
          </ac:spMkLst>
        </pc:spChg>
        <pc:spChg chg="mod">
          <ac:chgData name="Wyman, Hilary" userId="f3bca22b-3a42-4d89-8a24-ce254d13f28a" providerId="ADAL" clId="{7DC667DB-2FBB-49BB-8587-32C136BB0907}" dt="2021-05-26T13:58:51.620" v="253" actId="1036"/>
          <ac:spMkLst>
            <pc:docMk/>
            <pc:sldMk cId="784746494" sldId="573"/>
            <ac:spMk id="8" creationId="{077FC5B4-F507-4122-8AF8-952C403960ED}"/>
          </ac:spMkLst>
        </pc:spChg>
        <pc:spChg chg="mod">
          <ac:chgData name="Wyman, Hilary" userId="f3bca22b-3a42-4d89-8a24-ce254d13f28a" providerId="ADAL" clId="{7DC667DB-2FBB-49BB-8587-32C136BB0907}" dt="2021-05-26T13:59:14.339" v="262" actId="20577"/>
          <ac:spMkLst>
            <pc:docMk/>
            <pc:sldMk cId="784746494" sldId="573"/>
            <ac:spMk id="9" creationId="{C3052315-9CEC-49A7-AF54-CCE8DD6DECD6}"/>
          </ac:spMkLst>
        </pc:spChg>
        <pc:spChg chg="mod">
          <ac:chgData name="Wyman, Hilary" userId="f3bca22b-3a42-4d89-8a24-ce254d13f28a" providerId="ADAL" clId="{7DC667DB-2FBB-49BB-8587-32C136BB0907}" dt="2021-05-26T13:59:35.667" v="264" actId="20577"/>
          <ac:spMkLst>
            <pc:docMk/>
            <pc:sldMk cId="784746494" sldId="573"/>
            <ac:spMk id="10" creationId="{74DAA93B-1D84-4736-8051-FF980180736A}"/>
          </ac:spMkLst>
        </pc:spChg>
      </pc:sldChg>
      <pc:sldChg chg="addSp delSp modSp mod">
        <pc:chgData name="Wyman, Hilary" userId="f3bca22b-3a42-4d89-8a24-ce254d13f28a" providerId="ADAL" clId="{7DC667DB-2FBB-49BB-8587-32C136BB0907}" dt="2021-05-26T10:55:14.685" v="11"/>
        <pc:sldMkLst>
          <pc:docMk/>
          <pc:sldMk cId="1317959672" sldId="576"/>
        </pc:sldMkLst>
        <pc:spChg chg="add mod">
          <ac:chgData name="Wyman, Hilary" userId="f3bca22b-3a42-4d89-8a24-ce254d13f28a" providerId="ADAL" clId="{7DC667DB-2FBB-49BB-8587-32C136BB0907}" dt="2021-05-26T10:55:14.685" v="11"/>
          <ac:spMkLst>
            <pc:docMk/>
            <pc:sldMk cId="1317959672" sldId="576"/>
            <ac:spMk id="4" creationId="{C291AD4F-89ED-4E0E-9CCB-94E0A0095CCF}"/>
          </ac:spMkLst>
        </pc:spChg>
        <pc:spChg chg="del">
          <ac:chgData name="Wyman, Hilary" userId="f3bca22b-3a42-4d89-8a24-ce254d13f28a" providerId="ADAL" clId="{7DC667DB-2FBB-49BB-8587-32C136BB0907}" dt="2021-05-26T10:55:12.815" v="10" actId="478"/>
          <ac:spMkLst>
            <pc:docMk/>
            <pc:sldMk cId="1317959672" sldId="576"/>
            <ac:spMk id="7" creationId="{EFC956B3-A973-44E6-87FF-88DD1994D24E}"/>
          </ac:spMkLst>
        </pc:spChg>
      </pc:sldChg>
      <pc:sldChg chg="addSp delSp modSp mod">
        <pc:chgData name="Wyman, Hilary" userId="f3bca22b-3a42-4d89-8a24-ce254d13f28a" providerId="ADAL" clId="{7DC667DB-2FBB-49BB-8587-32C136BB0907}" dt="2021-05-26T13:17:04.615" v="111"/>
        <pc:sldMkLst>
          <pc:docMk/>
          <pc:sldMk cId="135905401" sldId="577"/>
        </pc:sldMkLst>
        <pc:spChg chg="add mod">
          <ac:chgData name="Wyman, Hilary" userId="f3bca22b-3a42-4d89-8a24-ce254d13f28a" providerId="ADAL" clId="{7DC667DB-2FBB-49BB-8587-32C136BB0907}" dt="2021-05-26T13:17:04.615" v="111"/>
          <ac:spMkLst>
            <pc:docMk/>
            <pc:sldMk cId="135905401" sldId="577"/>
            <ac:spMk id="4" creationId="{49FBCD89-D400-4290-A026-7830F30EA141}"/>
          </ac:spMkLst>
        </pc:spChg>
        <pc:spChg chg="del">
          <ac:chgData name="Wyman, Hilary" userId="f3bca22b-3a42-4d89-8a24-ce254d13f28a" providerId="ADAL" clId="{7DC667DB-2FBB-49BB-8587-32C136BB0907}" dt="2021-05-26T13:16:53.412" v="110" actId="478"/>
          <ac:spMkLst>
            <pc:docMk/>
            <pc:sldMk cId="135905401" sldId="577"/>
            <ac:spMk id="7" creationId="{BCCDB876-0EF9-4CBF-B207-26743DD80EB6}"/>
          </ac:spMkLst>
        </pc:spChg>
        <pc:spChg chg="mod">
          <ac:chgData name="Wyman, Hilary" userId="f3bca22b-3a42-4d89-8a24-ce254d13f28a" providerId="ADAL" clId="{7DC667DB-2FBB-49BB-8587-32C136BB0907}" dt="2021-05-26T13:16:31.178" v="109" actId="1076"/>
          <ac:spMkLst>
            <pc:docMk/>
            <pc:sldMk cId="135905401" sldId="577"/>
            <ac:spMk id="8" creationId="{DDEE5A8B-11AC-454F-80AC-4A2C675FEF92}"/>
          </ac:spMkLst>
        </pc:spChg>
      </pc:sldChg>
      <pc:sldChg chg="addSp delSp modSp mod">
        <pc:chgData name="Wyman, Hilary" userId="f3bca22b-3a42-4d89-8a24-ce254d13f28a" providerId="ADAL" clId="{7DC667DB-2FBB-49BB-8587-32C136BB0907}" dt="2021-05-26T14:16:34.304" v="534" actId="313"/>
        <pc:sldMkLst>
          <pc:docMk/>
          <pc:sldMk cId="1538301432" sldId="578"/>
        </pc:sldMkLst>
        <pc:spChg chg="mod">
          <ac:chgData name="Wyman, Hilary" userId="f3bca22b-3a42-4d89-8a24-ce254d13f28a" providerId="ADAL" clId="{7DC667DB-2FBB-49BB-8587-32C136BB0907}" dt="2021-05-26T14:16:34.304" v="534" actId="313"/>
          <ac:spMkLst>
            <pc:docMk/>
            <pc:sldMk cId="1538301432" sldId="578"/>
            <ac:spMk id="2" creationId="{9881D917-B224-41B5-881B-0B16FEBBE03E}"/>
          </ac:spMkLst>
        </pc:spChg>
        <pc:spChg chg="mod">
          <ac:chgData name="Wyman, Hilary" userId="f3bca22b-3a42-4d89-8a24-ce254d13f28a" providerId="ADAL" clId="{7DC667DB-2FBB-49BB-8587-32C136BB0907}" dt="2021-05-26T14:06:35.790" v="397" actId="20577"/>
          <ac:spMkLst>
            <pc:docMk/>
            <pc:sldMk cId="1538301432" sldId="578"/>
            <ac:spMk id="3" creationId="{FE1F2F6A-7707-4B5A-8679-274AAE8ED4E2}"/>
          </ac:spMkLst>
        </pc:spChg>
        <pc:spChg chg="add mod">
          <ac:chgData name="Wyman, Hilary" userId="f3bca22b-3a42-4d89-8a24-ce254d13f28a" providerId="ADAL" clId="{7DC667DB-2FBB-49BB-8587-32C136BB0907}" dt="2021-05-26T13:59:55.355" v="266"/>
          <ac:spMkLst>
            <pc:docMk/>
            <pc:sldMk cId="1538301432" sldId="578"/>
            <ac:spMk id="6" creationId="{3C7D92A9-B85B-4847-91BA-41EDEE292D1E}"/>
          </ac:spMkLst>
        </pc:spChg>
        <pc:spChg chg="del">
          <ac:chgData name="Wyman, Hilary" userId="f3bca22b-3a42-4d89-8a24-ce254d13f28a" providerId="ADAL" clId="{7DC667DB-2FBB-49BB-8587-32C136BB0907}" dt="2021-05-26T13:59:43.902" v="265" actId="478"/>
          <ac:spMkLst>
            <pc:docMk/>
            <pc:sldMk cId="1538301432" sldId="578"/>
            <ac:spMk id="7" creationId="{246974A9-DC98-4948-88F5-8FE7C4355D36}"/>
          </ac:spMkLst>
        </pc:spChg>
        <pc:spChg chg="mod">
          <ac:chgData name="Wyman, Hilary" userId="f3bca22b-3a42-4d89-8a24-ce254d13f28a" providerId="ADAL" clId="{7DC667DB-2FBB-49BB-8587-32C136BB0907}" dt="2021-05-26T14:00:57.404" v="279" actId="1076"/>
          <ac:spMkLst>
            <pc:docMk/>
            <pc:sldMk cId="1538301432" sldId="578"/>
            <ac:spMk id="8" creationId="{126A062A-12AA-4DFF-9BD9-1E15008EED48}"/>
          </ac:spMkLst>
        </pc:spChg>
      </pc:sldChg>
      <pc:sldChg chg="addSp delSp modSp mod">
        <pc:chgData name="Wyman, Hilary" userId="f3bca22b-3a42-4d89-8a24-ce254d13f28a" providerId="ADAL" clId="{7DC667DB-2FBB-49BB-8587-32C136BB0907}" dt="2021-05-26T14:15:47.586" v="527" actId="20577"/>
        <pc:sldMkLst>
          <pc:docMk/>
          <pc:sldMk cId="1300582807" sldId="579"/>
        </pc:sldMkLst>
        <pc:spChg chg="add mod">
          <ac:chgData name="Wyman, Hilary" userId="f3bca22b-3a42-4d89-8a24-ce254d13f28a" providerId="ADAL" clId="{7DC667DB-2FBB-49BB-8587-32C136BB0907}" dt="2021-05-26T14:12:52.273" v="453"/>
          <ac:spMkLst>
            <pc:docMk/>
            <pc:sldMk cId="1300582807" sldId="579"/>
            <ac:spMk id="4" creationId="{D0521045-2BA8-4AEE-B7C3-3BC049D67E16}"/>
          </ac:spMkLst>
        </pc:spChg>
        <pc:spChg chg="del">
          <ac:chgData name="Wyman, Hilary" userId="f3bca22b-3a42-4d89-8a24-ce254d13f28a" providerId="ADAL" clId="{7DC667DB-2FBB-49BB-8587-32C136BB0907}" dt="2021-05-26T14:12:50.571" v="452" actId="478"/>
          <ac:spMkLst>
            <pc:docMk/>
            <pc:sldMk cId="1300582807" sldId="579"/>
            <ac:spMk id="7" creationId="{9741959F-646A-4237-B082-5BFB36EB7637}"/>
          </ac:spMkLst>
        </pc:spChg>
        <pc:spChg chg="mod">
          <ac:chgData name="Wyman, Hilary" userId="f3bca22b-3a42-4d89-8a24-ce254d13f28a" providerId="ADAL" clId="{7DC667DB-2FBB-49BB-8587-32C136BB0907}" dt="2021-05-26T14:15:47.586" v="527" actId="20577"/>
          <ac:spMkLst>
            <pc:docMk/>
            <pc:sldMk cId="1300582807" sldId="579"/>
            <ac:spMk id="8" creationId="{A5C10B52-D3B3-49CB-AD05-3581AFA6F168}"/>
          </ac:spMkLst>
        </pc:spChg>
      </pc:sldChg>
      <pc:sldChg chg="addSp delSp modSp mod">
        <pc:chgData name="Wyman, Hilary" userId="f3bca22b-3a42-4d89-8a24-ce254d13f28a" providerId="ADAL" clId="{7DC667DB-2FBB-49BB-8587-32C136BB0907}" dt="2021-05-26T14:19:51.835" v="580" actId="20577"/>
        <pc:sldMkLst>
          <pc:docMk/>
          <pc:sldMk cId="2737098037" sldId="580"/>
        </pc:sldMkLst>
        <pc:spChg chg="add mod">
          <ac:chgData name="Wyman, Hilary" userId="f3bca22b-3a42-4d89-8a24-ce254d13f28a" providerId="ADAL" clId="{7DC667DB-2FBB-49BB-8587-32C136BB0907}" dt="2021-05-26T14:19:14.038" v="575"/>
          <ac:spMkLst>
            <pc:docMk/>
            <pc:sldMk cId="2737098037" sldId="580"/>
            <ac:spMk id="4" creationId="{3E6A23BA-FDBD-4653-93CD-FE3BE9B9827D}"/>
          </ac:spMkLst>
        </pc:spChg>
        <pc:spChg chg="del">
          <ac:chgData name="Wyman, Hilary" userId="f3bca22b-3a42-4d89-8a24-ce254d13f28a" providerId="ADAL" clId="{7DC667DB-2FBB-49BB-8587-32C136BB0907}" dt="2021-05-26T14:19:12.428" v="574" actId="478"/>
          <ac:spMkLst>
            <pc:docMk/>
            <pc:sldMk cId="2737098037" sldId="580"/>
            <ac:spMk id="7" creationId="{7AF66AE2-0D9F-4B85-ACAB-CEDFE3C48C0F}"/>
          </ac:spMkLst>
        </pc:spChg>
        <pc:spChg chg="mod">
          <ac:chgData name="Wyman, Hilary" userId="f3bca22b-3a42-4d89-8a24-ce254d13f28a" providerId="ADAL" clId="{7DC667DB-2FBB-49BB-8587-32C136BB0907}" dt="2021-05-26T14:19:51.835" v="580" actId="20577"/>
          <ac:spMkLst>
            <pc:docMk/>
            <pc:sldMk cId="2737098037" sldId="580"/>
            <ac:spMk id="8" creationId="{8B160CFB-8391-46CE-BF52-2E909C7E4ED0}"/>
          </ac:spMkLst>
        </pc:spChg>
      </pc:sldChg>
      <pc:sldChg chg="modSp">
        <pc:chgData name="Wyman, Hilary" userId="f3bca22b-3a42-4d89-8a24-ce254d13f28a" providerId="ADAL" clId="{7DC667DB-2FBB-49BB-8587-32C136BB0907}" dt="2021-05-26T14:16:31.633" v="532" actId="313"/>
        <pc:sldMkLst>
          <pc:docMk/>
          <pc:sldMk cId="984214771" sldId="581"/>
        </pc:sldMkLst>
        <pc:graphicFrameChg chg="mod">
          <ac:chgData name="Wyman, Hilary" userId="f3bca22b-3a42-4d89-8a24-ce254d13f28a" providerId="ADAL" clId="{7DC667DB-2FBB-49BB-8587-32C136BB0907}" dt="2021-05-26T14:16:31.633" v="532" actId="313"/>
          <ac:graphicFrameMkLst>
            <pc:docMk/>
            <pc:sldMk cId="984214771" sldId="581"/>
            <ac:graphicFrameMk id="2" creationId="{81DE88BC-8C70-46DE-BBBC-F41287D9E767}"/>
          </ac:graphicFrameMkLst>
        </pc:graphicFrameChg>
      </pc:sldChg>
      <pc:sldChg chg="addSp delSp modSp mod">
        <pc:chgData name="Wyman, Hilary" userId="f3bca22b-3a42-4d89-8a24-ce254d13f28a" providerId="ADAL" clId="{7DC667DB-2FBB-49BB-8587-32C136BB0907}" dt="2021-05-26T10:55:19.721" v="13"/>
        <pc:sldMkLst>
          <pc:docMk/>
          <pc:sldMk cId="2003597450" sldId="582"/>
        </pc:sldMkLst>
        <pc:spChg chg="add mod">
          <ac:chgData name="Wyman, Hilary" userId="f3bca22b-3a42-4d89-8a24-ce254d13f28a" providerId="ADAL" clId="{7DC667DB-2FBB-49BB-8587-32C136BB0907}" dt="2021-05-26T10:55:19.721" v="13"/>
          <ac:spMkLst>
            <pc:docMk/>
            <pc:sldMk cId="2003597450" sldId="582"/>
            <ac:spMk id="5" creationId="{28641829-DAF9-4B9F-B038-9C3DAE470409}"/>
          </ac:spMkLst>
        </pc:spChg>
        <pc:spChg chg="del">
          <ac:chgData name="Wyman, Hilary" userId="f3bca22b-3a42-4d89-8a24-ce254d13f28a" providerId="ADAL" clId="{7DC667DB-2FBB-49BB-8587-32C136BB0907}" dt="2021-05-26T10:55:18.254" v="12" actId="478"/>
          <ac:spMkLst>
            <pc:docMk/>
            <pc:sldMk cId="2003597450" sldId="582"/>
            <ac:spMk id="8" creationId="{A0E539DF-6A78-42C5-8B01-9772226F3D39}"/>
          </ac:spMkLst>
        </pc:spChg>
        <pc:graphicFrameChg chg="mod">
          <ac:chgData name="Wyman, Hilary" userId="f3bca22b-3a42-4d89-8a24-ce254d13f28a" providerId="ADAL" clId="{7DC667DB-2FBB-49BB-8587-32C136BB0907}" dt="2021-05-26T10:54:57.675" v="9" actId="20577"/>
          <ac:graphicFrameMkLst>
            <pc:docMk/>
            <pc:sldMk cId="2003597450" sldId="582"/>
            <ac:graphicFrameMk id="2" creationId="{0B24B7E5-0E69-4390-BAA1-6A05D1086505}"/>
          </ac:graphicFrameMkLst>
        </pc:graphicFrameChg>
      </pc:sldChg>
      <pc:sldChg chg="addSp delSp modSp mod">
        <pc:chgData name="Wyman, Hilary" userId="f3bca22b-3a42-4d89-8a24-ce254d13f28a" providerId="ADAL" clId="{7DC667DB-2FBB-49BB-8587-32C136BB0907}" dt="2021-05-26T13:13:18.910" v="64" actId="1076"/>
        <pc:sldMkLst>
          <pc:docMk/>
          <pc:sldMk cId="3717440199" sldId="583"/>
        </pc:sldMkLst>
        <pc:spChg chg="mod">
          <ac:chgData name="Wyman, Hilary" userId="f3bca22b-3a42-4d89-8a24-ce254d13f28a" providerId="ADAL" clId="{7DC667DB-2FBB-49BB-8587-32C136BB0907}" dt="2021-05-26T13:12:27.886" v="62" actId="1076"/>
          <ac:spMkLst>
            <pc:docMk/>
            <pc:sldMk cId="3717440199" sldId="583"/>
            <ac:spMk id="2" creationId="{817EA37A-3923-4942-B772-CC8F0AFA3A99}"/>
          </ac:spMkLst>
        </pc:spChg>
        <pc:spChg chg="mod">
          <ac:chgData name="Wyman, Hilary" userId="f3bca22b-3a42-4d89-8a24-ce254d13f28a" providerId="ADAL" clId="{7DC667DB-2FBB-49BB-8587-32C136BB0907}" dt="2021-05-26T13:13:18.910" v="64" actId="1076"/>
          <ac:spMkLst>
            <pc:docMk/>
            <pc:sldMk cId="3717440199" sldId="583"/>
            <ac:spMk id="3" creationId="{CCF16CAC-9AF3-432C-8486-F138BDE784F5}"/>
          </ac:spMkLst>
        </pc:spChg>
        <pc:spChg chg="mod">
          <ac:chgData name="Wyman, Hilary" userId="f3bca22b-3a42-4d89-8a24-ce254d13f28a" providerId="ADAL" clId="{7DC667DB-2FBB-49BB-8587-32C136BB0907}" dt="2021-05-26T11:02:35.377" v="46" actId="1076"/>
          <ac:spMkLst>
            <pc:docMk/>
            <pc:sldMk cId="3717440199" sldId="583"/>
            <ac:spMk id="6" creationId="{F48B3828-3157-48FA-BDF0-E235C0FC3C23}"/>
          </ac:spMkLst>
        </pc:spChg>
        <pc:spChg chg="del">
          <ac:chgData name="Wyman, Hilary" userId="f3bca22b-3a42-4d89-8a24-ce254d13f28a" providerId="ADAL" clId="{7DC667DB-2FBB-49BB-8587-32C136BB0907}" dt="2021-05-26T10:55:25.680" v="14" actId="478"/>
          <ac:spMkLst>
            <pc:docMk/>
            <pc:sldMk cId="3717440199" sldId="583"/>
            <ac:spMk id="7" creationId="{AA5D6C25-C56D-4B65-876F-14F3BF47388C}"/>
          </ac:spMkLst>
        </pc:spChg>
        <pc:spChg chg="mod">
          <ac:chgData name="Wyman, Hilary" userId="f3bca22b-3a42-4d89-8a24-ce254d13f28a" providerId="ADAL" clId="{7DC667DB-2FBB-49BB-8587-32C136BB0907}" dt="2021-05-26T11:01:52.549" v="42" actId="1076"/>
          <ac:spMkLst>
            <pc:docMk/>
            <pc:sldMk cId="3717440199" sldId="583"/>
            <ac:spMk id="8" creationId="{B9E524B1-2766-4F1E-A09D-A1214623BB0A}"/>
          </ac:spMkLst>
        </pc:spChg>
        <pc:spChg chg="mod">
          <ac:chgData name="Wyman, Hilary" userId="f3bca22b-3a42-4d89-8a24-ce254d13f28a" providerId="ADAL" clId="{7DC667DB-2FBB-49BB-8587-32C136BB0907}" dt="2021-05-26T13:13:06.421" v="63" actId="1076"/>
          <ac:spMkLst>
            <pc:docMk/>
            <pc:sldMk cId="3717440199" sldId="583"/>
            <ac:spMk id="9" creationId="{E21615EA-0F00-421F-AF83-7C5ECA49F4E7}"/>
          </ac:spMkLst>
        </pc:spChg>
        <pc:spChg chg="mod">
          <ac:chgData name="Wyman, Hilary" userId="f3bca22b-3a42-4d89-8a24-ce254d13f28a" providerId="ADAL" clId="{7DC667DB-2FBB-49BB-8587-32C136BB0907}" dt="2021-05-26T11:00:53.379" v="39" actId="1076"/>
          <ac:spMkLst>
            <pc:docMk/>
            <pc:sldMk cId="3717440199" sldId="583"/>
            <ac:spMk id="10" creationId="{232BBA6D-44E8-4690-B60F-B1993DE9FC49}"/>
          </ac:spMkLst>
        </pc:spChg>
        <pc:spChg chg="mod">
          <ac:chgData name="Wyman, Hilary" userId="f3bca22b-3a42-4d89-8a24-ce254d13f28a" providerId="ADAL" clId="{7DC667DB-2FBB-49BB-8587-32C136BB0907}" dt="2021-05-26T11:02:17.128" v="45" actId="1076"/>
          <ac:spMkLst>
            <pc:docMk/>
            <pc:sldMk cId="3717440199" sldId="583"/>
            <ac:spMk id="11" creationId="{1784B9BB-5F7F-4A3F-B8C3-883E6D3A4368}"/>
          </ac:spMkLst>
        </pc:spChg>
        <pc:spChg chg="add mod">
          <ac:chgData name="Wyman, Hilary" userId="f3bca22b-3a42-4d89-8a24-ce254d13f28a" providerId="ADAL" clId="{7DC667DB-2FBB-49BB-8587-32C136BB0907}" dt="2021-05-26T10:55:27.055" v="15"/>
          <ac:spMkLst>
            <pc:docMk/>
            <pc:sldMk cId="3717440199" sldId="583"/>
            <ac:spMk id="16" creationId="{12935650-20A7-4265-9066-B30D698E6A06}"/>
          </ac:spMkLst>
        </pc:spChg>
        <pc:cxnChg chg="mod">
          <ac:chgData name="Wyman, Hilary" userId="f3bca22b-3a42-4d89-8a24-ce254d13f28a" providerId="ADAL" clId="{7DC667DB-2FBB-49BB-8587-32C136BB0907}" dt="2021-05-26T13:13:18.910" v="64" actId="1076"/>
          <ac:cxnSpMkLst>
            <pc:docMk/>
            <pc:sldMk cId="3717440199" sldId="583"/>
            <ac:cxnSpMk id="13" creationId="{D3979B29-B590-4CCB-BCE6-604204BC65BA}"/>
          </ac:cxnSpMkLst>
        </pc:cxnChg>
        <pc:cxnChg chg="mod">
          <ac:chgData name="Wyman, Hilary" userId="f3bca22b-3a42-4d89-8a24-ce254d13f28a" providerId="ADAL" clId="{7DC667DB-2FBB-49BB-8587-32C136BB0907}" dt="2021-05-26T13:13:06.421" v="63" actId="1076"/>
          <ac:cxnSpMkLst>
            <pc:docMk/>
            <pc:sldMk cId="3717440199" sldId="583"/>
            <ac:cxnSpMk id="15" creationId="{021FC230-FA2D-4D38-A692-3638FF98E98C}"/>
          </ac:cxnSpMkLst>
        </pc:cxnChg>
        <pc:cxnChg chg="mod">
          <ac:chgData name="Wyman, Hilary" userId="f3bca22b-3a42-4d89-8a24-ce254d13f28a" providerId="ADAL" clId="{7DC667DB-2FBB-49BB-8587-32C136BB0907}" dt="2021-05-26T11:00:53.379" v="39" actId="1076"/>
          <ac:cxnSpMkLst>
            <pc:docMk/>
            <pc:sldMk cId="3717440199" sldId="583"/>
            <ac:cxnSpMk id="17" creationId="{BC6EC6E6-8528-4F9B-A00F-B4148DECEA03}"/>
          </ac:cxnSpMkLst>
        </pc:cxnChg>
        <pc:cxnChg chg="mod">
          <ac:chgData name="Wyman, Hilary" userId="f3bca22b-3a42-4d89-8a24-ce254d13f28a" providerId="ADAL" clId="{7DC667DB-2FBB-49BB-8587-32C136BB0907}" dt="2021-05-26T11:01:52.549" v="42" actId="1076"/>
          <ac:cxnSpMkLst>
            <pc:docMk/>
            <pc:sldMk cId="3717440199" sldId="583"/>
            <ac:cxnSpMk id="19" creationId="{F9D10647-7C64-494A-812A-BB86D5488E68}"/>
          </ac:cxnSpMkLst>
        </pc:cxnChg>
        <pc:cxnChg chg="mod">
          <ac:chgData name="Wyman, Hilary" userId="f3bca22b-3a42-4d89-8a24-ce254d13f28a" providerId="ADAL" clId="{7DC667DB-2FBB-49BB-8587-32C136BB0907}" dt="2021-05-26T11:02:12.459" v="44" actId="1076"/>
          <ac:cxnSpMkLst>
            <pc:docMk/>
            <pc:sldMk cId="3717440199" sldId="583"/>
            <ac:cxnSpMk id="21" creationId="{765CF32A-421F-4B8A-A147-89308B4CAF95}"/>
          </ac:cxnSpMkLst>
        </pc:cxnChg>
      </pc:sldChg>
      <pc:sldChg chg="addSp delSp modSp mod">
        <pc:chgData name="Wyman, Hilary" userId="f3bca22b-3a42-4d89-8a24-ce254d13f28a" providerId="ADAL" clId="{7DC667DB-2FBB-49BB-8587-32C136BB0907}" dt="2021-05-26T14:27:28.333" v="685" actId="20577"/>
        <pc:sldMkLst>
          <pc:docMk/>
          <pc:sldMk cId="336476744" sldId="584"/>
        </pc:sldMkLst>
        <pc:spChg chg="add mod">
          <ac:chgData name="Wyman, Hilary" userId="f3bca22b-3a42-4d89-8a24-ce254d13f28a" providerId="ADAL" clId="{7DC667DB-2FBB-49BB-8587-32C136BB0907}" dt="2021-05-26T14:23:19.928" v="639"/>
          <ac:spMkLst>
            <pc:docMk/>
            <pc:sldMk cId="336476744" sldId="584"/>
            <ac:spMk id="5" creationId="{E27E35C4-7023-4857-BE56-8C10B3B43DAA}"/>
          </ac:spMkLst>
        </pc:spChg>
        <pc:spChg chg="mod">
          <ac:chgData name="Wyman, Hilary" userId="f3bca22b-3a42-4d89-8a24-ce254d13f28a" providerId="ADAL" clId="{7DC667DB-2FBB-49BB-8587-32C136BB0907}" dt="2021-05-26T14:21:16.725" v="628" actId="113"/>
          <ac:spMkLst>
            <pc:docMk/>
            <pc:sldMk cId="336476744" sldId="584"/>
            <ac:spMk id="6" creationId="{9913228B-6E88-4BBD-930D-A9551FD3CE14}"/>
          </ac:spMkLst>
        </pc:spChg>
        <pc:spChg chg="del">
          <ac:chgData name="Wyman, Hilary" userId="f3bca22b-3a42-4d89-8a24-ce254d13f28a" providerId="ADAL" clId="{7DC667DB-2FBB-49BB-8587-32C136BB0907}" dt="2021-05-26T14:23:18.975" v="638" actId="478"/>
          <ac:spMkLst>
            <pc:docMk/>
            <pc:sldMk cId="336476744" sldId="584"/>
            <ac:spMk id="7" creationId="{0322D9EC-C9FC-4218-836B-EA14B1735982}"/>
          </ac:spMkLst>
        </pc:spChg>
        <pc:graphicFrameChg chg="mod">
          <ac:chgData name="Wyman, Hilary" userId="f3bca22b-3a42-4d89-8a24-ce254d13f28a" providerId="ADAL" clId="{7DC667DB-2FBB-49BB-8587-32C136BB0907}" dt="2021-05-26T14:27:28.333" v="685" actId="20577"/>
          <ac:graphicFrameMkLst>
            <pc:docMk/>
            <pc:sldMk cId="336476744" sldId="584"/>
            <ac:graphicFrameMk id="2" creationId="{A5305646-7499-499A-80A0-F1E49A1ABF30}"/>
          </ac:graphicFrameMkLst>
        </pc:graphicFrameChg>
      </pc:sldChg>
      <pc:sldChg chg="addSp delSp modSp mod">
        <pc:chgData name="Wyman, Hilary" userId="f3bca22b-3a42-4d89-8a24-ce254d13f28a" providerId="ADAL" clId="{7DC667DB-2FBB-49BB-8587-32C136BB0907}" dt="2021-05-26T13:56:50.012" v="211"/>
        <pc:sldMkLst>
          <pc:docMk/>
          <pc:sldMk cId="1876711660" sldId="591"/>
        </pc:sldMkLst>
        <pc:spChg chg="add mod">
          <ac:chgData name="Wyman, Hilary" userId="f3bca22b-3a42-4d89-8a24-ce254d13f28a" providerId="ADAL" clId="{7DC667DB-2FBB-49BB-8587-32C136BB0907}" dt="2021-05-26T13:27:35.800" v="173"/>
          <ac:spMkLst>
            <pc:docMk/>
            <pc:sldMk cId="1876711660" sldId="591"/>
            <ac:spMk id="5" creationId="{1F6CB02B-4719-4D21-9A01-FA1F790CCB5C}"/>
          </ac:spMkLst>
        </pc:spChg>
        <pc:spChg chg="mod">
          <ac:chgData name="Wyman, Hilary" userId="f3bca22b-3a42-4d89-8a24-ce254d13f28a" providerId="ADAL" clId="{7DC667DB-2FBB-49BB-8587-32C136BB0907}" dt="2021-05-26T13:28:54.753" v="185" actId="20577"/>
          <ac:spMkLst>
            <pc:docMk/>
            <pc:sldMk cId="1876711660" sldId="591"/>
            <ac:spMk id="6" creationId="{C50EB951-5A1F-4867-A4B4-555694B34929}"/>
          </ac:spMkLst>
        </pc:spChg>
        <pc:spChg chg="mod">
          <ac:chgData name="Wyman, Hilary" userId="f3bca22b-3a42-4d89-8a24-ce254d13f28a" providerId="ADAL" clId="{7DC667DB-2FBB-49BB-8587-32C136BB0907}" dt="2021-05-26T13:56:50.012" v="211"/>
          <ac:spMkLst>
            <pc:docMk/>
            <pc:sldMk cId="1876711660" sldId="591"/>
            <ac:spMk id="7" creationId="{08EACCD7-5F7F-4CB5-882F-3927892C6ECF}"/>
          </ac:spMkLst>
        </pc:spChg>
        <pc:spChg chg="del">
          <ac:chgData name="Wyman, Hilary" userId="f3bca22b-3a42-4d89-8a24-ce254d13f28a" providerId="ADAL" clId="{7DC667DB-2FBB-49BB-8587-32C136BB0907}" dt="2021-05-26T13:27:34.441" v="172" actId="478"/>
          <ac:spMkLst>
            <pc:docMk/>
            <pc:sldMk cId="1876711660" sldId="591"/>
            <ac:spMk id="9" creationId="{0C622F63-2F40-471A-AF1D-D73F931AE411}"/>
          </ac:spMkLst>
        </pc:spChg>
      </pc:sldChg>
      <pc:sldChg chg="addSp delSp modSp mod">
        <pc:chgData name="Wyman, Hilary" userId="f3bca22b-3a42-4d89-8a24-ce254d13f28a" providerId="ADAL" clId="{7DC667DB-2FBB-49BB-8587-32C136BB0907}" dt="2021-05-26T14:12:31.821" v="451" actId="20577"/>
        <pc:sldMkLst>
          <pc:docMk/>
          <pc:sldMk cId="4071417604" sldId="592"/>
        </pc:sldMkLst>
        <pc:spChg chg="add mod">
          <ac:chgData name="Wyman, Hilary" userId="f3bca22b-3a42-4d89-8a24-ce254d13f28a" providerId="ADAL" clId="{7DC667DB-2FBB-49BB-8587-32C136BB0907}" dt="2021-05-26T14:07:12.681" v="403"/>
          <ac:spMkLst>
            <pc:docMk/>
            <pc:sldMk cId="4071417604" sldId="592"/>
            <ac:spMk id="4" creationId="{5156088A-001F-43D1-87D2-1F3E2A50EF3B}"/>
          </ac:spMkLst>
        </pc:spChg>
        <pc:spChg chg="del">
          <ac:chgData name="Wyman, Hilary" userId="f3bca22b-3a42-4d89-8a24-ce254d13f28a" providerId="ADAL" clId="{7DC667DB-2FBB-49BB-8587-32C136BB0907}" dt="2021-05-26T14:07:11.087" v="402" actId="478"/>
          <ac:spMkLst>
            <pc:docMk/>
            <pc:sldMk cId="4071417604" sldId="592"/>
            <ac:spMk id="7" creationId="{6DAC3654-EE1E-4B00-BA3C-73AA5A74A317}"/>
          </ac:spMkLst>
        </pc:spChg>
        <pc:spChg chg="mod">
          <ac:chgData name="Wyman, Hilary" userId="f3bca22b-3a42-4d89-8a24-ce254d13f28a" providerId="ADAL" clId="{7DC667DB-2FBB-49BB-8587-32C136BB0907}" dt="2021-05-26T14:12:31.821" v="451" actId="20577"/>
          <ac:spMkLst>
            <pc:docMk/>
            <pc:sldMk cId="4071417604" sldId="592"/>
            <ac:spMk id="8" creationId="{02333F6A-C06F-401B-8691-BE9C9CA739AC}"/>
          </ac:spMkLst>
        </pc:spChg>
      </pc:sldChg>
      <pc:sldChg chg="addSp delSp modSp mod">
        <pc:chgData name="Wyman, Hilary" userId="f3bca22b-3a42-4d89-8a24-ce254d13f28a" providerId="ADAL" clId="{7DC667DB-2FBB-49BB-8587-32C136BB0907}" dt="2021-05-26T14:32:42.629" v="727" actId="14100"/>
        <pc:sldMkLst>
          <pc:docMk/>
          <pc:sldMk cId="749557074" sldId="594"/>
        </pc:sldMkLst>
        <pc:spChg chg="del">
          <ac:chgData name="Wyman, Hilary" userId="f3bca22b-3a42-4d89-8a24-ce254d13f28a" providerId="ADAL" clId="{7DC667DB-2FBB-49BB-8587-32C136BB0907}" dt="2021-05-26T14:27:49.708" v="686" actId="478"/>
          <ac:spMkLst>
            <pc:docMk/>
            <pc:sldMk cId="749557074" sldId="594"/>
            <ac:spMk id="6" creationId="{7A1F6DE2-B1BE-4D13-AB6B-481497B2F09F}"/>
          </ac:spMkLst>
        </pc:spChg>
        <pc:spChg chg="add mod">
          <ac:chgData name="Wyman, Hilary" userId="f3bca22b-3a42-4d89-8a24-ce254d13f28a" providerId="ADAL" clId="{7DC667DB-2FBB-49BB-8587-32C136BB0907}" dt="2021-05-26T14:27:51.193" v="687"/>
          <ac:spMkLst>
            <pc:docMk/>
            <pc:sldMk cId="749557074" sldId="594"/>
            <ac:spMk id="9" creationId="{21FC7620-CED3-458F-A7BA-4DD8632DD3EA}"/>
          </ac:spMkLst>
        </pc:spChg>
        <pc:spChg chg="mod">
          <ac:chgData name="Wyman, Hilary" userId="f3bca22b-3a42-4d89-8a24-ce254d13f28a" providerId="ADAL" clId="{7DC667DB-2FBB-49BB-8587-32C136BB0907}" dt="2021-05-26T14:32:42.629" v="727" actId="14100"/>
          <ac:spMkLst>
            <pc:docMk/>
            <pc:sldMk cId="749557074" sldId="594"/>
            <ac:spMk id="11" creationId="{A2D9A27A-2D56-4E5D-9521-FB61A2A54FF3}"/>
          </ac:spMkLst>
        </pc:spChg>
        <pc:graphicFrameChg chg="mod">
          <ac:chgData name="Wyman, Hilary" userId="f3bca22b-3a42-4d89-8a24-ce254d13f28a" providerId="ADAL" clId="{7DC667DB-2FBB-49BB-8587-32C136BB0907}" dt="2021-05-26T14:29:02.504" v="718" actId="1036"/>
          <ac:graphicFrameMkLst>
            <pc:docMk/>
            <pc:sldMk cId="749557074" sldId="594"/>
            <ac:graphicFrameMk id="8" creationId="{8D98E5E8-EC48-4B45-8F68-405BE971AB0C}"/>
          </ac:graphicFrameMkLst>
        </pc:graphicFrameChg>
      </pc:sldChg>
    </pc:docChg>
  </pc:docChgLst>
  <pc:docChgLst>
    <pc:chgData name="Wyman, Hilary" userId="f3bca22b-3a42-4d89-8a24-ce254d13f28a" providerId="ADAL" clId="{43E4E5D4-83E9-4ACD-A149-98706BE1BEFD}"/>
    <pc:docChg chg="custSel modSld">
      <pc:chgData name="Wyman, Hilary" userId="f3bca22b-3a42-4d89-8a24-ce254d13f28a" providerId="ADAL" clId="{43E4E5D4-83E9-4ACD-A149-98706BE1BEFD}" dt="2021-05-26T09:59:10.068" v="164" actId="20577"/>
      <pc:docMkLst>
        <pc:docMk/>
      </pc:docMkLst>
      <pc:sldChg chg="modSp">
        <pc:chgData name="Wyman, Hilary" userId="f3bca22b-3a42-4d89-8a24-ce254d13f28a" providerId="ADAL" clId="{43E4E5D4-83E9-4ACD-A149-98706BE1BEFD}" dt="2021-05-26T09:58:52.580" v="163" actId="20577"/>
        <pc:sldMkLst>
          <pc:docMk/>
          <pc:sldMk cId="1317959672" sldId="576"/>
        </pc:sldMkLst>
        <pc:spChg chg="mod">
          <ac:chgData name="Wyman, Hilary" userId="f3bca22b-3a42-4d89-8a24-ce254d13f28a" providerId="ADAL" clId="{43E4E5D4-83E9-4ACD-A149-98706BE1BEFD}" dt="2021-05-26T09:58:52.580" v="163" actId="20577"/>
          <ac:spMkLst>
            <pc:docMk/>
            <pc:sldMk cId="1317959672" sldId="576"/>
            <ac:spMk id="8" creationId="{F1191FCF-01FB-450E-AC4E-2219EFC23086}"/>
          </ac:spMkLst>
        </pc:spChg>
      </pc:sldChg>
      <pc:sldChg chg="addSp delSp modSp">
        <pc:chgData name="Wyman, Hilary" userId="f3bca22b-3a42-4d89-8a24-ce254d13f28a" providerId="ADAL" clId="{43E4E5D4-83E9-4ACD-A149-98706BE1BEFD}" dt="2021-05-26T08:59:16.023" v="107" actId="1036"/>
        <pc:sldMkLst>
          <pc:docMk/>
          <pc:sldMk cId="984214771" sldId="581"/>
        </pc:sldMkLst>
        <pc:spChg chg="add">
          <ac:chgData name="Wyman, Hilary" userId="f3bca22b-3a42-4d89-8a24-ce254d13f28a" providerId="ADAL" clId="{43E4E5D4-83E9-4ACD-A149-98706BE1BEFD}" dt="2021-05-26T08:57:22.180" v="70"/>
          <ac:spMkLst>
            <pc:docMk/>
            <pc:sldMk cId="984214771" sldId="581"/>
            <ac:spMk id="5" creationId="{CD974B97-FDF8-4E2B-9296-1E475B5C3B71}"/>
          </ac:spMkLst>
        </pc:spChg>
        <pc:spChg chg="add mod">
          <ac:chgData name="Wyman, Hilary" userId="f3bca22b-3a42-4d89-8a24-ce254d13f28a" providerId="ADAL" clId="{43E4E5D4-83E9-4ACD-A149-98706BE1BEFD}" dt="2021-05-26T08:59:16.023" v="107" actId="1036"/>
          <ac:spMkLst>
            <pc:docMk/>
            <pc:sldMk cId="984214771" sldId="581"/>
            <ac:spMk id="6" creationId="{FFB8ED0A-1257-48BA-800E-7E50E1B6A86F}"/>
          </ac:spMkLst>
        </pc:spChg>
        <pc:spChg chg="mod">
          <ac:chgData name="Wyman, Hilary" userId="f3bca22b-3a42-4d89-8a24-ce254d13f28a" providerId="ADAL" clId="{43E4E5D4-83E9-4ACD-A149-98706BE1BEFD}" dt="2021-05-26T08:59:16.023" v="107" actId="1036"/>
          <ac:spMkLst>
            <pc:docMk/>
            <pc:sldMk cId="984214771" sldId="581"/>
            <ac:spMk id="7" creationId="{A85A983C-088A-4F08-BD3F-6375D088771E}"/>
          </ac:spMkLst>
        </pc:spChg>
        <pc:spChg chg="del">
          <ac:chgData name="Wyman, Hilary" userId="f3bca22b-3a42-4d89-8a24-ce254d13f28a" providerId="ADAL" clId="{43E4E5D4-83E9-4ACD-A149-98706BE1BEFD}" dt="2021-05-26T08:57:20.574" v="69" actId="478"/>
          <ac:spMkLst>
            <pc:docMk/>
            <pc:sldMk cId="984214771" sldId="581"/>
            <ac:spMk id="8" creationId="{0612E96D-1C80-4EC7-90A8-819777B8A604}"/>
          </ac:spMkLst>
        </pc:spChg>
        <pc:graphicFrameChg chg="mod">
          <ac:chgData name="Wyman, Hilary" userId="f3bca22b-3a42-4d89-8a24-ce254d13f28a" providerId="ADAL" clId="{43E4E5D4-83E9-4ACD-A149-98706BE1BEFD}" dt="2021-05-26T08:57:36.262" v="71" actId="1076"/>
          <ac:graphicFrameMkLst>
            <pc:docMk/>
            <pc:sldMk cId="984214771" sldId="581"/>
            <ac:graphicFrameMk id="2" creationId="{81DE88BC-8C70-46DE-BBBC-F41287D9E767}"/>
          </ac:graphicFrameMkLst>
        </pc:graphicFrameChg>
      </pc:sldChg>
      <pc:sldChg chg="modSp">
        <pc:chgData name="Wyman, Hilary" userId="f3bca22b-3a42-4d89-8a24-ce254d13f28a" providerId="ADAL" clId="{43E4E5D4-83E9-4ACD-A149-98706BE1BEFD}" dt="2021-05-26T09:59:10.068" v="164" actId="20577"/>
        <pc:sldMkLst>
          <pc:docMk/>
          <pc:sldMk cId="2003597450" sldId="582"/>
        </pc:sldMkLst>
        <pc:graphicFrameChg chg="mod">
          <ac:chgData name="Wyman, Hilary" userId="f3bca22b-3a42-4d89-8a24-ce254d13f28a" providerId="ADAL" clId="{43E4E5D4-83E9-4ACD-A149-98706BE1BEFD}" dt="2021-05-26T09:59:10.068" v="164" actId="20577"/>
          <ac:graphicFrameMkLst>
            <pc:docMk/>
            <pc:sldMk cId="2003597450" sldId="582"/>
            <ac:graphicFrameMk id="2" creationId="{0B24B7E5-0E69-4390-BAA1-6A05D1086505}"/>
          </ac:graphicFrameMkLst>
        </pc:graphicFrameChg>
      </pc:sldChg>
      <pc:sldChg chg="addSp delSp modSp">
        <pc:chgData name="Wyman, Hilary" userId="f3bca22b-3a42-4d89-8a24-ce254d13f28a" providerId="ADAL" clId="{43E4E5D4-83E9-4ACD-A149-98706BE1BEFD}" dt="2021-05-26T08:51:11.567" v="55" actId="6549"/>
        <pc:sldMkLst>
          <pc:docMk/>
          <pc:sldMk cId="3450542321" sldId="588"/>
        </pc:sldMkLst>
        <pc:spChg chg="mod">
          <ac:chgData name="Wyman, Hilary" userId="f3bca22b-3a42-4d89-8a24-ce254d13f28a" providerId="ADAL" clId="{43E4E5D4-83E9-4ACD-A149-98706BE1BEFD}" dt="2021-05-26T08:51:11.567" v="55" actId="6549"/>
          <ac:spMkLst>
            <pc:docMk/>
            <pc:sldMk cId="3450542321" sldId="588"/>
            <ac:spMk id="2" creationId="{E6E7E207-598F-4126-817D-50A35C1B43C5}"/>
          </ac:spMkLst>
        </pc:spChg>
        <pc:spChg chg="mod">
          <ac:chgData name="Wyman, Hilary" userId="f3bca22b-3a42-4d89-8a24-ce254d13f28a" providerId="ADAL" clId="{43E4E5D4-83E9-4ACD-A149-98706BE1BEFD}" dt="2021-05-26T08:50:15.796" v="53" actId="1076"/>
          <ac:spMkLst>
            <pc:docMk/>
            <pc:sldMk cId="3450542321" sldId="588"/>
            <ac:spMk id="3" creationId="{7AC15929-B62B-4CC3-BDC4-09BFA99AC39F}"/>
          </ac:spMkLst>
        </pc:spChg>
        <pc:spChg chg="del">
          <ac:chgData name="Wyman, Hilary" userId="f3bca22b-3a42-4d89-8a24-ce254d13f28a" providerId="ADAL" clId="{43E4E5D4-83E9-4ACD-A149-98706BE1BEFD}" dt="2021-05-26T08:49:17.457" v="45" actId="478"/>
          <ac:spMkLst>
            <pc:docMk/>
            <pc:sldMk cId="3450542321" sldId="588"/>
            <ac:spMk id="6" creationId="{5868F25F-BC59-45C2-B22C-EF6AA848577B}"/>
          </ac:spMkLst>
        </pc:spChg>
        <pc:spChg chg="add">
          <ac:chgData name="Wyman, Hilary" userId="f3bca22b-3a42-4d89-8a24-ce254d13f28a" providerId="ADAL" clId="{43E4E5D4-83E9-4ACD-A149-98706BE1BEFD}" dt="2021-05-26T08:49:18.953" v="46"/>
          <ac:spMkLst>
            <pc:docMk/>
            <pc:sldMk cId="3450542321" sldId="588"/>
            <ac:spMk id="7" creationId="{3EF24180-1D1B-41A4-9F0A-03FD9942DA64}"/>
          </ac:spMkLst>
        </pc:spChg>
        <pc:spChg chg="mod">
          <ac:chgData name="Wyman, Hilary" userId="f3bca22b-3a42-4d89-8a24-ce254d13f28a" providerId="ADAL" clId="{43E4E5D4-83E9-4ACD-A149-98706BE1BEFD}" dt="2021-05-26T08:50:25.792" v="54" actId="1076"/>
          <ac:spMkLst>
            <pc:docMk/>
            <pc:sldMk cId="3450542321" sldId="588"/>
            <ac:spMk id="8" creationId="{2201FFDF-2EF5-402A-AD67-BC0253704166}"/>
          </ac:spMkLst>
        </pc:spChg>
      </pc:sldChg>
      <pc:sldChg chg="addSp delSp modSp">
        <pc:chgData name="Wyman, Hilary" userId="f3bca22b-3a42-4d89-8a24-ce254d13f28a" providerId="ADAL" clId="{43E4E5D4-83E9-4ACD-A149-98706BE1BEFD}" dt="2021-05-26T08:49:06.866" v="44" actId="1036"/>
        <pc:sldMkLst>
          <pc:docMk/>
          <pc:sldMk cId="306305922" sldId="590"/>
        </pc:sldMkLst>
        <pc:spChg chg="mod">
          <ac:chgData name="Wyman, Hilary" userId="f3bca22b-3a42-4d89-8a24-ce254d13f28a" providerId="ADAL" clId="{43E4E5D4-83E9-4ACD-A149-98706BE1BEFD}" dt="2021-05-26T08:49:06.866" v="44" actId="1036"/>
          <ac:spMkLst>
            <pc:docMk/>
            <pc:sldMk cId="306305922" sldId="590"/>
            <ac:spMk id="2" creationId="{754E3FA3-1B8F-4B27-9C1D-4C90E6475A6A}"/>
          </ac:spMkLst>
        </pc:spChg>
        <pc:spChg chg="add">
          <ac:chgData name="Wyman, Hilary" userId="f3bca22b-3a42-4d89-8a24-ce254d13f28a" providerId="ADAL" clId="{43E4E5D4-83E9-4ACD-A149-98706BE1BEFD}" dt="2021-05-26T08:48:06.612" v="1"/>
          <ac:spMkLst>
            <pc:docMk/>
            <pc:sldMk cId="306305922" sldId="590"/>
            <ac:spMk id="5" creationId="{0305871F-D899-4E0C-B4B5-D0A4DCCDEDF9}"/>
          </ac:spMkLst>
        </pc:spChg>
        <pc:spChg chg="del">
          <ac:chgData name="Wyman, Hilary" userId="f3bca22b-3a42-4d89-8a24-ce254d13f28a" providerId="ADAL" clId="{43E4E5D4-83E9-4ACD-A149-98706BE1BEFD}" dt="2021-05-26T08:47:57.469" v="0" actId="478"/>
          <ac:spMkLst>
            <pc:docMk/>
            <pc:sldMk cId="306305922" sldId="590"/>
            <ac:spMk id="7" creationId="{C2692D7F-E979-42BF-A23D-E292BB071294}"/>
          </ac:spMkLst>
        </pc:spChg>
        <pc:spChg chg="mod">
          <ac:chgData name="Wyman, Hilary" userId="f3bca22b-3a42-4d89-8a24-ce254d13f28a" providerId="ADAL" clId="{43E4E5D4-83E9-4ACD-A149-98706BE1BEFD}" dt="2021-05-26T08:49:00.378" v="38" actId="1036"/>
          <ac:spMkLst>
            <pc:docMk/>
            <pc:sldMk cId="306305922" sldId="590"/>
            <ac:spMk id="8" creationId="{F0FA179C-0372-42E7-9BDF-EA1D25B921BA}"/>
          </ac:spMkLst>
        </pc:spChg>
      </pc:sldChg>
      <pc:sldChg chg="addSp delSp modSp">
        <pc:chgData name="Wyman, Hilary" userId="f3bca22b-3a42-4d89-8a24-ce254d13f28a" providerId="ADAL" clId="{43E4E5D4-83E9-4ACD-A149-98706BE1BEFD}" dt="2021-05-26T08:57:08.942" v="68" actId="313"/>
        <pc:sldMkLst>
          <pc:docMk/>
          <pc:sldMk cId="2508129296" sldId="593"/>
        </pc:sldMkLst>
        <pc:spChg chg="add">
          <ac:chgData name="Wyman, Hilary" userId="f3bca22b-3a42-4d89-8a24-ce254d13f28a" providerId="ADAL" clId="{43E4E5D4-83E9-4ACD-A149-98706BE1BEFD}" dt="2021-05-26T08:51:50.335" v="57"/>
          <ac:spMkLst>
            <pc:docMk/>
            <pc:sldMk cId="2508129296" sldId="593"/>
            <ac:spMk id="6" creationId="{48F16C8F-9412-43D3-A42E-C8DC7CB294F4}"/>
          </ac:spMkLst>
        </pc:spChg>
        <pc:spChg chg="del">
          <ac:chgData name="Wyman, Hilary" userId="f3bca22b-3a42-4d89-8a24-ce254d13f28a" providerId="ADAL" clId="{43E4E5D4-83E9-4ACD-A149-98706BE1BEFD}" dt="2021-05-26T08:51:47.944" v="56" actId="478"/>
          <ac:spMkLst>
            <pc:docMk/>
            <pc:sldMk cId="2508129296" sldId="593"/>
            <ac:spMk id="7" creationId="{B2ABB821-DACF-44C9-BEA5-783B5D228086}"/>
          </ac:spMkLst>
        </pc:spChg>
        <pc:spChg chg="mod">
          <ac:chgData name="Wyman, Hilary" userId="f3bca22b-3a42-4d89-8a24-ce254d13f28a" providerId="ADAL" clId="{43E4E5D4-83E9-4ACD-A149-98706BE1BEFD}" dt="2021-05-26T08:52:56.147" v="58" actId="1076"/>
          <ac:spMkLst>
            <pc:docMk/>
            <pc:sldMk cId="2508129296" sldId="593"/>
            <ac:spMk id="8" creationId="{4A4AAD46-B9A5-4DEB-835E-DE58F155C7F1}"/>
          </ac:spMkLst>
        </pc:spChg>
        <pc:spChg chg="mod">
          <ac:chgData name="Wyman, Hilary" userId="f3bca22b-3a42-4d89-8a24-ce254d13f28a" providerId="ADAL" clId="{43E4E5D4-83E9-4ACD-A149-98706BE1BEFD}" dt="2021-05-26T08:54:17.015" v="66" actId="20577"/>
          <ac:spMkLst>
            <pc:docMk/>
            <pc:sldMk cId="2508129296" sldId="593"/>
            <ac:spMk id="9" creationId="{6FBFA5EC-95D9-4B46-A8BC-425C716CA6A8}"/>
          </ac:spMkLst>
        </pc:spChg>
        <pc:spChg chg="mod">
          <ac:chgData name="Wyman, Hilary" userId="f3bca22b-3a42-4d89-8a24-ce254d13f28a" providerId="ADAL" clId="{43E4E5D4-83E9-4ACD-A149-98706BE1BEFD}" dt="2021-05-26T08:57:08.942" v="68" actId="313"/>
          <ac:spMkLst>
            <pc:docMk/>
            <pc:sldMk cId="2508129296" sldId="593"/>
            <ac:spMk id="10" creationId="{3FE5C2EB-380B-401E-84A0-FC652E81A1D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E4F94F-5DA6-40B4-9494-DC41C68FAAE6}"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GB"/>
        </a:p>
      </dgm:t>
    </dgm:pt>
    <dgm:pt modelId="{62E9E14E-DB0D-4FAE-9908-07AA2D0EFA0C}">
      <dgm:prSet phldrT="[Text]" custT="1"/>
      <dgm:spPr/>
      <dgm:t>
        <a:bodyPr/>
        <a:lstStyle/>
        <a:p>
          <a:r>
            <a:rPr lang="en-GB" sz="1400" dirty="0"/>
            <a:t>The public, by empowering them to look after their own health and well-being. What matters?</a:t>
          </a:r>
        </a:p>
      </dgm:t>
    </dgm:pt>
    <dgm:pt modelId="{330C1B34-BFD4-438B-8D37-3DBC63ED025D}" type="parTrans" cxnId="{2DA62D22-9C5C-45AF-8D8C-6291B1D666E8}">
      <dgm:prSet/>
      <dgm:spPr/>
      <dgm:t>
        <a:bodyPr/>
        <a:lstStyle/>
        <a:p>
          <a:endParaRPr lang="en-GB"/>
        </a:p>
      </dgm:t>
    </dgm:pt>
    <dgm:pt modelId="{D82919C7-83D7-486C-8B67-8CB37798982B}" type="sibTrans" cxnId="{2DA62D22-9C5C-45AF-8D8C-6291B1D666E8}">
      <dgm:prSet/>
      <dgm:spPr/>
      <dgm:t>
        <a:bodyPr/>
        <a:lstStyle/>
        <a:p>
          <a:endParaRPr lang="en-GB"/>
        </a:p>
      </dgm:t>
    </dgm:pt>
    <dgm:pt modelId="{5DB6976B-638C-4923-9CD7-02FF373F0457}">
      <dgm:prSet phldrT="[Text]" custT="1"/>
      <dgm:spPr/>
      <dgm:t>
        <a:bodyPr/>
        <a:lstStyle/>
        <a:p>
          <a:r>
            <a:rPr lang="en-GB" sz="1400" dirty="0"/>
            <a:t>Healthcare professionals, helping them to support adults to make shared decisions.</a:t>
          </a:r>
        </a:p>
      </dgm:t>
    </dgm:pt>
    <dgm:pt modelId="{AAE3477D-5DC7-4669-84B5-4BDF0E310AB5}" type="parTrans" cxnId="{1B9DF761-74D2-49F6-954E-631274CE3E43}">
      <dgm:prSet/>
      <dgm:spPr/>
      <dgm:t>
        <a:bodyPr/>
        <a:lstStyle/>
        <a:p>
          <a:endParaRPr lang="en-GB"/>
        </a:p>
      </dgm:t>
    </dgm:pt>
    <dgm:pt modelId="{FF745C56-8713-452A-AB32-935725D11282}" type="sibTrans" cxnId="{1B9DF761-74D2-49F6-954E-631274CE3E43}">
      <dgm:prSet/>
      <dgm:spPr/>
      <dgm:t>
        <a:bodyPr/>
        <a:lstStyle/>
        <a:p>
          <a:endParaRPr lang="en-GB"/>
        </a:p>
      </dgm:t>
    </dgm:pt>
    <dgm:pt modelId="{D39AFA7B-FB23-483D-AD04-A0E2EC81EEFC}">
      <dgm:prSet phldrT="[Text]" custT="1"/>
      <dgm:spPr/>
      <dgm:t>
        <a:bodyPr/>
        <a:lstStyle/>
        <a:p>
          <a:r>
            <a:rPr lang="en-GB" sz="1400" dirty="0"/>
            <a:t>Public Service leaders, enabling them to create correct conditions for value and outcomes.</a:t>
          </a:r>
        </a:p>
      </dgm:t>
    </dgm:pt>
    <dgm:pt modelId="{EAA9CEE9-75D8-4E61-B8A0-2B279224B76E}" type="parTrans" cxnId="{CAD861DF-D88E-4545-AF9F-216732EC563B}">
      <dgm:prSet/>
      <dgm:spPr/>
      <dgm:t>
        <a:bodyPr/>
        <a:lstStyle/>
        <a:p>
          <a:endParaRPr lang="en-GB"/>
        </a:p>
      </dgm:t>
    </dgm:pt>
    <dgm:pt modelId="{0977D34E-96EF-4CEC-8D78-A1EA5D7A41EC}" type="sibTrans" cxnId="{CAD861DF-D88E-4545-AF9F-216732EC563B}">
      <dgm:prSet/>
      <dgm:spPr/>
      <dgm:t>
        <a:bodyPr/>
        <a:lstStyle/>
        <a:p>
          <a:endParaRPr lang="en-GB"/>
        </a:p>
      </dgm:t>
    </dgm:pt>
    <dgm:pt modelId="{DD356132-3D7C-4576-B198-C9191106BDE1}" type="pres">
      <dgm:prSet presAssocID="{EEE4F94F-5DA6-40B4-9494-DC41C68FAAE6}" presName="linear" presStyleCnt="0">
        <dgm:presLayoutVars>
          <dgm:dir/>
          <dgm:animLvl val="lvl"/>
          <dgm:resizeHandles val="exact"/>
        </dgm:presLayoutVars>
      </dgm:prSet>
      <dgm:spPr/>
    </dgm:pt>
    <dgm:pt modelId="{E0A54C70-7B53-4FC8-B39A-F0138D2EECA2}" type="pres">
      <dgm:prSet presAssocID="{62E9E14E-DB0D-4FAE-9908-07AA2D0EFA0C}" presName="parentLin" presStyleCnt="0"/>
      <dgm:spPr/>
    </dgm:pt>
    <dgm:pt modelId="{044BB3F2-09C9-424B-A8C3-7D2BAD22DC42}" type="pres">
      <dgm:prSet presAssocID="{62E9E14E-DB0D-4FAE-9908-07AA2D0EFA0C}" presName="parentLeftMargin" presStyleLbl="node1" presStyleIdx="0" presStyleCnt="3"/>
      <dgm:spPr/>
    </dgm:pt>
    <dgm:pt modelId="{867A1C5C-1EE8-426B-B6E5-2833B4238DD9}" type="pres">
      <dgm:prSet presAssocID="{62E9E14E-DB0D-4FAE-9908-07AA2D0EFA0C}" presName="parentText" presStyleLbl="node1" presStyleIdx="0" presStyleCnt="3" custScaleY="249887" custLinFactNeighborX="-16823" custLinFactNeighborY="-9872">
        <dgm:presLayoutVars>
          <dgm:chMax val="0"/>
          <dgm:bulletEnabled val="1"/>
        </dgm:presLayoutVars>
      </dgm:prSet>
      <dgm:spPr/>
    </dgm:pt>
    <dgm:pt modelId="{480E0FAA-EBE2-45B8-9579-D34EFD4AD23B}" type="pres">
      <dgm:prSet presAssocID="{62E9E14E-DB0D-4FAE-9908-07AA2D0EFA0C}" presName="negativeSpace" presStyleCnt="0"/>
      <dgm:spPr/>
    </dgm:pt>
    <dgm:pt modelId="{68DA5730-E88A-444C-A0D3-0DC49644AB70}" type="pres">
      <dgm:prSet presAssocID="{62E9E14E-DB0D-4FAE-9908-07AA2D0EFA0C}" presName="childText" presStyleLbl="conFgAcc1" presStyleIdx="0" presStyleCnt="3">
        <dgm:presLayoutVars>
          <dgm:bulletEnabled val="1"/>
        </dgm:presLayoutVars>
      </dgm:prSet>
      <dgm:spPr/>
    </dgm:pt>
    <dgm:pt modelId="{53194C21-9220-48A8-BBBD-A24ED2324E91}" type="pres">
      <dgm:prSet presAssocID="{D82919C7-83D7-486C-8B67-8CB37798982B}" presName="spaceBetweenRectangles" presStyleCnt="0"/>
      <dgm:spPr/>
    </dgm:pt>
    <dgm:pt modelId="{EB11A643-D74B-40BC-9417-A9983C7BF8FB}" type="pres">
      <dgm:prSet presAssocID="{5DB6976B-638C-4923-9CD7-02FF373F0457}" presName="parentLin" presStyleCnt="0"/>
      <dgm:spPr/>
    </dgm:pt>
    <dgm:pt modelId="{417A70B9-8F17-4C1E-9059-A432203CCEEB}" type="pres">
      <dgm:prSet presAssocID="{5DB6976B-638C-4923-9CD7-02FF373F0457}" presName="parentLeftMargin" presStyleLbl="node1" presStyleIdx="0" presStyleCnt="3"/>
      <dgm:spPr/>
    </dgm:pt>
    <dgm:pt modelId="{312CDB3C-96D8-4F7C-8688-5A85184A7B56}" type="pres">
      <dgm:prSet presAssocID="{5DB6976B-638C-4923-9CD7-02FF373F0457}" presName="parentText" presStyleLbl="node1" presStyleIdx="1" presStyleCnt="3" custScaleY="231169">
        <dgm:presLayoutVars>
          <dgm:chMax val="0"/>
          <dgm:bulletEnabled val="1"/>
        </dgm:presLayoutVars>
      </dgm:prSet>
      <dgm:spPr/>
    </dgm:pt>
    <dgm:pt modelId="{CCED451F-D5A4-46F8-A49B-66C97EAE9F73}" type="pres">
      <dgm:prSet presAssocID="{5DB6976B-638C-4923-9CD7-02FF373F0457}" presName="negativeSpace" presStyleCnt="0"/>
      <dgm:spPr/>
    </dgm:pt>
    <dgm:pt modelId="{CF77CE56-4A74-4734-874E-3DB236A56014}" type="pres">
      <dgm:prSet presAssocID="{5DB6976B-638C-4923-9CD7-02FF373F0457}" presName="childText" presStyleLbl="conFgAcc1" presStyleIdx="1" presStyleCnt="3">
        <dgm:presLayoutVars>
          <dgm:bulletEnabled val="1"/>
        </dgm:presLayoutVars>
      </dgm:prSet>
      <dgm:spPr/>
    </dgm:pt>
    <dgm:pt modelId="{F3D65488-DD31-4A58-86DB-02681743E22C}" type="pres">
      <dgm:prSet presAssocID="{FF745C56-8713-452A-AB32-935725D11282}" presName="spaceBetweenRectangles" presStyleCnt="0"/>
      <dgm:spPr/>
    </dgm:pt>
    <dgm:pt modelId="{9845B74C-70FE-4F8E-86D8-D583E105151E}" type="pres">
      <dgm:prSet presAssocID="{D39AFA7B-FB23-483D-AD04-A0E2EC81EEFC}" presName="parentLin" presStyleCnt="0"/>
      <dgm:spPr/>
    </dgm:pt>
    <dgm:pt modelId="{5D94E20D-7F5E-43F8-ABD8-E56C9CB29DA2}" type="pres">
      <dgm:prSet presAssocID="{D39AFA7B-FB23-483D-AD04-A0E2EC81EEFC}" presName="parentLeftMargin" presStyleLbl="node1" presStyleIdx="1" presStyleCnt="3"/>
      <dgm:spPr/>
    </dgm:pt>
    <dgm:pt modelId="{48A29AB5-AAA8-4B9C-9098-943C9962084F}" type="pres">
      <dgm:prSet presAssocID="{D39AFA7B-FB23-483D-AD04-A0E2EC81EEFC}" presName="parentText" presStyleLbl="node1" presStyleIdx="2" presStyleCnt="3" custScaleY="234971">
        <dgm:presLayoutVars>
          <dgm:chMax val="0"/>
          <dgm:bulletEnabled val="1"/>
        </dgm:presLayoutVars>
      </dgm:prSet>
      <dgm:spPr/>
    </dgm:pt>
    <dgm:pt modelId="{732CBDC7-B22A-4FAB-B357-DD2591BE58A3}" type="pres">
      <dgm:prSet presAssocID="{D39AFA7B-FB23-483D-AD04-A0E2EC81EEFC}" presName="negativeSpace" presStyleCnt="0"/>
      <dgm:spPr/>
    </dgm:pt>
    <dgm:pt modelId="{C932F7A0-6287-44E3-8DC4-5A9754C39BD0}" type="pres">
      <dgm:prSet presAssocID="{D39AFA7B-FB23-483D-AD04-A0E2EC81EEFC}" presName="childText" presStyleLbl="conFgAcc1" presStyleIdx="2" presStyleCnt="3">
        <dgm:presLayoutVars>
          <dgm:bulletEnabled val="1"/>
        </dgm:presLayoutVars>
      </dgm:prSet>
      <dgm:spPr/>
    </dgm:pt>
  </dgm:ptLst>
  <dgm:cxnLst>
    <dgm:cxn modelId="{2DA62D22-9C5C-45AF-8D8C-6291B1D666E8}" srcId="{EEE4F94F-5DA6-40B4-9494-DC41C68FAAE6}" destId="{62E9E14E-DB0D-4FAE-9908-07AA2D0EFA0C}" srcOrd="0" destOrd="0" parTransId="{330C1B34-BFD4-438B-8D37-3DBC63ED025D}" sibTransId="{D82919C7-83D7-486C-8B67-8CB37798982B}"/>
    <dgm:cxn modelId="{B6511037-40A2-4679-9E2D-C86ECF7F5AFD}" type="presOf" srcId="{D39AFA7B-FB23-483D-AD04-A0E2EC81EEFC}" destId="{48A29AB5-AAA8-4B9C-9098-943C9962084F}" srcOrd="1" destOrd="0" presId="urn:microsoft.com/office/officeart/2005/8/layout/list1"/>
    <dgm:cxn modelId="{1B9DF761-74D2-49F6-954E-631274CE3E43}" srcId="{EEE4F94F-5DA6-40B4-9494-DC41C68FAAE6}" destId="{5DB6976B-638C-4923-9CD7-02FF373F0457}" srcOrd="1" destOrd="0" parTransId="{AAE3477D-5DC7-4669-84B5-4BDF0E310AB5}" sibTransId="{FF745C56-8713-452A-AB32-935725D11282}"/>
    <dgm:cxn modelId="{2292CE43-084B-4AF5-8675-E7B0CBCB929A}" type="presOf" srcId="{5DB6976B-638C-4923-9CD7-02FF373F0457}" destId="{417A70B9-8F17-4C1E-9059-A432203CCEEB}" srcOrd="0" destOrd="0" presId="urn:microsoft.com/office/officeart/2005/8/layout/list1"/>
    <dgm:cxn modelId="{D81F4051-335C-4888-9FF4-1768FFE62B85}" type="presOf" srcId="{EEE4F94F-5DA6-40B4-9494-DC41C68FAAE6}" destId="{DD356132-3D7C-4576-B198-C9191106BDE1}" srcOrd="0" destOrd="0" presId="urn:microsoft.com/office/officeart/2005/8/layout/list1"/>
    <dgm:cxn modelId="{13DC785A-EA08-45D9-A9FA-FEC847A18225}" type="presOf" srcId="{62E9E14E-DB0D-4FAE-9908-07AA2D0EFA0C}" destId="{044BB3F2-09C9-424B-A8C3-7D2BAD22DC42}" srcOrd="0" destOrd="0" presId="urn:microsoft.com/office/officeart/2005/8/layout/list1"/>
    <dgm:cxn modelId="{AD4024D8-8DB5-44C0-834A-59E77D3F6FC2}" type="presOf" srcId="{62E9E14E-DB0D-4FAE-9908-07AA2D0EFA0C}" destId="{867A1C5C-1EE8-426B-B6E5-2833B4238DD9}" srcOrd="1" destOrd="0" presId="urn:microsoft.com/office/officeart/2005/8/layout/list1"/>
    <dgm:cxn modelId="{CAD861DF-D88E-4545-AF9F-216732EC563B}" srcId="{EEE4F94F-5DA6-40B4-9494-DC41C68FAAE6}" destId="{D39AFA7B-FB23-483D-AD04-A0E2EC81EEFC}" srcOrd="2" destOrd="0" parTransId="{EAA9CEE9-75D8-4E61-B8A0-2B279224B76E}" sibTransId="{0977D34E-96EF-4CEC-8D78-A1EA5D7A41EC}"/>
    <dgm:cxn modelId="{6D36F1E1-99AF-418E-A3A2-5FD5C10FF8D6}" type="presOf" srcId="{D39AFA7B-FB23-483D-AD04-A0E2EC81EEFC}" destId="{5D94E20D-7F5E-43F8-ABD8-E56C9CB29DA2}" srcOrd="0" destOrd="0" presId="urn:microsoft.com/office/officeart/2005/8/layout/list1"/>
    <dgm:cxn modelId="{319760E5-F6B6-4D82-9852-AE96C17B25F2}" type="presOf" srcId="{5DB6976B-638C-4923-9CD7-02FF373F0457}" destId="{312CDB3C-96D8-4F7C-8688-5A85184A7B56}" srcOrd="1" destOrd="0" presId="urn:microsoft.com/office/officeart/2005/8/layout/list1"/>
    <dgm:cxn modelId="{4FA0E047-8F5A-40F1-B764-E24E56B2CE0F}" type="presParOf" srcId="{DD356132-3D7C-4576-B198-C9191106BDE1}" destId="{E0A54C70-7B53-4FC8-B39A-F0138D2EECA2}" srcOrd="0" destOrd="0" presId="urn:microsoft.com/office/officeart/2005/8/layout/list1"/>
    <dgm:cxn modelId="{F5DB4D0A-3417-4ADD-9BA2-26AFC48AFCFE}" type="presParOf" srcId="{E0A54C70-7B53-4FC8-B39A-F0138D2EECA2}" destId="{044BB3F2-09C9-424B-A8C3-7D2BAD22DC42}" srcOrd="0" destOrd="0" presId="urn:microsoft.com/office/officeart/2005/8/layout/list1"/>
    <dgm:cxn modelId="{DC6DFB43-0591-4B75-830A-D445DE1A7FC3}" type="presParOf" srcId="{E0A54C70-7B53-4FC8-B39A-F0138D2EECA2}" destId="{867A1C5C-1EE8-426B-B6E5-2833B4238DD9}" srcOrd="1" destOrd="0" presId="urn:microsoft.com/office/officeart/2005/8/layout/list1"/>
    <dgm:cxn modelId="{4CA7B237-1B37-4442-A899-F1C232302C8E}" type="presParOf" srcId="{DD356132-3D7C-4576-B198-C9191106BDE1}" destId="{480E0FAA-EBE2-45B8-9579-D34EFD4AD23B}" srcOrd="1" destOrd="0" presId="urn:microsoft.com/office/officeart/2005/8/layout/list1"/>
    <dgm:cxn modelId="{01FA753C-E2BE-4CCD-AE95-A87C3800E397}" type="presParOf" srcId="{DD356132-3D7C-4576-B198-C9191106BDE1}" destId="{68DA5730-E88A-444C-A0D3-0DC49644AB70}" srcOrd="2" destOrd="0" presId="urn:microsoft.com/office/officeart/2005/8/layout/list1"/>
    <dgm:cxn modelId="{77F4D5A9-18CB-4AAB-9FFE-85A2AF9C0E57}" type="presParOf" srcId="{DD356132-3D7C-4576-B198-C9191106BDE1}" destId="{53194C21-9220-48A8-BBBD-A24ED2324E91}" srcOrd="3" destOrd="0" presId="urn:microsoft.com/office/officeart/2005/8/layout/list1"/>
    <dgm:cxn modelId="{14F20BFA-526E-4A94-924D-D595BA954BFB}" type="presParOf" srcId="{DD356132-3D7C-4576-B198-C9191106BDE1}" destId="{EB11A643-D74B-40BC-9417-A9983C7BF8FB}" srcOrd="4" destOrd="0" presId="urn:microsoft.com/office/officeart/2005/8/layout/list1"/>
    <dgm:cxn modelId="{1D1E9B7C-A731-4F29-B8B5-010D47645CFF}" type="presParOf" srcId="{EB11A643-D74B-40BC-9417-A9983C7BF8FB}" destId="{417A70B9-8F17-4C1E-9059-A432203CCEEB}" srcOrd="0" destOrd="0" presId="urn:microsoft.com/office/officeart/2005/8/layout/list1"/>
    <dgm:cxn modelId="{C4B1E7AE-BC06-452B-98A8-88162D0B2A57}" type="presParOf" srcId="{EB11A643-D74B-40BC-9417-A9983C7BF8FB}" destId="{312CDB3C-96D8-4F7C-8688-5A85184A7B56}" srcOrd="1" destOrd="0" presId="urn:microsoft.com/office/officeart/2005/8/layout/list1"/>
    <dgm:cxn modelId="{D7C1F1EC-B6DC-4879-8003-F5AB0E70CAF9}" type="presParOf" srcId="{DD356132-3D7C-4576-B198-C9191106BDE1}" destId="{CCED451F-D5A4-46F8-A49B-66C97EAE9F73}" srcOrd="5" destOrd="0" presId="urn:microsoft.com/office/officeart/2005/8/layout/list1"/>
    <dgm:cxn modelId="{94E9A308-7CC2-43A5-BDDA-5882AF03403B}" type="presParOf" srcId="{DD356132-3D7C-4576-B198-C9191106BDE1}" destId="{CF77CE56-4A74-4734-874E-3DB236A56014}" srcOrd="6" destOrd="0" presId="urn:microsoft.com/office/officeart/2005/8/layout/list1"/>
    <dgm:cxn modelId="{42CD5DF5-A5CC-444C-8420-BDB98B26003A}" type="presParOf" srcId="{DD356132-3D7C-4576-B198-C9191106BDE1}" destId="{F3D65488-DD31-4A58-86DB-02681743E22C}" srcOrd="7" destOrd="0" presId="urn:microsoft.com/office/officeart/2005/8/layout/list1"/>
    <dgm:cxn modelId="{75F7333C-14E1-4DE9-B751-BA1B4F5D54B7}" type="presParOf" srcId="{DD356132-3D7C-4576-B198-C9191106BDE1}" destId="{9845B74C-70FE-4F8E-86D8-D583E105151E}" srcOrd="8" destOrd="0" presId="urn:microsoft.com/office/officeart/2005/8/layout/list1"/>
    <dgm:cxn modelId="{3C0249DB-2461-4FCE-A374-9BFD5DCEF6D7}" type="presParOf" srcId="{9845B74C-70FE-4F8E-86D8-D583E105151E}" destId="{5D94E20D-7F5E-43F8-ABD8-E56C9CB29DA2}" srcOrd="0" destOrd="0" presId="urn:microsoft.com/office/officeart/2005/8/layout/list1"/>
    <dgm:cxn modelId="{A6CDB163-391C-462C-BE26-0F30A07CDA2D}" type="presParOf" srcId="{9845B74C-70FE-4F8E-86D8-D583E105151E}" destId="{48A29AB5-AAA8-4B9C-9098-943C9962084F}" srcOrd="1" destOrd="0" presId="urn:microsoft.com/office/officeart/2005/8/layout/list1"/>
    <dgm:cxn modelId="{5215AFBB-4F75-42A2-B471-AC666CAB72D5}" type="presParOf" srcId="{DD356132-3D7C-4576-B198-C9191106BDE1}" destId="{732CBDC7-B22A-4FAB-B357-DD2591BE58A3}" srcOrd="9" destOrd="0" presId="urn:microsoft.com/office/officeart/2005/8/layout/list1"/>
    <dgm:cxn modelId="{CFA172D3-6652-4CAB-84A0-009C74413E51}" type="presParOf" srcId="{DD356132-3D7C-4576-B198-C9191106BDE1}" destId="{C932F7A0-6287-44E3-8DC4-5A9754C39BD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606ED2-85A2-4C3C-AF16-E814FFA54277}" type="doc">
      <dgm:prSet loTypeId="urn:microsoft.com/office/officeart/2005/8/layout/hProcess9" loCatId="process" qsTypeId="urn:microsoft.com/office/officeart/2005/8/quickstyle/simple3" qsCatId="simple" csTypeId="urn:microsoft.com/office/officeart/2005/8/colors/accent1_2" csCatId="accent1" phldr="1"/>
      <dgm:spPr/>
    </dgm:pt>
    <dgm:pt modelId="{81414134-DFA2-4B91-9994-670C6DF6833E}">
      <dgm:prSet/>
      <dgm:spPr/>
      <dgm:t>
        <a:bodyPr/>
        <a:lstStyle/>
        <a:p>
          <a:r>
            <a:rPr lang="en-GB" dirty="0"/>
            <a:t>Supports informed decision-making about care by avoiding unnecessary tests, treatments and prescriptions.</a:t>
          </a:r>
        </a:p>
      </dgm:t>
    </dgm:pt>
    <dgm:pt modelId="{255B61AF-97B3-42E0-8A22-B34608F9343D}" type="parTrans" cxnId="{AE968061-46B2-41D2-817C-CAF19DD69A74}">
      <dgm:prSet/>
      <dgm:spPr/>
      <dgm:t>
        <a:bodyPr/>
        <a:lstStyle/>
        <a:p>
          <a:endParaRPr lang="en-GB"/>
        </a:p>
      </dgm:t>
    </dgm:pt>
    <dgm:pt modelId="{249BF650-6F2A-4097-9179-660A3BE2AE4D}" type="sibTrans" cxnId="{AE968061-46B2-41D2-817C-CAF19DD69A74}">
      <dgm:prSet/>
      <dgm:spPr/>
      <dgm:t>
        <a:bodyPr/>
        <a:lstStyle/>
        <a:p>
          <a:endParaRPr lang="en-GB"/>
        </a:p>
      </dgm:t>
    </dgm:pt>
    <dgm:pt modelId="{53815266-99F0-46F0-9AF0-C4CC33DE6D43}">
      <dgm:prSet/>
      <dgm:spPr/>
      <dgm:t>
        <a:bodyPr/>
        <a:lstStyle/>
        <a:p>
          <a:r>
            <a:rPr lang="en-GB" dirty="0"/>
            <a:t>Supports by changing the outpatients model so that it is easier to get specialist advice in the primary care sector. </a:t>
          </a:r>
        </a:p>
      </dgm:t>
    </dgm:pt>
    <dgm:pt modelId="{CAEE9EDE-F230-4500-A34B-9F7AD6C27A7D}" type="parTrans" cxnId="{A09C5A5D-BB1E-4BDD-89F7-412BEEC1A7D0}">
      <dgm:prSet/>
      <dgm:spPr/>
      <dgm:t>
        <a:bodyPr/>
        <a:lstStyle/>
        <a:p>
          <a:endParaRPr lang="en-GB"/>
        </a:p>
      </dgm:t>
    </dgm:pt>
    <dgm:pt modelId="{E9438EB5-568F-47AC-9B16-226740924D71}" type="sibTrans" cxnId="{A09C5A5D-BB1E-4BDD-89F7-412BEEC1A7D0}">
      <dgm:prSet/>
      <dgm:spPr/>
      <dgm:t>
        <a:bodyPr/>
        <a:lstStyle/>
        <a:p>
          <a:endParaRPr lang="en-GB"/>
        </a:p>
      </dgm:t>
    </dgm:pt>
    <dgm:pt modelId="{361BD990-9D43-463B-9F44-374AE7A3E56C}">
      <dgm:prSet/>
      <dgm:spPr/>
      <dgm:t>
        <a:bodyPr/>
        <a:lstStyle/>
        <a:p>
          <a:r>
            <a:rPr lang="en-GB"/>
            <a:t>Collaborative working supports services to provide the right care, in the right place at the right time.</a:t>
          </a:r>
          <a:endParaRPr lang="en-GB" dirty="0"/>
        </a:p>
      </dgm:t>
    </dgm:pt>
    <dgm:pt modelId="{DF75BBD5-10E7-4E73-85EE-53B17ED72711}" type="parTrans" cxnId="{07D91842-E224-4E11-9FE7-85DB072142CC}">
      <dgm:prSet/>
      <dgm:spPr/>
      <dgm:t>
        <a:bodyPr/>
        <a:lstStyle/>
        <a:p>
          <a:endParaRPr lang="en-GB"/>
        </a:p>
      </dgm:t>
    </dgm:pt>
    <dgm:pt modelId="{4DE9A25C-3C3E-4D1B-A791-E303413A4CB3}" type="sibTrans" cxnId="{07D91842-E224-4E11-9FE7-85DB072142CC}">
      <dgm:prSet/>
      <dgm:spPr/>
      <dgm:t>
        <a:bodyPr/>
        <a:lstStyle/>
        <a:p>
          <a:endParaRPr lang="en-GB"/>
        </a:p>
      </dgm:t>
    </dgm:pt>
    <dgm:pt modelId="{C191E37E-7FAB-4FA6-91FC-BF9DFB126617}" type="pres">
      <dgm:prSet presAssocID="{C2606ED2-85A2-4C3C-AF16-E814FFA54277}" presName="CompostProcess" presStyleCnt="0">
        <dgm:presLayoutVars>
          <dgm:dir/>
          <dgm:resizeHandles val="exact"/>
        </dgm:presLayoutVars>
      </dgm:prSet>
      <dgm:spPr/>
    </dgm:pt>
    <dgm:pt modelId="{A98CA172-5C05-48EC-AF39-74C36C7B6B6C}" type="pres">
      <dgm:prSet presAssocID="{C2606ED2-85A2-4C3C-AF16-E814FFA54277}" presName="arrow" presStyleLbl="bgShp" presStyleIdx="0" presStyleCnt="1"/>
      <dgm:spPr/>
    </dgm:pt>
    <dgm:pt modelId="{8CC51D53-63C4-440A-A6A2-127D376F19E0}" type="pres">
      <dgm:prSet presAssocID="{C2606ED2-85A2-4C3C-AF16-E814FFA54277}" presName="linearProcess" presStyleCnt="0"/>
      <dgm:spPr/>
    </dgm:pt>
    <dgm:pt modelId="{FF9F873D-70CC-428C-84C4-2C9A82658735}" type="pres">
      <dgm:prSet presAssocID="{81414134-DFA2-4B91-9994-670C6DF6833E}" presName="textNode" presStyleLbl="node1" presStyleIdx="0" presStyleCnt="3">
        <dgm:presLayoutVars>
          <dgm:bulletEnabled val="1"/>
        </dgm:presLayoutVars>
      </dgm:prSet>
      <dgm:spPr/>
    </dgm:pt>
    <dgm:pt modelId="{E3EE5FFB-6887-4682-97DD-BFF7D0F59EF0}" type="pres">
      <dgm:prSet presAssocID="{249BF650-6F2A-4097-9179-660A3BE2AE4D}" presName="sibTrans" presStyleCnt="0"/>
      <dgm:spPr/>
    </dgm:pt>
    <dgm:pt modelId="{5EAF6BD0-7AAD-43AB-A73C-B18C7B7B802C}" type="pres">
      <dgm:prSet presAssocID="{53815266-99F0-46F0-9AF0-C4CC33DE6D43}" presName="textNode" presStyleLbl="node1" presStyleIdx="1" presStyleCnt="3">
        <dgm:presLayoutVars>
          <dgm:bulletEnabled val="1"/>
        </dgm:presLayoutVars>
      </dgm:prSet>
      <dgm:spPr/>
    </dgm:pt>
    <dgm:pt modelId="{BE91A96E-30DA-46BC-9578-C72C7BE613EA}" type="pres">
      <dgm:prSet presAssocID="{E9438EB5-568F-47AC-9B16-226740924D71}" presName="sibTrans" presStyleCnt="0"/>
      <dgm:spPr/>
    </dgm:pt>
    <dgm:pt modelId="{2AD438A6-34AE-4289-985E-E444C6B955B4}" type="pres">
      <dgm:prSet presAssocID="{361BD990-9D43-463B-9F44-374AE7A3E56C}" presName="textNode" presStyleLbl="node1" presStyleIdx="2" presStyleCnt="3">
        <dgm:presLayoutVars>
          <dgm:bulletEnabled val="1"/>
        </dgm:presLayoutVars>
      </dgm:prSet>
      <dgm:spPr/>
    </dgm:pt>
  </dgm:ptLst>
  <dgm:cxnLst>
    <dgm:cxn modelId="{C602FB5C-942E-436B-ACD2-54803EEC5BAE}" type="presOf" srcId="{53815266-99F0-46F0-9AF0-C4CC33DE6D43}" destId="{5EAF6BD0-7AAD-43AB-A73C-B18C7B7B802C}" srcOrd="0" destOrd="0" presId="urn:microsoft.com/office/officeart/2005/8/layout/hProcess9"/>
    <dgm:cxn modelId="{A09C5A5D-BB1E-4BDD-89F7-412BEEC1A7D0}" srcId="{C2606ED2-85A2-4C3C-AF16-E814FFA54277}" destId="{53815266-99F0-46F0-9AF0-C4CC33DE6D43}" srcOrd="1" destOrd="0" parTransId="{CAEE9EDE-F230-4500-A34B-9F7AD6C27A7D}" sibTransId="{E9438EB5-568F-47AC-9B16-226740924D71}"/>
    <dgm:cxn modelId="{AE968061-46B2-41D2-817C-CAF19DD69A74}" srcId="{C2606ED2-85A2-4C3C-AF16-E814FFA54277}" destId="{81414134-DFA2-4B91-9994-670C6DF6833E}" srcOrd="0" destOrd="0" parTransId="{255B61AF-97B3-42E0-8A22-B34608F9343D}" sibTransId="{249BF650-6F2A-4097-9179-660A3BE2AE4D}"/>
    <dgm:cxn modelId="{07D91842-E224-4E11-9FE7-85DB072142CC}" srcId="{C2606ED2-85A2-4C3C-AF16-E814FFA54277}" destId="{361BD990-9D43-463B-9F44-374AE7A3E56C}" srcOrd="2" destOrd="0" parTransId="{DF75BBD5-10E7-4E73-85EE-53B17ED72711}" sibTransId="{4DE9A25C-3C3E-4D1B-A791-E303413A4CB3}"/>
    <dgm:cxn modelId="{F3DA336D-B6A3-4E97-B518-3E833E1E09CB}" type="presOf" srcId="{C2606ED2-85A2-4C3C-AF16-E814FFA54277}" destId="{C191E37E-7FAB-4FA6-91FC-BF9DFB126617}" srcOrd="0" destOrd="0" presId="urn:microsoft.com/office/officeart/2005/8/layout/hProcess9"/>
    <dgm:cxn modelId="{6862BE52-A3A7-43AC-A14C-72D161E43A84}" type="presOf" srcId="{81414134-DFA2-4B91-9994-670C6DF6833E}" destId="{FF9F873D-70CC-428C-84C4-2C9A82658735}" srcOrd="0" destOrd="0" presId="urn:microsoft.com/office/officeart/2005/8/layout/hProcess9"/>
    <dgm:cxn modelId="{06B9EB9F-923A-421C-A998-E3FA1DA91388}" type="presOf" srcId="{361BD990-9D43-463B-9F44-374AE7A3E56C}" destId="{2AD438A6-34AE-4289-985E-E444C6B955B4}" srcOrd="0" destOrd="0" presId="urn:microsoft.com/office/officeart/2005/8/layout/hProcess9"/>
    <dgm:cxn modelId="{6A1C0F27-B9C4-4A8B-98AB-1F94B1F9C237}" type="presParOf" srcId="{C191E37E-7FAB-4FA6-91FC-BF9DFB126617}" destId="{A98CA172-5C05-48EC-AF39-74C36C7B6B6C}" srcOrd="0" destOrd="0" presId="urn:microsoft.com/office/officeart/2005/8/layout/hProcess9"/>
    <dgm:cxn modelId="{8C947884-2FB6-419B-B8BF-7978E166D5F1}" type="presParOf" srcId="{C191E37E-7FAB-4FA6-91FC-BF9DFB126617}" destId="{8CC51D53-63C4-440A-A6A2-127D376F19E0}" srcOrd="1" destOrd="0" presId="urn:microsoft.com/office/officeart/2005/8/layout/hProcess9"/>
    <dgm:cxn modelId="{5272F194-3892-4E61-BAB4-D17A209EEE2C}" type="presParOf" srcId="{8CC51D53-63C4-440A-A6A2-127D376F19E0}" destId="{FF9F873D-70CC-428C-84C4-2C9A82658735}" srcOrd="0" destOrd="0" presId="urn:microsoft.com/office/officeart/2005/8/layout/hProcess9"/>
    <dgm:cxn modelId="{5CAF6AF5-CCCC-4740-B5B9-842B761F354D}" type="presParOf" srcId="{8CC51D53-63C4-440A-A6A2-127D376F19E0}" destId="{E3EE5FFB-6887-4682-97DD-BFF7D0F59EF0}" srcOrd="1" destOrd="0" presId="urn:microsoft.com/office/officeart/2005/8/layout/hProcess9"/>
    <dgm:cxn modelId="{7D52E852-30F0-46AF-AA6E-6E998EC74771}" type="presParOf" srcId="{8CC51D53-63C4-440A-A6A2-127D376F19E0}" destId="{5EAF6BD0-7AAD-43AB-A73C-B18C7B7B802C}" srcOrd="2" destOrd="0" presId="urn:microsoft.com/office/officeart/2005/8/layout/hProcess9"/>
    <dgm:cxn modelId="{6E91F3CC-A1CD-49B1-83DA-C19E61582ABB}" type="presParOf" srcId="{8CC51D53-63C4-440A-A6A2-127D376F19E0}" destId="{BE91A96E-30DA-46BC-9578-C72C7BE613EA}" srcOrd="3" destOrd="0" presId="urn:microsoft.com/office/officeart/2005/8/layout/hProcess9"/>
    <dgm:cxn modelId="{3BCCC4A1-3C9F-47CD-BEA3-0010A0DD609C}" type="presParOf" srcId="{8CC51D53-63C4-440A-A6A2-127D376F19E0}" destId="{2AD438A6-34AE-4289-985E-E444C6B955B4}"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7F15F9-3969-4FD6-BE59-CD3FAE08C54A}" type="doc">
      <dgm:prSet loTypeId="urn:microsoft.com/office/officeart/2008/layout/RadialCluster" loCatId="relationship" qsTypeId="urn:microsoft.com/office/officeart/2005/8/quickstyle/3d4" qsCatId="3D" csTypeId="urn:microsoft.com/office/officeart/2005/8/colors/accent1_2" csCatId="accent1" phldr="1"/>
      <dgm:spPr/>
      <dgm:t>
        <a:bodyPr/>
        <a:lstStyle/>
        <a:p>
          <a:endParaRPr lang="en-GB"/>
        </a:p>
      </dgm:t>
    </dgm:pt>
    <dgm:pt modelId="{126EFDA3-0176-4AEE-B037-8581ABC87322}">
      <dgm:prSet phldrT="[Text]"/>
      <dgm:spPr/>
      <dgm:t>
        <a:bodyPr/>
        <a:lstStyle/>
        <a:p>
          <a:r>
            <a:rPr lang="en-GB" dirty="0"/>
            <a:t>Areas of well-being</a:t>
          </a:r>
        </a:p>
      </dgm:t>
    </dgm:pt>
    <dgm:pt modelId="{CE91DA0C-6B79-4923-BF94-215BD98CB566}" type="parTrans" cxnId="{5AF87F50-A857-4ACD-996D-983959FF2F9D}">
      <dgm:prSet/>
      <dgm:spPr/>
      <dgm:t>
        <a:bodyPr/>
        <a:lstStyle/>
        <a:p>
          <a:endParaRPr lang="en-GB"/>
        </a:p>
      </dgm:t>
    </dgm:pt>
    <dgm:pt modelId="{78C2DB9F-5443-40B1-8E58-A5C434F21DC9}" type="sibTrans" cxnId="{5AF87F50-A857-4ACD-996D-983959FF2F9D}">
      <dgm:prSet/>
      <dgm:spPr/>
      <dgm:t>
        <a:bodyPr/>
        <a:lstStyle/>
        <a:p>
          <a:endParaRPr lang="en-GB"/>
        </a:p>
      </dgm:t>
    </dgm:pt>
    <dgm:pt modelId="{04133F3C-7AC8-4C15-85BF-89404FC24546}">
      <dgm:prSet phldrT="[Text]"/>
      <dgm:spPr/>
      <dgm:t>
        <a:bodyPr/>
        <a:lstStyle/>
        <a:p>
          <a:r>
            <a:rPr lang="en-GB" dirty="0"/>
            <a:t>Securing rights and entitlements</a:t>
          </a:r>
        </a:p>
      </dgm:t>
    </dgm:pt>
    <dgm:pt modelId="{A832C88A-23FD-4F46-89CE-27587788AA44}" type="parTrans" cxnId="{CDD4F894-B1EF-4F7B-A458-44A76058F267}">
      <dgm:prSet/>
      <dgm:spPr/>
      <dgm:t>
        <a:bodyPr/>
        <a:lstStyle/>
        <a:p>
          <a:endParaRPr lang="en-GB"/>
        </a:p>
      </dgm:t>
    </dgm:pt>
    <dgm:pt modelId="{7A07272D-7E76-46E0-859D-4ED6948A7C96}" type="sibTrans" cxnId="{CDD4F894-B1EF-4F7B-A458-44A76058F267}">
      <dgm:prSet/>
      <dgm:spPr/>
      <dgm:t>
        <a:bodyPr/>
        <a:lstStyle/>
        <a:p>
          <a:endParaRPr lang="en-GB"/>
        </a:p>
      </dgm:t>
    </dgm:pt>
    <dgm:pt modelId="{9E2652F7-13F9-48D5-A394-89EC6935CF5F}">
      <dgm:prSet phldrT="[Text]"/>
      <dgm:spPr/>
      <dgm:t>
        <a:bodyPr/>
        <a:lstStyle/>
        <a:p>
          <a:r>
            <a:rPr lang="en-GB" dirty="0"/>
            <a:t>Physical and mental health and emotional well-being</a:t>
          </a:r>
        </a:p>
      </dgm:t>
    </dgm:pt>
    <dgm:pt modelId="{33E7D1AA-3D73-4EC5-A4CF-AD7396FBD92F}" type="parTrans" cxnId="{EEEEC754-3052-482D-9E86-A56057F5A590}">
      <dgm:prSet/>
      <dgm:spPr/>
      <dgm:t>
        <a:bodyPr/>
        <a:lstStyle/>
        <a:p>
          <a:endParaRPr lang="en-GB"/>
        </a:p>
      </dgm:t>
    </dgm:pt>
    <dgm:pt modelId="{A8A50BB7-0BF1-4DE3-BCB6-4DE873281DE4}" type="sibTrans" cxnId="{EEEEC754-3052-482D-9E86-A56057F5A590}">
      <dgm:prSet/>
      <dgm:spPr/>
      <dgm:t>
        <a:bodyPr/>
        <a:lstStyle/>
        <a:p>
          <a:endParaRPr lang="en-GB"/>
        </a:p>
      </dgm:t>
    </dgm:pt>
    <dgm:pt modelId="{35A469F4-1802-44E0-AA39-CEE7DC546484}">
      <dgm:prSet phldrT="[Text]"/>
      <dgm:spPr/>
      <dgm:t>
        <a:bodyPr/>
        <a:lstStyle/>
        <a:p>
          <a:r>
            <a:rPr lang="en-GB" dirty="0"/>
            <a:t>Protection from abuse and neglect</a:t>
          </a:r>
        </a:p>
      </dgm:t>
    </dgm:pt>
    <dgm:pt modelId="{C3994370-573E-4548-ACF2-6F9935D3E785}" type="parTrans" cxnId="{93D8A367-3F14-48EC-992F-97AD5F98B060}">
      <dgm:prSet/>
      <dgm:spPr/>
      <dgm:t>
        <a:bodyPr/>
        <a:lstStyle/>
        <a:p>
          <a:endParaRPr lang="en-GB"/>
        </a:p>
      </dgm:t>
    </dgm:pt>
    <dgm:pt modelId="{599B03CF-5CEE-421A-9A00-8F783EE6B2F5}" type="sibTrans" cxnId="{93D8A367-3F14-48EC-992F-97AD5F98B060}">
      <dgm:prSet/>
      <dgm:spPr/>
      <dgm:t>
        <a:bodyPr/>
        <a:lstStyle/>
        <a:p>
          <a:endParaRPr lang="en-GB"/>
        </a:p>
      </dgm:t>
    </dgm:pt>
    <dgm:pt modelId="{6E684191-B4AF-415C-8576-8F7CD1DD1F47}">
      <dgm:prSet/>
      <dgm:spPr/>
      <dgm:t>
        <a:bodyPr/>
        <a:lstStyle/>
        <a:p>
          <a:r>
            <a:rPr lang="en-GB" dirty="0"/>
            <a:t>Education, training and recreation</a:t>
          </a:r>
        </a:p>
      </dgm:t>
    </dgm:pt>
    <dgm:pt modelId="{E4AAF536-3CE8-4D9C-BEC9-08D9A16F82CE}" type="parTrans" cxnId="{7B0F3C37-006C-4A87-87C4-ABAEB90DAF06}">
      <dgm:prSet/>
      <dgm:spPr/>
      <dgm:t>
        <a:bodyPr/>
        <a:lstStyle/>
        <a:p>
          <a:endParaRPr lang="en-GB"/>
        </a:p>
      </dgm:t>
    </dgm:pt>
    <dgm:pt modelId="{F893D2AC-88B4-4DA1-95F0-4BC3CC5CAB09}" type="sibTrans" cxnId="{7B0F3C37-006C-4A87-87C4-ABAEB90DAF06}">
      <dgm:prSet/>
      <dgm:spPr/>
      <dgm:t>
        <a:bodyPr/>
        <a:lstStyle/>
        <a:p>
          <a:endParaRPr lang="en-GB"/>
        </a:p>
      </dgm:t>
    </dgm:pt>
    <dgm:pt modelId="{0D8A747C-188C-4BC7-A747-6335E2FB7AE9}">
      <dgm:prSet/>
      <dgm:spPr/>
      <dgm:t>
        <a:bodyPr/>
        <a:lstStyle/>
        <a:p>
          <a:r>
            <a:rPr lang="en-GB" dirty="0"/>
            <a:t>Domestic, </a:t>
          </a:r>
          <a:r>
            <a:rPr lang="en-GB" dirty="0" err="1"/>
            <a:t>famiy</a:t>
          </a:r>
          <a:r>
            <a:rPr lang="en-GB" dirty="0"/>
            <a:t> and personal relationships</a:t>
          </a:r>
        </a:p>
      </dgm:t>
    </dgm:pt>
    <dgm:pt modelId="{4D239B70-59EC-4B13-A8F5-BB271B23E27A}" type="parTrans" cxnId="{1DD1F85C-3B1B-49F7-80FC-C4E448133534}">
      <dgm:prSet/>
      <dgm:spPr/>
      <dgm:t>
        <a:bodyPr/>
        <a:lstStyle/>
        <a:p>
          <a:endParaRPr lang="en-GB"/>
        </a:p>
      </dgm:t>
    </dgm:pt>
    <dgm:pt modelId="{D0F045F7-878C-4424-A323-30A780ED1F8C}" type="sibTrans" cxnId="{1DD1F85C-3B1B-49F7-80FC-C4E448133534}">
      <dgm:prSet/>
      <dgm:spPr/>
      <dgm:t>
        <a:bodyPr/>
        <a:lstStyle/>
        <a:p>
          <a:endParaRPr lang="en-GB"/>
        </a:p>
      </dgm:t>
    </dgm:pt>
    <dgm:pt modelId="{E044D4ED-73D6-4DF0-AFBD-D0641D9B5FE8}">
      <dgm:prSet/>
      <dgm:spPr/>
      <dgm:t>
        <a:bodyPr/>
        <a:lstStyle/>
        <a:p>
          <a:r>
            <a:rPr lang="en-GB" dirty="0"/>
            <a:t>Contribution made to society</a:t>
          </a:r>
        </a:p>
      </dgm:t>
    </dgm:pt>
    <dgm:pt modelId="{8EFD8FE2-5F6F-4129-90DF-BFF5BD035B3C}" type="parTrans" cxnId="{887D52DA-F892-4F58-B63B-35AAE162F943}">
      <dgm:prSet/>
      <dgm:spPr/>
      <dgm:t>
        <a:bodyPr/>
        <a:lstStyle/>
        <a:p>
          <a:endParaRPr lang="en-GB"/>
        </a:p>
      </dgm:t>
    </dgm:pt>
    <dgm:pt modelId="{6B536DAB-C61E-44F1-B064-C3B4A5473902}" type="sibTrans" cxnId="{887D52DA-F892-4F58-B63B-35AAE162F943}">
      <dgm:prSet/>
      <dgm:spPr/>
      <dgm:t>
        <a:bodyPr/>
        <a:lstStyle/>
        <a:p>
          <a:endParaRPr lang="en-GB"/>
        </a:p>
      </dgm:t>
    </dgm:pt>
    <dgm:pt modelId="{428D119D-9E30-456D-9A0E-E1BF53546B52}">
      <dgm:prSet/>
      <dgm:spPr/>
      <dgm:t>
        <a:bodyPr/>
        <a:lstStyle/>
        <a:p>
          <a:r>
            <a:rPr lang="en-GB" dirty="0"/>
            <a:t>Social and economic well-being (including suitability of living </a:t>
          </a:r>
          <a:r>
            <a:rPr lang="en-GB" dirty="0" err="1"/>
            <a:t>accomodation</a:t>
          </a:r>
          <a:endParaRPr lang="en-GB" dirty="0"/>
        </a:p>
      </dgm:t>
    </dgm:pt>
    <dgm:pt modelId="{E223B770-EF9A-45CF-A93C-4B47C92DD5D9}" type="parTrans" cxnId="{2BE1E2FE-609E-4DCB-9B92-2618D15EE50B}">
      <dgm:prSet/>
      <dgm:spPr/>
      <dgm:t>
        <a:bodyPr/>
        <a:lstStyle/>
        <a:p>
          <a:endParaRPr lang="en-GB"/>
        </a:p>
      </dgm:t>
    </dgm:pt>
    <dgm:pt modelId="{A873DBA8-5735-4A39-B79B-F177B8E952F1}" type="sibTrans" cxnId="{2BE1E2FE-609E-4DCB-9B92-2618D15EE50B}">
      <dgm:prSet/>
      <dgm:spPr/>
      <dgm:t>
        <a:bodyPr/>
        <a:lstStyle/>
        <a:p>
          <a:endParaRPr lang="en-GB"/>
        </a:p>
      </dgm:t>
    </dgm:pt>
    <dgm:pt modelId="{F0D6DBE3-01B7-41E7-83E5-A664A0C4C3A0}" type="pres">
      <dgm:prSet presAssocID="{C17F15F9-3969-4FD6-BE59-CD3FAE08C54A}" presName="Name0" presStyleCnt="0">
        <dgm:presLayoutVars>
          <dgm:chMax val="1"/>
          <dgm:chPref val="1"/>
          <dgm:dir/>
          <dgm:animOne val="branch"/>
          <dgm:animLvl val="lvl"/>
        </dgm:presLayoutVars>
      </dgm:prSet>
      <dgm:spPr/>
    </dgm:pt>
    <dgm:pt modelId="{B5E2326F-48AE-4D00-B3BD-F56AD0C497B1}" type="pres">
      <dgm:prSet presAssocID="{126EFDA3-0176-4AEE-B037-8581ABC87322}" presName="singleCycle" presStyleCnt="0"/>
      <dgm:spPr/>
    </dgm:pt>
    <dgm:pt modelId="{C783B1C0-2726-4BAE-8B18-94A7397DCB53}" type="pres">
      <dgm:prSet presAssocID="{126EFDA3-0176-4AEE-B037-8581ABC87322}" presName="singleCenter" presStyleLbl="node1" presStyleIdx="0" presStyleCnt="8">
        <dgm:presLayoutVars>
          <dgm:chMax val="7"/>
          <dgm:chPref val="7"/>
        </dgm:presLayoutVars>
      </dgm:prSet>
      <dgm:spPr/>
    </dgm:pt>
    <dgm:pt modelId="{28234998-2FE7-45DB-811F-4988D9DA8DC4}" type="pres">
      <dgm:prSet presAssocID="{A832C88A-23FD-4F46-89CE-27587788AA44}" presName="Name56" presStyleLbl="parChTrans1D2" presStyleIdx="0" presStyleCnt="7"/>
      <dgm:spPr/>
    </dgm:pt>
    <dgm:pt modelId="{285F9E0E-30E0-4C67-85C3-8E9C2E18ECDE}" type="pres">
      <dgm:prSet presAssocID="{04133F3C-7AC8-4C15-85BF-89404FC24546}" presName="text0" presStyleLbl="node1" presStyleIdx="1" presStyleCnt="8">
        <dgm:presLayoutVars>
          <dgm:bulletEnabled val="1"/>
        </dgm:presLayoutVars>
      </dgm:prSet>
      <dgm:spPr/>
    </dgm:pt>
    <dgm:pt modelId="{63604AEA-FB9A-4AA1-9480-371F1F7C8535}" type="pres">
      <dgm:prSet presAssocID="{33E7D1AA-3D73-4EC5-A4CF-AD7396FBD92F}" presName="Name56" presStyleLbl="parChTrans1D2" presStyleIdx="1" presStyleCnt="7"/>
      <dgm:spPr/>
    </dgm:pt>
    <dgm:pt modelId="{BA14C250-BCD6-4BE7-A7DC-AD925A73294D}" type="pres">
      <dgm:prSet presAssocID="{9E2652F7-13F9-48D5-A394-89EC6935CF5F}" presName="text0" presStyleLbl="node1" presStyleIdx="2" presStyleCnt="8">
        <dgm:presLayoutVars>
          <dgm:bulletEnabled val="1"/>
        </dgm:presLayoutVars>
      </dgm:prSet>
      <dgm:spPr/>
    </dgm:pt>
    <dgm:pt modelId="{F181A5EE-99E2-45B6-BE37-23580481C22E}" type="pres">
      <dgm:prSet presAssocID="{C3994370-573E-4548-ACF2-6F9935D3E785}" presName="Name56" presStyleLbl="parChTrans1D2" presStyleIdx="2" presStyleCnt="7"/>
      <dgm:spPr/>
    </dgm:pt>
    <dgm:pt modelId="{49FB7549-81E1-4FB9-829A-9CA5A88CCBD8}" type="pres">
      <dgm:prSet presAssocID="{35A469F4-1802-44E0-AA39-CEE7DC546484}" presName="text0" presStyleLbl="node1" presStyleIdx="3" presStyleCnt="8">
        <dgm:presLayoutVars>
          <dgm:bulletEnabled val="1"/>
        </dgm:presLayoutVars>
      </dgm:prSet>
      <dgm:spPr/>
    </dgm:pt>
    <dgm:pt modelId="{EC9CD044-6082-4E04-BDEC-6574E683A514}" type="pres">
      <dgm:prSet presAssocID="{E4AAF536-3CE8-4D9C-BEC9-08D9A16F82CE}" presName="Name56" presStyleLbl="parChTrans1D2" presStyleIdx="3" presStyleCnt="7"/>
      <dgm:spPr/>
    </dgm:pt>
    <dgm:pt modelId="{B6B6D6ED-9115-4F99-B98B-252ECFD4F7C4}" type="pres">
      <dgm:prSet presAssocID="{6E684191-B4AF-415C-8576-8F7CD1DD1F47}" presName="text0" presStyleLbl="node1" presStyleIdx="4" presStyleCnt="8" custRadScaleRad="98886" custRadScaleInc="-4914">
        <dgm:presLayoutVars>
          <dgm:bulletEnabled val="1"/>
        </dgm:presLayoutVars>
      </dgm:prSet>
      <dgm:spPr/>
    </dgm:pt>
    <dgm:pt modelId="{9AD4A316-6A49-41FA-98F0-FD4DF025ECE6}" type="pres">
      <dgm:prSet presAssocID="{4D239B70-59EC-4B13-A8F5-BB271B23E27A}" presName="Name56" presStyleLbl="parChTrans1D2" presStyleIdx="4" presStyleCnt="7"/>
      <dgm:spPr/>
    </dgm:pt>
    <dgm:pt modelId="{7F89AF04-AFB9-449A-BFFE-C55B1B40B052}" type="pres">
      <dgm:prSet presAssocID="{0D8A747C-188C-4BC7-A747-6335E2FB7AE9}" presName="text0" presStyleLbl="node1" presStyleIdx="5" presStyleCnt="8">
        <dgm:presLayoutVars>
          <dgm:bulletEnabled val="1"/>
        </dgm:presLayoutVars>
      </dgm:prSet>
      <dgm:spPr/>
    </dgm:pt>
    <dgm:pt modelId="{1B3B1A27-F66B-4C56-A702-84241F6C62C7}" type="pres">
      <dgm:prSet presAssocID="{8EFD8FE2-5F6F-4129-90DF-BFF5BD035B3C}" presName="Name56" presStyleLbl="parChTrans1D2" presStyleIdx="5" presStyleCnt="7"/>
      <dgm:spPr/>
    </dgm:pt>
    <dgm:pt modelId="{763DF5C1-AA5D-4269-AF73-FFD560FDDEE4}" type="pres">
      <dgm:prSet presAssocID="{E044D4ED-73D6-4DF0-AFBD-D0641D9B5FE8}" presName="text0" presStyleLbl="node1" presStyleIdx="6" presStyleCnt="8">
        <dgm:presLayoutVars>
          <dgm:bulletEnabled val="1"/>
        </dgm:presLayoutVars>
      </dgm:prSet>
      <dgm:spPr/>
    </dgm:pt>
    <dgm:pt modelId="{ECD2D714-14CC-4749-9426-EFE14B993C61}" type="pres">
      <dgm:prSet presAssocID="{E223B770-EF9A-45CF-A93C-4B47C92DD5D9}" presName="Name56" presStyleLbl="parChTrans1D2" presStyleIdx="6" presStyleCnt="7"/>
      <dgm:spPr/>
    </dgm:pt>
    <dgm:pt modelId="{3D2E91FA-0D7E-4984-8B73-28BAE0F7FD9B}" type="pres">
      <dgm:prSet presAssocID="{428D119D-9E30-456D-9A0E-E1BF53546B52}" presName="text0" presStyleLbl="node1" presStyleIdx="7" presStyleCnt="8">
        <dgm:presLayoutVars>
          <dgm:bulletEnabled val="1"/>
        </dgm:presLayoutVars>
      </dgm:prSet>
      <dgm:spPr/>
    </dgm:pt>
  </dgm:ptLst>
  <dgm:cxnLst>
    <dgm:cxn modelId="{D762BE09-4172-4FD7-A427-E366CBA07FC6}" type="presOf" srcId="{4D239B70-59EC-4B13-A8F5-BB271B23E27A}" destId="{9AD4A316-6A49-41FA-98F0-FD4DF025ECE6}" srcOrd="0" destOrd="0" presId="urn:microsoft.com/office/officeart/2008/layout/RadialCluster"/>
    <dgm:cxn modelId="{62BD540D-605A-42B8-84BA-5735B4199102}" type="presOf" srcId="{E4AAF536-3CE8-4D9C-BEC9-08D9A16F82CE}" destId="{EC9CD044-6082-4E04-BDEC-6574E683A514}" srcOrd="0" destOrd="0" presId="urn:microsoft.com/office/officeart/2008/layout/RadialCluster"/>
    <dgm:cxn modelId="{B233CD26-858E-41DF-A536-9A87006D5B06}" type="presOf" srcId="{6E684191-B4AF-415C-8576-8F7CD1DD1F47}" destId="{B6B6D6ED-9115-4F99-B98B-252ECFD4F7C4}" srcOrd="0" destOrd="0" presId="urn:microsoft.com/office/officeart/2008/layout/RadialCluster"/>
    <dgm:cxn modelId="{18995529-8C0A-42CA-926D-C7B033EA193B}" type="presOf" srcId="{C3994370-573E-4548-ACF2-6F9935D3E785}" destId="{F181A5EE-99E2-45B6-BE37-23580481C22E}" srcOrd="0" destOrd="0" presId="urn:microsoft.com/office/officeart/2008/layout/RadialCluster"/>
    <dgm:cxn modelId="{82E2D82B-B6E3-44B5-9FB3-C5D7867FCCAC}" type="presOf" srcId="{9E2652F7-13F9-48D5-A394-89EC6935CF5F}" destId="{BA14C250-BCD6-4BE7-A7DC-AD925A73294D}" srcOrd="0" destOrd="0" presId="urn:microsoft.com/office/officeart/2008/layout/RadialCluster"/>
    <dgm:cxn modelId="{7B0F3C37-006C-4A87-87C4-ABAEB90DAF06}" srcId="{126EFDA3-0176-4AEE-B037-8581ABC87322}" destId="{6E684191-B4AF-415C-8576-8F7CD1DD1F47}" srcOrd="3" destOrd="0" parTransId="{E4AAF536-3CE8-4D9C-BEC9-08D9A16F82CE}" sibTransId="{F893D2AC-88B4-4DA1-95F0-4BC3CC5CAB09}"/>
    <dgm:cxn modelId="{1DD1F85C-3B1B-49F7-80FC-C4E448133534}" srcId="{126EFDA3-0176-4AEE-B037-8581ABC87322}" destId="{0D8A747C-188C-4BC7-A747-6335E2FB7AE9}" srcOrd="4" destOrd="0" parTransId="{4D239B70-59EC-4B13-A8F5-BB271B23E27A}" sibTransId="{D0F045F7-878C-4424-A323-30A780ED1F8C}"/>
    <dgm:cxn modelId="{93D8A367-3F14-48EC-992F-97AD5F98B060}" srcId="{126EFDA3-0176-4AEE-B037-8581ABC87322}" destId="{35A469F4-1802-44E0-AA39-CEE7DC546484}" srcOrd="2" destOrd="0" parTransId="{C3994370-573E-4548-ACF2-6F9935D3E785}" sibTransId="{599B03CF-5CEE-421A-9A00-8F783EE6B2F5}"/>
    <dgm:cxn modelId="{5AF87F50-A857-4ACD-996D-983959FF2F9D}" srcId="{C17F15F9-3969-4FD6-BE59-CD3FAE08C54A}" destId="{126EFDA3-0176-4AEE-B037-8581ABC87322}" srcOrd="0" destOrd="0" parTransId="{CE91DA0C-6B79-4923-BF94-215BD98CB566}" sibTransId="{78C2DB9F-5443-40B1-8E58-A5C434F21DC9}"/>
    <dgm:cxn modelId="{EEEEC754-3052-482D-9E86-A56057F5A590}" srcId="{126EFDA3-0176-4AEE-B037-8581ABC87322}" destId="{9E2652F7-13F9-48D5-A394-89EC6935CF5F}" srcOrd="1" destOrd="0" parTransId="{33E7D1AA-3D73-4EC5-A4CF-AD7396FBD92F}" sibTransId="{A8A50BB7-0BF1-4DE3-BCB6-4DE873281DE4}"/>
    <dgm:cxn modelId="{575F1981-4E83-491C-A731-D1ACDE417AC7}" type="presOf" srcId="{E223B770-EF9A-45CF-A93C-4B47C92DD5D9}" destId="{ECD2D714-14CC-4749-9426-EFE14B993C61}" srcOrd="0" destOrd="0" presId="urn:microsoft.com/office/officeart/2008/layout/RadialCluster"/>
    <dgm:cxn modelId="{D0A57B81-0B07-47CF-AE13-B84CC368B616}" type="presOf" srcId="{35A469F4-1802-44E0-AA39-CEE7DC546484}" destId="{49FB7549-81E1-4FB9-829A-9CA5A88CCBD8}" srcOrd="0" destOrd="0" presId="urn:microsoft.com/office/officeart/2008/layout/RadialCluster"/>
    <dgm:cxn modelId="{CDD4F894-B1EF-4F7B-A458-44A76058F267}" srcId="{126EFDA3-0176-4AEE-B037-8581ABC87322}" destId="{04133F3C-7AC8-4C15-85BF-89404FC24546}" srcOrd="0" destOrd="0" parTransId="{A832C88A-23FD-4F46-89CE-27587788AA44}" sibTransId="{7A07272D-7E76-46E0-859D-4ED6948A7C96}"/>
    <dgm:cxn modelId="{76B458A8-C7DB-4BE7-B3C0-E86B1BD09B10}" type="presOf" srcId="{8EFD8FE2-5F6F-4129-90DF-BFF5BD035B3C}" destId="{1B3B1A27-F66B-4C56-A702-84241F6C62C7}" srcOrd="0" destOrd="0" presId="urn:microsoft.com/office/officeart/2008/layout/RadialCluster"/>
    <dgm:cxn modelId="{F0FF54AB-7191-4614-B32A-B40D9A1C5CBE}" type="presOf" srcId="{126EFDA3-0176-4AEE-B037-8581ABC87322}" destId="{C783B1C0-2726-4BAE-8B18-94A7397DCB53}" srcOrd="0" destOrd="0" presId="urn:microsoft.com/office/officeart/2008/layout/RadialCluster"/>
    <dgm:cxn modelId="{3C8854BC-06F4-458C-A86A-48000190303B}" type="presOf" srcId="{A832C88A-23FD-4F46-89CE-27587788AA44}" destId="{28234998-2FE7-45DB-811F-4988D9DA8DC4}" srcOrd="0" destOrd="0" presId="urn:microsoft.com/office/officeart/2008/layout/RadialCluster"/>
    <dgm:cxn modelId="{25F1F7D0-AD98-4967-9729-A414F3F9704C}" type="presOf" srcId="{C17F15F9-3969-4FD6-BE59-CD3FAE08C54A}" destId="{F0D6DBE3-01B7-41E7-83E5-A664A0C4C3A0}" srcOrd="0" destOrd="0" presId="urn:microsoft.com/office/officeart/2008/layout/RadialCluster"/>
    <dgm:cxn modelId="{165B40D7-5939-4523-9C17-D87B7A050517}" type="presOf" srcId="{428D119D-9E30-456D-9A0E-E1BF53546B52}" destId="{3D2E91FA-0D7E-4984-8B73-28BAE0F7FD9B}" srcOrd="0" destOrd="0" presId="urn:microsoft.com/office/officeart/2008/layout/RadialCluster"/>
    <dgm:cxn modelId="{887D52DA-F892-4F58-B63B-35AAE162F943}" srcId="{126EFDA3-0176-4AEE-B037-8581ABC87322}" destId="{E044D4ED-73D6-4DF0-AFBD-D0641D9B5FE8}" srcOrd="5" destOrd="0" parTransId="{8EFD8FE2-5F6F-4129-90DF-BFF5BD035B3C}" sibTransId="{6B536DAB-C61E-44F1-B064-C3B4A5473902}"/>
    <dgm:cxn modelId="{F9774BDD-4C4B-48D2-B74E-E378792FBC59}" type="presOf" srcId="{33E7D1AA-3D73-4EC5-A4CF-AD7396FBD92F}" destId="{63604AEA-FB9A-4AA1-9480-371F1F7C8535}" srcOrd="0" destOrd="0" presId="urn:microsoft.com/office/officeart/2008/layout/RadialCluster"/>
    <dgm:cxn modelId="{D7B378ED-BC35-4FDF-ADA1-6C70F747A328}" type="presOf" srcId="{E044D4ED-73D6-4DF0-AFBD-D0641D9B5FE8}" destId="{763DF5C1-AA5D-4269-AF73-FFD560FDDEE4}" srcOrd="0" destOrd="0" presId="urn:microsoft.com/office/officeart/2008/layout/RadialCluster"/>
    <dgm:cxn modelId="{A35EA9F7-9702-4F20-8A0B-694E1C753B9E}" type="presOf" srcId="{0D8A747C-188C-4BC7-A747-6335E2FB7AE9}" destId="{7F89AF04-AFB9-449A-BFFE-C55B1B40B052}" srcOrd="0" destOrd="0" presId="urn:microsoft.com/office/officeart/2008/layout/RadialCluster"/>
    <dgm:cxn modelId="{356A0AF9-B513-4882-95A6-713393F1617F}" type="presOf" srcId="{04133F3C-7AC8-4C15-85BF-89404FC24546}" destId="{285F9E0E-30E0-4C67-85C3-8E9C2E18ECDE}" srcOrd="0" destOrd="0" presId="urn:microsoft.com/office/officeart/2008/layout/RadialCluster"/>
    <dgm:cxn modelId="{2BE1E2FE-609E-4DCB-9B92-2618D15EE50B}" srcId="{126EFDA3-0176-4AEE-B037-8581ABC87322}" destId="{428D119D-9E30-456D-9A0E-E1BF53546B52}" srcOrd="6" destOrd="0" parTransId="{E223B770-EF9A-45CF-A93C-4B47C92DD5D9}" sibTransId="{A873DBA8-5735-4A39-B79B-F177B8E952F1}"/>
    <dgm:cxn modelId="{D0E733AF-CDAF-4BA1-BC18-E87F86160037}" type="presParOf" srcId="{F0D6DBE3-01B7-41E7-83E5-A664A0C4C3A0}" destId="{B5E2326F-48AE-4D00-B3BD-F56AD0C497B1}" srcOrd="0" destOrd="0" presId="urn:microsoft.com/office/officeart/2008/layout/RadialCluster"/>
    <dgm:cxn modelId="{4A424DC5-2580-401B-9DE7-E3C169EA1374}" type="presParOf" srcId="{B5E2326F-48AE-4D00-B3BD-F56AD0C497B1}" destId="{C783B1C0-2726-4BAE-8B18-94A7397DCB53}" srcOrd="0" destOrd="0" presId="urn:microsoft.com/office/officeart/2008/layout/RadialCluster"/>
    <dgm:cxn modelId="{4FFEB032-EF03-4F3E-8AE0-B488BA734B5C}" type="presParOf" srcId="{B5E2326F-48AE-4D00-B3BD-F56AD0C497B1}" destId="{28234998-2FE7-45DB-811F-4988D9DA8DC4}" srcOrd="1" destOrd="0" presId="urn:microsoft.com/office/officeart/2008/layout/RadialCluster"/>
    <dgm:cxn modelId="{7A783B81-8414-41DB-9ED2-6CF3D260F71C}" type="presParOf" srcId="{B5E2326F-48AE-4D00-B3BD-F56AD0C497B1}" destId="{285F9E0E-30E0-4C67-85C3-8E9C2E18ECDE}" srcOrd="2" destOrd="0" presId="urn:microsoft.com/office/officeart/2008/layout/RadialCluster"/>
    <dgm:cxn modelId="{DC6B0DED-ABCD-4FE9-AEAF-3BDFAB6DC33F}" type="presParOf" srcId="{B5E2326F-48AE-4D00-B3BD-F56AD0C497B1}" destId="{63604AEA-FB9A-4AA1-9480-371F1F7C8535}" srcOrd="3" destOrd="0" presId="urn:microsoft.com/office/officeart/2008/layout/RadialCluster"/>
    <dgm:cxn modelId="{0A5B7897-E68E-4C58-9C98-787D52629EAD}" type="presParOf" srcId="{B5E2326F-48AE-4D00-B3BD-F56AD0C497B1}" destId="{BA14C250-BCD6-4BE7-A7DC-AD925A73294D}" srcOrd="4" destOrd="0" presId="urn:microsoft.com/office/officeart/2008/layout/RadialCluster"/>
    <dgm:cxn modelId="{CDF413A3-35CA-4E25-AF36-9E487B77DA11}" type="presParOf" srcId="{B5E2326F-48AE-4D00-B3BD-F56AD0C497B1}" destId="{F181A5EE-99E2-45B6-BE37-23580481C22E}" srcOrd="5" destOrd="0" presId="urn:microsoft.com/office/officeart/2008/layout/RadialCluster"/>
    <dgm:cxn modelId="{9C4FB5AE-CE2B-4F59-9219-EE3508A57081}" type="presParOf" srcId="{B5E2326F-48AE-4D00-B3BD-F56AD0C497B1}" destId="{49FB7549-81E1-4FB9-829A-9CA5A88CCBD8}" srcOrd="6" destOrd="0" presId="urn:microsoft.com/office/officeart/2008/layout/RadialCluster"/>
    <dgm:cxn modelId="{0150B8BC-60E1-4746-BE1C-278F877D24A1}" type="presParOf" srcId="{B5E2326F-48AE-4D00-B3BD-F56AD0C497B1}" destId="{EC9CD044-6082-4E04-BDEC-6574E683A514}" srcOrd="7" destOrd="0" presId="urn:microsoft.com/office/officeart/2008/layout/RadialCluster"/>
    <dgm:cxn modelId="{46B636F3-AAE3-4730-B70A-802613B937BB}" type="presParOf" srcId="{B5E2326F-48AE-4D00-B3BD-F56AD0C497B1}" destId="{B6B6D6ED-9115-4F99-B98B-252ECFD4F7C4}" srcOrd="8" destOrd="0" presId="urn:microsoft.com/office/officeart/2008/layout/RadialCluster"/>
    <dgm:cxn modelId="{58BDE270-EC85-4834-B3A8-E12A34DB846A}" type="presParOf" srcId="{B5E2326F-48AE-4D00-B3BD-F56AD0C497B1}" destId="{9AD4A316-6A49-41FA-98F0-FD4DF025ECE6}" srcOrd="9" destOrd="0" presId="urn:microsoft.com/office/officeart/2008/layout/RadialCluster"/>
    <dgm:cxn modelId="{111438E9-6E58-47D3-BF10-17988A3706D9}" type="presParOf" srcId="{B5E2326F-48AE-4D00-B3BD-F56AD0C497B1}" destId="{7F89AF04-AFB9-449A-BFFE-C55B1B40B052}" srcOrd="10" destOrd="0" presId="urn:microsoft.com/office/officeart/2008/layout/RadialCluster"/>
    <dgm:cxn modelId="{98425A83-3C3B-4A0E-898D-9CBF80EC6826}" type="presParOf" srcId="{B5E2326F-48AE-4D00-B3BD-F56AD0C497B1}" destId="{1B3B1A27-F66B-4C56-A702-84241F6C62C7}" srcOrd="11" destOrd="0" presId="urn:microsoft.com/office/officeart/2008/layout/RadialCluster"/>
    <dgm:cxn modelId="{AD66DC5D-1A29-4832-87A1-F84AB351AC78}" type="presParOf" srcId="{B5E2326F-48AE-4D00-B3BD-F56AD0C497B1}" destId="{763DF5C1-AA5D-4269-AF73-FFD560FDDEE4}" srcOrd="12" destOrd="0" presId="urn:microsoft.com/office/officeart/2008/layout/RadialCluster"/>
    <dgm:cxn modelId="{643F2D3A-FF83-429C-B537-101A986DB250}" type="presParOf" srcId="{B5E2326F-48AE-4D00-B3BD-F56AD0C497B1}" destId="{ECD2D714-14CC-4749-9426-EFE14B993C61}" srcOrd="13" destOrd="0" presId="urn:microsoft.com/office/officeart/2008/layout/RadialCluster"/>
    <dgm:cxn modelId="{FA5D991B-972C-46E0-8A9C-0D589E1358B0}" type="presParOf" srcId="{B5E2326F-48AE-4D00-B3BD-F56AD0C497B1}" destId="{3D2E91FA-0D7E-4984-8B73-28BAE0F7FD9B}"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E9754A-EB93-4046-ABFE-A0E54F893B32}" type="doc">
      <dgm:prSet loTypeId="urn:microsoft.com/office/officeart/2005/8/layout/default" loCatId="list" qsTypeId="urn:microsoft.com/office/officeart/2005/8/quickstyle/3d4" qsCatId="3D" csTypeId="urn:microsoft.com/office/officeart/2005/8/colors/accent1_2" csCatId="accent1" phldr="1"/>
      <dgm:spPr/>
      <dgm:t>
        <a:bodyPr/>
        <a:lstStyle/>
        <a:p>
          <a:endParaRPr lang="en-GB"/>
        </a:p>
      </dgm:t>
    </dgm:pt>
    <dgm:pt modelId="{ADAC521E-A0B8-469D-934C-A0C208BC3995}">
      <dgm:prSet phldrT="[Text]"/>
      <dgm:spPr/>
      <dgm:t>
        <a:bodyPr/>
        <a:lstStyle/>
        <a:p>
          <a:r>
            <a:rPr lang="en-GB" dirty="0"/>
            <a:t>Increasing number of older people leading to greater need for care</a:t>
          </a:r>
        </a:p>
      </dgm:t>
    </dgm:pt>
    <dgm:pt modelId="{9E46C3C5-FAF9-403A-AC64-4B4169CB5529}" type="parTrans" cxnId="{7D736422-465E-41C9-9E41-332DCDEBF2DE}">
      <dgm:prSet/>
      <dgm:spPr/>
      <dgm:t>
        <a:bodyPr/>
        <a:lstStyle/>
        <a:p>
          <a:endParaRPr lang="en-GB"/>
        </a:p>
      </dgm:t>
    </dgm:pt>
    <dgm:pt modelId="{01E209C1-678F-4FB1-86B2-602B45753CAF}" type="sibTrans" cxnId="{7D736422-465E-41C9-9E41-332DCDEBF2DE}">
      <dgm:prSet/>
      <dgm:spPr/>
      <dgm:t>
        <a:bodyPr/>
        <a:lstStyle/>
        <a:p>
          <a:endParaRPr lang="en-GB"/>
        </a:p>
      </dgm:t>
    </dgm:pt>
    <dgm:pt modelId="{3B3EF496-B429-41C7-91DB-B2E4D3E5B3C8}">
      <dgm:prSet phldrT="[Text]"/>
      <dgm:spPr/>
      <dgm:t>
        <a:bodyPr/>
        <a:lstStyle/>
        <a:p>
          <a:r>
            <a:rPr lang="en-GB" dirty="0"/>
            <a:t>More people living with life limiting conditions</a:t>
          </a:r>
        </a:p>
      </dgm:t>
    </dgm:pt>
    <dgm:pt modelId="{BB74983F-2C19-46D7-B94A-A775A63D11FE}" type="parTrans" cxnId="{9BE0CA5D-3AEC-470B-BDE8-6878011AF420}">
      <dgm:prSet/>
      <dgm:spPr/>
      <dgm:t>
        <a:bodyPr/>
        <a:lstStyle/>
        <a:p>
          <a:endParaRPr lang="en-GB"/>
        </a:p>
      </dgm:t>
    </dgm:pt>
    <dgm:pt modelId="{676AC80B-A915-4220-9265-3DD98F030288}" type="sibTrans" cxnId="{9BE0CA5D-3AEC-470B-BDE8-6878011AF420}">
      <dgm:prSet/>
      <dgm:spPr/>
      <dgm:t>
        <a:bodyPr/>
        <a:lstStyle/>
        <a:p>
          <a:endParaRPr lang="en-GB"/>
        </a:p>
      </dgm:t>
    </dgm:pt>
    <dgm:pt modelId="{B5DA3B67-BBCC-448C-9A37-83CE2695081F}">
      <dgm:prSet phldrT="[Text]"/>
      <dgm:spPr/>
      <dgm:t>
        <a:bodyPr/>
        <a:lstStyle/>
        <a:p>
          <a:r>
            <a:rPr lang="en-GB" dirty="0"/>
            <a:t>Decrease in working age adults – less tax and less people in the health and social care workforce</a:t>
          </a:r>
        </a:p>
      </dgm:t>
    </dgm:pt>
    <dgm:pt modelId="{E658D089-D2FC-491B-AB9D-5D6180FA16C6}" type="parTrans" cxnId="{F31FD43F-BC0F-4A3B-BB9D-B9E26C40C837}">
      <dgm:prSet/>
      <dgm:spPr/>
      <dgm:t>
        <a:bodyPr/>
        <a:lstStyle/>
        <a:p>
          <a:endParaRPr lang="en-GB"/>
        </a:p>
      </dgm:t>
    </dgm:pt>
    <dgm:pt modelId="{F0614DB7-ED22-481C-84DC-99667F045331}" type="sibTrans" cxnId="{F31FD43F-BC0F-4A3B-BB9D-B9E26C40C837}">
      <dgm:prSet/>
      <dgm:spPr/>
      <dgm:t>
        <a:bodyPr/>
        <a:lstStyle/>
        <a:p>
          <a:endParaRPr lang="en-GB"/>
        </a:p>
      </dgm:t>
    </dgm:pt>
    <dgm:pt modelId="{238BA028-EF33-4937-8C3E-62AA873E9ADE}">
      <dgm:prSet phldrT="[Text]"/>
      <dgm:spPr/>
      <dgm:t>
        <a:bodyPr/>
        <a:lstStyle/>
        <a:p>
          <a:r>
            <a:rPr lang="en-GB" dirty="0"/>
            <a:t>High costs of healthcare and increased NHS spending</a:t>
          </a:r>
        </a:p>
      </dgm:t>
    </dgm:pt>
    <dgm:pt modelId="{09A71386-3D8C-46D3-BF1C-3120C8DC22E5}" type="parTrans" cxnId="{2C3244C8-96A4-4751-9DA3-2AA0B9742EE8}">
      <dgm:prSet/>
      <dgm:spPr/>
      <dgm:t>
        <a:bodyPr/>
        <a:lstStyle/>
        <a:p>
          <a:endParaRPr lang="en-GB"/>
        </a:p>
      </dgm:t>
    </dgm:pt>
    <dgm:pt modelId="{E7A33D36-1FD8-4668-ACD5-D193B980DA4B}" type="sibTrans" cxnId="{2C3244C8-96A4-4751-9DA3-2AA0B9742EE8}">
      <dgm:prSet/>
      <dgm:spPr/>
      <dgm:t>
        <a:bodyPr/>
        <a:lstStyle/>
        <a:p>
          <a:endParaRPr lang="en-GB"/>
        </a:p>
      </dgm:t>
    </dgm:pt>
    <dgm:pt modelId="{C3C20E8C-939E-44D4-BE05-59E39D002F01}">
      <dgm:prSet phldrT="[Text]"/>
      <dgm:spPr/>
      <dgm:t>
        <a:bodyPr/>
        <a:lstStyle/>
        <a:p>
          <a:r>
            <a:rPr lang="en-GB" dirty="0"/>
            <a:t>Staff shortages in clinical medicine and domiciliary/residential care workers</a:t>
          </a:r>
        </a:p>
      </dgm:t>
    </dgm:pt>
    <dgm:pt modelId="{BBC26139-B3FD-4BC3-8079-9342D312A016}" type="parTrans" cxnId="{2E2B5E25-D49A-4EA3-8112-BCCD4B4288F4}">
      <dgm:prSet/>
      <dgm:spPr/>
      <dgm:t>
        <a:bodyPr/>
        <a:lstStyle/>
        <a:p>
          <a:endParaRPr lang="en-GB"/>
        </a:p>
      </dgm:t>
    </dgm:pt>
    <dgm:pt modelId="{E911CE0F-2AD9-4B82-B1F9-533AF1C79C03}" type="sibTrans" cxnId="{2E2B5E25-D49A-4EA3-8112-BCCD4B4288F4}">
      <dgm:prSet/>
      <dgm:spPr/>
      <dgm:t>
        <a:bodyPr/>
        <a:lstStyle/>
        <a:p>
          <a:endParaRPr lang="en-GB"/>
        </a:p>
      </dgm:t>
    </dgm:pt>
    <dgm:pt modelId="{230B59F9-9921-4FB4-AEFA-925E2F48412A}">
      <dgm:prSet/>
      <dgm:spPr/>
      <dgm:t>
        <a:bodyPr/>
        <a:lstStyle/>
        <a:p>
          <a:r>
            <a:rPr lang="en-GB" dirty="0"/>
            <a:t>Many frail elderly patients in hospital unable to be discharged due to lack of social care capacity in the community</a:t>
          </a:r>
        </a:p>
      </dgm:t>
    </dgm:pt>
    <dgm:pt modelId="{D65FD1CD-36E4-4CB8-9881-B07C8E626C21}" type="parTrans" cxnId="{B24472FB-B904-4649-BAF1-00BB95AE61D8}">
      <dgm:prSet/>
      <dgm:spPr/>
      <dgm:t>
        <a:bodyPr/>
        <a:lstStyle/>
        <a:p>
          <a:endParaRPr lang="en-GB"/>
        </a:p>
      </dgm:t>
    </dgm:pt>
    <dgm:pt modelId="{155922C0-3C1F-426C-BF1C-38A1C05093AF}" type="sibTrans" cxnId="{B24472FB-B904-4649-BAF1-00BB95AE61D8}">
      <dgm:prSet/>
      <dgm:spPr/>
      <dgm:t>
        <a:bodyPr/>
        <a:lstStyle/>
        <a:p>
          <a:endParaRPr lang="en-GB"/>
        </a:p>
      </dgm:t>
    </dgm:pt>
    <dgm:pt modelId="{C57C1214-BD56-46B8-AD94-BECA6F85A819}">
      <dgm:prSet/>
      <dgm:spPr/>
      <dgm:t>
        <a:bodyPr/>
        <a:lstStyle/>
        <a:p>
          <a:r>
            <a:rPr lang="en-GB" dirty="0"/>
            <a:t>Too many assessments and not enough “joined up” care leading to delays in provision</a:t>
          </a:r>
        </a:p>
      </dgm:t>
    </dgm:pt>
    <dgm:pt modelId="{138331C1-92FB-4EF0-BDFE-8BB8C7CD883B}" type="parTrans" cxnId="{102C4FA9-BE32-43C2-ADFE-3B7A9A1E6B53}">
      <dgm:prSet/>
      <dgm:spPr/>
      <dgm:t>
        <a:bodyPr/>
        <a:lstStyle/>
        <a:p>
          <a:endParaRPr lang="en-GB"/>
        </a:p>
      </dgm:t>
    </dgm:pt>
    <dgm:pt modelId="{F4CA480C-C4C2-4526-99D3-ACB698CFBC2E}" type="sibTrans" cxnId="{102C4FA9-BE32-43C2-ADFE-3B7A9A1E6B53}">
      <dgm:prSet/>
      <dgm:spPr/>
      <dgm:t>
        <a:bodyPr/>
        <a:lstStyle/>
        <a:p>
          <a:endParaRPr lang="en-GB"/>
        </a:p>
      </dgm:t>
    </dgm:pt>
    <dgm:pt modelId="{DFF67B84-AB6C-435C-B2CE-890673D2BA9A}">
      <dgm:prSet/>
      <dgm:spPr/>
      <dgm:t>
        <a:bodyPr/>
        <a:lstStyle/>
        <a:p>
          <a:r>
            <a:rPr lang="en-GB" dirty="0"/>
            <a:t>Wider range of social determinants such as poverty, poor education and unemployment has impact on provision</a:t>
          </a:r>
        </a:p>
      </dgm:t>
    </dgm:pt>
    <dgm:pt modelId="{2A3DEA3E-CE31-44AB-ACBE-D7AEED3989F8}" type="parTrans" cxnId="{7E89D4BE-AC56-49C4-87AE-1610EF7500AF}">
      <dgm:prSet/>
      <dgm:spPr/>
      <dgm:t>
        <a:bodyPr/>
        <a:lstStyle/>
        <a:p>
          <a:endParaRPr lang="en-GB"/>
        </a:p>
      </dgm:t>
    </dgm:pt>
    <dgm:pt modelId="{796D85A9-17F0-4944-9B50-8BC44F398507}" type="sibTrans" cxnId="{7E89D4BE-AC56-49C4-87AE-1610EF7500AF}">
      <dgm:prSet/>
      <dgm:spPr/>
      <dgm:t>
        <a:bodyPr/>
        <a:lstStyle/>
        <a:p>
          <a:endParaRPr lang="en-GB"/>
        </a:p>
      </dgm:t>
    </dgm:pt>
    <dgm:pt modelId="{8557E9DD-E8AC-4717-9D05-9D51BC7929CA}" type="pres">
      <dgm:prSet presAssocID="{02E9754A-EB93-4046-ABFE-A0E54F893B32}" presName="diagram" presStyleCnt="0">
        <dgm:presLayoutVars>
          <dgm:dir/>
          <dgm:resizeHandles val="exact"/>
        </dgm:presLayoutVars>
      </dgm:prSet>
      <dgm:spPr/>
    </dgm:pt>
    <dgm:pt modelId="{2F3A96D1-32CE-45BE-9266-3B7AC5A011FA}" type="pres">
      <dgm:prSet presAssocID="{ADAC521E-A0B8-469D-934C-A0C208BC3995}" presName="node" presStyleLbl="node1" presStyleIdx="0" presStyleCnt="8">
        <dgm:presLayoutVars>
          <dgm:bulletEnabled val="1"/>
        </dgm:presLayoutVars>
      </dgm:prSet>
      <dgm:spPr/>
    </dgm:pt>
    <dgm:pt modelId="{309772FF-C124-48C2-9D68-C46432188F76}" type="pres">
      <dgm:prSet presAssocID="{01E209C1-678F-4FB1-86B2-602B45753CAF}" presName="sibTrans" presStyleCnt="0"/>
      <dgm:spPr/>
    </dgm:pt>
    <dgm:pt modelId="{9A3120D5-C945-4AEF-A83C-C16B019C3A37}" type="pres">
      <dgm:prSet presAssocID="{3B3EF496-B429-41C7-91DB-B2E4D3E5B3C8}" presName="node" presStyleLbl="node1" presStyleIdx="1" presStyleCnt="8">
        <dgm:presLayoutVars>
          <dgm:bulletEnabled val="1"/>
        </dgm:presLayoutVars>
      </dgm:prSet>
      <dgm:spPr/>
    </dgm:pt>
    <dgm:pt modelId="{E125DA38-C8F6-40FE-9DB7-571A3263512F}" type="pres">
      <dgm:prSet presAssocID="{676AC80B-A915-4220-9265-3DD98F030288}" presName="sibTrans" presStyleCnt="0"/>
      <dgm:spPr/>
    </dgm:pt>
    <dgm:pt modelId="{5D36CB67-5954-4F71-BF20-0C03A827BAE3}" type="pres">
      <dgm:prSet presAssocID="{B5DA3B67-BBCC-448C-9A37-83CE2695081F}" presName="node" presStyleLbl="node1" presStyleIdx="2" presStyleCnt="8" custLinFactNeighborY="0">
        <dgm:presLayoutVars>
          <dgm:bulletEnabled val="1"/>
        </dgm:presLayoutVars>
      </dgm:prSet>
      <dgm:spPr/>
    </dgm:pt>
    <dgm:pt modelId="{FDEA65B0-0CE0-471E-A1B3-A20C6D869761}" type="pres">
      <dgm:prSet presAssocID="{F0614DB7-ED22-481C-84DC-99667F045331}" presName="sibTrans" presStyleCnt="0"/>
      <dgm:spPr/>
    </dgm:pt>
    <dgm:pt modelId="{CA9980C2-FB83-4338-BB3A-80119EDBE2DE}" type="pres">
      <dgm:prSet presAssocID="{238BA028-EF33-4937-8C3E-62AA873E9ADE}" presName="node" presStyleLbl="node1" presStyleIdx="3" presStyleCnt="8">
        <dgm:presLayoutVars>
          <dgm:bulletEnabled val="1"/>
        </dgm:presLayoutVars>
      </dgm:prSet>
      <dgm:spPr/>
    </dgm:pt>
    <dgm:pt modelId="{883DA932-825E-496D-953D-71DE58AA9C65}" type="pres">
      <dgm:prSet presAssocID="{E7A33D36-1FD8-4668-ACD5-D193B980DA4B}" presName="sibTrans" presStyleCnt="0"/>
      <dgm:spPr/>
    </dgm:pt>
    <dgm:pt modelId="{4DC02E27-A2C7-4A3A-AFF3-5A914572EB48}" type="pres">
      <dgm:prSet presAssocID="{C3C20E8C-939E-44D4-BE05-59E39D002F01}" presName="node" presStyleLbl="node1" presStyleIdx="4" presStyleCnt="8">
        <dgm:presLayoutVars>
          <dgm:bulletEnabled val="1"/>
        </dgm:presLayoutVars>
      </dgm:prSet>
      <dgm:spPr/>
    </dgm:pt>
    <dgm:pt modelId="{66FA8373-5470-4092-8C0E-6128DD1358D5}" type="pres">
      <dgm:prSet presAssocID="{E911CE0F-2AD9-4B82-B1F9-533AF1C79C03}" presName="sibTrans" presStyleCnt="0"/>
      <dgm:spPr/>
    </dgm:pt>
    <dgm:pt modelId="{294BBF4A-A585-4263-A7FD-0E81C0879815}" type="pres">
      <dgm:prSet presAssocID="{230B59F9-9921-4FB4-AEFA-925E2F48412A}" presName="node" presStyleLbl="node1" presStyleIdx="5" presStyleCnt="8">
        <dgm:presLayoutVars>
          <dgm:bulletEnabled val="1"/>
        </dgm:presLayoutVars>
      </dgm:prSet>
      <dgm:spPr/>
    </dgm:pt>
    <dgm:pt modelId="{4B36AB4C-21BF-428F-B9C2-F97A6DC34735}" type="pres">
      <dgm:prSet presAssocID="{155922C0-3C1F-426C-BF1C-38A1C05093AF}" presName="sibTrans" presStyleCnt="0"/>
      <dgm:spPr/>
    </dgm:pt>
    <dgm:pt modelId="{CBF278B8-44AE-4162-A868-CF7439F6F087}" type="pres">
      <dgm:prSet presAssocID="{C57C1214-BD56-46B8-AD94-BECA6F85A819}" presName="node" presStyleLbl="node1" presStyleIdx="6" presStyleCnt="8">
        <dgm:presLayoutVars>
          <dgm:bulletEnabled val="1"/>
        </dgm:presLayoutVars>
      </dgm:prSet>
      <dgm:spPr/>
    </dgm:pt>
    <dgm:pt modelId="{7404AA97-26A9-42BC-8AC7-72FB2544BB41}" type="pres">
      <dgm:prSet presAssocID="{F4CA480C-C4C2-4526-99D3-ACB698CFBC2E}" presName="sibTrans" presStyleCnt="0"/>
      <dgm:spPr/>
    </dgm:pt>
    <dgm:pt modelId="{746F71FE-90BE-4041-A0CD-0515FA8682F7}" type="pres">
      <dgm:prSet presAssocID="{DFF67B84-AB6C-435C-B2CE-890673D2BA9A}" presName="node" presStyleLbl="node1" presStyleIdx="7" presStyleCnt="8">
        <dgm:presLayoutVars>
          <dgm:bulletEnabled val="1"/>
        </dgm:presLayoutVars>
      </dgm:prSet>
      <dgm:spPr/>
    </dgm:pt>
  </dgm:ptLst>
  <dgm:cxnLst>
    <dgm:cxn modelId="{7D736422-465E-41C9-9E41-332DCDEBF2DE}" srcId="{02E9754A-EB93-4046-ABFE-A0E54F893B32}" destId="{ADAC521E-A0B8-469D-934C-A0C208BC3995}" srcOrd="0" destOrd="0" parTransId="{9E46C3C5-FAF9-403A-AC64-4B4169CB5529}" sibTransId="{01E209C1-678F-4FB1-86B2-602B45753CAF}"/>
    <dgm:cxn modelId="{2E2B5E25-D49A-4EA3-8112-BCCD4B4288F4}" srcId="{02E9754A-EB93-4046-ABFE-A0E54F893B32}" destId="{C3C20E8C-939E-44D4-BE05-59E39D002F01}" srcOrd="4" destOrd="0" parTransId="{BBC26139-B3FD-4BC3-8079-9342D312A016}" sibTransId="{E911CE0F-2AD9-4B82-B1F9-533AF1C79C03}"/>
    <dgm:cxn modelId="{07CC4629-EAC3-4499-81D1-80BA770E8FFA}" type="presOf" srcId="{C57C1214-BD56-46B8-AD94-BECA6F85A819}" destId="{CBF278B8-44AE-4162-A868-CF7439F6F087}" srcOrd="0" destOrd="0" presId="urn:microsoft.com/office/officeart/2005/8/layout/default"/>
    <dgm:cxn modelId="{F31FD43F-BC0F-4A3B-BB9D-B9E26C40C837}" srcId="{02E9754A-EB93-4046-ABFE-A0E54F893B32}" destId="{B5DA3B67-BBCC-448C-9A37-83CE2695081F}" srcOrd="2" destOrd="0" parTransId="{E658D089-D2FC-491B-AB9D-5D6180FA16C6}" sibTransId="{F0614DB7-ED22-481C-84DC-99667F045331}"/>
    <dgm:cxn modelId="{9BE0CA5D-3AEC-470B-BDE8-6878011AF420}" srcId="{02E9754A-EB93-4046-ABFE-A0E54F893B32}" destId="{3B3EF496-B429-41C7-91DB-B2E4D3E5B3C8}" srcOrd="1" destOrd="0" parTransId="{BB74983F-2C19-46D7-B94A-A775A63D11FE}" sibTransId="{676AC80B-A915-4220-9265-3DD98F030288}"/>
    <dgm:cxn modelId="{362F0764-177A-4CF0-8B49-0D98AE1807A3}" type="presOf" srcId="{DFF67B84-AB6C-435C-B2CE-890673D2BA9A}" destId="{746F71FE-90BE-4041-A0CD-0515FA8682F7}" srcOrd="0" destOrd="0" presId="urn:microsoft.com/office/officeart/2005/8/layout/default"/>
    <dgm:cxn modelId="{DF16ED68-F8DE-4F77-B81A-7B774DF954E3}" type="presOf" srcId="{238BA028-EF33-4937-8C3E-62AA873E9ADE}" destId="{CA9980C2-FB83-4338-BB3A-80119EDBE2DE}" srcOrd="0" destOrd="0" presId="urn:microsoft.com/office/officeart/2005/8/layout/default"/>
    <dgm:cxn modelId="{B76B3B93-BECC-4893-A14F-A8962F400D63}" type="presOf" srcId="{3B3EF496-B429-41C7-91DB-B2E4D3E5B3C8}" destId="{9A3120D5-C945-4AEF-A83C-C16B019C3A37}" srcOrd="0" destOrd="0" presId="urn:microsoft.com/office/officeart/2005/8/layout/default"/>
    <dgm:cxn modelId="{102C4FA9-BE32-43C2-ADFE-3B7A9A1E6B53}" srcId="{02E9754A-EB93-4046-ABFE-A0E54F893B32}" destId="{C57C1214-BD56-46B8-AD94-BECA6F85A819}" srcOrd="6" destOrd="0" parTransId="{138331C1-92FB-4EF0-BDFE-8BB8C7CD883B}" sibTransId="{F4CA480C-C4C2-4526-99D3-ACB698CFBC2E}"/>
    <dgm:cxn modelId="{7E89D4BE-AC56-49C4-87AE-1610EF7500AF}" srcId="{02E9754A-EB93-4046-ABFE-A0E54F893B32}" destId="{DFF67B84-AB6C-435C-B2CE-890673D2BA9A}" srcOrd="7" destOrd="0" parTransId="{2A3DEA3E-CE31-44AB-ACBE-D7AEED3989F8}" sibTransId="{796D85A9-17F0-4944-9B50-8BC44F398507}"/>
    <dgm:cxn modelId="{2C3244C8-96A4-4751-9DA3-2AA0B9742EE8}" srcId="{02E9754A-EB93-4046-ABFE-A0E54F893B32}" destId="{238BA028-EF33-4937-8C3E-62AA873E9ADE}" srcOrd="3" destOrd="0" parTransId="{09A71386-3D8C-46D3-BF1C-3120C8DC22E5}" sibTransId="{E7A33D36-1FD8-4668-ACD5-D193B980DA4B}"/>
    <dgm:cxn modelId="{3FF6E3D2-9988-4E0E-8B2A-46E7ED3D5C5D}" type="presOf" srcId="{ADAC521E-A0B8-469D-934C-A0C208BC3995}" destId="{2F3A96D1-32CE-45BE-9266-3B7AC5A011FA}" srcOrd="0" destOrd="0" presId="urn:microsoft.com/office/officeart/2005/8/layout/default"/>
    <dgm:cxn modelId="{859490D7-A7B4-4BC6-AB33-2908DFCCC38D}" type="presOf" srcId="{02E9754A-EB93-4046-ABFE-A0E54F893B32}" destId="{8557E9DD-E8AC-4717-9D05-9D51BC7929CA}" srcOrd="0" destOrd="0" presId="urn:microsoft.com/office/officeart/2005/8/layout/default"/>
    <dgm:cxn modelId="{D00746E2-E0BD-4A39-B547-AA1A5FB625AC}" type="presOf" srcId="{230B59F9-9921-4FB4-AEFA-925E2F48412A}" destId="{294BBF4A-A585-4263-A7FD-0E81C0879815}" srcOrd="0" destOrd="0" presId="urn:microsoft.com/office/officeart/2005/8/layout/default"/>
    <dgm:cxn modelId="{192B28E9-FA22-40FD-9E71-C1783B9822FE}" type="presOf" srcId="{C3C20E8C-939E-44D4-BE05-59E39D002F01}" destId="{4DC02E27-A2C7-4A3A-AFF3-5A914572EB48}" srcOrd="0" destOrd="0" presId="urn:microsoft.com/office/officeart/2005/8/layout/default"/>
    <dgm:cxn modelId="{88CFAEF0-FDD0-4BA9-B960-B004993EA6E5}" type="presOf" srcId="{B5DA3B67-BBCC-448C-9A37-83CE2695081F}" destId="{5D36CB67-5954-4F71-BF20-0C03A827BAE3}" srcOrd="0" destOrd="0" presId="urn:microsoft.com/office/officeart/2005/8/layout/default"/>
    <dgm:cxn modelId="{B24472FB-B904-4649-BAF1-00BB95AE61D8}" srcId="{02E9754A-EB93-4046-ABFE-A0E54F893B32}" destId="{230B59F9-9921-4FB4-AEFA-925E2F48412A}" srcOrd="5" destOrd="0" parTransId="{D65FD1CD-36E4-4CB8-9881-B07C8E626C21}" sibTransId="{155922C0-3C1F-426C-BF1C-38A1C05093AF}"/>
    <dgm:cxn modelId="{43D09E1D-3D2E-4FCE-8937-2BA0AF0FA1CE}" type="presParOf" srcId="{8557E9DD-E8AC-4717-9D05-9D51BC7929CA}" destId="{2F3A96D1-32CE-45BE-9266-3B7AC5A011FA}" srcOrd="0" destOrd="0" presId="urn:microsoft.com/office/officeart/2005/8/layout/default"/>
    <dgm:cxn modelId="{9C724DA9-8DC1-4D26-8D11-2FDD651F7529}" type="presParOf" srcId="{8557E9DD-E8AC-4717-9D05-9D51BC7929CA}" destId="{309772FF-C124-48C2-9D68-C46432188F76}" srcOrd="1" destOrd="0" presId="urn:microsoft.com/office/officeart/2005/8/layout/default"/>
    <dgm:cxn modelId="{8E4039DC-CC40-42DF-8C42-DEFBDA689B66}" type="presParOf" srcId="{8557E9DD-E8AC-4717-9D05-9D51BC7929CA}" destId="{9A3120D5-C945-4AEF-A83C-C16B019C3A37}" srcOrd="2" destOrd="0" presId="urn:microsoft.com/office/officeart/2005/8/layout/default"/>
    <dgm:cxn modelId="{7E15E665-FD8C-46FF-89B2-803404344162}" type="presParOf" srcId="{8557E9DD-E8AC-4717-9D05-9D51BC7929CA}" destId="{E125DA38-C8F6-40FE-9DB7-571A3263512F}" srcOrd="3" destOrd="0" presId="urn:microsoft.com/office/officeart/2005/8/layout/default"/>
    <dgm:cxn modelId="{2AD5BFED-5D65-47D7-8DCC-DA95443A0A36}" type="presParOf" srcId="{8557E9DD-E8AC-4717-9D05-9D51BC7929CA}" destId="{5D36CB67-5954-4F71-BF20-0C03A827BAE3}" srcOrd="4" destOrd="0" presId="urn:microsoft.com/office/officeart/2005/8/layout/default"/>
    <dgm:cxn modelId="{5452D8CC-07DB-4D0F-B99B-5C449A921366}" type="presParOf" srcId="{8557E9DD-E8AC-4717-9D05-9D51BC7929CA}" destId="{FDEA65B0-0CE0-471E-A1B3-A20C6D869761}" srcOrd="5" destOrd="0" presId="urn:microsoft.com/office/officeart/2005/8/layout/default"/>
    <dgm:cxn modelId="{A16340A9-B366-47DE-B313-FF6BF4A711A6}" type="presParOf" srcId="{8557E9DD-E8AC-4717-9D05-9D51BC7929CA}" destId="{CA9980C2-FB83-4338-BB3A-80119EDBE2DE}" srcOrd="6" destOrd="0" presId="urn:microsoft.com/office/officeart/2005/8/layout/default"/>
    <dgm:cxn modelId="{15995BA8-853D-42E7-A8E6-490FA89D813B}" type="presParOf" srcId="{8557E9DD-E8AC-4717-9D05-9D51BC7929CA}" destId="{883DA932-825E-496D-953D-71DE58AA9C65}" srcOrd="7" destOrd="0" presId="urn:microsoft.com/office/officeart/2005/8/layout/default"/>
    <dgm:cxn modelId="{C0AAC109-498E-4B85-B40C-805B49D949C1}" type="presParOf" srcId="{8557E9DD-E8AC-4717-9D05-9D51BC7929CA}" destId="{4DC02E27-A2C7-4A3A-AFF3-5A914572EB48}" srcOrd="8" destOrd="0" presId="urn:microsoft.com/office/officeart/2005/8/layout/default"/>
    <dgm:cxn modelId="{07E8663F-4D46-4851-BAEA-751527A00426}" type="presParOf" srcId="{8557E9DD-E8AC-4717-9D05-9D51BC7929CA}" destId="{66FA8373-5470-4092-8C0E-6128DD1358D5}" srcOrd="9" destOrd="0" presId="urn:microsoft.com/office/officeart/2005/8/layout/default"/>
    <dgm:cxn modelId="{146FEAE9-7A8C-4BA9-A0D0-AC5FCF1FD726}" type="presParOf" srcId="{8557E9DD-E8AC-4717-9D05-9D51BC7929CA}" destId="{294BBF4A-A585-4263-A7FD-0E81C0879815}" srcOrd="10" destOrd="0" presId="urn:microsoft.com/office/officeart/2005/8/layout/default"/>
    <dgm:cxn modelId="{F740662B-099C-4C97-BD87-CF337114A133}" type="presParOf" srcId="{8557E9DD-E8AC-4717-9D05-9D51BC7929CA}" destId="{4B36AB4C-21BF-428F-B9C2-F97A6DC34735}" srcOrd="11" destOrd="0" presId="urn:microsoft.com/office/officeart/2005/8/layout/default"/>
    <dgm:cxn modelId="{46A7135C-F6F5-40EB-8199-9D8267544CF2}" type="presParOf" srcId="{8557E9DD-E8AC-4717-9D05-9D51BC7929CA}" destId="{CBF278B8-44AE-4162-A868-CF7439F6F087}" srcOrd="12" destOrd="0" presId="urn:microsoft.com/office/officeart/2005/8/layout/default"/>
    <dgm:cxn modelId="{419FB447-E9E9-4BB7-B1ED-14F6737FF0F2}" type="presParOf" srcId="{8557E9DD-E8AC-4717-9D05-9D51BC7929CA}" destId="{7404AA97-26A9-42BC-8AC7-72FB2544BB41}" srcOrd="13" destOrd="0" presId="urn:microsoft.com/office/officeart/2005/8/layout/default"/>
    <dgm:cxn modelId="{24A283C1-AEDE-4E2A-BDF8-ED47D22245EC}" type="presParOf" srcId="{8557E9DD-E8AC-4717-9D05-9D51BC7929CA}" destId="{746F71FE-90BE-4041-A0CD-0515FA8682F7}"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6B31562-084F-4498-AD21-C4DDB687240B}" type="doc">
      <dgm:prSet loTypeId="urn:microsoft.com/office/officeart/2005/8/layout/cycle4" loCatId="matrix" qsTypeId="urn:microsoft.com/office/officeart/2005/8/quickstyle/simple3" qsCatId="simple" csTypeId="urn:microsoft.com/office/officeart/2005/8/colors/accent1_2" csCatId="accent1" phldr="1"/>
      <dgm:spPr/>
      <dgm:t>
        <a:bodyPr/>
        <a:lstStyle/>
        <a:p>
          <a:endParaRPr lang="en-GB"/>
        </a:p>
      </dgm:t>
    </dgm:pt>
    <dgm:pt modelId="{C9AB2DAA-E20E-443C-BE8E-372DA219D990}">
      <dgm:prSet phldrT="[Text]"/>
      <dgm:spPr/>
      <dgm:t>
        <a:bodyPr/>
        <a:lstStyle/>
        <a:p>
          <a:r>
            <a:rPr lang="en-GB" dirty="0"/>
            <a:t>Population demographics</a:t>
          </a:r>
        </a:p>
      </dgm:t>
    </dgm:pt>
    <dgm:pt modelId="{F7BDBA3F-2FB1-45AD-A545-747B56B27DF3}" type="parTrans" cxnId="{4F334B02-79BD-4BED-B2A8-FEB241453560}">
      <dgm:prSet/>
      <dgm:spPr/>
      <dgm:t>
        <a:bodyPr/>
        <a:lstStyle/>
        <a:p>
          <a:endParaRPr lang="en-GB"/>
        </a:p>
      </dgm:t>
    </dgm:pt>
    <dgm:pt modelId="{BBDCC256-A6C3-4175-99E0-AE178F3BEAD6}" type="sibTrans" cxnId="{4F334B02-79BD-4BED-B2A8-FEB241453560}">
      <dgm:prSet/>
      <dgm:spPr/>
      <dgm:t>
        <a:bodyPr/>
        <a:lstStyle/>
        <a:p>
          <a:endParaRPr lang="en-GB"/>
        </a:p>
      </dgm:t>
    </dgm:pt>
    <dgm:pt modelId="{8FBF34D5-A8BC-4DF3-9BA0-09F07DFA3433}">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r>
            <a:rPr lang="en-GB" sz="1400" dirty="0"/>
            <a:t>Population increase in Wales from 1999 to 2017 of 7.7% (225,000)</a:t>
          </a:r>
        </a:p>
      </dgm:t>
    </dgm:pt>
    <dgm:pt modelId="{DA902EAA-DB71-4073-A6DB-1E7A96452ACC}" type="parTrans" cxnId="{58492418-2D2E-431A-9CAC-B5C0FA99F855}">
      <dgm:prSet/>
      <dgm:spPr/>
      <dgm:t>
        <a:bodyPr/>
        <a:lstStyle/>
        <a:p>
          <a:endParaRPr lang="en-GB"/>
        </a:p>
      </dgm:t>
    </dgm:pt>
    <dgm:pt modelId="{147C38D0-0B6F-4AEC-8CEA-A6720226528A}" type="sibTrans" cxnId="{58492418-2D2E-431A-9CAC-B5C0FA99F855}">
      <dgm:prSet/>
      <dgm:spPr/>
      <dgm:t>
        <a:bodyPr/>
        <a:lstStyle/>
        <a:p>
          <a:endParaRPr lang="en-GB"/>
        </a:p>
      </dgm:t>
    </dgm:pt>
    <dgm:pt modelId="{848C7AF7-480F-446A-985F-184F771D016F}">
      <dgm:prSet phldrT="[Text]"/>
      <dgm:spPr/>
      <dgm:t>
        <a:bodyPr/>
        <a:lstStyle/>
        <a:p>
          <a:r>
            <a:rPr lang="en-GB" dirty="0"/>
            <a:t>Health standards</a:t>
          </a:r>
        </a:p>
      </dgm:t>
    </dgm:pt>
    <dgm:pt modelId="{DFE3420B-9EE7-4968-A56D-54F14B51491D}" type="parTrans" cxnId="{6C5526DA-1643-418B-B860-E108F837552D}">
      <dgm:prSet/>
      <dgm:spPr/>
      <dgm:t>
        <a:bodyPr/>
        <a:lstStyle/>
        <a:p>
          <a:endParaRPr lang="en-GB"/>
        </a:p>
      </dgm:t>
    </dgm:pt>
    <dgm:pt modelId="{9408DE95-C4BE-4BA0-ADAA-6DBBFD253887}" type="sibTrans" cxnId="{6C5526DA-1643-418B-B860-E108F837552D}">
      <dgm:prSet/>
      <dgm:spPr/>
      <dgm:t>
        <a:bodyPr/>
        <a:lstStyle/>
        <a:p>
          <a:endParaRPr lang="en-GB"/>
        </a:p>
      </dgm:t>
    </dgm:pt>
    <dgm:pt modelId="{33790378-9405-4CC9-9A05-5E06E17F9EAB}">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r>
            <a:rPr lang="en-GB" sz="1400" dirty="0"/>
            <a:t>Increase in adults living with stroke, heart conditions and dementia</a:t>
          </a:r>
        </a:p>
      </dgm:t>
    </dgm:pt>
    <dgm:pt modelId="{D43D2C8C-375C-4E46-9C2D-63933C04B6E5}" type="parTrans" cxnId="{FF6E52C4-D981-4DBA-B394-86BC2F86A23F}">
      <dgm:prSet/>
      <dgm:spPr/>
      <dgm:t>
        <a:bodyPr/>
        <a:lstStyle/>
        <a:p>
          <a:endParaRPr lang="en-GB"/>
        </a:p>
      </dgm:t>
    </dgm:pt>
    <dgm:pt modelId="{3DFC87A1-58A0-457A-AA09-A304A47397C0}" type="sibTrans" cxnId="{FF6E52C4-D981-4DBA-B394-86BC2F86A23F}">
      <dgm:prSet/>
      <dgm:spPr/>
      <dgm:t>
        <a:bodyPr/>
        <a:lstStyle/>
        <a:p>
          <a:endParaRPr lang="en-GB"/>
        </a:p>
      </dgm:t>
    </dgm:pt>
    <dgm:pt modelId="{877B0D3F-599B-4C83-9959-066E3530EAB4}">
      <dgm:prSet phldrT="[Text]"/>
      <dgm:spPr/>
      <dgm:t>
        <a:bodyPr/>
        <a:lstStyle/>
        <a:p>
          <a:r>
            <a:rPr lang="en-GB" dirty="0"/>
            <a:t>Multiculturalism</a:t>
          </a:r>
        </a:p>
      </dgm:t>
    </dgm:pt>
    <dgm:pt modelId="{26627605-B7D2-4DB5-8598-42CF15A37809}" type="parTrans" cxnId="{F552EFA5-1E17-4D5C-9527-FEF1025421EA}">
      <dgm:prSet/>
      <dgm:spPr/>
      <dgm:t>
        <a:bodyPr/>
        <a:lstStyle/>
        <a:p>
          <a:endParaRPr lang="en-GB"/>
        </a:p>
      </dgm:t>
    </dgm:pt>
    <dgm:pt modelId="{90D38585-5EA9-4D4A-A638-3667F94EF807}" type="sibTrans" cxnId="{F552EFA5-1E17-4D5C-9527-FEF1025421EA}">
      <dgm:prSet/>
      <dgm:spPr/>
      <dgm:t>
        <a:bodyPr/>
        <a:lstStyle/>
        <a:p>
          <a:endParaRPr lang="en-GB"/>
        </a:p>
      </dgm:t>
    </dgm:pt>
    <dgm:pt modelId="{967E49F8-8092-4320-BBCF-3D42CCD7647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r>
            <a:rPr lang="en-GB" sz="1400" dirty="0"/>
            <a:t>Proportional reduction in number of White British in Wales</a:t>
          </a:r>
        </a:p>
      </dgm:t>
    </dgm:pt>
    <dgm:pt modelId="{3C22B78F-5C87-403B-876D-3B8DB3EC45BE}" type="parTrans" cxnId="{A56D2404-F210-424C-BCAC-00F53A88D09C}">
      <dgm:prSet/>
      <dgm:spPr/>
      <dgm:t>
        <a:bodyPr/>
        <a:lstStyle/>
        <a:p>
          <a:endParaRPr lang="en-GB"/>
        </a:p>
      </dgm:t>
    </dgm:pt>
    <dgm:pt modelId="{382E9865-9842-48E9-AC18-44BDE45FEFFC}" type="sibTrans" cxnId="{A56D2404-F210-424C-BCAC-00F53A88D09C}">
      <dgm:prSet/>
      <dgm:spPr/>
      <dgm:t>
        <a:bodyPr/>
        <a:lstStyle/>
        <a:p>
          <a:endParaRPr lang="en-GB"/>
        </a:p>
      </dgm:t>
    </dgm:pt>
    <dgm:pt modelId="{A8EAAB78-AAAC-4935-9730-62B9DB213825}">
      <dgm:prSet phldrT="[Text]"/>
      <dgm:spPr/>
      <dgm:t>
        <a:bodyPr/>
        <a:lstStyle/>
        <a:p>
          <a:r>
            <a:rPr lang="en-GB" dirty="0"/>
            <a:t>Working patterns</a:t>
          </a:r>
        </a:p>
      </dgm:t>
    </dgm:pt>
    <dgm:pt modelId="{EFF92293-9683-4969-A864-CB73525C450B}" type="parTrans" cxnId="{2CE12ACA-89E5-46EE-B32D-5BBB73336888}">
      <dgm:prSet/>
      <dgm:spPr/>
      <dgm:t>
        <a:bodyPr/>
        <a:lstStyle/>
        <a:p>
          <a:endParaRPr lang="en-GB"/>
        </a:p>
      </dgm:t>
    </dgm:pt>
    <dgm:pt modelId="{E02B54C4-D38D-4E42-8613-D2BF434A369A}" type="sibTrans" cxnId="{2CE12ACA-89E5-46EE-B32D-5BBB73336888}">
      <dgm:prSet/>
      <dgm:spPr/>
      <dgm:t>
        <a:bodyPr/>
        <a:lstStyle/>
        <a:p>
          <a:endParaRPr lang="en-GB"/>
        </a:p>
      </dgm:t>
    </dgm:pt>
    <dgm:pt modelId="{003CDD60-C39B-4F14-A22A-FE8F2CF210C3}">
      <dgm:prSet phldrT="[Tex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r>
            <a:rPr lang="en-GB" sz="1400" dirty="0"/>
            <a:t>Improvement in air quality, reduction in carbon emissions, less cars on the roads</a:t>
          </a:r>
        </a:p>
      </dgm:t>
    </dgm:pt>
    <dgm:pt modelId="{B8ED72D3-524E-48DC-B63A-7A0034822532}" type="parTrans" cxnId="{2E36E6CE-4149-4094-9845-60A4E0357635}">
      <dgm:prSet/>
      <dgm:spPr/>
      <dgm:t>
        <a:bodyPr/>
        <a:lstStyle/>
        <a:p>
          <a:endParaRPr lang="en-GB"/>
        </a:p>
      </dgm:t>
    </dgm:pt>
    <dgm:pt modelId="{76E90973-38F9-46CD-B1C3-A7D91A0BB02A}" type="sibTrans" cxnId="{2E36E6CE-4149-4094-9845-60A4E0357635}">
      <dgm:prSet/>
      <dgm:spPr/>
      <dgm:t>
        <a:bodyPr/>
        <a:lstStyle/>
        <a:p>
          <a:endParaRPr lang="en-GB"/>
        </a:p>
      </dgm:t>
    </dgm:pt>
    <dgm:pt modelId="{669953F5-2A39-4196-8737-76D1269A6C7A}">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r>
            <a:rPr lang="en-GB" sz="1400" dirty="0"/>
            <a:t>People living longer, increase in ageing population (9.3% of population was over 75 in 2018, projected to rise to 13.7% by 2028)</a:t>
          </a:r>
        </a:p>
      </dgm:t>
    </dgm:pt>
    <dgm:pt modelId="{469CCC0C-841F-4088-9168-6B79BC6180C1}" type="parTrans" cxnId="{85217BB2-9CA5-49E5-9D14-9F4BC0858F07}">
      <dgm:prSet/>
      <dgm:spPr/>
      <dgm:t>
        <a:bodyPr/>
        <a:lstStyle/>
        <a:p>
          <a:endParaRPr lang="en-GB"/>
        </a:p>
      </dgm:t>
    </dgm:pt>
    <dgm:pt modelId="{585FB914-D791-43B2-9213-6A99F98CDBF4}" type="sibTrans" cxnId="{85217BB2-9CA5-49E5-9D14-9F4BC0858F07}">
      <dgm:prSet/>
      <dgm:spPr/>
      <dgm:t>
        <a:bodyPr/>
        <a:lstStyle/>
        <a:p>
          <a:endParaRPr lang="en-GB"/>
        </a:p>
      </dgm:t>
    </dgm:pt>
    <dgm:pt modelId="{2A5A21EE-3436-4B8F-82F5-9985410CDE6C}">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57150" indent="0"/>
          <a:endParaRPr lang="en-GB" sz="1000" dirty="0"/>
        </a:p>
      </dgm:t>
    </dgm:pt>
    <dgm:pt modelId="{A1D4A1DB-205F-4052-941F-1462129F623A}" type="parTrans" cxnId="{A6C7ED68-5617-40AC-AA5C-36EA58A1D384}">
      <dgm:prSet/>
      <dgm:spPr/>
      <dgm:t>
        <a:bodyPr/>
        <a:lstStyle/>
        <a:p>
          <a:endParaRPr lang="en-GB"/>
        </a:p>
      </dgm:t>
    </dgm:pt>
    <dgm:pt modelId="{FEC4A7B4-2882-4273-9B8D-DF2598B660C5}" type="sibTrans" cxnId="{A6C7ED68-5617-40AC-AA5C-36EA58A1D384}">
      <dgm:prSet/>
      <dgm:spPr/>
      <dgm:t>
        <a:bodyPr/>
        <a:lstStyle/>
        <a:p>
          <a:endParaRPr lang="en-GB"/>
        </a:p>
      </dgm:t>
    </dgm:pt>
    <dgm:pt modelId="{5B651159-B213-40BF-AE5E-A795A7B4E141}">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r>
            <a:rPr lang="en-GB" sz="1400" dirty="0"/>
            <a:t>More single households</a:t>
          </a:r>
        </a:p>
      </dgm:t>
    </dgm:pt>
    <dgm:pt modelId="{BD5D56EA-ADDB-4EA4-96E5-629B9E68F7E6}" type="parTrans" cxnId="{CA71BA4D-FDE1-4E92-BCFA-0963EE974198}">
      <dgm:prSet/>
      <dgm:spPr/>
      <dgm:t>
        <a:bodyPr/>
        <a:lstStyle/>
        <a:p>
          <a:endParaRPr lang="en-GB"/>
        </a:p>
      </dgm:t>
    </dgm:pt>
    <dgm:pt modelId="{936B8C65-2138-4563-BBE8-1BA84C63B0A5}" type="sibTrans" cxnId="{CA71BA4D-FDE1-4E92-BCFA-0963EE974198}">
      <dgm:prSet/>
      <dgm:spPr/>
      <dgm:t>
        <a:bodyPr/>
        <a:lstStyle/>
        <a:p>
          <a:endParaRPr lang="en-GB"/>
        </a:p>
      </dgm:t>
    </dgm:pt>
    <dgm:pt modelId="{4A03C6CB-2A37-4AAB-A77F-8580AFD2EA83}">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r>
            <a:rPr lang="en-GB" sz="1400" dirty="0"/>
            <a:t>Increase in the number of people living</a:t>
          </a:r>
          <a:endParaRPr lang="en-GB" sz="1000" dirty="0"/>
        </a:p>
      </dgm:t>
    </dgm:pt>
    <dgm:pt modelId="{BF27DFCB-2D68-465E-A154-1A6D8E1F01CD}" type="parTrans" cxnId="{F3758FAA-E497-4CE1-8D26-5BF0588DE3B2}">
      <dgm:prSet/>
      <dgm:spPr/>
      <dgm:t>
        <a:bodyPr/>
        <a:lstStyle/>
        <a:p>
          <a:endParaRPr lang="en-GB"/>
        </a:p>
      </dgm:t>
    </dgm:pt>
    <dgm:pt modelId="{8857973B-E3C9-4C52-AAFA-73B77D0DBF73}" type="sibTrans" cxnId="{F3758FAA-E497-4CE1-8D26-5BF0588DE3B2}">
      <dgm:prSet/>
      <dgm:spPr/>
      <dgm:t>
        <a:bodyPr/>
        <a:lstStyle/>
        <a:p>
          <a:endParaRPr lang="en-GB"/>
        </a:p>
      </dgm:t>
    </dgm:pt>
    <dgm:pt modelId="{E703DB18-C29B-49D4-B4C5-B490253E54C0}">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r>
            <a:rPr lang="en-GB" sz="1400" dirty="0"/>
            <a:t>Second largest ethnic group in Wales is Asian</a:t>
          </a:r>
        </a:p>
      </dgm:t>
    </dgm:pt>
    <dgm:pt modelId="{A702FA88-1007-4CAA-B07E-3EC4D0DD9FA4}" type="parTrans" cxnId="{206DA132-6BC4-4AB4-8837-BD75E837F618}">
      <dgm:prSet/>
      <dgm:spPr/>
      <dgm:t>
        <a:bodyPr/>
        <a:lstStyle/>
        <a:p>
          <a:endParaRPr lang="en-GB"/>
        </a:p>
      </dgm:t>
    </dgm:pt>
    <dgm:pt modelId="{3BB59AAE-6BC4-40AF-9219-90FC6AB6D584}" type="sibTrans" cxnId="{206DA132-6BC4-4AB4-8837-BD75E837F618}">
      <dgm:prSet/>
      <dgm:spPr/>
      <dgm:t>
        <a:bodyPr/>
        <a:lstStyle/>
        <a:p>
          <a:endParaRPr lang="en-GB"/>
        </a:p>
      </dgm:t>
    </dgm:pt>
    <dgm:pt modelId="{EF049885-368B-4934-BDD8-9A65E09DBBAD}">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r>
            <a:rPr lang="en-GB" sz="1400" dirty="0"/>
            <a:t>Number of Welsh population giving their religion as Christian reduced</a:t>
          </a:r>
        </a:p>
      </dgm:t>
    </dgm:pt>
    <dgm:pt modelId="{DC26D564-3D13-4D8E-81AD-86AE4EDB5C9C}" type="parTrans" cxnId="{75D482C8-5E24-43BD-BB19-F9E35DE7E591}">
      <dgm:prSet/>
      <dgm:spPr/>
      <dgm:t>
        <a:bodyPr/>
        <a:lstStyle/>
        <a:p>
          <a:endParaRPr lang="en-GB"/>
        </a:p>
      </dgm:t>
    </dgm:pt>
    <dgm:pt modelId="{EFB037B4-0FD3-4F69-9628-C67BD75E5EAD}" type="sibTrans" cxnId="{75D482C8-5E24-43BD-BB19-F9E35DE7E591}">
      <dgm:prSet/>
      <dgm:spPr/>
      <dgm:t>
        <a:bodyPr/>
        <a:lstStyle/>
        <a:p>
          <a:endParaRPr lang="en-GB"/>
        </a:p>
      </dgm:t>
    </dgm:pt>
    <dgm:pt modelId="{D034F027-0ABF-4E38-ACA1-E2CF05D5FE37}">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endParaRPr lang="en-GB" sz="1100" dirty="0"/>
        </a:p>
      </dgm:t>
    </dgm:pt>
    <dgm:pt modelId="{2C479396-DF30-4F3F-AE5F-1D04F6C6E829}" type="parTrans" cxnId="{D22EDA8D-9E15-4D8D-B481-0AB0A81DD05E}">
      <dgm:prSet/>
      <dgm:spPr/>
      <dgm:t>
        <a:bodyPr/>
        <a:lstStyle/>
        <a:p>
          <a:endParaRPr lang="en-GB"/>
        </a:p>
      </dgm:t>
    </dgm:pt>
    <dgm:pt modelId="{06969628-8D3F-4C89-8805-3F91CDC78AC1}" type="sibTrans" cxnId="{D22EDA8D-9E15-4D8D-B481-0AB0A81DD05E}">
      <dgm:prSet/>
      <dgm:spPr/>
      <dgm:t>
        <a:bodyPr/>
        <a:lstStyle/>
        <a:p>
          <a:endParaRPr lang="en-GB"/>
        </a:p>
      </dgm:t>
    </dgm:pt>
    <dgm:pt modelId="{26157192-E4A4-4A3D-990F-2AB522ED43EB}">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endParaRPr lang="en-GB" sz="1400" dirty="0"/>
        </a:p>
      </dgm:t>
    </dgm:pt>
    <dgm:pt modelId="{DEADC68B-C4FB-4355-A2AC-CBB70A967949}" type="parTrans" cxnId="{64B697D8-21AD-442F-8F33-2B12750200DF}">
      <dgm:prSet/>
      <dgm:spPr/>
      <dgm:t>
        <a:bodyPr/>
        <a:lstStyle/>
        <a:p>
          <a:endParaRPr lang="en-GB"/>
        </a:p>
      </dgm:t>
    </dgm:pt>
    <dgm:pt modelId="{82F68351-CE2E-447F-8094-0153C4393575}" type="sibTrans" cxnId="{64B697D8-21AD-442F-8F33-2B12750200DF}">
      <dgm:prSet/>
      <dgm:spPr/>
      <dgm:t>
        <a:bodyPr/>
        <a:lstStyle/>
        <a:p>
          <a:endParaRPr lang="en-GB"/>
        </a:p>
      </dgm:t>
    </dgm:pt>
    <dgm:pt modelId="{DFB3FC02-709E-4E31-8D78-279BF3B16DB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r>
            <a:rPr lang="en-GB" sz="1400" dirty="0"/>
            <a:t>Number of Welsh speakers increased</a:t>
          </a:r>
        </a:p>
      </dgm:t>
    </dgm:pt>
    <dgm:pt modelId="{C539B93E-FABA-40F7-9BBD-92793AE38FE2}" type="parTrans" cxnId="{BF1C06B6-101B-453D-980D-E3EB5B88FCB4}">
      <dgm:prSet/>
      <dgm:spPr/>
      <dgm:t>
        <a:bodyPr/>
        <a:lstStyle/>
        <a:p>
          <a:endParaRPr lang="en-GB"/>
        </a:p>
      </dgm:t>
    </dgm:pt>
    <dgm:pt modelId="{4680EDE2-58D8-4E7C-8940-168E5F584AD1}" type="sibTrans" cxnId="{BF1C06B6-101B-453D-980D-E3EB5B88FCB4}">
      <dgm:prSet/>
      <dgm:spPr/>
      <dgm:t>
        <a:bodyPr/>
        <a:lstStyle/>
        <a:p>
          <a:endParaRPr lang="en-GB"/>
        </a:p>
      </dgm:t>
    </dgm:pt>
    <dgm:pt modelId="{A9CD5903-F603-4293-B73E-96FF0476AA43}">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r>
            <a:rPr lang="en-GB" sz="1400" dirty="0"/>
            <a:t>Demand for more schools/affordable</a:t>
          </a:r>
        </a:p>
      </dgm:t>
    </dgm:pt>
    <dgm:pt modelId="{E398BF67-3A25-49C4-BD03-F155E8730431}" type="parTrans" cxnId="{0C27A911-6ACE-4F22-91C6-E36A411F14DD}">
      <dgm:prSet/>
      <dgm:spPr/>
      <dgm:t>
        <a:bodyPr/>
        <a:lstStyle/>
        <a:p>
          <a:endParaRPr lang="en-GB"/>
        </a:p>
      </dgm:t>
    </dgm:pt>
    <dgm:pt modelId="{FC7BB2D5-CCFF-4AC0-B055-3FCB57B3AD0D}" type="sibTrans" cxnId="{0C27A911-6ACE-4F22-91C6-E36A411F14DD}">
      <dgm:prSet/>
      <dgm:spPr/>
      <dgm:t>
        <a:bodyPr/>
        <a:lstStyle/>
        <a:p>
          <a:endParaRPr lang="en-GB"/>
        </a:p>
      </dgm:t>
    </dgm:pt>
    <dgm:pt modelId="{CF7FF1E0-8E15-455E-BDB5-6255EFE941B2}">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r>
            <a:rPr lang="en-GB" sz="1400" dirty="0"/>
            <a:t>Decline in rates of smoking and alcohol for adult population – impact on respiratory, liver and heart disease</a:t>
          </a:r>
        </a:p>
      </dgm:t>
    </dgm:pt>
    <dgm:pt modelId="{3E8966C8-5274-46A5-AF16-324E3B2BECDE}" type="parTrans" cxnId="{F2BC7E06-56C8-4F8A-A819-337B602596FC}">
      <dgm:prSet/>
      <dgm:spPr/>
      <dgm:t>
        <a:bodyPr/>
        <a:lstStyle/>
        <a:p>
          <a:endParaRPr lang="en-GB"/>
        </a:p>
      </dgm:t>
    </dgm:pt>
    <dgm:pt modelId="{19974784-9D85-4D9B-A04F-45A770EC61BA}" type="sibTrans" cxnId="{F2BC7E06-56C8-4F8A-A819-337B602596FC}">
      <dgm:prSet/>
      <dgm:spPr/>
      <dgm:t>
        <a:bodyPr/>
        <a:lstStyle/>
        <a:p>
          <a:endParaRPr lang="en-GB"/>
        </a:p>
      </dgm:t>
    </dgm:pt>
    <dgm:pt modelId="{0FDABF28-77AF-44E1-8B5A-2BC76CD78E3E}">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r>
            <a:rPr lang="en-GB" sz="1400" dirty="0"/>
            <a:t>Increase in adult obesity rates and reduction in fruit/veg consumption, impacts on cardiovascular conditions</a:t>
          </a:r>
        </a:p>
      </dgm:t>
    </dgm:pt>
    <dgm:pt modelId="{865C537A-E2A8-48F3-809E-FEC8780C923C}" type="parTrans" cxnId="{90F6FF29-B5BB-46AE-8AA7-8C864930EBE0}">
      <dgm:prSet/>
      <dgm:spPr/>
      <dgm:t>
        <a:bodyPr/>
        <a:lstStyle/>
        <a:p>
          <a:endParaRPr lang="en-GB"/>
        </a:p>
      </dgm:t>
    </dgm:pt>
    <dgm:pt modelId="{B05E55BC-45CA-461B-818C-0E7210B68D18}" type="sibTrans" cxnId="{90F6FF29-B5BB-46AE-8AA7-8C864930EBE0}">
      <dgm:prSet/>
      <dgm:spPr/>
      <dgm:t>
        <a:bodyPr/>
        <a:lstStyle/>
        <a:p>
          <a:endParaRPr lang="en-GB"/>
        </a:p>
      </dgm:t>
    </dgm:pt>
    <dgm:pt modelId="{30B3517A-516A-461E-8F62-19FD82A5D880}">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r>
            <a:rPr lang="en-GB" sz="1400" dirty="0"/>
            <a:t>More emphasis on mental health (Mental Health Wales Measure)</a:t>
          </a:r>
        </a:p>
      </dgm:t>
    </dgm:pt>
    <dgm:pt modelId="{A1A2EBF1-2BCB-47E2-AD10-5E18243EBA7A}" type="parTrans" cxnId="{F0990B2E-E9B6-4E52-9708-06222DFBDFD1}">
      <dgm:prSet/>
      <dgm:spPr/>
      <dgm:t>
        <a:bodyPr/>
        <a:lstStyle/>
        <a:p>
          <a:endParaRPr lang="en-GB"/>
        </a:p>
      </dgm:t>
    </dgm:pt>
    <dgm:pt modelId="{D0160383-886C-4FE1-902B-6E042464D0F2}" type="sibTrans" cxnId="{F0990B2E-E9B6-4E52-9708-06222DFBDFD1}">
      <dgm:prSet/>
      <dgm:spPr/>
      <dgm:t>
        <a:bodyPr/>
        <a:lstStyle/>
        <a:p>
          <a:endParaRPr lang="en-GB"/>
        </a:p>
      </dgm:t>
    </dgm:pt>
    <dgm:pt modelId="{8DF49B6B-8ABB-4702-AA98-593D73FD63A0}">
      <dgm:prSet phldrT="[Tex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r>
            <a:rPr lang="en-GB" sz="1400" dirty="0"/>
            <a:t>More people working from home</a:t>
          </a:r>
        </a:p>
      </dgm:t>
    </dgm:pt>
    <dgm:pt modelId="{49CC8252-AA0F-4AFD-94CF-5E0BFF197141}" type="parTrans" cxnId="{BC8C85C4-39BF-4EB6-85D9-F321FEE3A179}">
      <dgm:prSet/>
      <dgm:spPr/>
      <dgm:t>
        <a:bodyPr/>
        <a:lstStyle/>
        <a:p>
          <a:endParaRPr lang="en-GB"/>
        </a:p>
      </dgm:t>
    </dgm:pt>
    <dgm:pt modelId="{AFBD20CA-CB98-42EB-9219-F5806098929F}" type="sibTrans" cxnId="{BC8C85C4-39BF-4EB6-85D9-F321FEE3A179}">
      <dgm:prSet/>
      <dgm:spPr/>
      <dgm:t>
        <a:bodyPr/>
        <a:lstStyle/>
        <a:p>
          <a:endParaRPr lang="en-GB"/>
        </a:p>
      </dgm:t>
    </dgm:pt>
    <dgm:pt modelId="{F6B2184E-76F2-4AF0-BBAD-78D27C60809B}">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r>
            <a:rPr lang="en-GB" sz="1400" dirty="0"/>
            <a:t>Gender pay gap reducing</a:t>
          </a:r>
        </a:p>
      </dgm:t>
    </dgm:pt>
    <dgm:pt modelId="{84A0C563-60B7-4AF6-B2A6-80ECE2377086}" type="parTrans" cxnId="{FD1227CC-4CF1-48A8-BD37-E398ECD2928B}">
      <dgm:prSet/>
      <dgm:spPr/>
      <dgm:t>
        <a:bodyPr/>
        <a:lstStyle/>
        <a:p>
          <a:endParaRPr lang="en-GB"/>
        </a:p>
      </dgm:t>
    </dgm:pt>
    <dgm:pt modelId="{4F3B659D-5EF7-4E92-BE55-8A4743D1D3B6}" type="sibTrans" cxnId="{FD1227CC-4CF1-48A8-BD37-E398ECD2928B}">
      <dgm:prSet/>
      <dgm:spPr/>
      <dgm:t>
        <a:bodyPr/>
        <a:lstStyle/>
        <a:p>
          <a:endParaRPr lang="en-GB"/>
        </a:p>
      </dgm:t>
    </dgm:pt>
    <dgm:pt modelId="{87AD2462-0DF3-47E9-9784-E23619290F77}">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r>
            <a:rPr lang="en-GB" sz="1400" dirty="0"/>
            <a:t>More men employed than women.</a:t>
          </a:r>
        </a:p>
      </dgm:t>
    </dgm:pt>
    <dgm:pt modelId="{DE257FDC-2839-4A51-BD19-8B7AA948DEDC}" type="parTrans" cxnId="{DC38EF19-D263-49B5-A4DF-42F70EAFFAE0}">
      <dgm:prSet/>
      <dgm:spPr/>
      <dgm:t>
        <a:bodyPr/>
        <a:lstStyle/>
        <a:p>
          <a:endParaRPr lang="en-GB"/>
        </a:p>
      </dgm:t>
    </dgm:pt>
    <dgm:pt modelId="{5B6CC3DB-6850-40BA-9E09-230469AB9925}" type="sibTrans" cxnId="{DC38EF19-D263-49B5-A4DF-42F70EAFFAE0}">
      <dgm:prSet/>
      <dgm:spPr/>
      <dgm:t>
        <a:bodyPr/>
        <a:lstStyle/>
        <a:p>
          <a:endParaRPr lang="en-GB"/>
        </a:p>
      </dgm:t>
    </dgm:pt>
    <dgm:pt modelId="{CF4588B7-9E10-41F8-9F98-5FC4F2334F65}">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r>
            <a:rPr lang="en-GB" sz="1400" dirty="0"/>
            <a:t>LGBT and same sex marriages increased</a:t>
          </a:r>
        </a:p>
      </dgm:t>
    </dgm:pt>
    <dgm:pt modelId="{E2BAF9E8-19BD-452D-AF12-6D67FB556BB9}" type="parTrans" cxnId="{29EA9843-9AF6-487B-AF10-F47725A6D68C}">
      <dgm:prSet/>
      <dgm:spPr/>
      <dgm:t>
        <a:bodyPr/>
        <a:lstStyle/>
        <a:p>
          <a:endParaRPr lang="en-GB"/>
        </a:p>
      </dgm:t>
    </dgm:pt>
    <dgm:pt modelId="{F1283A35-D1F3-4AC5-929E-1A7B21011F28}" type="sibTrans" cxnId="{29EA9843-9AF6-487B-AF10-F47725A6D68C}">
      <dgm:prSet/>
      <dgm:spPr/>
      <dgm:t>
        <a:bodyPr/>
        <a:lstStyle/>
        <a:p>
          <a:endParaRPr lang="en-GB"/>
        </a:p>
      </dgm:t>
    </dgm:pt>
    <dgm:pt modelId="{4343B9CF-E921-49C8-AE44-54F604F1F30E}">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r>
            <a:rPr lang="en-GB" sz="1400" dirty="0"/>
            <a:t>Employment rates for people with disabilities rising but pay gap remains</a:t>
          </a:r>
        </a:p>
      </dgm:t>
    </dgm:pt>
    <dgm:pt modelId="{4C44D390-DF55-446E-AE20-1EDB9ED6EF07}" type="parTrans" cxnId="{40D0F525-16F9-4FFD-84A1-F5CE8E080FC1}">
      <dgm:prSet/>
      <dgm:spPr/>
      <dgm:t>
        <a:bodyPr/>
        <a:lstStyle/>
        <a:p>
          <a:endParaRPr lang="en-GB"/>
        </a:p>
      </dgm:t>
    </dgm:pt>
    <dgm:pt modelId="{1A43A796-95DE-4185-9C6D-9D6AA235EFCB}" type="sibTrans" cxnId="{40D0F525-16F9-4FFD-84A1-F5CE8E080FC1}">
      <dgm:prSet/>
      <dgm:spPr/>
      <dgm:t>
        <a:bodyPr/>
        <a:lstStyle/>
        <a:p>
          <a:endParaRPr lang="en-GB"/>
        </a:p>
      </dgm:t>
    </dgm:pt>
    <dgm:pt modelId="{8CDAAAFD-587D-46B8-AE1C-D487AFEDEED6}">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buNone/>
          </a:pPr>
          <a:r>
            <a:rPr lang="en-GB" sz="1400" dirty="0"/>
            <a:t>	housing</a:t>
          </a:r>
        </a:p>
      </dgm:t>
    </dgm:pt>
    <dgm:pt modelId="{01C2FD3C-89A8-40DD-87B6-CD1B49DD8AFC}" type="parTrans" cxnId="{309A1524-3387-417D-8F03-56BC9F61B473}">
      <dgm:prSet/>
      <dgm:spPr/>
      <dgm:t>
        <a:bodyPr/>
        <a:lstStyle/>
        <a:p>
          <a:endParaRPr lang="en-GB"/>
        </a:p>
      </dgm:t>
    </dgm:pt>
    <dgm:pt modelId="{1A5AD77E-CD30-4B50-9F6E-13E8C6F842F4}" type="sibTrans" cxnId="{309A1524-3387-417D-8F03-56BC9F61B473}">
      <dgm:prSet/>
      <dgm:spPr/>
      <dgm:t>
        <a:bodyPr/>
        <a:lstStyle/>
        <a:p>
          <a:endParaRPr lang="en-GB"/>
        </a:p>
      </dgm:t>
    </dgm:pt>
    <dgm:pt modelId="{A9C7AFEB-263E-416D-8B81-C54D101686C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dgm:spPr>
      <dgm:t>
        <a:bodyPr/>
        <a:lstStyle/>
        <a:p>
          <a:pPr marL="182563" indent="-182563">
            <a:buNone/>
          </a:pPr>
          <a:r>
            <a:rPr lang="en-GB" sz="1400" dirty="0"/>
            <a:t>	with dementia</a:t>
          </a:r>
          <a:r>
            <a:rPr lang="en-GB" sz="1000" dirty="0"/>
            <a:t>.</a:t>
          </a:r>
        </a:p>
      </dgm:t>
    </dgm:pt>
    <dgm:pt modelId="{966CC595-17D2-4678-AB39-79CA48C995A1}" type="parTrans" cxnId="{C991F0C9-7549-493C-A8FD-41E22C427474}">
      <dgm:prSet/>
      <dgm:spPr/>
      <dgm:t>
        <a:bodyPr/>
        <a:lstStyle/>
        <a:p>
          <a:endParaRPr lang="en-GB"/>
        </a:p>
      </dgm:t>
    </dgm:pt>
    <dgm:pt modelId="{5B71038B-D083-4759-A33D-9E098CF8E41A}" type="sibTrans" cxnId="{C991F0C9-7549-493C-A8FD-41E22C427474}">
      <dgm:prSet/>
      <dgm:spPr/>
      <dgm:t>
        <a:bodyPr/>
        <a:lstStyle/>
        <a:p>
          <a:endParaRPr lang="en-GB"/>
        </a:p>
      </dgm:t>
    </dgm:pt>
    <dgm:pt modelId="{3B71F17B-D6EB-488A-AAD4-2CE37F02B35E}" type="pres">
      <dgm:prSet presAssocID="{76B31562-084F-4498-AD21-C4DDB687240B}" presName="cycleMatrixDiagram" presStyleCnt="0">
        <dgm:presLayoutVars>
          <dgm:chMax val="1"/>
          <dgm:dir/>
          <dgm:animLvl val="lvl"/>
          <dgm:resizeHandles val="exact"/>
        </dgm:presLayoutVars>
      </dgm:prSet>
      <dgm:spPr/>
    </dgm:pt>
    <dgm:pt modelId="{C5A2D191-E17E-4774-A04D-4936A9921F94}" type="pres">
      <dgm:prSet presAssocID="{76B31562-084F-4498-AD21-C4DDB687240B}" presName="children" presStyleCnt="0"/>
      <dgm:spPr/>
    </dgm:pt>
    <dgm:pt modelId="{DD50FD6B-A81B-49B5-ABD0-1F01867016DF}" type="pres">
      <dgm:prSet presAssocID="{76B31562-084F-4498-AD21-C4DDB687240B}" presName="child1group" presStyleCnt="0"/>
      <dgm:spPr/>
    </dgm:pt>
    <dgm:pt modelId="{CA153500-4D63-4603-9F9C-6BD7527BDD79}" type="pres">
      <dgm:prSet presAssocID="{76B31562-084F-4498-AD21-C4DDB687240B}" presName="child1" presStyleLbl="bgAcc1" presStyleIdx="0" presStyleCnt="4" custScaleX="208235" custScaleY="146090" custLinFactNeighborX="-36940" custLinFactNeighborY="21713"/>
      <dgm:spPr/>
    </dgm:pt>
    <dgm:pt modelId="{E0002BC7-3EC6-448B-A75A-859574F2CF5D}" type="pres">
      <dgm:prSet presAssocID="{76B31562-084F-4498-AD21-C4DDB687240B}" presName="child1Text" presStyleLbl="bgAcc1" presStyleIdx="0" presStyleCnt="4">
        <dgm:presLayoutVars>
          <dgm:bulletEnabled val="1"/>
        </dgm:presLayoutVars>
      </dgm:prSet>
      <dgm:spPr/>
    </dgm:pt>
    <dgm:pt modelId="{7B1A7803-25AF-4630-B712-AB72AA8BB271}" type="pres">
      <dgm:prSet presAssocID="{76B31562-084F-4498-AD21-C4DDB687240B}" presName="child2group" presStyleCnt="0"/>
      <dgm:spPr/>
    </dgm:pt>
    <dgm:pt modelId="{56331005-149F-45A1-A1D8-CBD5DB17B510}" type="pres">
      <dgm:prSet presAssocID="{76B31562-084F-4498-AD21-C4DDB687240B}" presName="child2" presStyleLbl="bgAcc1" presStyleIdx="1" presStyleCnt="4" custScaleX="181975" custScaleY="132842" custLinFactNeighborX="36664" custLinFactNeighborY="12265"/>
      <dgm:spPr/>
    </dgm:pt>
    <dgm:pt modelId="{A404F1C0-A235-49F2-B1EC-E9E5093512B6}" type="pres">
      <dgm:prSet presAssocID="{76B31562-084F-4498-AD21-C4DDB687240B}" presName="child2Text" presStyleLbl="bgAcc1" presStyleIdx="1" presStyleCnt="4">
        <dgm:presLayoutVars>
          <dgm:bulletEnabled val="1"/>
        </dgm:presLayoutVars>
      </dgm:prSet>
      <dgm:spPr/>
    </dgm:pt>
    <dgm:pt modelId="{CCB4FF87-D7D6-498E-81CD-EDDC7D3BBEAB}" type="pres">
      <dgm:prSet presAssocID="{76B31562-084F-4498-AD21-C4DDB687240B}" presName="child3group" presStyleCnt="0"/>
      <dgm:spPr/>
    </dgm:pt>
    <dgm:pt modelId="{423A34A3-CF6B-44AD-B03A-437D2AC6A33A}" type="pres">
      <dgm:prSet presAssocID="{76B31562-084F-4498-AD21-C4DDB687240B}" presName="child3" presStyleLbl="bgAcc1" presStyleIdx="2" presStyleCnt="4" custScaleX="191151" custScaleY="142538" custLinFactNeighborX="43986" custLinFactNeighborY="-53350"/>
      <dgm:spPr/>
    </dgm:pt>
    <dgm:pt modelId="{F5CB038D-A0D2-4D88-A14B-578E10C115BC}" type="pres">
      <dgm:prSet presAssocID="{76B31562-084F-4498-AD21-C4DDB687240B}" presName="child3Text" presStyleLbl="bgAcc1" presStyleIdx="2" presStyleCnt="4">
        <dgm:presLayoutVars>
          <dgm:bulletEnabled val="1"/>
        </dgm:presLayoutVars>
      </dgm:prSet>
      <dgm:spPr/>
    </dgm:pt>
    <dgm:pt modelId="{FE592810-1F77-452C-81D4-7321EF09EB54}" type="pres">
      <dgm:prSet presAssocID="{76B31562-084F-4498-AD21-C4DDB687240B}" presName="child4group" presStyleCnt="0"/>
      <dgm:spPr/>
    </dgm:pt>
    <dgm:pt modelId="{6912E2CD-FB28-4ABA-805E-495DDD637DE1}" type="pres">
      <dgm:prSet presAssocID="{76B31562-084F-4498-AD21-C4DDB687240B}" presName="child4" presStyleLbl="bgAcc1" presStyleIdx="3" presStyleCnt="4" custScaleX="170676" custScaleY="130595" custLinFactNeighborX="-57300" custLinFactNeighborY="-45416"/>
      <dgm:spPr/>
    </dgm:pt>
    <dgm:pt modelId="{1586D909-2FAA-47F7-ABC8-0F65EB14B559}" type="pres">
      <dgm:prSet presAssocID="{76B31562-084F-4498-AD21-C4DDB687240B}" presName="child4Text" presStyleLbl="bgAcc1" presStyleIdx="3" presStyleCnt="4">
        <dgm:presLayoutVars>
          <dgm:bulletEnabled val="1"/>
        </dgm:presLayoutVars>
      </dgm:prSet>
      <dgm:spPr/>
    </dgm:pt>
    <dgm:pt modelId="{C6B2E003-D085-42D4-962F-8673B09B1BCC}" type="pres">
      <dgm:prSet presAssocID="{76B31562-084F-4498-AD21-C4DDB687240B}" presName="childPlaceholder" presStyleCnt="0"/>
      <dgm:spPr/>
    </dgm:pt>
    <dgm:pt modelId="{7B63ACB5-F849-46A3-951B-15A635AF9271}" type="pres">
      <dgm:prSet presAssocID="{76B31562-084F-4498-AD21-C4DDB687240B}" presName="circle" presStyleCnt="0"/>
      <dgm:spPr/>
    </dgm:pt>
    <dgm:pt modelId="{63E87EFF-AEE2-447D-A9F0-A30690DA47F6}" type="pres">
      <dgm:prSet presAssocID="{76B31562-084F-4498-AD21-C4DDB687240B}" presName="quadrant1" presStyleLbl="node1" presStyleIdx="0" presStyleCnt="4" custLinFactNeighborX="-1401" custLinFactNeighborY="-4395">
        <dgm:presLayoutVars>
          <dgm:chMax val="1"/>
          <dgm:bulletEnabled val="1"/>
        </dgm:presLayoutVars>
      </dgm:prSet>
      <dgm:spPr/>
    </dgm:pt>
    <dgm:pt modelId="{865A85DF-5F99-4BEC-90AB-08CE8738DD27}" type="pres">
      <dgm:prSet presAssocID="{76B31562-084F-4498-AD21-C4DDB687240B}" presName="quadrant2" presStyleLbl="node1" presStyleIdx="1" presStyleCnt="4" custLinFactNeighborX="-2170" custLinFactNeighborY="-4340">
        <dgm:presLayoutVars>
          <dgm:chMax val="1"/>
          <dgm:bulletEnabled val="1"/>
        </dgm:presLayoutVars>
      </dgm:prSet>
      <dgm:spPr/>
    </dgm:pt>
    <dgm:pt modelId="{D01C58A8-C43F-47AD-90C3-0C9C898D7CD1}" type="pres">
      <dgm:prSet presAssocID="{76B31562-084F-4498-AD21-C4DDB687240B}" presName="quadrant3" presStyleLbl="node1" presStyleIdx="2" presStyleCnt="4" custScaleY="101505" custLinFactNeighborX="-2309" custLinFactNeighborY="-5475">
        <dgm:presLayoutVars>
          <dgm:chMax val="1"/>
          <dgm:bulletEnabled val="1"/>
        </dgm:presLayoutVars>
      </dgm:prSet>
      <dgm:spPr/>
    </dgm:pt>
    <dgm:pt modelId="{0279E455-0EA2-44C2-90B2-6F5B99562EB2}" type="pres">
      <dgm:prSet presAssocID="{76B31562-084F-4498-AD21-C4DDB687240B}" presName="quadrant4" presStyleLbl="node1" presStyleIdx="3" presStyleCnt="4" custLinFactNeighborX="-1822" custLinFactNeighborY="-4118">
        <dgm:presLayoutVars>
          <dgm:chMax val="1"/>
          <dgm:bulletEnabled val="1"/>
        </dgm:presLayoutVars>
      </dgm:prSet>
      <dgm:spPr/>
    </dgm:pt>
    <dgm:pt modelId="{0C62C4A0-1110-4044-8ED1-700B20BEDACE}" type="pres">
      <dgm:prSet presAssocID="{76B31562-084F-4498-AD21-C4DDB687240B}" presName="quadrantPlaceholder" presStyleCnt="0"/>
      <dgm:spPr/>
    </dgm:pt>
    <dgm:pt modelId="{A6D714E7-B13C-4BE5-BA3F-EE2CD6B5CB93}" type="pres">
      <dgm:prSet presAssocID="{76B31562-084F-4498-AD21-C4DDB687240B}" presName="center1" presStyleLbl="fgShp" presStyleIdx="0" presStyleCnt="2" custLinFactNeighborY="-8676"/>
      <dgm:spPr/>
    </dgm:pt>
    <dgm:pt modelId="{AD4DB2CF-5A1B-4F18-BCF1-5759AF9AA23A}" type="pres">
      <dgm:prSet presAssocID="{76B31562-084F-4498-AD21-C4DDB687240B}" presName="center2" presStyleLbl="fgShp" presStyleIdx="1" presStyleCnt="2" custLinFactNeighborX="2516" custLinFactNeighborY="-18798"/>
      <dgm:spPr/>
    </dgm:pt>
  </dgm:ptLst>
  <dgm:cxnLst>
    <dgm:cxn modelId="{F7D76502-B737-4535-9FF3-7DAAFB9DF746}" type="presOf" srcId="{8DF49B6B-8ABB-4702-AA98-593D73FD63A0}" destId="{6912E2CD-FB28-4ABA-805E-495DDD637DE1}" srcOrd="0" destOrd="0" presId="urn:microsoft.com/office/officeart/2005/8/layout/cycle4"/>
    <dgm:cxn modelId="{4F334B02-79BD-4BED-B2A8-FEB241453560}" srcId="{76B31562-084F-4498-AD21-C4DDB687240B}" destId="{C9AB2DAA-E20E-443C-BE8E-372DA219D990}" srcOrd="0" destOrd="0" parTransId="{F7BDBA3F-2FB1-45AD-A545-747B56B27DF3}" sibTransId="{BBDCC256-A6C3-4175-99E0-AE178F3BEAD6}"/>
    <dgm:cxn modelId="{A56D2404-F210-424C-BCAC-00F53A88D09C}" srcId="{877B0D3F-599B-4C83-9959-066E3530EAB4}" destId="{967E49F8-8092-4320-BBCF-3D42CCD76478}" srcOrd="0" destOrd="0" parTransId="{3C22B78F-5C87-403B-876D-3B8DB3EC45BE}" sibTransId="{382E9865-9842-48E9-AC18-44BDE45FEFFC}"/>
    <dgm:cxn modelId="{F2BC7E06-56C8-4F8A-A819-337B602596FC}" srcId="{848C7AF7-480F-446A-985F-184F771D016F}" destId="{CF7FF1E0-8E15-455E-BDB5-6255EFE941B2}" srcOrd="1" destOrd="0" parTransId="{3E8966C8-5274-46A5-AF16-324E3B2BECDE}" sibTransId="{19974784-9D85-4D9B-A04F-45A770EC61BA}"/>
    <dgm:cxn modelId="{E702A809-FF8C-4CF6-BB96-ADE8CF71C2B9}" type="presOf" srcId="{4A03C6CB-2A37-4AAB-A77F-8580AFD2EA83}" destId="{CA153500-4D63-4603-9F9C-6BD7527BDD79}" srcOrd="0" destOrd="3" presId="urn:microsoft.com/office/officeart/2005/8/layout/cycle4"/>
    <dgm:cxn modelId="{7303660C-B277-43A7-8B18-A060869369B2}" type="presOf" srcId="{669953F5-2A39-4196-8737-76D1269A6C7A}" destId="{E0002BC7-3EC6-448B-A75A-859574F2CF5D}" srcOrd="1" destOrd="1" presId="urn:microsoft.com/office/officeart/2005/8/layout/cycle4"/>
    <dgm:cxn modelId="{0F3AA50F-FF8B-47B3-A335-678E4DBD175C}" type="presOf" srcId="{4343B9CF-E921-49C8-AE44-54F604F1F30E}" destId="{1586D909-2FAA-47F7-ABC8-0F65EB14B559}" srcOrd="1" destOrd="2" presId="urn:microsoft.com/office/officeart/2005/8/layout/cycle4"/>
    <dgm:cxn modelId="{0C27A911-6ACE-4F22-91C6-E36A411F14DD}" srcId="{C9AB2DAA-E20E-443C-BE8E-372DA219D990}" destId="{A9CD5903-F603-4293-B73E-96FF0476AA43}" srcOrd="4" destOrd="0" parTransId="{E398BF67-3A25-49C4-BD03-F155E8730431}" sibTransId="{FC7BB2D5-CCFF-4AC0-B055-3FCB57B3AD0D}"/>
    <dgm:cxn modelId="{A8E8ED12-E7B0-4273-9CD4-5525CD2AC4F9}" type="presOf" srcId="{DFB3FC02-709E-4E31-8D78-279BF3B16DB8}" destId="{F5CB038D-A0D2-4D88-A14B-578E10C115BC}" srcOrd="1" destOrd="3" presId="urn:microsoft.com/office/officeart/2005/8/layout/cycle4"/>
    <dgm:cxn modelId="{58492418-2D2E-431A-9CAC-B5C0FA99F855}" srcId="{C9AB2DAA-E20E-443C-BE8E-372DA219D990}" destId="{8FBF34D5-A8BC-4DF3-9BA0-09F07DFA3433}" srcOrd="0" destOrd="0" parTransId="{DA902EAA-DB71-4073-A6DB-1E7A96452ACC}" sibTransId="{147C38D0-0B6F-4AEC-8CEA-A6720226528A}"/>
    <dgm:cxn modelId="{24E8A019-71F8-4F0A-BBB3-17FB7BBAD27B}" type="presOf" srcId="{D034F027-0ABF-4E38-ACA1-E2CF05D5FE37}" destId="{F5CB038D-A0D2-4D88-A14B-578E10C115BC}" srcOrd="1" destOrd="6" presId="urn:microsoft.com/office/officeart/2005/8/layout/cycle4"/>
    <dgm:cxn modelId="{DC38EF19-D263-49B5-A4DF-42F70EAFFAE0}" srcId="{A8EAAB78-AAAC-4935-9730-62B9DB213825}" destId="{87AD2462-0DF3-47E9-9784-E23619290F77}" srcOrd="3" destOrd="0" parTransId="{DE257FDC-2839-4A51-BD19-8B7AA948DEDC}" sibTransId="{5B6CC3DB-6850-40BA-9E09-230469AB9925}"/>
    <dgm:cxn modelId="{7AC25221-0E36-4EC4-9341-DA6B47353312}" type="presOf" srcId="{003CDD60-C39B-4F14-A22A-FE8F2CF210C3}" destId="{6912E2CD-FB28-4ABA-805E-495DDD637DE1}" srcOrd="0" destOrd="4" presId="urn:microsoft.com/office/officeart/2005/8/layout/cycle4"/>
    <dgm:cxn modelId="{309A1524-3387-417D-8F03-56BC9F61B473}" srcId="{A9CD5903-F603-4293-B73E-96FF0476AA43}" destId="{8CDAAAFD-587D-46B8-AE1C-D487AFEDEED6}" srcOrd="0" destOrd="0" parTransId="{01C2FD3C-89A8-40DD-87B6-CD1B49DD8AFC}" sibTransId="{1A5AD77E-CD30-4B50-9F6E-13E8C6F842F4}"/>
    <dgm:cxn modelId="{40D0F525-16F9-4FFD-84A1-F5CE8E080FC1}" srcId="{A8EAAB78-AAAC-4935-9730-62B9DB213825}" destId="{4343B9CF-E921-49C8-AE44-54F604F1F30E}" srcOrd="2" destOrd="0" parTransId="{4C44D390-DF55-446E-AE20-1EDB9ED6EF07}" sibTransId="{1A43A796-95DE-4185-9C6D-9D6AA235EFCB}"/>
    <dgm:cxn modelId="{BC7BD726-3B59-4E27-AE99-ECFA8E4E9FA7}" type="presOf" srcId="{CF4588B7-9E10-41F8-9F98-5FC4F2334F65}" destId="{423A34A3-CF6B-44AD-B03A-437D2AC6A33A}" srcOrd="0" destOrd="4" presId="urn:microsoft.com/office/officeart/2005/8/layout/cycle4"/>
    <dgm:cxn modelId="{75629929-E381-476A-B34B-ED3A2CF0EEF2}" type="presOf" srcId="{DFB3FC02-709E-4E31-8D78-279BF3B16DB8}" destId="{423A34A3-CF6B-44AD-B03A-437D2AC6A33A}" srcOrd="0" destOrd="3" presId="urn:microsoft.com/office/officeart/2005/8/layout/cycle4"/>
    <dgm:cxn modelId="{90F6FF29-B5BB-46AE-8AA7-8C864930EBE0}" srcId="{848C7AF7-480F-446A-985F-184F771D016F}" destId="{0FDABF28-77AF-44E1-8B5A-2BC76CD78E3E}" srcOrd="2" destOrd="0" parTransId="{865C537A-E2A8-48F3-809E-FEC8780C923C}" sibTransId="{B05E55BC-45CA-461B-818C-0E7210B68D18}"/>
    <dgm:cxn modelId="{E6D0ED2A-BD53-4D2C-9D56-DADF815D76BF}" type="presOf" srcId="{877B0D3F-599B-4C83-9959-066E3530EAB4}" destId="{D01C58A8-C43F-47AD-90C3-0C9C898D7CD1}" srcOrd="0" destOrd="0" presId="urn:microsoft.com/office/officeart/2005/8/layout/cycle4"/>
    <dgm:cxn modelId="{93BDBF2B-17AE-4B46-97C0-3159DB9D3C1C}" type="presOf" srcId="{8DF49B6B-8ABB-4702-AA98-593D73FD63A0}" destId="{1586D909-2FAA-47F7-ABC8-0F65EB14B559}" srcOrd="1" destOrd="0" presId="urn:microsoft.com/office/officeart/2005/8/layout/cycle4"/>
    <dgm:cxn modelId="{F0990B2E-E9B6-4E52-9708-06222DFBDFD1}" srcId="{848C7AF7-480F-446A-985F-184F771D016F}" destId="{30B3517A-516A-461E-8F62-19FD82A5D880}" srcOrd="3" destOrd="0" parTransId="{A1A2EBF1-2BCB-47E2-AD10-5E18243EBA7A}" sibTransId="{D0160383-886C-4FE1-902B-6E042464D0F2}"/>
    <dgm:cxn modelId="{206DA132-6BC4-4AB4-8837-BD75E837F618}" srcId="{877B0D3F-599B-4C83-9959-066E3530EAB4}" destId="{E703DB18-C29B-49D4-B4C5-B490253E54C0}" srcOrd="1" destOrd="0" parTransId="{A702FA88-1007-4CAA-B07E-3EC4D0DD9FA4}" sibTransId="{3BB59AAE-6BC4-40AF-9219-90FC6AB6D584}"/>
    <dgm:cxn modelId="{9C3FB436-7F61-4562-956B-6F7817F26099}" type="presOf" srcId="{C9AB2DAA-E20E-443C-BE8E-372DA219D990}" destId="{63E87EFF-AEE2-447D-A9F0-A30690DA47F6}" srcOrd="0" destOrd="0" presId="urn:microsoft.com/office/officeart/2005/8/layout/cycle4"/>
    <dgm:cxn modelId="{25D05939-0F48-460C-AF93-A8582F9DE26B}" type="presOf" srcId="{8CDAAAFD-587D-46B8-AE1C-D487AFEDEED6}" destId="{CA153500-4D63-4603-9F9C-6BD7527BDD79}" srcOrd="0" destOrd="6" presId="urn:microsoft.com/office/officeart/2005/8/layout/cycle4"/>
    <dgm:cxn modelId="{DAAA143D-A8B9-41B8-9D31-F1A476EFC947}" type="presOf" srcId="{F6B2184E-76F2-4AF0-BBAD-78D27C60809B}" destId="{6912E2CD-FB28-4ABA-805E-495DDD637DE1}" srcOrd="0" destOrd="1" presId="urn:microsoft.com/office/officeart/2005/8/layout/cycle4"/>
    <dgm:cxn modelId="{DE1A883D-03DF-4DAB-B647-6B6AB78E0FB8}" type="presOf" srcId="{A9CD5903-F603-4293-B73E-96FF0476AA43}" destId="{E0002BC7-3EC6-448B-A75A-859574F2CF5D}" srcOrd="1" destOrd="5" presId="urn:microsoft.com/office/officeart/2005/8/layout/cycle4"/>
    <dgm:cxn modelId="{8114813F-A6FE-47EA-B242-B88425499FFC}" type="presOf" srcId="{A9C7AFEB-263E-416D-8B81-C54D101686C8}" destId="{CA153500-4D63-4603-9F9C-6BD7527BDD79}" srcOrd="0" destOrd="4" presId="urn:microsoft.com/office/officeart/2005/8/layout/cycle4"/>
    <dgm:cxn modelId="{B50D715B-95DE-40F5-A3F9-7ECDE8273B75}" type="presOf" srcId="{669953F5-2A39-4196-8737-76D1269A6C7A}" destId="{CA153500-4D63-4603-9F9C-6BD7527BDD79}" srcOrd="0" destOrd="1" presId="urn:microsoft.com/office/officeart/2005/8/layout/cycle4"/>
    <dgm:cxn modelId="{3AD5C760-E1FD-4B17-B486-054B458222F0}" type="presOf" srcId="{003CDD60-C39B-4F14-A22A-FE8F2CF210C3}" destId="{1586D909-2FAA-47F7-ABC8-0F65EB14B559}" srcOrd="1" destOrd="4" presId="urn:microsoft.com/office/officeart/2005/8/layout/cycle4"/>
    <dgm:cxn modelId="{29EA9843-9AF6-487B-AF10-F47725A6D68C}" srcId="{877B0D3F-599B-4C83-9959-066E3530EAB4}" destId="{CF4588B7-9E10-41F8-9F98-5FC4F2334F65}" srcOrd="4" destOrd="0" parTransId="{E2BAF9E8-19BD-452D-AF12-6D67FB556BB9}" sibTransId="{F1283A35-D1F3-4AC5-929E-1A7B21011F28}"/>
    <dgm:cxn modelId="{C9735D45-4C3F-48F0-9394-6FD28500E6F4}" type="presOf" srcId="{26157192-E4A4-4A3D-990F-2AB522ED43EB}" destId="{F5CB038D-A0D2-4D88-A14B-578E10C115BC}" srcOrd="1" destOrd="5" presId="urn:microsoft.com/office/officeart/2005/8/layout/cycle4"/>
    <dgm:cxn modelId="{C39EDE46-C318-4A7F-A6F1-E43CB0C2C62A}" type="presOf" srcId="{CF4588B7-9E10-41F8-9F98-5FC4F2334F65}" destId="{F5CB038D-A0D2-4D88-A14B-578E10C115BC}" srcOrd="1" destOrd="4" presId="urn:microsoft.com/office/officeart/2005/8/layout/cycle4"/>
    <dgm:cxn modelId="{11891748-C063-4D1D-8B19-658C6D2704A6}" type="presOf" srcId="{30B3517A-516A-461E-8F62-19FD82A5D880}" destId="{56331005-149F-45A1-A1D8-CBD5DB17B510}" srcOrd="0" destOrd="3" presId="urn:microsoft.com/office/officeart/2005/8/layout/cycle4"/>
    <dgm:cxn modelId="{BF2E3248-0BC1-46D4-BE3D-29BC21D80803}" type="presOf" srcId="{CF7FF1E0-8E15-455E-BDB5-6255EFE941B2}" destId="{56331005-149F-45A1-A1D8-CBD5DB17B510}" srcOrd="0" destOrd="1" presId="urn:microsoft.com/office/officeart/2005/8/layout/cycle4"/>
    <dgm:cxn modelId="{A6C7ED68-5617-40AC-AA5C-36EA58A1D384}" srcId="{C9AB2DAA-E20E-443C-BE8E-372DA219D990}" destId="{2A5A21EE-3436-4B8F-82F5-9985410CDE6C}" srcOrd="5" destOrd="0" parTransId="{A1D4A1DB-205F-4052-941F-1462129F623A}" sibTransId="{FEC4A7B4-2882-4273-9B8D-DF2598B660C5}"/>
    <dgm:cxn modelId="{A184E149-82C3-4899-9E4F-99A92565CAE3}" type="presOf" srcId="{30B3517A-516A-461E-8F62-19FD82A5D880}" destId="{A404F1C0-A235-49F2-B1EC-E9E5093512B6}" srcOrd="1" destOrd="3" presId="urn:microsoft.com/office/officeart/2005/8/layout/cycle4"/>
    <dgm:cxn modelId="{CA71BA4D-FDE1-4E92-BCFA-0963EE974198}" srcId="{C9AB2DAA-E20E-443C-BE8E-372DA219D990}" destId="{5B651159-B213-40BF-AE5E-A795A7B4E141}" srcOrd="2" destOrd="0" parTransId="{BD5D56EA-ADDB-4EA4-96E5-629B9E68F7E6}" sibTransId="{936B8C65-2138-4563-BBE8-1BA84C63B0A5}"/>
    <dgm:cxn modelId="{CD893A51-F74B-4C24-9B7A-54042CBA10D5}" type="presOf" srcId="{5B651159-B213-40BF-AE5E-A795A7B4E141}" destId="{E0002BC7-3EC6-448B-A75A-859574F2CF5D}" srcOrd="1" destOrd="2" presId="urn:microsoft.com/office/officeart/2005/8/layout/cycle4"/>
    <dgm:cxn modelId="{9F6A995A-E476-46F5-BC07-97961B2DE29F}" type="presOf" srcId="{26157192-E4A4-4A3D-990F-2AB522ED43EB}" destId="{423A34A3-CF6B-44AD-B03A-437D2AC6A33A}" srcOrd="0" destOrd="5" presId="urn:microsoft.com/office/officeart/2005/8/layout/cycle4"/>
    <dgm:cxn modelId="{6BAB037F-0344-4585-9FFB-17F6B5CF7AAE}" type="presOf" srcId="{CF7FF1E0-8E15-455E-BDB5-6255EFE941B2}" destId="{A404F1C0-A235-49F2-B1EC-E9E5093512B6}" srcOrd="1" destOrd="1" presId="urn:microsoft.com/office/officeart/2005/8/layout/cycle4"/>
    <dgm:cxn modelId="{B6EBEE80-AD4C-44D9-82BA-5A1CF10CCE06}" type="presOf" srcId="{2A5A21EE-3436-4B8F-82F5-9985410CDE6C}" destId="{CA153500-4D63-4603-9F9C-6BD7527BDD79}" srcOrd="0" destOrd="7" presId="urn:microsoft.com/office/officeart/2005/8/layout/cycle4"/>
    <dgm:cxn modelId="{E485DF81-2D39-4C78-B9BE-AF0B1AC27BFF}" type="presOf" srcId="{4A03C6CB-2A37-4AAB-A77F-8580AFD2EA83}" destId="{E0002BC7-3EC6-448B-A75A-859574F2CF5D}" srcOrd="1" destOrd="3" presId="urn:microsoft.com/office/officeart/2005/8/layout/cycle4"/>
    <dgm:cxn modelId="{DFB9CA85-F675-4C04-9745-533BA9CB1838}" type="presOf" srcId="{848C7AF7-480F-446A-985F-184F771D016F}" destId="{865A85DF-5F99-4BEC-90AB-08CE8738DD27}" srcOrd="0" destOrd="0" presId="urn:microsoft.com/office/officeart/2005/8/layout/cycle4"/>
    <dgm:cxn modelId="{D22EDA8D-9E15-4D8D-B481-0AB0A81DD05E}" srcId="{877B0D3F-599B-4C83-9959-066E3530EAB4}" destId="{D034F027-0ABF-4E38-ACA1-E2CF05D5FE37}" srcOrd="6" destOrd="0" parTransId="{2C479396-DF30-4F3F-AE5F-1D04F6C6E829}" sibTransId="{06969628-8D3F-4C89-8805-3F91CDC78AC1}"/>
    <dgm:cxn modelId="{2C761991-70BA-452F-BAAB-ECDF7B922C3D}" type="presOf" srcId="{8FBF34D5-A8BC-4DF3-9BA0-09F07DFA3433}" destId="{E0002BC7-3EC6-448B-A75A-859574F2CF5D}" srcOrd="1" destOrd="0" presId="urn:microsoft.com/office/officeart/2005/8/layout/cycle4"/>
    <dgm:cxn modelId="{ADFF2293-2F1B-442F-A137-CE888DDD0056}" type="presOf" srcId="{33790378-9405-4CC9-9A05-5E06E17F9EAB}" destId="{56331005-149F-45A1-A1D8-CBD5DB17B510}" srcOrd="0" destOrd="0" presId="urn:microsoft.com/office/officeart/2005/8/layout/cycle4"/>
    <dgm:cxn modelId="{1DFA6E93-1AAC-4317-B144-D04E0D48E86A}" type="presOf" srcId="{E703DB18-C29B-49D4-B4C5-B490253E54C0}" destId="{423A34A3-CF6B-44AD-B03A-437D2AC6A33A}" srcOrd="0" destOrd="1" presId="urn:microsoft.com/office/officeart/2005/8/layout/cycle4"/>
    <dgm:cxn modelId="{C546AB95-C19E-47B6-9C3C-7D3352F4A862}" type="presOf" srcId="{4343B9CF-E921-49C8-AE44-54F604F1F30E}" destId="{6912E2CD-FB28-4ABA-805E-495DDD637DE1}" srcOrd="0" destOrd="2" presId="urn:microsoft.com/office/officeart/2005/8/layout/cycle4"/>
    <dgm:cxn modelId="{7AB5789C-EDAA-41A7-B0D9-7C3333758C67}" type="presOf" srcId="{0FDABF28-77AF-44E1-8B5A-2BC76CD78E3E}" destId="{56331005-149F-45A1-A1D8-CBD5DB17B510}" srcOrd="0" destOrd="2" presId="urn:microsoft.com/office/officeart/2005/8/layout/cycle4"/>
    <dgm:cxn modelId="{4D97489D-66D3-4348-A9C6-365A6CF42D10}" type="presOf" srcId="{76B31562-084F-4498-AD21-C4DDB687240B}" destId="{3B71F17B-D6EB-488A-AAD4-2CE37F02B35E}" srcOrd="0" destOrd="0" presId="urn:microsoft.com/office/officeart/2005/8/layout/cycle4"/>
    <dgm:cxn modelId="{02B9C19E-E42F-45FA-A786-CA8CD8B100C5}" type="presOf" srcId="{5B651159-B213-40BF-AE5E-A795A7B4E141}" destId="{CA153500-4D63-4603-9F9C-6BD7527BDD79}" srcOrd="0" destOrd="2" presId="urn:microsoft.com/office/officeart/2005/8/layout/cycle4"/>
    <dgm:cxn modelId="{F552EFA5-1E17-4D5C-9527-FEF1025421EA}" srcId="{76B31562-084F-4498-AD21-C4DDB687240B}" destId="{877B0D3F-599B-4C83-9959-066E3530EAB4}" srcOrd="2" destOrd="0" parTransId="{26627605-B7D2-4DB5-8598-42CF15A37809}" sibTransId="{90D38585-5EA9-4D4A-A638-3667F94EF807}"/>
    <dgm:cxn modelId="{F3758FAA-E497-4CE1-8D26-5BF0588DE3B2}" srcId="{C9AB2DAA-E20E-443C-BE8E-372DA219D990}" destId="{4A03C6CB-2A37-4AAB-A77F-8580AFD2EA83}" srcOrd="3" destOrd="0" parTransId="{BF27DFCB-2D68-465E-A154-1A6D8E1F01CD}" sibTransId="{8857973B-E3C9-4C52-AAFA-73B77D0DBF73}"/>
    <dgm:cxn modelId="{7645D3AA-C380-4D21-8C7F-2EBC03948340}" type="presOf" srcId="{EF049885-368B-4934-BDD8-9A65E09DBBAD}" destId="{F5CB038D-A0D2-4D88-A14B-578E10C115BC}" srcOrd="1" destOrd="2" presId="urn:microsoft.com/office/officeart/2005/8/layout/cycle4"/>
    <dgm:cxn modelId="{85217BB2-9CA5-49E5-9D14-9F4BC0858F07}" srcId="{C9AB2DAA-E20E-443C-BE8E-372DA219D990}" destId="{669953F5-2A39-4196-8737-76D1269A6C7A}" srcOrd="1" destOrd="0" parTransId="{469CCC0C-841F-4088-9168-6B79BC6180C1}" sibTransId="{585FB914-D791-43B2-9213-6A99F98CDBF4}"/>
    <dgm:cxn modelId="{BF1C06B6-101B-453D-980D-E3EB5B88FCB4}" srcId="{877B0D3F-599B-4C83-9959-066E3530EAB4}" destId="{DFB3FC02-709E-4E31-8D78-279BF3B16DB8}" srcOrd="3" destOrd="0" parTransId="{C539B93E-FABA-40F7-9BBD-92793AE38FE2}" sibTransId="{4680EDE2-58D8-4E7C-8940-168E5F584AD1}"/>
    <dgm:cxn modelId="{0C22F1B6-6F0F-4517-BCC9-969E6EB99FC3}" type="presOf" srcId="{8CDAAAFD-587D-46B8-AE1C-D487AFEDEED6}" destId="{E0002BC7-3EC6-448B-A75A-859574F2CF5D}" srcOrd="1" destOrd="6" presId="urn:microsoft.com/office/officeart/2005/8/layout/cycle4"/>
    <dgm:cxn modelId="{00F37BB8-6E83-4F8A-8410-0E82938A913F}" type="presOf" srcId="{967E49F8-8092-4320-BBCF-3D42CCD76478}" destId="{423A34A3-CF6B-44AD-B03A-437D2AC6A33A}" srcOrd="0" destOrd="0" presId="urn:microsoft.com/office/officeart/2005/8/layout/cycle4"/>
    <dgm:cxn modelId="{64BBFFB9-2034-41AA-8EB2-A7BE1FC285D6}" type="presOf" srcId="{87AD2462-0DF3-47E9-9784-E23619290F77}" destId="{1586D909-2FAA-47F7-ABC8-0F65EB14B559}" srcOrd="1" destOrd="3" presId="urn:microsoft.com/office/officeart/2005/8/layout/cycle4"/>
    <dgm:cxn modelId="{E79C14C1-4AF4-4427-9BF0-C6D8D5ECA46D}" type="presOf" srcId="{A8EAAB78-AAAC-4935-9730-62B9DB213825}" destId="{0279E455-0EA2-44C2-90B2-6F5B99562EB2}" srcOrd="0" destOrd="0" presId="urn:microsoft.com/office/officeart/2005/8/layout/cycle4"/>
    <dgm:cxn modelId="{336AA5C1-88D8-4DF3-8832-8C7C7E5396A9}" type="presOf" srcId="{E703DB18-C29B-49D4-B4C5-B490253E54C0}" destId="{F5CB038D-A0D2-4D88-A14B-578E10C115BC}" srcOrd="1" destOrd="1" presId="urn:microsoft.com/office/officeart/2005/8/layout/cycle4"/>
    <dgm:cxn modelId="{FF6E52C4-D981-4DBA-B394-86BC2F86A23F}" srcId="{848C7AF7-480F-446A-985F-184F771D016F}" destId="{33790378-9405-4CC9-9A05-5E06E17F9EAB}" srcOrd="0" destOrd="0" parTransId="{D43D2C8C-375C-4E46-9C2D-63933C04B6E5}" sibTransId="{3DFC87A1-58A0-457A-AA09-A304A47397C0}"/>
    <dgm:cxn modelId="{BC8C85C4-39BF-4EB6-85D9-F321FEE3A179}" srcId="{A8EAAB78-AAAC-4935-9730-62B9DB213825}" destId="{8DF49B6B-8ABB-4702-AA98-593D73FD63A0}" srcOrd="0" destOrd="0" parTransId="{49CC8252-AA0F-4AFD-94CF-5E0BFF197141}" sibTransId="{AFBD20CA-CB98-42EB-9219-F5806098929F}"/>
    <dgm:cxn modelId="{75D482C8-5E24-43BD-BB19-F9E35DE7E591}" srcId="{877B0D3F-599B-4C83-9959-066E3530EAB4}" destId="{EF049885-368B-4934-BDD8-9A65E09DBBAD}" srcOrd="2" destOrd="0" parTransId="{DC26D564-3D13-4D8E-81AD-86AE4EDB5C9C}" sibTransId="{EFB037B4-0FD3-4F69-9628-C67BD75E5EAD}"/>
    <dgm:cxn modelId="{C991F0C9-7549-493C-A8FD-41E22C427474}" srcId="{4A03C6CB-2A37-4AAB-A77F-8580AFD2EA83}" destId="{A9C7AFEB-263E-416D-8B81-C54D101686C8}" srcOrd="0" destOrd="0" parTransId="{966CC595-17D2-4678-AB39-79CA48C995A1}" sibTransId="{5B71038B-D083-4759-A33D-9E098CF8E41A}"/>
    <dgm:cxn modelId="{2CE12ACA-89E5-46EE-B32D-5BBB73336888}" srcId="{76B31562-084F-4498-AD21-C4DDB687240B}" destId="{A8EAAB78-AAAC-4935-9730-62B9DB213825}" srcOrd="3" destOrd="0" parTransId="{EFF92293-9683-4969-A864-CB73525C450B}" sibTransId="{E02B54C4-D38D-4E42-8613-D2BF434A369A}"/>
    <dgm:cxn modelId="{FD1227CC-4CF1-48A8-BD37-E398ECD2928B}" srcId="{A8EAAB78-AAAC-4935-9730-62B9DB213825}" destId="{F6B2184E-76F2-4AF0-BBAD-78D27C60809B}" srcOrd="1" destOrd="0" parTransId="{84A0C563-60B7-4AF6-B2A6-80ECE2377086}" sibTransId="{4F3B659D-5EF7-4E92-BE55-8A4743D1D3B6}"/>
    <dgm:cxn modelId="{2E36E6CE-4149-4094-9845-60A4E0357635}" srcId="{A8EAAB78-AAAC-4935-9730-62B9DB213825}" destId="{003CDD60-C39B-4F14-A22A-FE8F2CF210C3}" srcOrd="4" destOrd="0" parTransId="{B8ED72D3-524E-48DC-B63A-7A0034822532}" sibTransId="{76E90973-38F9-46CD-B1C3-A7D91A0BB02A}"/>
    <dgm:cxn modelId="{81D863D5-CC64-4962-B48B-3726846B8E7D}" type="presOf" srcId="{A9C7AFEB-263E-416D-8B81-C54D101686C8}" destId="{E0002BC7-3EC6-448B-A75A-859574F2CF5D}" srcOrd="1" destOrd="4" presId="urn:microsoft.com/office/officeart/2005/8/layout/cycle4"/>
    <dgm:cxn modelId="{64B697D8-21AD-442F-8F33-2B12750200DF}" srcId="{877B0D3F-599B-4C83-9959-066E3530EAB4}" destId="{26157192-E4A4-4A3D-990F-2AB522ED43EB}" srcOrd="5" destOrd="0" parTransId="{DEADC68B-C4FB-4355-A2AC-CBB70A967949}" sibTransId="{82F68351-CE2E-447F-8094-0153C4393575}"/>
    <dgm:cxn modelId="{6C5526DA-1643-418B-B860-E108F837552D}" srcId="{76B31562-084F-4498-AD21-C4DDB687240B}" destId="{848C7AF7-480F-446A-985F-184F771D016F}" srcOrd="1" destOrd="0" parTransId="{DFE3420B-9EE7-4968-A56D-54F14B51491D}" sibTransId="{9408DE95-C4BE-4BA0-ADAA-6DBBFD253887}"/>
    <dgm:cxn modelId="{C083F3DB-E8C5-49C5-BBD1-13F3E0F2B65C}" type="presOf" srcId="{0FDABF28-77AF-44E1-8B5A-2BC76CD78E3E}" destId="{A404F1C0-A235-49F2-B1EC-E9E5093512B6}" srcOrd="1" destOrd="2" presId="urn:microsoft.com/office/officeart/2005/8/layout/cycle4"/>
    <dgm:cxn modelId="{A188A8DC-1917-4801-9C49-9D1E01A93EF0}" type="presOf" srcId="{F6B2184E-76F2-4AF0-BBAD-78D27C60809B}" destId="{1586D909-2FAA-47F7-ABC8-0F65EB14B559}" srcOrd="1" destOrd="1" presId="urn:microsoft.com/office/officeart/2005/8/layout/cycle4"/>
    <dgm:cxn modelId="{9EFCD5E3-D593-4EF1-A600-B56E7A282B74}" type="presOf" srcId="{87AD2462-0DF3-47E9-9784-E23619290F77}" destId="{6912E2CD-FB28-4ABA-805E-495DDD637DE1}" srcOrd="0" destOrd="3" presId="urn:microsoft.com/office/officeart/2005/8/layout/cycle4"/>
    <dgm:cxn modelId="{7C52E2E3-4C8F-43EB-AA4D-FDA3735BE0E9}" type="presOf" srcId="{967E49F8-8092-4320-BBCF-3D42CCD76478}" destId="{F5CB038D-A0D2-4D88-A14B-578E10C115BC}" srcOrd="1" destOrd="0" presId="urn:microsoft.com/office/officeart/2005/8/layout/cycle4"/>
    <dgm:cxn modelId="{80B70AEB-D908-429F-AE0E-CB698E46D84A}" type="presOf" srcId="{A9CD5903-F603-4293-B73E-96FF0476AA43}" destId="{CA153500-4D63-4603-9F9C-6BD7527BDD79}" srcOrd="0" destOrd="5" presId="urn:microsoft.com/office/officeart/2005/8/layout/cycle4"/>
    <dgm:cxn modelId="{0EC715EF-30BC-4FBC-81D8-97E7E7C3B972}" type="presOf" srcId="{33790378-9405-4CC9-9A05-5E06E17F9EAB}" destId="{A404F1C0-A235-49F2-B1EC-E9E5093512B6}" srcOrd="1" destOrd="0" presId="urn:microsoft.com/office/officeart/2005/8/layout/cycle4"/>
    <dgm:cxn modelId="{BA5933F3-8CFD-48F9-9D44-560099252E7C}" type="presOf" srcId="{EF049885-368B-4934-BDD8-9A65E09DBBAD}" destId="{423A34A3-CF6B-44AD-B03A-437D2AC6A33A}" srcOrd="0" destOrd="2" presId="urn:microsoft.com/office/officeart/2005/8/layout/cycle4"/>
    <dgm:cxn modelId="{A24C0CF6-1C4F-461F-B8F3-79B67638E9A2}" type="presOf" srcId="{2A5A21EE-3436-4B8F-82F5-9985410CDE6C}" destId="{E0002BC7-3EC6-448B-A75A-859574F2CF5D}" srcOrd="1" destOrd="7" presId="urn:microsoft.com/office/officeart/2005/8/layout/cycle4"/>
    <dgm:cxn modelId="{6078BBFB-FFD2-43E7-B613-7793D2C155F3}" type="presOf" srcId="{8FBF34D5-A8BC-4DF3-9BA0-09F07DFA3433}" destId="{CA153500-4D63-4603-9F9C-6BD7527BDD79}" srcOrd="0" destOrd="0" presId="urn:microsoft.com/office/officeart/2005/8/layout/cycle4"/>
    <dgm:cxn modelId="{3AA2AAFF-9CD3-490F-B421-3F9042EE84D3}" type="presOf" srcId="{D034F027-0ABF-4E38-ACA1-E2CF05D5FE37}" destId="{423A34A3-CF6B-44AD-B03A-437D2AC6A33A}" srcOrd="0" destOrd="6" presId="urn:microsoft.com/office/officeart/2005/8/layout/cycle4"/>
    <dgm:cxn modelId="{7C71BDC2-40E2-420A-AA5A-D640B061C818}" type="presParOf" srcId="{3B71F17B-D6EB-488A-AAD4-2CE37F02B35E}" destId="{C5A2D191-E17E-4774-A04D-4936A9921F94}" srcOrd="0" destOrd="0" presId="urn:microsoft.com/office/officeart/2005/8/layout/cycle4"/>
    <dgm:cxn modelId="{5ED6396E-BC6F-4527-96C2-9FF31EBB7AD7}" type="presParOf" srcId="{C5A2D191-E17E-4774-A04D-4936A9921F94}" destId="{DD50FD6B-A81B-49B5-ABD0-1F01867016DF}" srcOrd="0" destOrd="0" presId="urn:microsoft.com/office/officeart/2005/8/layout/cycle4"/>
    <dgm:cxn modelId="{F85196FF-664F-4A62-913D-A3E80703F2C7}" type="presParOf" srcId="{DD50FD6B-A81B-49B5-ABD0-1F01867016DF}" destId="{CA153500-4D63-4603-9F9C-6BD7527BDD79}" srcOrd="0" destOrd="0" presId="urn:microsoft.com/office/officeart/2005/8/layout/cycle4"/>
    <dgm:cxn modelId="{7019A28B-6388-4163-A220-217FB823ABB7}" type="presParOf" srcId="{DD50FD6B-A81B-49B5-ABD0-1F01867016DF}" destId="{E0002BC7-3EC6-448B-A75A-859574F2CF5D}" srcOrd="1" destOrd="0" presId="urn:microsoft.com/office/officeart/2005/8/layout/cycle4"/>
    <dgm:cxn modelId="{0AECD835-C906-4D37-B947-74A46DDE48B8}" type="presParOf" srcId="{C5A2D191-E17E-4774-A04D-4936A9921F94}" destId="{7B1A7803-25AF-4630-B712-AB72AA8BB271}" srcOrd="1" destOrd="0" presId="urn:microsoft.com/office/officeart/2005/8/layout/cycle4"/>
    <dgm:cxn modelId="{A9717BEB-9F86-4D8F-B846-6A90A0B86955}" type="presParOf" srcId="{7B1A7803-25AF-4630-B712-AB72AA8BB271}" destId="{56331005-149F-45A1-A1D8-CBD5DB17B510}" srcOrd="0" destOrd="0" presId="urn:microsoft.com/office/officeart/2005/8/layout/cycle4"/>
    <dgm:cxn modelId="{A0C11E02-FC1E-4397-8459-3BD2C7C555CE}" type="presParOf" srcId="{7B1A7803-25AF-4630-B712-AB72AA8BB271}" destId="{A404F1C0-A235-49F2-B1EC-E9E5093512B6}" srcOrd="1" destOrd="0" presId="urn:microsoft.com/office/officeart/2005/8/layout/cycle4"/>
    <dgm:cxn modelId="{B1DDA506-96C1-4936-8C04-39BFFD58264D}" type="presParOf" srcId="{C5A2D191-E17E-4774-A04D-4936A9921F94}" destId="{CCB4FF87-D7D6-498E-81CD-EDDC7D3BBEAB}" srcOrd="2" destOrd="0" presId="urn:microsoft.com/office/officeart/2005/8/layout/cycle4"/>
    <dgm:cxn modelId="{DDF02CA0-FD5D-4EF5-91ED-1BF5A2F84642}" type="presParOf" srcId="{CCB4FF87-D7D6-498E-81CD-EDDC7D3BBEAB}" destId="{423A34A3-CF6B-44AD-B03A-437D2AC6A33A}" srcOrd="0" destOrd="0" presId="urn:microsoft.com/office/officeart/2005/8/layout/cycle4"/>
    <dgm:cxn modelId="{28D5AE17-A267-418E-B1CA-76041CE0A6F3}" type="presParOf" srcId="{CCB4FF87-D7D6-498E-81CD-EDDC7D3BBEAB}" destId="{F5CB038D-A0D2-4D88-A14B-578E10C115BC}" srcOrd="1" destOrd="0" presId="urn:microsoft.com/office/officeart/2005/8/layout/cycle4"/>
    <dgm:cxn modelId="{24FF6191-E122-4FAC-A92C-6CF4766D29B7}" type="presParOf" srcId="{C5A2D191-E17E-4774-A04D-4936A9921F94}" destId="{FE592810-1F77-452C-81D4-7321EF09EB54}" srcOrd="3" destOrd="0" presId="urn:microsoft.com/office/officeart/2005/8/layout/cycle4"/>
    <dgm:cxn modelId="{0FA2C47B-66D7-426C-B157-1377AD2C9122}" type="presParOf" srcId="{FE592810-1F77-452C-81D4-7321EF09EB54}" destId="{6912E2CD-FB28-4ABA-805E-495DDD637DE1}" srcOrd="0" destOrd="0" presId="urn:microsoft.com/office/officeart/2005/8/layout/cycle4"/>
    <dgm:cxn modelId="{232504D2-E37A-4FB1-BE41-8422AD446E42}" type="presParOf" srcId="{FE592810-1F77-452C-81D4-7321EF09EB54}" destId="{1586D909-2FAA-47F7-ABC8-0F65EB14B559}" srcOrd="1" destOrd="0" presId="urn:microsoft.com/office/officeart/2005/8/layout/cycle4"/>
    <dgm:cxn modelId="{4EE03E18-E15D-4352-B94A-BAC2B7CD8235}" type="presParOf" srcId="{C5A2D191-E17E-4774-A04D-4936A9921F94}" destId="{C6B2E003-D085-42D4-962F-8673B09B1BCC}" srcOrd="4" destOrd="0" presId="urn:microsoft.com/office/officeart/2005/8/layout/cycle4"/>
    <dgm:cxn modelId="{FCCDFC6F-718F-4BE8-B12F-7518E5D28D20}" type="presParOf" srcId="{3B71F17B-D6EB-488A-AAD4-2CE37F02B35E}" destId="{7B63ACB5-F849-46A3-951B-15A635AF9271}" srcOrd="1" destOrd="0" presId="urn:microsoft.com/office/officeart/2005/8/layout/cycle4"/>
    <dgm:cxn modelId="{66781B6A-FE9C-4AC6-BC39-7BCB6CC41113}" type="presParOf" srcId="{7B63ACB5-F849-46A3-951B-15A635AF9271}" destId="{63E87EFF-AEE2-447D-A9F0-A30690DA47F6}" srcOrd="0" destOrd="0" presId="urn:microsoft.com/office/officeart/2005/8/layout/cycle4"/>
    <dgm:cxn modelId="{D93DFDAE-BE40-440D-AE3B-B5DADFB86025}" type="presParOf" srcId="{7B63ACB5-F849-46A3-951B-15A635AF9271}" destId="{865A85DF-5F99-4BEC-90AB-08CE8738DD27}" srcOrd="1" destOrd="0" presId="urn:microsoft.com/office/officeart/2005/8/layout/cycle4"/>
    <dgm:cxn modelId="{D6DA3792-CBB0-4B34-B03D-4B6CF463DB0B}" type="presParOf" srcId="{7B63ACB5-F849-46A3-951B-15A635AF9271}" destId="{D01C58A8-C43F-47AD-90C3-0C9C898D7CD1}" srcOrd="2" destOrd="0" presId="urn:microsoft.com/office/officeart/2005/8/layout/cycle4"/>
    <dgm:cxn modelId="{5ACDBCF1-2A3D-4A49-8B50-8B03FD6C2372}" type="presParOf" srcId="{7B63ACB5-F849-46A3-951B-15A635AF9271}" destId="{0279E455-0EA2-44C2-90B2-6F5B99562EB2}" srcOrd="3" destOrd="0" presId="urn:microsoft.com/office/officeart/2005/8/layout/cycle4"/>
    <dgm:cxn modelId="{2719DE4E-0823-41F8-A3EB-1405025D1092}" type="presParOf" srcId="{7B63ACB5-F849-46A3-951B-15A635AF9271}" destId="{0C62C4A0-1110-4044-8ED1-700B20BEDACE}" srcOrd="4" destOrd="0" presId="urn:microsoft.com/office/officeart/2005/8/layout/cycle4"/>
    <dgm:cxn modelId="{6A7207D5-069A-49C5-8913-E2F6B5A5FBFA}" type="presParOf" srcId="{3B71F17B-D6EB-488A-AAD4-2CE37F02B35E}" destId="{A6D714E7-B13C-4BE5-BA3F-EE2CD6B5CB93}" srcOrd="2" destOrd="0" presId="urn:microsoft.com/office/officeart/2005/8/layout/cycle4"/>
    <dgm:cxn modelId="{9432C84D-070D-4C6E-993C-4895DECB9D7C}" type="presParOf" srcId="{3B71F17B-D6EB-488A-AAD4-2CE37F02B35E}" destId="{AD4DB2CF-5A1B-4F18-BCF1-5759AF9AA23A}"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B859DA-6D62-4911-88CC-40C0FDB3B586}" type="doc">
      <dgm:prSet loTypeId="urn:microsoft.com/office/officeart/2005/8/layout/hProcess9" loCatId="process" qsTypeId="urn:microsoft.com/office/officeart/2005/8/quickstyle/3d4" qsCatId="3D" csTypeId="urn:microsoft.com/office/officeart/2005/8/colors/accent1_2" csCatId="accent1" phldr="1"/>
      <dgm:spPr/>
    </dgm:pt>
    <dgm:pt modelId="{70E67B80-A845-4AFC-BD69-00D6E3FE21F7}">
      <dgm:prSet phldrT="[Text]"/>
      <dgm:spPr/>
      <dgm:t>
        <a:bodyPr/>
        <a:lstStyle/>
        <a:p>
          <a:r>
            <a:rPr lang="en-GB" dirty="0"/>
            <a:t>Health inequalities/at risk groups</a:t>
          </a:r>
        </a:p>
      </dgm:t>
    </dgm:pt>
    <dgm:pt modelId="{C3DA3932-4FEF-4C36-9308-5337AF33012B}" type="parTrans" cxnId="{08652D71-A120-4DCC-B7F1-F45528ADCA13}">
      <dgm:prSet/>
      <dgm:spPr/>
      <dgm:t>
        <a:bodyPr/>
        <a:lstStyle/>
        <a:p>
          <a:endParaRPr lang="en-GB"/>
        </a:p>
      </dgm:t>
    </dgm:pt>
    <dgm:pt modelId="{A86BB947-24E2-464D-9C7A-040E4D1471B1}" type="sibTrans" cxnId="{08652D71-A120-4DCC-B7F1-F45528ADCA13}">
      <dgm:prSet/>
      <dgm:spPr/>
      <dgm:t>
        <a:bodyPr/>
        <a:lstStyle/>
        <a:p>
          <a:endParaRPr lang="en-GB"/>
        </a:p>
      </dgm:t>
    </dgm:pt>
    <dgm:pt modelId="{6F64FEDE-CD0B-42FC-AE32-742CCFC372F1}">
      <dgm:prSet phldrT="[Text]"/>
      <dgm:spPr/>
      <dgm:t>
        <a:bodyPr/>
        <a:lstStyle/>
        <a:p>
          <a:r>
            <a:rPr lang="en-GB" dirty="0"/>
            <a:t>Economic and social impact of life outside the European Union</a:t>
          </a:r>
        </a:p>
      </dgm:t>
    </dgm:pt>
    <dgm:pt modelId="{08AB1D24-5C7F-4C26-B4EB-21FDF174466A}" type="parTrans" cxnId="{60E3CF3B-EC91-41A8-9BA9-3C7A9F890CA7}">
      <dgm:prSet/>
      <dgm:spPr/>
      <dgm:t>
        <a:bodyPr/>
        <a:lstStyle/>
        <a:p>
          <a:endParaRPr lang="en-GB"/>
        </a:p>
      </dgm:t>
    </dgm:pt>
    <dgm:pt modelId="{C1CECA9F-7CC2-48AF-8507-1E01675D061C}" type="sibTrans" cxnId="{60E3CF3B-EC91-41A8-9BA9-3C7A9F890CA7}">
      <dgm:prSet/>
      <dgm:spPr/>
      <dgm:t>
        <a:bodyPr/>
        <a:lstStyle/>
        <a:p>
          <a:endParaRPr lang="en-GB"/>
        </a:p>
      </dgm:t>
    </dgm:pt>
    <dgm:pt modelId="{845DAE44-3A59-4708-845D-3CF9B9473252}">
      <dgm:prSet phldrT="[Text]"/>
      <dgm:spPr/>
      <dgm:t>
        <a:bodyPr/>
        <a:lstStyle/>
        <a:p>
          <a:r>
            <a:rPr lang="en-GB" dirty="0"/>
            <a:t>Pandemic (rebuilding resilience)</a:t>
          </a:r>
        </a:p>
      </dgm:t>
    </dgm:pt>
    <dgm:pt modelId="{10ADD8AF-1DD9-42C2-963D-ED9F110E36B4}" type="parTrans" cxnId="{21C65A93-9B88-41E7-9DB1-A7608D7ECD69}">
      <dgm:prSet/>
      <dgm:spPr/>
      <dgm:t>
        <a:bodyPr/>
        <a:lstStyle/>
        <a:p>
          <a:endParaRPr lang="en-GB"/>
        </a:p>
      </dgm:t>
    </dgm:pt>
    <dgm:pt modelId="{E647A009-C3B4-4DBA-8DB6-95D1B0DCA63D}" type="sibTrans" cxnId="{21C65A93-9B88-41E7-9DB1-A7608D7ECD69}">
      <dgm:prSet/>
      <dgm:spPr/>
      <dgm:t>
        <a:bodyPr/>
        <a:lstStyle/>
        <a:p>
          <a:endParaRPr lang="en-GB"/>
        </a:p>
      </dgm:t>
    </dgm:pt>
    <dgm:pt modelId="{D11386C6-7853-487D-A88B-5D3F32D84095}" type="pres">
      <dgm:prSet presAssocID="{70B859DA-6D62-4911-88CC-40C0FDB3B586}" presName="CompostProcess" presStyleCnt="0">
        <dgm:presLayoutVars>
          <dgm:dir/>
          <dgm:resizeHandles val="exact"/>
        </dgm:presLayoutVars>
      </dgm:prSet>
      <dgm:spPr/>
    </dgm:pt>
    <dgm:pt modelId="{0A01B59B-015A-4114-9761-242EB9E956E9}" type="pres">
      <dgm:prSet presAssocID="{70B859DA-6D62-4911-88CC-40C0FDB3B586}" presName="arrow" presStyleLbl="bgShp" presStyleIdx="0" presStyleCnt="1"/>
      <dgm:spPr/>
    </dgm:pt>
    <dgm:pt modelId="{CD98B1C2-3151-4B4D-A629-511814956E9E}" type="pres">
      <dgm:prSet presAssocID="{70B859DA-6D62-4911-88CC-40C0FDB3B586}" presName="linearProcess" presStyleCnt="0"/>
      <dgm:spPr/>
    </dgm:pt>
    <dgm:pt modelId="{14EFE5D8-3460-44AE-BA6A-DF0B02C7CEFB}" type="pres">
      <dgm:prSet presAssocID="{70E67B80-A845-4AFC-BD69-00D6E3FE21F7}" presName="textNode" presStyleLbl="node1" presStyleIdx="0" presStyleCnt="3">
        <dgm:presLayoutVars>
          <dgm:bulletEnabled val="1"/>
        </dgm:presLayoutVars>
      </dgm:prSet>
      <dgm:spPr/>
    </dgm:pt>
    <dgm:pt modelId="{A75F712E-A022-426E-8E55-765A2A3A3077}" type="pres">
      <dgm:prSet presAssocID="{A86BB947-24E2-464D-9C7A-040E4D1471B1}" presName="sibTrans" presStyleCnt="0"/>
      <dgm:spPr/>
    </dgm:pt>
    <dgm:pt modelId="{61885EAB-C208-4252-9055-C5EE8E5E2FC2}" type="pres">
      <dgm:prSet presAssocID="{6F64FEDE-CD0B-42FC-AE32-742CCFC372F1}" presName="textNode" presStyleLbl="node1" presStyleIdx="1" presStyleCnt="3">
        <dgm:presLayoutVars>
          <dgm:bulletEnabled val="1"/>
        </dgm:presLayoutVars>
      </dgm:prSet>
      <dgm:spPr/>
    </dgm:pt>
    <dgm:pt modelId="{C3A008B1-40D9-4FAE-B07C-CC9FE46E3639}" type="pres">
      <dgm:prSet presAssocID="{C1CECA9F-7CC2-48AF-8507-1E01675D061C}" presName="sibTrans" presStyleCnt="0"/>
      <dgm:spPr/>
    </dgm:pt>
    <dgm:pt modelId="{565AB84A-F8CC-46EE-8415-97C55BC51612}" type="pres">
      <dgm:prSet presAssocID="{845DAE44-3A59-4708-845D-3CF9B9473252}" presName="textNode" presStyleLbl="node1" presStyleIdx="2" presStyleCnt="3">
        <dgm:presLayoutVars>
          <dgm:bulletEnabled val="1"/>
        </dgm:presLayoutVars>
      </dgm:prSet>
      <dgm:spPr/>
    </dgm:pt>
  </dgm:ptLst>
  <dgm:cxnLst>
    <dgm:cxn modelId="{60E3CF3B-EC91-41A8-9BA9-3C7A9F890CA7}" srcId="{70B859DA-6D62-4911-88CC-40C0FDB3B586}" destId="{6F64FEDE-CD0B-42FC-AE32-742CCFC372F1}" srcOrd="1" destOrd="0" parTransId="{08AB1D24-5C7F-4C26-B4EB-21FDF174466A}" sibTransId="{C1CECA9F-7CC2-48AF-8507-1E01675D061C}"/>
    <dgm:cxn modelId="{D7EB2067-F6BC-479D-81EC-287EF0E4C9E8}" type="presOf" srcId="{70B859DA-6D62-4911-88CC-40C0FDB3B586}" destId="{D11386C6-7853-487D-A88B-5D3F32D84095}" srcOrd="0" destOrd="0" presId="urn:microsoft.com/office/officeart/2005/8/layout/hProcess9"/>
    <dgm:cxn modelId="{08652D71-A120-4DCC-B7F1-F45528ADCA13}" srcId="{70B859DA-6D62-4911-88CC-40C0FDB3B586}" destId="{70E67B80-A845-4AFC-BD69-00D6E3FE21F7}" srcOrd="0" destOrd="0" parTransId="{C3DA3932-4FEF-4C36-9308-5337AF33012B}" sibTransId="{A86BB947-24E2-464D-9C7A-040E4D1471B1}"/>
    <dgm:cxn modelId="{7DE09D5A-AAB8-43D6-9C25-B0B09C9AA66F}" type="presOf" srcId="{6F64FEDE-CD0B-42FC-AE32-742CCFC372F1}" destId="{61885EAB-C208-4252-9055-C5EE8E5E2FC2}" srcOrd="0" destOrd="0" presId="urn:microsoft.com/office/officeart/2005/8/layout/hProcess9"/>
    <dgm:cxn modelId="{21C65A93-9B88-41E7-9DB1-A7608D7ECD69}" srcId="{70B859DA-6D62-4911-88CC-40C0FDB3B586}" destId="{845DAE44-3A59-4708-845D-3CF9B9473252}" srcOrd="2" destOrd="0" parTransId="{10ADD8AF-1DD9-42C2-963D-ED9F110E36B4}" sibTransId="{E647A009-C3B4-4DBA-8DB6-95D1B0DCA63D}"/>
    <dgm:cxn modelId="{C49D8094-3E4D-46AE-91C9-7ABCC19066D0}" type="presOf" srcId="{70E67B80-A845-4AFC-BD69-00D6E3FE21F7}" destId="{14EFE5D8-3460-44AE-BA6A-DF0B02C7CEFB}" srcOrd="0" destOrd="0" presId="urn:microsoft.com/office/officeart/2005/8/layout/hProcess9"/>
    <dgm:cxn modelId="{7E7BC7A1-253F-434F-BD1C-A9C0CB606BAD}" type="presOf" srcId="{845DAE44-3A59-4708-845D-3CF9B9473252}" destId="{565AB84A-F8CC-46EE-8415-97C55BC51612}" srcOrd="0" destOrd="0" presId="urn:microsoft.com/office/officeart/2005/8/layout/hProcess9"/>
    <dgm:cxn modelId="{4937C102-A2B4-44F0-8C9F-6BDF8FFF2B57}" type="presParOf" srcId="{D11386C6-7853-487D-A88B-5D3F32D84095}" destId="{0A01B59B-015A-4114-9761-242EB9E956E9}" srcOrd="0" destOrd="0" presId="urn:microsoft.com/office/officeart/2005/8/layout/hProcess9"/>
    <dgm:cxn modelId="{02DADCFD-335E-4563-B91F-B9799DAAB759}" type="presParOf" srcId="{D11386C6-7853-487D-A88B-5D3F32D84095}" destId="{CD98B1C2-3151-4B4D-A629-511814956E9E}" srcOrd="1" destOrd="0" presId="urn:microsoft.com/office/officeart/2005/8/layout/hProcess9"/>
    <dgm:cxn modelId="{FA1633CF-CCC8-4695-969A-6096901AA9AA}" type="presParOf" srcId="{CD98B1C2-3151-4B4D-A629-511814956E9E}" destId="{14EFE5D8-3460-44AE-BA6A-DF0B02C7CEFB}" srcOrd="0" destOrd="0" presId="urn:microsoft.com/office/officeart/2005/8/layout/hProcess9"/>
    <dgm:cxn modelId="{A0307FBC-F5B0-46E0-BACE-06566F7E497F}" type="presParOf" srcId="{CD98B1C2-3151-4B4D-A629-511814956E9E}" destId="{A75F712E-A022-426E-8E55-765A2A3A3077}" srcOrd="1" destOrd="0" presId="urn:microsoft.com/office/officeart/2005/8/layout/hProcess9"/>
    <dgm:cxn modelId="{4E9C8E9B-1356-447D-9312-9C91216B8C13}" type="presParOf" srcId="{CD98B1C2-3151-4B4D-A629-511814956E9E}" destId="{61885EAB-C208-4252-9055-C5EE8E5E2FC2}" srcOrd="2" destOrd="0" presId="urn:microsoft.com/office/officeart/2005/8/layout/hProcess9"/>
    <dgm:cxn modelId="{541B9B1C-1442-4BAA-BD89-ED0FDF352112}" type="presParOf" srcId="{CD98B1C2-3151-4B4D-A629-511814956E9E}" destId="{C3A008B1-40D9-4FAE-B07C-CC9FE46E3639}" srcOrd="3" destOrd="0" presId="urn:microsoft.com/office/officeart/2005/8/layout/hProcess9"/>
    <dgm:cxn modelId="{719FF06B-6E9E-4DA5-BE97-D0C0BECA6396}" type="presParOf" srcId="{CD98B1C2-3151-4B4D-A629-511814956E9E}" destId="{565AB84A-F8CC-46EE-8415-97C55BC51612}"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DA5730-E88A-444C-A0D3-0DC49644AB70}">
      <dsp:nvSpPr>
        <dsp:cNvPr id="0" name=""/>
        <dsp:cNvSpPr/>
      </dsp:nvSpPr>
      <dsp:spPr>
        <a:xfrm>
          <a:off x="0" y="847163"/>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67A1C5C-1EE8-426B-B6E5-2833B4238DD9}">
      <dsp:nvSpPr>
        <dsp:cNvPr id="0" name=""/>
        <dsp:cNvSpPr/>
      </dsp:nvSpPr>
      <dsp:spPr>
        <a:xfrm>
          <a:off x="192719" y="0"/>
          <a:ext cx="3243767" cy="103273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pPr>
          <a:r>
            <a:rPr lang="en-GB" sz="1400" kern="1200" dirty="0"/>
            <a:t>The public, by empowering them to look after their own health and well-being. What matters?</a:t>
          </a:r>
        </a:p>
      </dsp:txBody>
      <dsp:txXfrm>
        <a:off x="243133" y="50414"/>
        <a:ext cx="3142939" cy="931904"/>
      </dsp:txXfrm>
    </dsp:sp>
    <dsp:sp modelId="{CF77CE56-4A74-4734-874E-3DB236A56014}">
      <dsp:nvSpPr>
        <dsp:cNvPr id="0" name=""/>
        <dsp:cNvSpPr/>
      </dsp:nvSpPr>
      <dsp:spPr>
        <a:xfrm>
          <a:off x="0" y="2024299"/>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12CDB3C-96D8-4F7C-8688-5A85184A7B56}">
      <dsp:nvSpPr>
        <dsp:cNvPr id="0" name=""/>
        <dsp:cNvSpPr/>
      </dsp:nvSpPr>
      <dsp:spPr>
        <a:xfrm>
          <a:off x="231697" y="1275563"/>
          <a:ext cx="3243767" cy="9553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pPr>
          <a:r>
            <a:rPr lang="en-GB" sz="1400" kern="1200" dirty="0"/>
            <a:t>Healthcare professionals, helping them to support adults to make shared decisions.</a:t>
          </a:r>
        </a:p>
      </dsp:txBody>
      <dsp:txXfrm>
        <a:off x="278335" y="1322201"/>
        <a:ext cx="3150491" cy="862099"/>
      </dsp:txXfrm>
    </dsp:sp>
    <dsp:sp modelId="{C932F7A0-6287-44E3-8DC4-5A9754C39BD0}">
      <dsp:nvSpPr>
        <dsp:cNvPr id="0" name=""/>
        <dsp:cNvSpPr/>
      </dsp:nvSpPr>
      <dsp:spPr>
        <a:xfrm>
          <a:off x="0" y="3217147"/>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8A29AB5-AAA8-4B9C-9098-943C9962084F}">
      <dsp:nvSpPr>
        <dsp:cNvPr id="0" name=""/>
        <dsp:cNvSpPr/>
      </dsp:nvSpPr>
      <dsp:spPr>
        <a:xfrm>
          <a:off x="231697" y="2452699"/>
          <a:ext cx="3243767" cy="971088"/>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pPr>
          <a:r>
            <a:rPr lang="en-GB" sz="1400" kern="1200" dirty="0"/>
            <a:t>Public Service leaders, enabling them to create correct conditions for value and outcomes.</a:t>
          </a:r>
        </a:p>
      </dsp:txBody>
      <dsp:txXfrm>
        <a:off x="279102" y="2500104"/>
        <a:ext cx="3148957" cy="8762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8CA172-5C05-48EC-AF39-74C36C7B6B6C}">
      <dsp:nvSpPr>
        <dsp:cNvPr id="0" name=""/>
        <dsp:cNvSpPr/>
      </dsp:nvSpPr>
      <dsp:spPr>
        <a:xfrm>
          <a:off x="433008" y="0"/>
          <a:ext cx="4907426" cy="316398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FF9F873D-70CC-428C-84C4-2C9A82658735}">
      <dsp:nvSpPr>
        <dsp:cNvPr id="0" name=""/>
        <dsp:cNvSpPr/>
      </dsp:nvSpPr>
      <dsp:spPr>
        <a:xfrm>
          <a:off x="6201"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dirty="0"/>
            <a:t>Supports informed decision-making about care by avoiding unnecessary tests, treatments and prescriptions.</a:t>
          </a:r>
        </a:p>
      </dsp:txBody>
      <dsp:txXfrm>
        <a:off x="67982" y="1010975"/>
        <a:ext cx="1734764" cy="1142030"/>
      </dsp:txXfrm>
    </dsp:sp>
    <dsp:sp modelId="{5EAF6BD0-7AAD-43AB-A73C-B18C7B7B802C}">
      <dsp:nvSpPr>
        <dsp:cNvPr id="0" name=""/>
        <dsp:cNvSpPr/>
      </dsp:nvSpPr>
      <dsp:spPr>
        <a:xfrm>
          <a:off x="1957558"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dirty="0"/>
            <a:t>Supports by changing the outpatients model so that it is easier to get specialist advice in the primary care sector. </a:t>
          </a:r>
        </a:p>
      </dsp:txBody>
      <dsp:txXfrm>
        <a:off x="2019339" y="1010975"/>
        <a:ext cx="1734764" cy="1142030"/>
      </dsp:txXfrm>
    </dsp:sp>
    <dsp:sp modelId="{2AD438A6-34AE-4289-985E-E444C6B955B4}">
      <dsp:nvSpPr>
        <dsp:cNvPr id="0" name=""/>
        <dsp:cNvSpPr/>
      </dsp:nvSpPr>
      <dsp:spPr>
        <a:xfrm>
          <a:off x="3908914"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a:t>Collaborative working supports services to provide the right care, in the right place at the right time.</a:t>
          </a:r>
          <a:endParaRPr lang="en-GB" sz="1300" kern="1200" dirty="0"/>
        </a:p>
      </dsp:txBody>
      <dsp:txXfrm>
        <a:off x="3970695" y="1010975"/>
        <a:ext cx="1734764" cy="11420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83B1C0-2726-4BAE-8B18-94A7397DCB53}">
      <dsp:nvSpPr>
        <dsp:cNvPr id="0" name=""/>
        <dsp:cNvSpPr/>
      </dsp:nvSpPr>
      <dsp:spPr>
        <a:xfrm>
          <a:off x="3316285" y="2002535"/>
          <a:ext cx="1622428" cy="1622428"/>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1422400">
            <a:lnSpc>
              <a:spcPct val="90000"/>
            </a:lnSpc>
            <a:spcBef>
              <a:spcPct val="0"/>
            </a:spcBef>
            <a:spcAft>
              <a:spcPct val="35000"/>
            </a:spcAft>
            <a:buNone/>
          </a:pPr>
          <a:r>
            <a:rPr lang="en-GB" sz="3200" kern="1200" dirty="0"/>
            <a:t>Areas of well-being</a:t>
          </a:r>
        </a:p>
      </dsp:txBody>
      <dsp:txXfrm>
        <a:off x="3395485" y="2081735"/>
        <a:ext cx="1464028" cy="1464028"/>
      </dsp:txXfrm>
    </dsp:sp>
    <dsp:sp modelId="{28234998-2FE7-45DB-811F-4988D9DA8DC4}">
      <dsp:nvSpPr>
        <dsp:cNvPr id="0" name=""/>
        <dsp:cNvSpPr/>
      </dsp:nvSpPr>
      <dsp:spPr>
        <a:xfrm rot="16200000">
          <a:off x="3697102" y="1572138"/>
          <a:ext cx="860795" cy="0"/>
        </a:xfrm>
        <a:custGeom>
          <a:avLst/>
          <a:gdLst/>
          <a:ahLst/>
          <a:cxnLst/>
          <a:rect l="0" t="0" r="0" b="0"/>
          <a:pathLst>
            <a:path>
              <a:moveTo>
                <a:pt x="0" y="0"/>
              </a:moveTo>
              <a:lnTo>
                <a:pt x="86079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285F9E0E-30E0-4C67-85C3-8E9C2E18ECDE}">
      <dsp:nvSpPr>
        <dsp:cNvPr id="0" name=""/>
        <dsp:cNvSpPr/>
      </dsp:nvSpPr>
      <dsp:spPr>
        <a:xfrm>
          <a:off x="3583986" y="54713"/>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t>Securing rights and entitlements</a:t>
          </a:r>
        </a:p>
      </dsp:txBody>
      <dsp:txXfrm>
        <a:off x="3637050" y="107777"/>
        <a:ext cx="980898" cy="980898"/>
      </dsp:txXfrm>
    </dsp:sp>
    <dsp:sp modelId="{63604AEA-FB9A-4AA1-9480-371F1F7C8535}">
      <dsp:nvSpPr>
        <dsp:cNvPr id="0" name=""/>
        <dsp:cNvSpPr/>
      </dsp:nvSpPr>
      <dsp:spPr>
        <a:xfrm rot="19285714">
          <a:off x="4886052" y="2016329"/>
          <a:ext cx="482761" cy="0"/>
        </a:xfrm>
        <a:custGeom>
          <a:avLst/>
          <a:gdLst/>
          <a:ahLst/>
          <a:cxnLst/>
          <a:rect l="0" t="0" r="0" b="0"/>
          <a:pathLst>
            <a:path>
              <a:moveTo>
                <a:pt x="0" y="0"/>
              </a:moveTo>
              <a:lnTo>
                <a:pt x="482761"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BA14C250-BCD6-4BE7-A7DC-AD925A73294D}">
      <dsp:nvSpPr>
        <dsp:cNvPr id="0" name=""/>
        <dsp:cNvSpPr/>
      </dsp:nvSpPr>
      <dsp:spPr>
        <a:xfrm>
          <a:off x="5316152" y="888880"/>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t>Physical and mental health and emotional well-being</a:t>
          </a:r>
        </a:p>
      </dsp:txBody>
      <dsp:txXfrm>
        <a:off x="5369216" y="941944"/>
        <a:ext cx="980898" cy="980898"/>
      </dsp:txXfrm>
    </dsp:sp>
    <dsp:sp modelId="{F181A5EE-99E2-45B6-BE37-23580481C22E}">
      <dsp:nvSpPr>
        <dsp:cNvPr id="0" name=""/>
        <dsp:cNvSpPr/>
      </dsp:nvSpPr>
      <dsp:spPr>
        <a:xfrm rot="771429">
          <a:off x="4928359" y="3090800"/>
          <a:ext cx="825955" cy="0"/>
        </a:xfrm>
        <a:custGeom>
          <a:avLst/>
          <a:gdLst/>
          <a:ahLst/>
          <a:cxnLst/>
          <a:rect l="0" t="0" r="0" b="0"/>
          <a:pathLst>
            <a:path>
              <a:moveTo>
                <a:pt x="0" y="0"/>
              </a:moveTo>
              <a:lnTo>
                <a:pt x="82595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49FB7549-81E1-4FB9-829A-9CA5A88CCBD8}">
      <dsp:nvSpPr>
        <dsp:cNvPr id="0" name=""/>
        <dsp:cNvSpPr/>
      </dsp:nvSpPr>
      <dsp:spPr>
        <a:xfrm>
          <a:off x="5743961" y="2763236"/>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n-GB" sz="1500" kern="1200" dirty="0"/>
            <a:t>Protection from abuse and neglect</a:t>
          </a:r>
        </a:p>
      </dsp:txBody>
      <dsp:txXfrm>
        <a:off x="5797025" y="2816300"/>
        <a:ext cx="980898" cy="980898"/>
      </dsp:txXfrm>
    </dsp:sp>
    <dsp:sp modelId="{EC9CD044-6082-4E04-BDEC-6574E683A514}">
      <dsp:nvSpPr>
        <dsp:cNvPr id="0" name=""/>
        <dsp:cNvSpPr/>
      </dsp:nvSpPr>
      <dsp:spPr>
        <a:xfrm rot="3781327">
          <a:off x="4357221" y="3923819"/>
          <a:ext cx="670694" cy="0"/>
        </a:xfrm>
        <a:custGeom>
          <a:avLst/>
          <a:gdLst/>
          <a:ahLst/>
          <a:cxnLst/>
          <a:rect l="0" t="0" r="0" b="0"/>
          <a:pathLst>
            <a:path>
              <a:moveTo>
                <a:pt x="0" y="0"/>
              </a:moveTo>
              <a:lnTo>
                <a:pt x="670694"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B6B6D6ED-9115-4F99-B98B-252ECFD4F7C4}">
      <dsp:nvSpPr>
        <dsp:cNvPr id="0" name=""/>
        <dsp:cNvSpPr/>
      </dsp:nvSpPr>
      <dsp:spPr>
        <a:xfrm>
          <a:off x="4577854" y="4222674"/>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n-GB" sz="1500" kern="1200" dirty="0"/>
            <a:t>Education, training and recreation</a:t>
          </a:r>
        </a:p>
      </dsp:txBody>
      <dsp:txXfrm>
        <a:off x="4630918" y="4275738"/>
        <a:ext cx="980898" cy="980898"/>
      </dsp:txXfrm>
    </dsp:sp>
    <dsp:sp modelId="{9AD4A316-6A49-41FA-98F0-FD4DF025ECE6}">
      <dsp:nvSpPr>
        <dsp:cNvPr id="0" name=""/>
        <dsp:cNvSpPr/>
      </dsp:nvSpPr>
      <dsp:spPr>
        <a:xfrm rot="6942857">
          <a:off x="3226457" y="3945658"/>
          <a:ext cx="711888" cy="0"/>
        </a:xfrm>
        <a:custGeom>
          <a:avLst/>
          <a:gdLst/>
          <a:ahLst/>
          <a:cxnLst/>
          <a:rect l="0" t="0" r="0" b="0"/>
          <a:pathLst>
            <a:path>
              <a:moveTo>
                <a:pt x="0" y="0"/>
              </a:moveTo>
              <a:lnTo>
                <a:pt x="711888"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F89AF04-AFB9-449A-BFFE-C55B1B40B052}">
      <dsp:nvSpPr>
        <dsp:cNvPr id="0" name=""/>
        <dsp:cNvSpPr/>
      </dsp:nvSpPr>
      <dsp:spPr>
        <a:xfrm>
          <a:off x="2622707" y="4266353"/>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GB" sz="1200" kern="1200" dirty="0"/>
            <a:t>Domestic, </a:t>
          </a:r>
          <a:r>
            <a:rPr lang="en-GB" sz="1200" kern="1200" dirty="0" err="1"/>
            <a:t>famiy</a:t>
          </a:r>
          <a:r>
            <a:rPr lang="en-GB" sz="1200" kern="1200" dirty="0"/>
            <a:t> and personal relationships</a:t>
          </a:r>
        </a:p>
      </dsp:txBody>
      <dsp:txXfrm>
        <a:off x="2675771" y="4319417"/>
        <a:ext cx="980898" cy="980898"/>
      </dsp:txXfrm>
    </dsp:sp>
    <dsp:sp modelId="{1B3B1A27-F66B-4C56-A702-84241F6C62C7}">
      <dsp:nvSpPr>
        <dsp:cNvPr id="0" name=""/>
        <dsp:cNvSpPr/>
      </dsp:nvSpPr>
      <dsp:spPr>
        <a:xfrm rot="10028571">
          <a:off x="2500684" y="3090800"/>
          <a:ext cx="825955" cy="0"/>
        </a:xfrm>
        <a:custGeom>
          <a:avLst/>
          <a:gdLst/>
          <a:ahLst/>
          <a:cxnLst/>
          <a:rect l="0" t="0" r="0" b="0"/>
          <a:pathLst>
            <a:path>
              <a:moveTo>
                <a:pt x="0" y="0"/>
              </a:moveTo>
              <a:lnTo>
                <a:pt x="82595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63DF5C1-AA5D-4269-AF73-FFD560FDDEE4}">
      <dsp:nvSpPr>
        <dsp:cNvPr id="0" name=""/>
        <dsp:cNvSpPr/>
      </dsp:nvSpPr>
      <dsp:spPr>
        <a:xfrm>
          <a:off x="1424011" y="2763236"/>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t>Contribution made to society</a:t>
          </a:r>
        </a:p>
      </dsp:txBody>
      <dsp:txXfrm>
        <a:off x="1477075" y="2816300"/>
        <a:ext cx="980898" cy="980898"/>
      </dsp:txXfrm>
    </dsp:sp>
    <dsp:sp modelId="{ECD2D714-14CC-4749-9426-EFE14B993C61}">
      <dsp:nvSpPr>
        <dsp:cNvPr id="0" name=""/>
        <dsp:cNvSpPr/>
      </dsp:nvSpPr>
      <dsp:spPr>
        <a:xfrm rot="13114286">
          <a:off x="2886186" y="2016329"/>
          <a:ext cx="482761" cy="0"/>
        </a:xfrm>
        <a:custGeom>
          <a:avLst/>
          <a:gdLst/>
          <a:ahLst/>
          <a:cxnLst/>
          <a:rect l="0" t="0" r="0" b="0"/>
          <a:pathLst>
            <a:path>
              <a:moveTo>
                <a:pt x="0" y="0"/>
              </a:moveTo>
              <a:lnTo>
                <a:pt x="482761"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3D2E91FA-0D7E-4984-8B73-28BAE0F7FD9B}">
      <dsp:nvSpPr>
        <dsp:cNvPr id="0" name=""/>
        <dsp:cNvSpPr/>
      </dsp:nvSpPr>
      <dsp:spPr>
        <a:xfrm>
          <a:off x="1851821" y="888880"/>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444500">
            <a:lnSpc>
              <a:spcPct val="90000"/>
            </a:lnSpc>
            <a:spcBef>
              <a:spcPct val="0"/>
            </a:spcBef>
            <a:spcAft>
              <a:spcPct val="35000"/>
            </a:spcAft>
            <a:buNone/>
          </a:pPr>
          <a:r>
            <a:rPr lang="en-GB" sz="1000" kern="1200" dirty="0"/>
            <a:t>Social and economic well-being (including suitability of living </a:t>
          </a:r>
          <a:r>
            <a:rPr lang="en-GB" sz="1000" kern="1200" dirty="0" err="1"/>
            <a:t>accomodation</a:t>
          </a:r>
          <a:endParaRPr lang="en-GB" sz="1000" kern="1200" dirty="0"/>
        </a:p>
      </dsp:txBody>
      <dsp:txXfrm>
        <a:off x="1904885" y="941944"/>
        <a:ext cx="980898" cy="9808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3A96D1-32CE-45BE-9266-3B7AC5A011FA}">
      <dsp:nvSpPr>
        <dsp:cNvPr id="0" name=""/>
        <dsp:cNvSpPr/>
      </dsp:nvSpPr>
      <dsp:spPr>
        <a:xfrm>
          <a:off x="0"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Increasing number of older people leading to greater need for care</a:t>
          </a:r>
        </a:p>
      </dsp:txBody>
      <dsp:txXfrm>
        <a:off x="0" y="169333"/>
        <a:ext cx="2539999" cy="1524000"/>
      </dsp:txXfrm>
    </dsp:sp>
    <dsp:sp modelId="{9A3120D5-C945-4AEF-A83C-C16B019C3A37}">
      <dsp:nvSpPr>
        <dsp:cNvPr id="0" name=""/>
        <dsp:cNvSpPr/>
      </dsp:nvSpPr>
      <dsp:spPr>
        <a:xfrm>
          <a:off x="2794000"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More people living with life limiting conditions</a:t>
          </a:r>
        </a:p>
      </dsp:txBody>
      <dsp:txXfrm>
        <a:off x="2794000" y="169333"/>
        <a:ext cx="2539999" cy="1524000"/>
      </dsp:txXfrm>
    </dsp:sp>
    <dsp:sp modelId="{5D36CB67-5954-4F71-BF20-0C03A827BAE3}">
      <dsp:nvSpPr>
        <dsp:cNvPr id="0" name=""/>
        <dsp:cNvSpPr/>
      </dsp:nvSpPr>
      <dsp:spPr>
        <a:xfrm>
          <a:off x="5587999"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Decrease in working age adults – less tax and less people in the health and social care workforce</a:t>
          </a:r>
        </a:p>
      </dsp:txBody>
      <dsp:txXfrm>
        <a:off x="5587999" y="169333"/>
        <a:ext cx="2539999" cy="1524000"/>
      </dsp:txXfrm>
    </dsp:sp>
    <dsp:sp modelId="{CA9980C2-FB83-4338-BB3A-80119EDBE2DE}">
      <dsp:nvSpPr>
        <dsp:cNvPr id="0" name=""/>
        <dsp:cNvSpPr/>
      </dsp:nvSpPr>
      <dsp:spPr>
        <a:xfrm>
          <a:off x="0"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High costs of healthcare and increased NHS spending</a:t>
          </a:r>
        </a:p>
      </dsp:txBody>
      <dsp:txXfrm>
        <a:off x="0" y="1947333"/>
        <a:ext cx="2539999" cy="1524000"/>
      </dsp:txXfrm>
    </dsp:sp>
    <dsp:sp modelId="{4DC02E27-A2C7-4A3A-AFF3-5A914572EB48}">
      <dsp:nvSpPr>
        <dsp:cNvPr id="0" name=""/>
        <dsp:cNvSpPr/>
      </dsp:nvSpPr>
      <dsp:spPr>
        <a:xfrm>
          <a:off x="2794000"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Staff shortages in clinical medicine and domiciliary/residential care workers</a:t>
          </a:r>
        </a:p>
      </dsp:txBody>
      <dsp:txXfrm>
        <a:off x="2794000" y="1947333"/>
        <a:ext cx="2539999" cy="1524000"/>
      </dsp:txXfrm>
    </dsp:sp>
    <dsp:sp modelId="{294BBF4A-A585-4263-A7FD-0E81C0879815}">
      <dsp:nvSpPr>
        <dsp:cNvPr id="0" name=""/>
        <dsp:cNvSpPr/>
      </dsp:nvSpPr>
      <dsp:spPr>
        <a:xfrm>
          <a:off x="5587999"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Many frail elderly patients in hospital unable to be discharged due to lack of social care capacity in the community</a:t>
          </a:r>
        </a:p>
      </dsp:txBody>
      <dsp:txXfrm>
        <a:off x="5587999" y="1947333"/>
        <a:ext cx="2539999" cy="1524000"/>
      </dsp:txXfrm>
    </dsp:sp>
    <dsp:sp modelId="{CBF278B8-44AE-4162-A868-CF7439F6F087}">
      <dsp:nvSpPr>
        <dsp:cNvPr id="0" name=""/>
        <dsp:cNvSpPr/>
      </dsp:nvSpPr>
      <dsp:spPr>
        <a:xfrm>
          <a:off x="1397000" y="3725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Too many assessments and not enough “joined up” care leading to delays in provision</a:t>
          </a:r>
        </a:p>
      </dsp:txBody>
      <dsp:txXfrm>
        <a:off x="1397000" y="3725333"/>
        <a:ext cx="2539999" cy="1524000"/>
      </dsp:txXfrm>
    </dsp:sp>
    <dsp:sp modelId="{746F71FE-90BE-4041-A0CD-0515FA8682F7}">
      <dsp:nvSpPr>
        <dsp:cNvPr id="0" name=""/>
        <dsp:cNvSpPr/>
      </dsp:nvSpPr>
      <dsp:spPr>
        <a:xfrm>
          <a:off x="4191000" y="3725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Wider range of social determinants such as poverty, poor education and unemployment has impact on provision</a:t>
          </a:r>
        </a:p>
      </dsp:txBody>
      <dsp:txXfrm>
        <a:off x="4191000" y="3725333"/>
        <a:ext cx="2539999" cy="1524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A34A3-CF6B-44AD-B03A-437D2AC6A33A}">
      <dsp:nvSpPr>
        <dsp:cNvPr id="0" name=""/>
        <dsp:cNvSpPr/>
      </dsp:nvSpPr>
      <dsp:spPr>
        <a:xfrm>
          <a:off x="6555094" y="2407076"/>
          <a:ext cx="5102272" cy="2464567"/>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Proportional reduction in number of White British in Wales</a:t>
          </a:r>
        </a:p>
        <a:p>
          <a:pPr marL="114300" lvl="1" indent="-114300" algn="l" defTabSz="622300">
            <a:lnSpc>
              <a:spcPct val="90000"/>
            </a:lnSpc>
            <a:spcBef>
              <a:spcPct val="0"/>
            </a:spcBef>
            <a:spcAft>
              <a:spcPct val="15000"/>
            </a:spcAft>
            <a:buChar char="•"/>
          </a:pPr>
          <a:r>
            <a:rPr lang="en-GB" sz="1400" kern="1200" dirty="0"/>
            <a:t>Second largest ethnic group in Wales is Asian</a:t>
          </a:r>
        </a:p>
        <a:p>
          <a:pPr marL="114300" lvl="1" indent="-114300" algn="l" defTabSz="622300">
            <a:lnSpc>
              <a:spcPct val="90000"/>
            </a:lnSpc>
            <a:spcBef>
              <a:spcPct val="0"/>
            </a:spcBef>
            <a:spcAft>
              <a:spcPct val="15000"/>
            </a:spcAft>
            <a:buChar char="•"/>
          </a:pPr>
          <a:r>
            <a:rPr lang="en-GB" sz="1400" kern="1200" dirty="0"/>
            <a:t>Number of Welsh population giving their religion as Christian reduced</a:t>
          </a:r>
        </a:p>
        <a:p>
          <a:pPr marL="114300" lvl="1" indent="-114300" algn="l" defTabSz="622300">
            <a:lnSpc>
              <a:spcPct val="90000"/>
            </a:lnSpc>
            <a:spcBef>
              <a:spcPct val="0"/>
            </a:spcBef>
            <a:spcAft>
              <a:spcPct val="15000"/>
            </a:spcAft>
            <a:buChar char="•"/>
          </a:pPr>
          <a:r>
            <a:rPr lang="en-GB" sz="1400" kern="1200" dirty="0"/>
            <a:t>Number of Welsh speakers increased</a:t>
          </a:r>
        </a:p>
        <a:p>
          <a:pPr marL="114300" lvl="1" indent="-114300" algn="l" defTabSz="622300">
            <a:lnSpc>
              <a:spcPct val="90000"/>
            </a:lnSpc>
            <a:spcBef>
              <a:spcPct val="0"/>
            </a:spcBef>
            <a:spcAft>
              <a:spcPct val="15000"/>
            </a:spcAft>
            <a:buChar char="•"/>
          </a:pPr>
          <a:r>
            <a:rPr lang="en-GB" sz="1400" kern="1200" dirty="0"/>
            <a:t>LGBT and same sex marriages increased</a:t>
          </a:r>
        </a:p>
        <a:p>
          <a:pPr marL="114300" lvl="1" indent="-114300" algn="l" defTabSz="622300">
            <a:lnSpc>
              <a:spcPct val="90000"/>
            </a:lnSpc>
            <a:spcBef>
              <a:spcPct val="0"/>
            </a:spcBef>
            <a:spcAft>
              <a:spcPct val="15000"/>
            </a:spcAft>
            <a:buChar char="•"/>
          </a:pPr>
          <a:endParaRPr lang="en-GB" sz="1400" kern="1200" dirty="0"/>
        </a:p>
        <a:p>
          <a:pPr marL="57150" lvl="1" indent="-57150" algn="l" defTabSz="488950">
            <a:lnSpc>
              <a:spcPct val="90000"/>
            </a:lnSpc>
            <a:spcBef>
              <a:spcPct val="0"/>
            </a:spcBef>
            <a:spcAft>
              <a:spcPct val="15000"/>
            </a:spcAft>
            <a:buChar char="•"/>
          </a:pPr>
          <a:endParaRPr lang="en-GB" sz="1100" kern="1200" dirty="0"/>
        </a:p>
      </dsp:txBody>
      <dsp:txXfrm>
        <a:off x="8139915" y="3077357"/>
        <a:ext cx="3463312" cy="1740147"/>
      </dsp:txXfrm>
    </dsp:sp>
    <dsp:sp modelId="{6912E2CD-FB28-4ABA-805E-495DDD637DE1}">
      <dsp:nvSpPr>
        <dsp:cNvPr id="0" name=""/>
        <dsp:cNvSpPr/>
      </dsp:nvSpPr>
      <dsp:spPr>
        <a:xfrm>
          <a:off x="0" y="2647510"/>
          <a:ext cx="4555746" cy="2258066"/>
        </a:xfrm>
        <a:prstGeom prst="roundRect">
          <a:avLst>
            <a:gd name="adj" fmla="val 10000"/>
          </a:avLst>
        </a:prstGeom>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b" anchorCtr="0">
          <a:noAutofit/>
        </a:bodyPr>
        <a:lstStyle/>
        <a:p>
          <a:pPr marL="114300" lvl="1" indent="-114300" algn="l" defTabSz="622300">
            <a:lnSpc>
              <a:spcPct val="90000"/>
            </a:lnSpc>
            <a:spcBef>
              <a:spcPct val="0"/>
            </a:spcBef>
            <a:spcAft>
              <a:spcPct val="15000"/>
            </a:spcAft>
            <a:buChar char="•"/>
          </a:pPr>
          <a:r>
            <a:rPr lang="en-GB" sz="1400" kern="1200" dirty="0"/>
            <a:t>More people working from home</a:t>
          </a:r>
        </a:p>
        <a:p>
          <a:pPr marL="114300" lvl="1" indent="-114300" algn="l" defTabSz="622300">
            <a:lnSpc>
              <a:spcPct val="90000"/>
            </a:lnSpc>
            <a:spcBef>
              <a:spcPct val="0"/>
            </a:spcBef>
            <a:spcAft>
              <a:spcPct val="15000"/>
            </a:spcAft>
            <a:buChar char="•"/>
          </a:pPr>
          <a:r>
            <a:rPr lang="en-GB" sz="1400" kern="1200" dirty="0"/>
            <a:t>Gender pay gap reducing</a:t>
          </a:r>
        </a:p>
        <a:p>
          <a:pPr marL="114300" lvl="1" indent="-114300" algn="l" defTabSz="622300">
            <a:lnSpc>
              <a:spcPct val="90000"/>
            </a:lnSpc>
            <a:spcBef>
              <a:spcPct val="0"/>
            </a:spcBef>
            <a:spcAft>
              <a:spcPct val="15000"/>
            </a:spcAft>
            <a:buChar char="•"/>
          </a:pPr>
          <a:r>
            <a:rPr lang="en-GB" sz="1400" kern="1200" dirty="0"/>
            <a:t>Employment rates for people with disabilities rising but pay gap remains</a:t>
          </a:r>
        </a:p>
        <a:p>
          <a:pPr marL="114300" lvl="1" indent="-114300" algn="l" defTabSz="622300">
            <a:lnSpc>
              <a:spcPct val="90000"/>
            </a:lnSpc>
            <a:spcBef>
              <a:spcPct val="0"/>
            </a:spcBef>
            <a:spcAft>
              <a:spcPct val="15000"/>
            </a:spcAft>
            <a:buChar char="•"/>
          </a:pPr>
          <a:r>
            <a:rPr lang="en-GB" sz="1400" kern="1200" dirty="0"/>
            <a:t>More men employed than women.</a:t>
          </a:r>
        </a:p>
        <a:p>
          <a:pPr marL="114300" lvl="1" indent="-114300" algn="l" defTabSz="622300">
            <a:lnSpc>
              <a:spcPct val="90000"/>
            </a:lnSpc>
            <a:spcBef>
              <a:spcPct val="0"/>
            </a:spcBef>
            <a:spcAft>
              <a:spcPct val="15000"/>
            </a:spcAft>
            <a:buChar char="•"/>
          </a:pPr>
          <a:r>
            <a:rPr lang="en-GB" sz="1400" kern="1200" dirty="0"/>
            <a:t>Improvement in air quality, reduction in carbon emissions, less cars on the roads</a:t>
          </a:r>
        </a:p>
      </dsp:txBody>
      <dsp:txXfrm>
        <a:off x="49602" y="3261629"/>
        <a:ext cx="3089818" cy="1594345"/>
      </dsp:txXfrm>
    </dsp:sp>
    <dsp:sp modelId="{56331005-149F-45A1-A1D8-CBD5DB17B510}">
      <dsp:nvSpPr>
        <dsp:cNvPr id="0" name=""/>
        <dsp:cNvSpPr/>
      </dsp:nvSpPr>
      <dsp:spPr>
        <a:xfrm>
          <a:off x="6670198" y="-48828"/>
          <a:ext cx="4857343" cy="2296918"/>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GB" sz="1400" kern="1200" dirty="0"/>
            <a:t>Increase in adults living with stroke, heart conditions and dementia</a:t>
          </a:r>
        </a:p>
        <a:p>
          <a:pPr marL="114300" lvl="1" indent="-114300" algn="l" defTabSz="622300">
            <a:lnSpc>
              <a:spcPct val="90000"/>
            </a:lnSpc>
            <a:spcBef>
              <a:spcPct val="0"/>
            </a:spcBef>
            <a:spcAft>
              <a:spcPct val="15000"/>
            </a:spcAft>
            <a:buChar char="•"/>
          </a:pPr>
          <a:r>
            <a:rPr lang="en-GB" sz="1400" kern="1200" dirty="0"/>
            <a:t>Decline in rates of smoking and alcohol for adult population – impact on respiratory, liver and heart disease</a:t>
          </a:r>
        </a:p>
        <a:p>
          <a:pPr marL="114300" lvl="1" indent="-114300" algn="l" defTabSz="622300">
            <a:lnSpc>
              <a:spcPct val="90000"/>
            </a:lnSpc>
            <a:spcBef>
              <a:spcPct val="0"/>
            </a:spcBef>
            <a:spcAft>
              <a:spcPct val="15000"/>
            </a:spcAft>
            <a:buChar char="•"/>
          </a:pPr>
          <a:r>
            <a:rPr lang="en-GB" sz="1400" kern="1200" dirty="0"/>
            <a:t>Increase in adult obesity rates and reduction in fruit/veg consumption, impacts on cardiovascular conditions</a:t>
          </a:r>
        </a:p>
        <a:p>
          <a:pPr marL="114300" lvl="1" indent="-114300" algn="l" defTabSz="622300">
            <a:lnSpc>
              <a:spcPct val="90000"/>
            </a:lnSpc>
            <a:spcBef>
              <a:spcPct val="0"/>
            </a:spcBef>
            <a:spcAft>
              <a:spcPct val="15000"/>
            </a:spcAft>
            <a:buChar char="•"/>
          </a:pPr>
          <a:r>
            <a:rPr lang="en-GB" sz="1400" kern="1200" dirty="0"/>
            <a:t>More emphasis on mental health (Mental Health Wales Measure)</a:t>
          </a:r>
        </a:p>
      </dsp:txBody>
      <dsp:txXfrm>
        <a:off x="8177857" y="1628"/>
        <a:ext cx="3299228" cy="1621776"/>
      </dsp:txXfrm>
    </dsp:sp>
    <dsp:sp modelId="{CA153500-4D63-4603-9F9C-6BD7527BDD79}">
      <dsp:nvSpPr>
        <dsp:cNvPr id="0" name=""/>
        <dsp:cNvSpPr/>
      </dsp:nvSpPr>
      <dsp:spPr>
        <a:xfrm>
          <a:off x="0" y="0"/>
          <a:ext cx="5558284" cy="2525983"/>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82563" lvl="1" indent="-182563" algn="l" defTabSz="622300">
            <a:lnSpc>
              <a:spcPct val="90000"/>
            </a:lnSpc>
            <a:spcBef>
              <a:spcPct val="0"/>
            </a:spcBef>
            <a:spcAft>
              <a:spcPct val="15000"/>
            </a:spcAft>
            <a:buChar char="•"/>
          </a:pPr>
          <a:r>
            <a:rPr lang="en-GB" sz="1400" kern="1200" dirty="0"/>
            <a:t>Population increase in Wales from 1999 to 2017 of 7.7% (225,000)</a:t>
          </a:r>
        </a:p>
        <a:p>
          <a:pPr marL="182563" lvl="1" indent="-182563" algn="l" defTabSz="622300">
            <a:lnSpc>
              <a:spcPct val="90000"/>
            </a:lnSpc>
            <a:spcBef>
              <a:spcPct val="0"/>
            </a:spcBef>
            <a:spcAft>
              <a:spcPct val="15000"/>
            </a:spcAft>
            <a:buChar char="•"/>
          </a:pPr>
          <a:r>
            <a:rPr lang="en-GB" sz="1400" kern="1200" dirty="0"/>
            <a:t>People living longer, increase in ageing population (9.3% of population was over 75 in 2018, projected to rise to 13.7% by 2028)</a:t>
          </a:r>
        </a:p>
        <a:p>
          <a:pPr marL="182563" lvl="1" indent="-182563" algn="l" defTabSz="622300">
            <a:lnSpc>
              <a:spcPct val="90000"/>
            </a:lnSpc>
            <a:spcBef>
              <a:spcPct val="0"/>
            </a:spcBef>
            <a:spcAft>
              <a:spcPct val="15000"/>
            </a:spcAft>
            <a:buChar char="•"/>
          </a:pPr>
          <a:r>
            <a:rPr lang="en-GB" sz="1400" kern="1200" dirty="0"/>
            <a:t>More single households</a:t>
          </a:r>
        </a:p>
        <a:p>
          <a:pPr marL="182563" lvl="1" indent="-182563" algn="l" defTabSz="622300">
            <a:lnSpc>
              <a:spcPct val="90000"/>
            </a:lnSpc>
            <a:spcBef>
              <a:spcPct val="0"/>
            </a:spcBef>
            <a:spcAft>
              <a:spcPct val="15000"/>
            </a:spcAft>
            <a:buChar char="•"/>
          </a:pPr>
          <a:r>
            <a:rPr lang="en-GB" sz="1400" kern="1200" dirty="0"/>
            <a:t>Increase in the number of people living</a:t>
          </a:r>
          <a:endParaRPr lang="en-GB" sz="1000" kern="1200" dirty="0"/>
        </a:p>
        <a:p>
          <a:pPr marL="182563" lvl="2" indent="-182563" algn="l" defTabSz="622300">
            <a:lnSpc>
              <a:spcPct val="90000"/>
            </a:lnSpc>
            <a:spcBef>
              <a:spcPct val="0"/>
            </a:spcBef>
            <a:spcAft>
              <a:spcPct val="15000"/>
            </a:spcAft>
            <a:buNone/>
          </a:pPr>
          <a:r>
            <a:rPr lang="en-GB" sz="1400" kern="1200" dirty="0"/>
            <a:t>	with dementia</a:t>
          </a:r>
          <a:r>
            <a:rPr lang="en-GB" sz="1000" kern="1200" dirty="0"/>
            <a:t>.</a:t>
          </a:r>
        </a:p>
        <a:p>
          <a:pPr marL="182563" lvl="1" indent="-182563" algn="l" defTabSz="622300">
            <a:lnSpc>
              <a:spcPct val="90000"/>
            </a:lnSpc>
            <a:spcBef>
              <a:spcPct val="0"/>
            </a:spcBef>
            <a:spcAft>
              <a:spcPct val="15000"/>
            </a:spcAft>
            <a:buChar char="•"/>
          </a:pPr>
          <a:r>
            <a:rPr lang="en-GB" sz="1400" kern="1200" dirty="0"/>
            <a:t>Demand for more schools/affordable</a:t>
          </a:r>
        </a:p>
        <a:p>
          <a:pPr marL="182563" lvl="2" indent="-182563" algn="l" defTabSz="622300">
            <a:lnSpc>
              <a:spcPct val="90000"/>
            </a:lnSpc>
            <a:spcBef>
              <a:spcPct val="0"/>
            </a:spcBef>
            <a:spcAft>
              <a:spcPct val="15000"/>
            </a:spcAft>
            <a:buNone/>
          </a:pPr>
          <a:r>
            <a:rPr lang="en-GB" sz="1400" kern="1200" dirty="0"/>
            <a:t>	housing</a:t>
          </a:r>
        </a:p>
        <a:p>
          <a:pPr marL="57150" lvl="1" indent="0" algn="l" defTabSz="444500">
            <a:lnSpc>
              <a:spcPct val="90000"/>
            </a:lnSpc>
            <a:spcBef>
              <a:spcPct val="0"/>
            </a:spcBef>
            <a:spcAft>
              <a:spcPct val="15000"/>
            </a:spcAft>
            <a:buChar char="•"/>
          </a:pPr>
          <a:endParaRPr lang="en-GB" sz="1000" kern="1200" dirty="0"/>
        </a:p>
      </dsp:txBody>
      <dsp:txXfrm>
        <a:off x="55488" y="55488"/>
        <a:ext cx="3779823" cy="1783511"/>
      </dsp:txXfrm>
    </dsp:sp>
    <dsp:sp modelId="{63E87EFF-AEE2-447D-A9F0-A30690DA47F6}">
      <dsp:nvSpPr>
        <dsp:cNvPr id="0" name=""/>
        <dsp:cNvSpPr/>
      </dsp:nvSpPr>
      <dsp:spPr>
        <a:xfrm>
          <a:off x="3402237" y="212838"/>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Population demographics</a:t>
          </a:r>
        </a:p>
      </dsp:txBody>
      <dsp:txXfrm>
        <a:off x="4087500" y="898101"/>
        <a:ext cx="1654371" cy="1654371"/>
      </dsp:txXfrm>
    </dsp:sp>
    <dsp:sp modelId="{865A85DF-5F99-4BEC-90AB-08CE8738DD27}">
      <dsp:nvSpPr>
        <dsp:cNvPr id="0" name=""/>
        <dsp:cNvSpPr/>
      </dsp:nvSpPr>
      <dsp:spPr>
        <a:xfrm rot="5400000">
          <a:off x="5831946" y="214125"/>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Health standards</a:t>
          </a:r>
        </a:p>
      </dsp:txBody>
      <dsp:txXfrm rot="-5400000">
        <a:off x="5831946" y="899388"/>
        <a:ext cx="1654371" cy="1654371"/>
      </dsp:txXfrm>
    </dsp:sp>
    <dsp:sp modelId="{D01C58A8-C43F-47AD-90C3-0C9C898D7CD1}">
      <dsp:nvSpPr>
        <dsp:cNvPr id="0" name=""/>
        <dsp:cNvSpPr/>
      </dsp:nvSpPr>
      <dsp:spPr>
        <a:xfrm rot="10800000">
          <a:off x="5828694" y="2617665"/>
          <a:ext cx="2339634" cy="2374846"/>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Multiculturalism</a:t>
          </a:r>
        </a:p>
      </dsp:txBody>
      <dsp:txXfrm rot="10800000">
        <a:off x="5828694" y="2617665"/>
        <a:ext cx="1654371" cy="1679270"/>
      </dsp:txXfrm>
    </dsp:sp>
    <dsp:sp modelId="{0279E455-0EA2-44C2-90B2-6F5B99562EB2}">
      <dsp:nvSpPr>
        <dsp:cNvPr id="0" name=""/>
        <dsp:cNvSpPr/>
      </dsp:nvSpPr>
      <dsp:spPr>
        <a:xfrm rot="16200000">
          <a:off x="3392387" y="2667020"/>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Working patterns</a:t>
          </a:r>
        </a:p>
      </dsp:txBody>
      <dsp:txXfrm rot="5400000">
        <a:off x="4077650" y="2667020"/>
        <a:ext cx="1654371" cy="1654371"/>
      </dsp:txXfrm>
    </dsp:sp>
    <dsp:sp modelId="{A6D714E7-B13C-4BE5-BA3F-EE2CD6B5CB93}">
      <dsp:nvSpPr>
        <dsp:cNvPr id="0" name=""/>
        <dsp:cNvSpPr/>
      </dsp:nvSpPr>
      <dsp:spPr>
        <a:xfrm>
          <a:off x="5424785" y="2162092"/>
          <a:ext cx="807795" cy="702430"/>
        </a:xfrm>
        <a:prstGeom prst="circularArrow">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AD4DB2CF-5A1B-4F18-BCF1-5759AF9AA23A}">
      <dsp:nvSpPr>
        <dsp:cNvPr id="0" name=""/>
        <dsp:cNvSpPr/>
      </dsp:nvSpPr>
      <dsp:spPr>
        <a:xfrm rot="10800000">
          <a:off x="5445109" y="2361158"/>
          <a:ext cx="807795" cy="702430"/>
        </a:xfrm>
        <a:prstGeom prst="circularArrow">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1B59B-015A-4114-9761-242EB9E956E9}">
      <dsp:nvSpPr>
        <dsp:cNvPr id="0" name=""/>
        <dsp:cNvSpPr/>
      </dsp:nvSpPr>
      <dsp:spPr>
        <a:xfrm>
          <a:off x="619941" y="0"/>
          <a:ext cx="7026003" cy="4233334"/>
        </a:xfrm>
        <a:prstGeom prst="rightArrow">
          <a:avLst/>
        </a:prstGeom>
        <a:solidFill>
          <a:schemeClr val="accent1">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14EFE5D8-3460-44AE-BA6A-DF0B02C7CEFB}">
      <dsp:nvSpPr>
        <dsp:cNvPr id="0" name=""/>
        <dsp:cNvSpPr/>
      </dsp:nvSpPr>
      <dsp:spPr>
        <a:xfrm>
          <a:off x="8879"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dirty="0"/>
            <a:t>Health inequalities/at risk groups</a:t>
          </a:r>
        </a:p>
      </dsp:txBody>
      <dsp:txXfrm>
        <a:off x="91541" y="1352662"/>
        <a:ext cx="2495258" cy="1528009"/>
      </dsp:txXfrm>
    </dsp:sp>
    <dsp:sp modelId="{61885EAB-C208-4252-9055-C5EE8E5E2FC2}">
      <dsp:nvSpPr>
        <dsp:cNvPr id="0" name=""/>
        <dsp:cNvSpPr/>
      </dsp:nvSpPr>
      <dsp:spPr>
        <a:xfrm>
          <a:off x="2802651"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dirty="0"/>
            <a:t>Economic and social impact of life outside the European Union</a:t>
          </a:r>
        </a:p>
      </dsp:txBody>
      <dsp:txXfrm>
        <a:off x="2885313" y="1352662"/>
        <a:ext cx="2495258" cy="1528009"/>
      </dsp:txXfrm>
    </dsp:sp>
    <dsp:sp modelId="{565AB84A-F8CC-46EE-8415-97C55BC51612}">
      <dsp:nvSpPr>
        <dsp:cNvPr id="0" name=""/>
        <dsp:cNvSpPr/>
      </dsp:nvSpPr>
      <dsp:spPr>
        <a:xfrm>
          <a:off x="5596424"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dirty="0"/>
            <a:t>Pandemic (rebuilding resilience)</a:t>
          </a:r>
        </a:p>
      </dsp:txBody>
      <dsp:txXfrm>
        <a:off x="5679086" y="1352662"/>
        <a:ext cx="2495258" cy="152800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5/26/2021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B797794A-1651-44D7-A100-A82393B8AFD4}" type="datetime1">
              <a:rPr lang="en-US" smtClean="0"/>
              <a:t>5/26/2021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Lst>
  <p:hf sldNum="0" hdr="0" ftr="0" dt="0"/>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hyperlink" Target="https://gov.wales/safeguarding-guidance" TargetMode="External"/><Relationship Id="rId2" Type="http://schemas.openxmlformats.org/officeDocument/2006/relationships/hyperlink" Target="https://www.legislation.gov.uk/anaw/2014/4/contents" TargetMode="Externa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4.emf"/><Relationship Id="rId2" Type="http://schemas.openxmlformats.org/officeDocument/2006/relationships/diagramData" Target="../diagrams/data6.xml"/><Relationship Id="rId1" Type="http://schemas.openxmlformats.org/officeDocument/2006/relationships/slideLayout" Target="../slideLayouts/slideLayout3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title"/>
          </p:nvPr>
        </p:nvSpPr>
        <p:spPr/>
        <p:txBody>
          <a:bodyPr>
            <a:normAutofit fontScale="90000"/>
          </a:bodyPr>
          <a:lstStyle/>
          <a:p>
            <a:r>
              <a:rPr lang="en-US" dirty="0"/>
              <a:t>GCE Health and Social Care, and Childcare	</a:t>
            </a:r>
          </a:p>
        </p:txBody>
      </p:sp>
      <p:sp>
        <p:nvSpPr>
          <p:cNvPr id="6" name="Subtitle 2">
            <a:extLst>
              <a:ext uri="{FF2B5EF4-FFF2-40B4-BE49-F238E27FC236}">
                <a16:creationId xmlns:a16="http://schemas.microsoft.com/office/drawing/2014/main" id="{300902B4-E79B-4BF7-8B52-56F589E334AF}"/>
              </a:ext>
            </a:extLst>
          </p:cNvPr>
          <p:cNvSpPr>
            <a:spLocks noGrp="1"/>
          </p:cNvSpPr>
          <p:nvPr>
            <p:ph type="body" sz="quarter" idx="11"/>
          </p:nvPr>
        </p:nvSpPr>
        <p:spPr>
          <a:xfrm>
            <a:off x="6077183" y="3707946"/>
            <a:ext cx="5701159" cy="3312613"/>
          </a:xfrm>
        </p:spPr>
        <p:txBody>
          <a:bodyPr>
            <a:noAutofit/>
          </a:bodyPr>
          <a:lstStyle/>
          <a:p>
            <a:r>
              <a:rPr lang="en-US" sz="2800" dirty="0"/>
              <a:t>Unit 6:</a:t>
            </a:r>
          </a:p>
          <a:p>
            <a:pPr>
              <a:spcAft>
                <a:spcPts val="0"/>
              </a:spcAft>
            </a:pPr>
            <a:r>
              <a:rPr lang="en-US" sz="2800" dirty="0"/>
              <a:t>Supporting adults to maintain health, well-being and resilience</a:t>
            </a:r>
            <a:endParaRPr lang="en-US" dirty="0"/>
          </a:p>
          <a:p>
            <a:endParaRPr lang="en-US" sz="2000" dirty="0"/>
          </a:p>
          <a:p>
            <a:pPr>
              <a:spcBef>
                <a:spcPts val="0"/>
              </a:spcBef>
              <a:spcAft>
                <a:spcPts val="0"/>
              </a:spcAft>
            </a:pPr>
            <a:r>
              <a:rPr lang="en-US" sz="2000" dirty="0"/>
              <a:t>Resource:</a:t>
            </a:r>
          </a:p>
          <a:p>
            <a:r>
              <a:rPr lang="en-US" sz="2000" dirty="0"/>
              <a:t>Task 2 – Produce a report</a:t>
            </a:r>
          </a:p>
          <a:p>
            <a:endParaRPr lang="en-US" dirty="0"/>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85A983C-088A-4F08-BD3F-6375D088771E}"/>
              </a:ext>
            </a:extLst>
          </p:cNvPr>
          <p:cNvSpPr txBox="1"/>
          <p:nvPr/>
        </p:nvSpPr>
        <p:spPr>
          <a:xfrm>
            <a:off x="379841" y="2048180"/>
            <a:ext cx="5470782" cy="646331"/>
          </a:xfrm>
          <a:prstGeom prst="rect">
            <a:avLst/>
          </a:prstGeom>
          <a:noFill/>
        </p:spPr>
        <p:txBody>
          <a:bodyPr wrap="square">
            <a:spAutoFit/>
          </a:bodyPr>
          <a:lstStyle/>
          <a:p>
            <a:r>
              <a:rPr lang="en-GB" b="1" dirty="0"/>
              <a:t>Measuring well-being: </a:t>
            </a:r>
          </a:p>
          <a:p>
            <a:r>
              <a:rPr lang="en-GB" b="1" dirty="0"/>
              <a:t>Social Services National Outcomes Framework</a:t>
            </a:r>
          </a:p>
        </p:txBody>
      </p:sp>
      <p:graphicFrame>
        <p:nvGraphicFramePr>
          <p:cNvPr id="2" name="Diagram 1">
            <a:extLst>
              <a:ext uri="{FF2B5EF4-FFF2-40B4-BE49-F238E27FC236}">
                <a16:creationId xmlns:a16="http://schemas.microsoft.com/office/drawing/2014/main" id="{81DE88BC-8C70-46DE-BBBC-F41287D9E767}"/>
              </a:ext>
            </a:extLst>
          </p:cNvPr>
          <p:cNvGraphicFramePr/>
          <p:nvPr>
            <p:extLst>
              <p:ext uri="{D42A27DB-BD31-4B8C-83A1-F6EECF244321}">
                <p14:modId xmlns:p14="http://schemas.microsoft.com/office/powerpoint/2010/main" val="222226869"/>
              </p:ext>
            </p:extLst>
          </p:nvPr>
        </p:nvGraphicFramePr>
        <p:xfrm>
          <a:off x="4338587" y="1362820"/>
          <a:ext cx="8255000" cy="5408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CD974B97-FDF8-4E2B-9296-1E475B5C3B7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6" name="TextBox 5">
            <a:extLst>
              <a:ext uri="{FF2B5EF4-FFF2-40B4-BE49-F238E27FC236}">
                <a16:creationId xmlns:a16="http://schemas.microsoft.com/office/drawing/2014/main" id="{FFB8ED0A-1257-48BA-800E-7E50E1B6A86F}"/>
              </a:ext>
            </a:extLst>
          </p:cNvPr>
          <p:cNvSpPr txBox="1"/>
          <p:nvPr/>
        </p:nvSpPr>
        <p:spPr>
          <a:xfrm>
            <a:off x="379841" y="2981572"/>
            <a:ext cx="4907776" cy="2031325"/>
          </a:xfrm>
          <a:prstGeom prst="rect">
            <a:avLst/>
          </a:prstGeom>
          <a:noFill/>
        </p:spPr>
        <p:txBody>
          <a:bodyPr wrap="square">
            <a:spAutoFit/>
          </a:bodyPr>
          <a:lstStyle/>
          <a:p>
            <a:pPr algn="l"/>
            <a:r>
              <a:rPr lang="en-GB" dirty="0">
                <a:latin typeface="+mj-lt"/>
              </a:rPr>
              <a:t>Measurement of outcomes</a:t>
            </a:r>
            <a:r>
              <a:rPr lang="en-GB" sz="1800" b="0" i="0" u="none" strike="noStrike" baseline="0" dirty="0">
                <a:latin typeface="+mj-lt"/>
              </a:rPr>
              <a:t> gives people a greater voice and more control over their lives, enabling them to make informed decisions </a:t>
            </a:r>
            <a:r>
              <a:rPr lang="en-GB" dirty="0">
                <a:latin typeface="+mj-lt"/>
              </a:rPr>
              <a:t>a</a:t>
            </a:r>
            <a:r>
              <a:rPr lang="en-GB" sz="1800" b="0" i="0" u="none" strike="noStrike" baseline="0" dirty="0">
                <a:latin typeface="+mj-lt"/>
              </a:rPr>
              <a:t>bout their own well-being. This, in turn, will ensure that people (and those who care for and support them) have better experiences and better services.</a:t>
            </a:r>
            <a:endParaRPr lang="en-GB" dirty="0">
              <a:latin typeface="+mj-lt"/>
            </a:endParaRPr>
          </a:p>
        </p:txBody>
      </p:sp>
    </p:spTree>
    <p:extLst>
      <p:ext uri="{BB962C8B-B14F-4D97-AF65-F5344CB8AC3E}">
        <p14:creationId xmlns:p14="http://schemas.microsoft.com/office/powerpoint/2010/main" val="984214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1191FCF-01FB-450E-AC4E-2219EFC23086}"/>
              </a:ext>
            </a:extLst>
          </p:cNvPr>
          <p:cNvSpPr txBox="1"/>
          <p:nvPr/>
        </p:nvSpPr>
        <p:spPr>
          <a:xfrm>
            <a:off x="284085" y="1349406"/>
            <a:ext cx="11549849" cy="4801314"/>
          </a:xfrm>
          <a:prstGeom prst="rect">
            <a:avLst/>
          </a:prstGeom>
          <a:noFill/>
        </p:spPr>
        <p:txBody>
          <a:bodyPr wrap="square" rtlCol="0">
            <a:spAutoFit/>
          </a:bodyPr>
          <a:lstStyle/>
          <a:p>
            <a:pPr marL="447675" indent="-447675"/>
            <a:r>
              <a:rPr lang="en-GB" b="1" dirty="0"/>
              <a:t>(b)	Explain changes in health and social care provision in Wales and the implications of these changes on the roles of practitioners in the sector.</a:t>
            </a:r>
          </a:p>
          <a:p>
            <a:endParaRPr lang="en-GB" b="1" dirty="0"/>
          </a:p>
          <a:p>
            <a:pPr marL="447675" indent="-447675"/>
            <a:r>
              <a:rPr lang="en-GB" b="1" dirty="0"/>
              <a:t>	</a:t>
            </a:r>
            <a:r>
              <a:rPr lang="en-GB" u="sng" dirty="0"/>
              <a:t>7 - 8 marks</a:t>
            </a:r>
            <a:r>
              <a:rPr lang="en-GB" dirty="0"/>
              <a:t>:  an </a:t>
            </a:r>
            <a:r>
              <a:rPr lang="en-GB" b="1" dirty="0"/>
              <a:t>excellent explanation </a:t>
            </a:r>
            <a:r>
              <a:rPr lang="en-GB" dirty="0"/>
              <a:t>which shows: </a:t>
            </a:r>
            <a:r>
              <a:rPr lang="en-GB" b="1" dirty="0"/>
              <a:t>thorough knowledge and understanding </a:t>
            </a:r>
            <a:r>
              <a:rPr lang="en-GB" dirty="0"/>
              <a:t>of changes in adult health and social care provision in Wales; a </a:t>
            </a:r>
            <a:r>
              <a:rPr lang="en-GB" b="1" dirty="0"/>
              <a:t>confident grasp </a:t>
            </a:r>
            <a:r>
              <a:rPr lang="en-GB" dirty="0"/>
              <a:t>of the implications of these changes on the roles of practitioners in the sector.</a:t>
            </a:r>
          </a:p>
          <a:p>
            <a:pPr marL="447675" indent="-447675"/>
            <a:endParaRPr lang="en-GB" dirty="0"/>
          </a:p>
          <a:p>
            <a:pPr marL="447675" indent="-447675"/>
            <a:r>
              <a:rPr lang="en-GB" b="1" dirty="0"/>
              <a:t>	</a:t>
            </a:r>
            <a:r>
              <a:rPr lang="en-GB" u="sng" dirty="0"/>
              <a:t>5 - 6 marks</a:t>
            </a:r>
            <a:r>
              <a:rPr lang="en-GB" dirty="0"/>
              <a:t>:  a </a:t>
            </a:r>
            <a:r>
              <a:rPr lang="en-GB" b="1" dirty="0"/>
              <a:t>good explanation </a:t>
            </a:r>
            <a:r>
              <a:rPr lang="en-GB" dirty="0"/>
              <a:t>which shows: </a:t>
            </a:r>
            <a:r>
              <a:rPr lang="en-GB" b="1" dirty="0"/>
              <a:t>generally secure knowledge and understanding </a:t>
            </a:r>
            <a:r>
              <a:rPr lang="en-GB" dirty="0"/>
              <a:t>of changes in adult health and social care provision in Wales; a </a:t>
            </a:r>
            <a:r>
              <a:rPr lang="en-GB" b="1" dirty="0"/>
              <a:t>generally secure grasp </a:t>
            </a:r>
            <a:r>
              <a:rPr lang="en-GB" dirty="0"/>
              <a:t>of the implications of these changes on the roles of practitioners in the sector.</a:t>
            </a:r>
          </a:p>
          <a:p>
            <a:pPr marL="447675" indent="-447675"/>
            <a:endParaRPr lang="en-GB" dirty="0"/>
          </a:p>
          <a:p>
            <a:pPr marL="447675" indent="-447675"/>
            <a:r>
              <a:rPr lang="en-GB" b="1" dirty="0"/>
              <a:t>	</a:t>
            </a:r>
            <a:r>
              <a:rPr lang="en-GB" u="sng" dirty="0"/>
              <a:t>3 - 4 marks</a:t>
            </a:r>
            <a:r>
              <a:rPr lang="en-GB" dirty="0"/>
              <a:t>:  a </a:t>
            </a:r>
            <a:r>
              <a:rPr lang="en-GB" b="1" dirty="0"/>
              <a:t>basic explanation </a:t>
            </a:r>
            <a:r>
              <a:rPr lang="en-GB" dirty="0"/>
              <a:t>which shows: </a:t>
            </a:r>
            <a:r>
              <a:rPr lang="en-GB" b="1" dirty="0"/>
              <a:t>some knowledge and understanding </a:t>
            </a:r>
            <a:r>
              <a:rPr lang="en-GB" dirty="0"/>
              <a:t>of changes in adult health and social care provision in Wales; </a:t>
            </a:r>
            <a:r>
              <a:rPr lang="en-GB" b="1" dirty="0"/>
              <a:t>some grasp </a:t>
            </a:r>
            <a:r>
              <a:rPr lang="en-GB" dirty="0"/>
              <a:t>of the implications of these changes on the roles of </a:t>
            </a:r>
            <a:r>
              <a:rPr lang="en-GB" b="1" dirty="0"/>
              <a:t>some</a:t>
            </a:r>
            <a:r>
              <a:rPr lang="en-GB" dirty="0"/>
              <a:t> practitioners in the sector.</a:t>
            </a:r>
          </a:p>
          <a:p>
            <a:pPr marL="447675" indent="-447675"/>
            <a:endParaRPr lang="en-GB" dirty="0"/>
          </a:p>
          <a:p>
            <a:pPr marL="447675" indent="-447675"/>
            <a:r>
              <a:rPr lang="en-GB" b="1" dirty="0"/>
              <a:t>	</a:t>
            </a:r>
            <a:r>
              <a:rPr lang="en-GB" u="sng" dirty="0"/>
              <a:t>1 - 2 marks</a:t>
            </a:r>
            <a:r>
              <a:rPr lang="en-GB" b="1" dirty="0"/>
              <a:t>:  </a:t>
            </a:r>
            <a:r>
              <a:rPr lang="en-GB" dirty="0"/>
              <a:t>a </a:t>
            </a:r>
            <a:r>
              <a:rPr lang="en-GB" b="1" dirty="0"/>
              <a:t>limited explanation </a:t>
            </a:r>
            <a:r>
              <a:rPr lang="en-GB" dirty="0"/>
              <a:t>which shows: </a:t>
            </a:r>
            <a:r>
              <a:rPr lang="en-GB" b="1" dirty="0"/>
              <a:t>little knowledge and understanding </a:t>
            </a:r>
            <a:r>
              <a:rPr lang="en-GB" dirty="0"/>
              <a:t>of changes in adult health and social care provision in Wales; </a:t>
            </a:r>
            <a:r>
              <a:rPr lang="en-GB" b="1" dirty="0"/>
              <a:t>little grasp </a:t>
            </a:r>
            <a:r>
              <a:rPr lang="en-GB" dirty="0"/>
              <a:t>of the implications of these changes.</a:t>
            </a:r>
          </a:p>
        </p:txBody>
      </p:sp>
      <p:sp>
        <p:nvSpPr>
          <p:cNvPr id="4" name="Rectangle 3">
            <a:extLst>
              <a:ext uri="{FF2B5EF4-FFF2-40B4-BE49-F238E27FC236}">
                <a16:creationId xmlns:a16="http://schemas.microsoft.com/office/drawing/2014/main" id="{C291AD4F-89ED-4E0E-9CCB-94E0A0095CC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317959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3716D07-0AFD-49B6-917E-A1C25411037B}"/>
              </a:ext>
            </a:extLst>
          </p:cNvPr>
          <p:cNvSpPr txBox="1"/>
          <p:nvPr/>
        </p:nvSpPr>
        <p:spPr>
          <a:xfrm>
            <a:off x="467557" y="1349828"/>
            <a:ext cx="3752295" cy="707886"/>
          </a:xfrm>
          <a:prstGeom prst="rect">
            <a:avLst/>
          </a:prstGeom>
          <a:noFill/>
        </p:spPr>
        <p:txBody>
          <a:bodyPr wrap="square" rtlCol="0">
            <a:spAutoFit/>
          </a:bodyPr>
          <a:lstStyle/>
          <a:p>
            <a:r>
              <a:rPr lang="en-GB" sz="2000" b="1" dirty="0"/>
              <a:t>Issues affecting </a:t>
            </a:r>
          </a:p>
          <a:p>
            <a:r>
              <a:rPr lang="en-GB" sz="2000" b="1" dirty="0"/>
              <a:t>Provision in Wales</a:t>
            </a:r>
          </a:p>
        </p:txBody>
      </p:sp>
      <p:graphicFrame>
        <p:nvGraphicFramePr>
          <p:cNvPr id="2" name="Diagram 1">
            <a:extLst>
              <a:ext uri="{FF2B5EF4-FFF2-40B4-BE49-F238E27FC236}">
                <a16:creationId xmlns:a16="http://schemas.microsoft.com/office/drawing/2014/main" id="{0B24B7E5-0E69-4390-BAA1-6A05D1086505}"/>
              </a:ext>
            </a:extLst>
          </p:cNvPr>
          <p:cNvGraphicFramePr/>
          <p:nvPr>
            <p:extLst>
              <p:ext uri="{D42A27DB-BD31-4B8C-83A1-F6EECF244321}">
                <p14:modId xmlns:p14="http://schemas.microsoft.com/office/powerpoint/2010/main" val="1117049884"/>
              </p:ext>
            </p:extLst>
          </p:nvPr>
        </p:nvGraphicFramePr>
        <p:xfrm>
          <a:off x="3175000" y="123129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28641829-DAF9-4B9F-B038-9C3DAE47040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003597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8B3828-3157-48FA-BDF0-E235C0FC3C23}"/>
              </a:ext>
            </a:extLst>
          </p:cNvPr>
          <p:cNvSpPr txBox="1"/>
          <p:nvPr/>
        </p:nvSpPr>
        <p:spPr>
          <a:xfrm>
            <a:off x="420086" y="1305470"/>
            <a:ext cx="3130542" cy="923330"/>
          </a:xfrm>
          <a:prstGeom prst="rect">
            <a:avLst/>
          </a:prstGeom>
          <a:gradFill>
            <a:gsLst>
              <a:gs pos="0">
                <a:srgbClr val="66FF99"/>
              </a:gs>
              <a:gs pos="100000">
                <a:srgbClr val="40FFF3">
                  <a:tint val="23500"/>
                  <a:satMod val="160000"/>
                </a:srgbClr>
              </a:gs>
            </a:gsLst>
            <a:lin ang="18900000" scaled="1"/>
          </a:gradFill>
        </p:spPr>
        <p:txBody>
          <a:bodyPr wrap="square" rtlCol="0">
            <a:spAutoFit/>
          </a:bodyPr>
          <a:lstStyle/>
          <a:p>
            <a:r>
              <a:rPr lang="en-GB" b="1" dirty="0"/>
              <a:t>How does A Healthier Wales impact on the health and social care workforce?</a:t>
            </a:r>
          </a:p>
        </p:txBody>
      </p:sp>
      <p:sp>
        <p:nvSpPr>
          <p:cNvPr id="2" name="TextBox 1">
            <a:extLst>
              <a:ext uri="{FF2B5EF4-FFF2-40B4-BE49-F238E27FC236}">
                <a16:creationId xmlns:a16="http://schemas.microsoft.com/office/drawing/2014/main" id="{817EA37A-3923-4942-B772-CC8F0AFA3A99}"/>
              </a:ext>
            </a:extLst>
          </p:cNvPr>
          <p:cNvSpPr txBox="1"/>
          <p:nvPr/>
        </p:nvSpPr>
        <p:spPr>
          <a:xfrm>
            <a:off x="3685590" y="1585234"/>
            <a:ext cx="5763792" cy="5139869"/>
          </a:xfrm>
          <a:prstGeom prst="rect">
            <a:avLst/>
          </a:prstGeom>
          <a:gradFill>
            <a:gsLst>
              <a:gs pos="0">
                <a:srgbClr val="66FF99"/>
              </a:gs>
              <a:gs pos="100000">
                <a:srgbClr val="40FFF3">
                  <a:tint val="23500"/>
                  <a:satMod val="160000"/>
                </a:srgbClr>
              </a:gs>
            </a:gsLst>
            <a:lin ang="18900000" scaled="1"/>
          </a:gradFill>
        </p:spPr>
        <p:txBody>
          <a:bodyPr wrap="square" rtlCol="0">
            <a:spAutoFit/>
          </a:bodyPr>
          <a:lstStyle/>
          <a:p>
            <a:pPr algn="ctr"/>
            <a:r>
              <a:rPr lang="en-GB" sz="1800" b="0" i="0" u="none" strike="noStrike" baseline="0" dirty="0">
                <a:latin typeface="Open Sans" panose="020B0606030504020204" pitchFamily="34" charset="0"/>
              </a:rPr>
              <a:t> </a:t>
            </a:r>
            <a:r>
              <a:rPr lang="en-GB" sz="1800" b="1" i="0" u="none" strike="noStrike" baseline="0" dirty="0"/>
              <a:t>A Healthier Wales: </a:t>
            </a:r>
            <a:r>
              <a:rPr lang="en-GB" b="1" dirty="0"/>
              <a:t>Principles</a:t>
            </a:r>
          </a:p>
          <a:p>
            <a:pPr algn="ctr"/>
            <a:endParaRPr lang="en-GB" sz="1200" b="1" i="0" u="none" strike="noStrike" baseline="0" dirty="0"/>
          </a:p>
          <a:p>
            <a:r>
              <a:rPr lang="en-GB" sz="1800" b="1" i="0" u="none" strike="noStrike" baseline="0" dirty="0"/>
              <a:t>Preventative health </a:t>
            </a:r>
            <a:r>
              <a:rPr lang="en-GB" sz="1800" b="0" i="0" u="none" strike="noStrike" baseline="0" dirty="0"/>
              <a:t>– helping people to stay well, not waiting to treat people when they become ill. Helping people to manage their own long-term health and to be more active and independent.</a:t>
            </a:r>
          </a:p>
          <a:p>
            <a:endParaRPr lang="en-GB" sz="800" b="0" i="0" u="none" strike="noStrike" baseline="0" dirty="0"/>
          </a:p>
          <a:p>
            <a:r>
              <a:rPr lang="en-GB" sz="1800" b="0" i="0" u="none" strike="noStrike" baseline="0" dirty="0"/>
              <a:t>A </a:t>
            </a:r>
            <a:r>
              <a:rPr lang="en-GB" sz="1800" b="1" i="0" u="none" strike="noStrike" baseline="0" dirty="0"/>
              <a:t>person-centred approach </a:t>
            </a:r>
            <a:r>
              <a:rPr lang="en-GB" sz="1800" b="0" i="0" u="none" strike="noStrike" baseline="0" dirty="0"/>
              <a:t>(collaborative working, local services sharing and working together, a single digital record for patients). Measure </a:t>
            </a:r>
            <a:r>
              <a:rPr lang="en-GB" sz="1800" b="1" i="0" u="none" strike="noStrike" baseline="0" dirty="0"/>
              <a:t>what really matters </a:t>
            </a:r>
            <a:r>
              <a:rPr lang="en-GB" sz="1800" b="0" i="0" u="none" strike="noStrike" baseline="0" dirty="0"/>
              <a:t>to service users.</a:t>
            </a:r>
          </a:p>
          <a:p>
            <a:endParaRPr lang="en-GB" sz="800" b="0" i="0" u="none" strike="noStrike" baseline="0" dirty="0"/>
          </a:p>
          <a:p>
            <a:r>
              <a:rPr lang="en-GB" sz="1800" b="0" i="0" u="none" strike="noStrike" baseline="0" dirty="0"/>
              <a:t>More services outside hospitals and in people’s homes (</a:t>
            </a:r>
            <a:r>
              <a:rPr lang="en-GB" sz="1800" b="1" i="0" u="none" strike="noStrike" baseline="0" dirty="0"/>
              <a:t>community-based </a:t>
            </a:r>
            <a:r>
              <a:rPr lang="en-GB" sz="1800" b="0" i="0" u="none" strike="noStrike" baseline="0" dirty="0"/>
              <a:t>approach). People to remain independent in their own homes and communities.</a:t>
            </a:r>
          </a:p>
          <a:p>
            <a:endParaRPr lang="en-GB" sz="800" b="0" i="0" u="none" strike="noStrike" baseline="0" dirty="0"/>
          </a:p>
          <a:p>
            <a:r>
              <a:rPr lang="en-GB" sz="1800" b="0" i="0" u="none" strike="noStrike" baseline="0" dirty="0"/>
              <a:t>Up-to-date technology and medication to improve health and lengthen life. Identify the best health and social care models and support them. Invest in </a:t>
            </a:r>
            <a:r>
              <a:rPr lang="en-GB" sz="1800" b="1" i="0" u="none" strike="noStrike" baseline="0" dirty="0"/>
              <a:t>new technologies </a:t>
            </a:r>
            <a:r>
              <a:rPr lang="en-GB" sz="1800" b="0" i="0" u="none" strike="noStrike" baseline="0" dirty="0"/>
              <a:t>and </a:t>
            </a:r>
            <a:r>
              <a:rPr lang="en-GB" sz="1800" b="1" i="0" u="none" strike="noStrike" baseline="0" dirty="0"/>
              <a:t>skilled practitioners</a:t>
            </a:r>
            <a:r>
              <a:rPr lang="en-GB" sz="1800" b="0" i="0" u="none" strike="noStrike" baseline="0" dirty="0"/>
              <a:t>. </a:t>
            </a:r>
            <a:endParaRPr lang="en-GB" dirty="0"/>
          </a:p>
        </p:txBody>
      </p:sp>
      <p:sp>
        <p:nvSpPr>
          <p:cNvPr id="3" name="TextBox 2">
            <a:extLst>
              <a:ext uri="{FF2B5EF4-FFF2-40B4-BE49-F238E27FC236}">
                <a16:creationId xmlns:a16="http://schemas.microsoft.com/office/drawing/2014/main" id="{CCF16CAC-9AF3-432C-8486-F138BDE784F5}"/>
              </a:ext>
            </a:extLst>
          </p:cNvPr>
          <p:cNvSpPr txBox="1"/>
          <p:nvPr/>
        </p:nvSpPr>
        <p:spPr>
          <a:xfrm>
            <a:off x="723108" y="2459068"/>
            <a:ext cx="1856808" cy="646331"/>
          </a:xfrm>
          <a:prstGeom prst="rect">
            <a:avLst/>
          </a:prstGeom>
          <a:noFill/>
          <a:ln>
            <a:solidFill>
              <a:schemeClr val="accent5">
                <a:lumMod val="75000"/>
              </a:schemeClr>
            </a:solidFill>
          </a:ln>
        </p:spPr>
        <p:txBody>
          <a:bodyPr wrap="square" rtlCol="0">
            <a:spAutoFit/>
          </a:bodyPr>
          <a:lstStyle/>
          <a:p>
            <a:r>
              <a:rPr lang="en-GB" dirty="0"/>
              <a:t>Less need for emergency care</a:t>
            </a:r>
          </a:p>
        </p:txBody>
      </p:sp>
      <p:sp>
        <p:nvSpPr>
          <p:cNvPr id="8" name="TextBox 7">
            <a:extLst>
              <a:ext uri="{FF2B5EF4-FFF2-40B4-BE49-F238E27FC236}">
                <a16:creationId xmlns:a16="http://schemas.microsoft.com/office/drawing/2014/main" id="{B9E524B1-2766-4F1E-A09D-A1214623BB0A}"/>
              </a:ext>
            </a:extLst>
          </p:cNvPr>
          <p:cNvSpPr txBox="1"/>
          <p:nvPr/>
        </p:nvSpPr>
        <p:spPr>
          <a:xfrm>
            <a:off x="10091638" y="3105399"/>
            <a:ext cx="1724487" cy="1477328"/>
          </a:xfrm>
          <a:prstGeom prst="rect">
            <a:avLst/>
          </a:prstGeom>
          <a:noFill/>
          <a:ln>
            <a:solidFill>
              <a:schemeClr val="accent5">
                <a:lumMod val="75000"/>
              </a:schemeClr>
            </a:solidFill>
          </a:ln>
        </p:spPr>
        <p:txBody>
          <a:bodyPr wrap="square" rtlCol="0">
            <a:spAutoFit/>
          </a:bodyPr>
          <a:lstStyle/>
          <a:p>
            <a:r>
              <a:rPr lang="en-GB" dirty="0"/>
              <a:t>More need for social care and 3</a:t>
            </a:r>
            <a:r>
              <a:rPr lang="en-GB" baseline="30000" dirty="0"/>
              <a:t>rd</a:t>
            </a:r>
            <a:r>
              <a:rPr lang="en-GB" dirty="0"/>
              <a:t> sector care in the community</a:t>
            </a:r>
          </a:p>
        </p:txBody>
      </p:sp>
      <p:sp>
        <p:nvSpPr>
          <p:cNvPr id="9" name="TextBox 8">
            <a:extLst>
              <a:ext uri="{FF2B5EF4-FFF2-40B4-BE49-F238E27FC236}">
                <a16:creationId xmlns:a16="http://schemas.microsoft.com/office/drawing/2014/main" id="{E21615EA-0F00-421F-AF83-7C5ECA49F4E7}"/>
              </a:ext>
            </a:extLst>
          </p:cNvPr>
          <p:cNvSpPr txBox="1"/>
          <p:nvPr/>
        </p:nvSpPr>
        <p:spPr>
          <a:xfrm>
            <a:off x="1034144" y="3307581"/>
            <a:ext cx="1545772" cy="1200329"/>
          </a:xfrm>
          <a:prstGeom prst="rect">
            <a:avLst/>
          </a:prstGeom>
          <a:noFill/>
          <a:ln>
            <a:solidFill>
              <a:schemeClr val="accent5">
                <a:lumMod val="75000"/>
              </a:schemeClr>
            </a:solidFill>
          </a:ln>
        </p:spPr>
        <p:txBody>
          <a:bodyPr wrap="square" rtlCol="0">
            <a:spAutoFit/>
          </a:bodyPr>
          <a:lstStyle/>
          <a:p>
            <a:r>
              <a:rPr lang="en-GB" dirty="0"/>
              <a:t>More district nurses and occupational therapists</a:t>
            </a:r>
          </a:p>
        </p:txBody>
      </p:sp>
      <p:sp>
        <p:nvSpPr>
          <p:cNvPr id="10" name="TextBox 9">
            <a:extLst>
              <a:ext uri="{FF2B5EF4-FFF2-40B4-BE49-F238E27FC236}">
                <a16:creationId xmlns:a16="http://schemas.microsoft.com/office/drawing/2014/main" id="{232BBA6D-44E8-4690-B60F-B1993DE9FC49}"/>
              </a:ext>
            </a:extLst>
          </p:cNvPr>
          <p:cNvSpPr txBox="1"/>
          <p:nvPr/>
        </p:nvSpPr>
        <p:spPr>
          <a:xfrm>
            <a:off x="1122586" y="4864684"/>
            <a:ext cx="1876993" cy="646331"/>
          </a:xfrm>
          <a:prstGeom prst="rect">
            <a:avLst/>
          </a:prstGeom>
          <a:noFill/>
          <a:ln>
            <a:solidFill>
              <a:schemeClr val="accent5">
                <a:lumMod val="75000"/>
              </a:schemeClr>
            </a:solidFill>
          </a:ln>
        </p:spPr>
        <p:txBody>
          <a:bodyPr wrap="square" rtlCol="0">
            <a:spAutoFit/>
          </a:bodyPr>
          <a:lstStyle/>
          <a:p>
            <a:r>
              <a:rPr lang="en-GB" dirty="0"/>
              <a:t>More formal and informal care</a:t>
            </a:r>
          </a:p>
        </p:txBody>
      </p:sp>
      <p:sp>
        <p:nvSpPr>
          <p:cNvPr id="11" name="TextBox 10">
            <a:extLst>
              <a:ext uri="{FF2B5EF4-FFF2-40B4-BE49-F238E27FC236}">
                <a16:creationId xmlns:a16="http://schemas.microsoft.com/office/drawing/2014/main" id="{1784B9BB-5F7F-4A3F-B8C3-883E6D3A4368}"/>
              </a:ext>
            </a:extLst>
          </p:cNvPr>
          <p:cNvSpPr txBox="1"/>
          <p:nvPr/>
        </p:nvSpPr>
        <p:spPr>
          <a:xfrm>
            <a:off x="9689419" y="5213906"/>
            <a:ext cx="1513114" cy="1200329"/>
          </a:xfrm>
          <a:prstGeom prst="rect">
            <a:avLst/>
          </a:prstGeom>
          <a:noFill/>
          <a:ln>
            <a:solidFill>
              <a:schemeClr val="accent5">
                <a:lumMod val="75000"/>
              </a:schemeClr>
            </a:solidFill>
          </a:ln>
        </p:spPr>
        <p:txBody>
          <a:bodyPr wrap="square" rtlCol="0">
            <a:spAutoFit/>
          </a:bodyPr>
          <a:lstStyle/>
          <a:p>
            <a:r>
              <a:rPr lang="en-GB" dirty="0"/>
              <a:t>More need for telecare and digital communities</a:t>
            </a:r>
          </a:p>
        </p:txBody>
      </p:sp>
      <p:cxnSp>
        <p:nvCxnSpPr>
          <p:cNvPr id="13" name="Straight Arrow Connector 12">
            <a:extLst>
              <a:ext uri="{FF2B5EF4-FFF2-40B4-BE49-F238E27FC236}">
                <a16:creationId xmlns:a16="http://schemas.microsoft.com/office/drawing/2014/main" id="{D3979B29-B590-4CCB-BCE6-604204BC65BA}"/>
              </a:ext>
            </a:extLst>
          </p:cNvPr>
          <p:cNvCxnSpPr>
            <a:cxnSpLocks/>
            <a:stCxn id="3" idx="3"/>
          </p:cNvCxnSpPr>
          <p:nvPr/>
        </p:nvCxnSpPr>
        <p:spPr>
          <a:xfrm>
            <a:off x="2579916" y="2782234"/>
            <a:ext cx="1017232"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021FC230-FA2D-4D38-A692-3638FF98E98C}"/>
              </a:ext>
            </a:extLst>
          </p:cNvPr>
          <p:cNvCxnSpPr>
            <a:stCxn id="9" idx="3"/>
          </p:cNvCxnSpPr>
          <p:nvPr/>
        </p:nvCxnSpPr>
        <p:spPr>
          <a:xfrm>
            <a:off x="2579916" y="3907746"/>
            <a:ext cx="1017232" cy="943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BC6EC6E6-8528-4F9B-A00F-B4148DECEA03}"/>
              </a:ext>
            </a:extLst>
          </p:cNvPr>
          <p:cNvCxnSpPr>
            <a:cxnSpLocks/>
            <a:stCxn id="10" idx="3"/>
          </p:cNvCxnSpPr>
          <p:nvPr/>
        </p:nvCxnSpPr>
        <p:spPr>
          <a:xfrm flipV="1">
            <a:off x="2999579" y="4864684"/>
            <a:ext cx="551049" cy="32316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F9D10647-7C64-494A-812A-BB86D5488E68}"/>
              </a:ext>
            </a:extLst>
          </p:cNvPr>
          <p:cNvCxnSpPr>
            <a:stCxn id="8" idx="1"/>
          </p:cNvCxnSpPr>
          <p:nvPr/>
        </p:nvCxnSpPr>
        <p:spPr>
          <a:xfrm flipH="1">
            <a:off x="9449382" y="3844063"/>
            <a:ext cx="642256" cy="497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1" name="Straight Arrow Connector 20">
            <a:extLst>
              <a:ext uri="{FF2B5EF4-FFF2-40B4-BE49-F238E27FC236}">
                <a16:creationId xmlns:a16="http://schemas.microsoft.com/office/drawing/2014/main" id="{765CF32A-421F-4B8A-A147-89308B4CAF95}"/>
              </a:ext>
            </a:extLst>
          </p:cNvPr>
          <p:cNvCxnSpPr/>
          <p:nvPr/>
        </p:nvCxnSpPr>
        <p:spPr>
          <a:xfrm flipH="1">
            <a:off x="9472460" y="5814071"/>
            <a:ext cx="246038" cy="33418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6" name="Rectangle 15">
            <a:extLst>
              <a:ext uri="{FF2B5EF4-FFF2-40B4-BE49-F238E27FC236}">
                <a16:creationId xmlns:a16="http://schemas.microsoft.com/office/drawing/2014/main" id="{12935650-20A7-4265-9066-B30D698E6A0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717440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DEE5A8B-11AC-454F-80AC-4A2C675FEF92}"/>
              </a:ext>
            </a:extLst>
          </p:cNvPr>
          <p:cNvSpPr txBox="1"/>
          <p:nvPr/>
        </p:nvSpPr>
        <p:spPr>
          <a:xfrm>
            <a:off x="511945" y="1599486"/>
            <a:ext cx="11168109" cy="4801314"/>
          </a:xfrm>
          <a:prstGeom prst="rect">
            <a:avLst/>
          </a:prstGeom>
          <a:noFill/>
        </p:spPr>
        <p:txBody>
          <a:bodyPr wrap="square" rtlCol="0">
            <a:spAutoFit/>
          </a:bodyPr>
          <a:lstStyle/>
          <a:p>
            <a:r>
              <a:rPr lang="en-GB" b="1" dirty="0"/>
              <a:t>(c)	(i)	Describe the importance of safeguarding in protecting vulnerable adults in Wales.</a:t>
            </a:r>
          </a:p>
          <a:p>
            <a:endParaRPr lang="en-GB" b="1" dirty="0"/>
          </a:p>
          <a:p>
            <a:pPr marL="893763" indent="-893763"/>
            <a:r>
              <a:rPr lang="en-GB" dirty="0"/>
              <a:t>	</a:t>
            </a:r>
            <a:r>
              <a:rPr lang="en-GB" u="sng" dirty="0"/>
              <a:t>5 - 6 marks</a:t>
            </a:r>
            <a:r>
              <a:rPr lang="en-GB" dirty="0"/>
              <a:t>:</a:t>
            </a:r>
          </a:p>
          <a:p>
            <a:pPr marL="893763" indent="-893763"/>
            <a:r>
              <a:rPr lang="en-GB" dirty="0"/>
              <a:t>	A </a:t>
            </a:r>
            <a:r>
              <a:rPr lang="en-GB" b="1" dirty="0"/>
              <a:t>very good description </a:t>
            </a:r>
            <a:r>
              <a:rPr lang="en-GB" dirty="0"/>
              <a:t>which shows: </a:t>
            </a:r>
            <a:r>
              <a:rPr lang="en-GB" b="1" dirty="0"/>
              <a:t>thorough understanding </a:t>
            </a:r>
            <a:r>
              <a:rPr lang="en-GB" dirty="0"/>
              <a:t>of the concept of safeguarding and the importance of safeguarding in protecting vulnerable adults in Wales; a </a:t>
            </a:r>
            <a:r>
              <a:rPr lang="en-GB" b="1" dirty="0"/>
              <a:t>confident grasp </a:t>
            </a:r>
            <a:r>
              <a:rPr lang="en-GB" dirty="0"/>
              <a:t>of why safeguarding is necessary in relation to protecting vulnerable adults from harm and abuse.</a:t>
            </a:r>
          </a:p>
          <a:p>
            <a:pPr marL="893763" indent="-893763"/>
            <a:endParaRPr lang="en-GB" dirty="0"/>
          </a:p>
          <a:p>
            <a:pPr marL="893763" indent="-893763"/>
            <a:r>
              <a:rPr lang="en-GB" dirty="0"/>
              <a:t>	</a:t>
            </a:r>
            <a:r>
              <a:rPr lang="en-GB" u="sng" dirty="0"/>
              <a:t>3 - 4 marks</a:t>
            </a:r>
            <a:r>
              <a:rPr lang="en-GB" dirty="0"/>
              <a:t>:</a:t>
            </a:r>
          </a:p>
          <a:p>
            <a:pPr marL="893763" indent="-893763"/>
            <a:r>
              <a:rPr lang="en-GB" dirty="0"/>
              <a:t>	A </a:t>
            </a:r>
            <a:r>
              <a:rPr lang="en-GB" b="1" dirty="0"/>
              <a:t>good description </a:t>
            </a:r>
            <a:r>
              <a:rPr lang="en-GB" dirty="0"/>
              <a:t>which shows: </a:t>
            </a:r>
            <a:r>
              <a:rPr lang="en-GB" b="1" dirty="0"/>
              <a:t>generally secure understanding </a:t>
            </a:r>
            <a:r>
              <a:rPr lang="en-GB" dirty="0"/>
              <a:t>of the concept of safeguarding and the importance of safeguarding in protecting vulnerable adults in Wales; a </a:t>
            </a:r>
            <a:r>
              <a:rPr lang="en-GB" b="1" dirty="0"/>
              <a:t>generally secure grasp </a:t>
            </a:r>
            <a:r>
              <a:rPr lang="en-GB" dirty="0"/>
              <a:t>of why safeguarding is necessary in relation to protecting vulnerable adults from harm and abuse.</a:t>
            </a:r>
          </a:p>
          <a:p>
            <a:pPr marL="893763" indent="-893763"/>
            <a:endParaRPr lang="en-GB" dirty="0"/>
          </a:p>
          <a:p>
            <a:pPr marL="893763" indent="-893763"/>
            <a:r>
              <a:rPr lang="en-GB" dirty="0"/>
              <a:t>	</a:t>
            </a:r>
            <a:r>
              <a:rPr lang="en-GB" u="sng" dirty="0"/>
              <a:t>1 - 2 marks</a:t>
            </a:r>
            <a:r>
              <a:rPr lang="en-GB" dirty="0"/>
              <a:t>:</a:t>
            </a:r>
          </a:p>
          <a:p>
            <a:pPr marL="893763" indent="-893763"/>
            <a:r>
              <a:rPr lang="en-GB" dirty="0"/>
              <a:t>	A </a:t>
            </a:r>
            <a:r>
              <a:rPr lang="en-GB" b="1" dirty="0"/>
              <a:t>basic description </a:t>
            </a:r>
            <a:r>
              <a:rPr lang="en-GB" dirty="0"/>
              <a:t>which shows: </a:t>
            </a:r>
            <a:r>
              <a:rPr lang="en-GB" b="1" dirty="0"/>
              <a:t>an awareness </a:t>
            </a:r>
            <a:r>
              <a:rPr lang="en-GB" dirty="0"/>
              <a:t>of the concept of safeguarding and the importance of safeguarding in protecting vulnerable adults in Wales; a </a:t>
            </a:r>
            <a:r>
              <a:rPr lang="en-GB" b="1" dirty="0"/>
              <a:t>some grasp </a:t>
            </a:r>
            <a:r>
              <a:rPr lang="en-GB" dirty="0"/>
              <a:t>of why safeguarding is necessary.</a:t>
            </a:r>
          </a:p>
        </p:txBody>
      </p:sp>
      <p:sp>
        <p:nvSpPr>
          <p:cNvPr id="4" name="Rectangle 3">
            <a:extLst>
              <a:ext uri="{FF2B5EF4-FFF2-40B4-BE49-F238E27FC236}">
                <a16:creationId xmlns:a16="http://schemas.microsoft.com/office/drawing/2014/main" id="{49FBCD89-D400-4290-A026-7830F30EA14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3590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2" name="TextBox 1">
            <a:extLst>
              <a:ext uri="{FF2B5EF4-FFF2-40B4-BE49-F238E27FC236}">
                <a16:creationId xmlns:a16="http://schemas.microsoft.com/office/drawing/2014/main" id="{46D39776-1E39-41A4-962C-0142737FA907}"/>
              </a:ext>
            </a:extLst>
          </p:cNvPr>
          <p:cNvSpPr txBox="1"/>
          <p:nvPr/>
        </p:nvSpPr>
        <p:spPr>
          <a:xfrm>
            <a:off x="4672679" y="1313284"/>
            <a:ext cx="7041801" cy="1323439"/>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tileRect/>
          </a:gradFill>
        </p:spPr>
        <p:txBody>
          <a:bodyPr wrap="square" rtlCol="0">
            <a:spAutoFit/>
          </a:bodyPr>
          <a:lstStyle/>
          <a:p>
            <a:r>
              <a:rPr lang="en-GB" sz="1600" dirty="0"/>
              <a:t>Look at </a:t>
            </a:r>
            <a:r>
              <a:rPr lang="en-GB" sz="1600" b="1" dirty="0"/>
              <a:t>Section 7 </a:t>
            </a:r>
            <a:r>
              <a:rPr lang="en-GB" sz="1600" dirty="0"/>
              <a:t>of the </a:t>
            </a:r>
            <a:r>
              <a:rPr lang="en-GB" sz="1600" b="1" dirty="0"/>
              <a:t>Social Services and Well-being (Wales) Act 2014</a:t>
            </a:r>
            <a:r>
              <a:rPr lang="en-GB" sz="1600" dirty="0"/>
              <a:t> which deals with safeguarding and states that all staff in the public sector have a duty of care to safeguard the welfare of children, young people and adults, </a:t>
            </a:r>
            <a:r>
              <a:rPr lang="en-GB" sz="1600" b="0" i="0" dirty="0">
                <a:solidFill>
                  <a:srgbClr val="202124"/>
                </a:solidFill>
                <a:effectLst/>
                <a:latin typeface="arial" panose="020B0604020202020204" pitchFamily="34" charset="0"/>
              </a:rPr>
              <a:t>and to report to the local authority when they have a reasonable cause to suspect that an individual is an adult or a child at risk.</a:t>
            </a:r>
            <a:endParaRPr lang="en-GB" sz="1600" dirty="0"/>
          </a:p>
        </p:txBody>
      </p:sp>
      <p:sp>
        <p:nvSpPr>
          <p:cNvPr id="3" name="TextBox 2">
            <a:extLst>
              <a:ext uri="{FF2B5EF4-FFF2-40B4-BE49-F238E27FC236}">
                <a16:creationId xmlns:a16="http://schemas.microsoft.com/office/drawing/2014/main" id="{17BF20B0-1EC1-4F01-896D-FFA1D3A1D4D5}"/>
              </a:ext>
            </a:extLst>
          </p:cNvPr>
          <p:cNvSpPr txBox="1"/>
          <p:nvPr/>
        </p:nvSpPr>
        <p:spPr>
          <a:xfrm>
            <a:off x="379841" y="2113746"/>
            <a:ext cx="4199138" cy="3693319"/>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tileRect/>
          </a:gradFill>
        </p:spPr>
        <p:txBody>
          <a:bodyPr wrap="square" rtlCol="0">
            <a:spAutoFit/>
          </a:bodyPr>
          <a:lstStyle/>
          <a:p>
            <a:r>
              <a:rPr lang="en-GB" b="1" dirty="0"/>
              <a:t>What is adult safeguarding?</a:t>
            </a:r>
          </a:p>
          <a:p>
            <a:endParaRPr lang="en-GB" b="1" dirty="0"/>
          </a:p>
          <a:p>
            <a:pPr marL="285750" indent="-285750">
              <a:buFont typeface="Arial" panose="020B0604020202020204" pitchFamily="34" charset="0"/>
              <a:buChar char="•"/>
            </a:pPr>
            <a:r>
              <a:rPr lang="en-GB" dirty="0"/>
              <a:t>Protecting and preventing vulnerable adults from abuse or harm</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Supporting and empowering vulnerable adults to make their own decisions (voice, choice, control)</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Providing training so that safeguarding issues can be identified early, reported correctly and investigated properly</a:t>
            </a:r>
          </a:p>
        </p:txBody>
      </p:sp>
      <p:sp>
        <p:nvSpPr>
          <p:cNvPr id="10" name="TextBox 9">
            <a:extLst>
              <a:ext uri="{FF2B5EF4-FFF2-40B4-BE49-F238E27FC236}">
                <a16:creationId xmlns:a16="http://schemas.microsoft.com/office/drawing/2014/main" id="{5A2EA428-2C30-4D10-85E2-539ABC299B9A}"/>
              </a:ext>
            </a:extLst>
          </p:cNvPr>
          <p:cNvSpPr txBox="1"/>
          <p:nvPr/>
        </p:nvSpPr>
        <p:spPr>
          <a:xfrm>
            <a:off x="175655" y="1365572"/>
            <a:ext cx="4403324" cy="646331"/>
          </a:xfrm>
          <a:prstGeom prst="rect">
            <a:avLst/>
          </a:prstGeom>
          <a:noFill/>
        </p:spPr>
        <p:txBody>
          <a:bodyPr wrap="square" rtlCol="0">
            <a:spAutoFit/>
          </a:bodyPr>
          <a:lstStyle/>
          <a:p>
            <a:pPr algn="ctr"/>
            <a:r>
              <a:rPr lang="en-GB" b="1" dirty="0"/>
              <a:t>Safeguarding vulnerable adults in Wales</a:t>
            </a:r>
          </a:p>
        </p:txBody>
      </p:sp>
      <p:sp>
        <p:nvSpPr>
          <p:cNvPr id="11" name="TextBox 10">
            <a:extLst>
              <a:ext uri="{FF2B5EF4-FFF2-40B4-BE49-F238E27FC236}">
                <a16:creationId xmlns:a16="http://schemas.microsoft.com/office/drawing/2014/main" id="{DDC06E07-8CB9-4170-977D-0E7259A12DAA}"/>
              </a:ext>
            </a:extLst>
          </p:cNvPr>
          <p:cNvSpPr txBox="1"/>
          <p:nvPr/>
        </p:nvSpPr>
        <p:spPr>
          <a:xfrm>
            <a:off x="4672679" y="2719124"/>
            <a:ext cx="7041801" cy="4031873"/>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tileRect/>
          </a:gradFill>
        </p:spPr>
        <p:txBody>
          <a:bodyPr wrap="square" rtlCol="0">
            <a:spAutoFit/>
          </a:bodyPr>
          <a:lstStyle/>
          <a:p>
            <a:r>
              <a:rPr lang="en-GB" sz="1600" b="1" dirty="0"/>
              <a:t>Accountability and responsibility</a:t>
            </a:r>
          </a:p>
          <a:p>
            <a:endParaRPr lang="en-GB" sz="1600" dirty="0"/>
          </a:p>
          <a:p>
            <a:pPr marL="285750" indent="-285750">
              <a:buFont typeface="Arial" panose="020B0604020202020204" pitchFamily="34" charset="0"/>
              <a:buChar char="•"/>
            </a:pPr>
            <a:r>
              <a:rPr lang="en-GB" sz="1600" dirty="0"/>
              <a:t>Local authorities (social services)</a:t>
            </a:r>
          </a:p>
          <a:p>
            <a:pPr marL="285750" indent="-285750">
              <a:buFont typeface="Arial" panose="020B0604020202020204" pitchFamily="34" charset="0"/>
              <a:buChar char="•"/>
            </a:pPr>
            <a:r>
              <a:rPr lang="en-GB" sz="1600" dirty="0"/>
              <a:t>Local health boards</a:t>
            </a:r>
          </a:p>
          <a:p>
            <a:pPr marL="285750" indent="-285750">
              <a:buFont typeface="Arial" panose="020B0604020202020204" pitchFamily="34" charset="0"/>
              <a:buChar char="•"/>
            </a:pPr>
            <a:r>
              <a:rPr lang="en-GB" sz="1600" dirty="0"/>
              <a:t>NHS</a:t>
            </a:r>
          </a:p>
          <a:p>
            <a:pPr marL="285750" indent="-285750">
              <a:buFont typeface="Arial" panose="020B0604020202020204" pitchFamily="34" charset="0"/>
              <a:buChar char="•"/>
            </a:pPr>
            <a:r>
              <a:rPr lang="en-GB" sz="1600" dirty="0"/>
              <a:t>Police</a:t>
            </a:r>
          </a:p>
          <a:p>
            <a:pPr marL="285750" indent="-285750">
              <a:buFont typeface="Arial" panose="020B0604020202020204" pitchFamily="34" charset="0"/>
              <a:buChar char="•"/>
            </a:pPr>
            <a:r>
              <a:rPr lang="en-GB" sz="1600" dirty="0"/>
              <a:t>Teachers</a:t>
            </a:r>
          </a:p>
          <a:p>
            <a:pPr marL="285750" indent="-285750">
              <a:buFont typeface="Arial" panose="020B0604020202020204" pitchFamily="34" charset="0"/>
              <a:buChar char="•"/>
            </a:pPr>
            <a:r>
              <a:rPr lang="en-GB" sz="1600" dirty="0"/>
              <a:t>Probation officers</a:t>
            </a:r>
          </a:p>
          <a:p>
            <a:pPr marL="285750" indent="-285750">
              <a:buFont typeface="Arial" panose="020B0604020202020204" pitchFamily="34" charset="0"/>
              <a:buChar char="•"/>
            </a:pPr>
            <a:r>
              <a:rPr lang="en-GB" sz="1600" dirty="0"/>
              <a:t>Any person working with vulnerable children or adults</a:t>
            </a:r>
          </a:p>
          <a:p>
            <a:endParaRPr lang="en-GB" sz="1600" b="1" dirty="0"/>
          </a:p>
          <a:p>
            <a:r>
              <a:rPr lang="en-GB" sz="1600" dirty="0"/>
              <a:t>All individuals who care for adults are obliged to promote their safety and well-being. </a:t>
            </a:r>
          </a:p>
          <a:p>
            <a:r>
              <a:rPr lang="en-GB" sz="1600" dirty="0"/>
              <a:t>They should receive the relevant training to be able to recognise the signs of abuse and know who to report them to.</a:t>
            </a:r>
          </a:p>
          <a:p>
            <a:r>
              <a:rPr lang="en-GB" sz="1600" dirty="0"/>
              <a:t>A designated safeguarding officer should be appointed in the workplace; concerns should then be referred to social services or the police.</a:t>
            </a:r>
          </a:p>
        </p:txBody>
      </p:sp>
    </p:spTree>
    <p:extLst>
      <p:ext uri="{BB962C8B-B14F-4D97-AF65-F5344CB8AC3E}">
        <p14:creationId xmlns:p14="http://schemas.microsoft.com/office/powerpoint/2010/main" val="3268009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0EB951-5A1F-4867-A4B4-555694B34929}"/>
              </a:ext>
            </a:extLst>
          </p:cNvPr>
          <p:cNvSpPr txBox="1"/>
          <p:nvPr/>
        </p:nvSpPr>
        <p:spPr>
          <a:xfrm>
            <a:off x="379841" y="1390992"/>
            <a:ext cx="1774372" cy="4401205"/>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lin ang="18900000" scaled="1"/>
            <a:tileRect/>
          </a:gradFill>
          <a:ln>
            <a:solidFill>
              <a:schemeClr val="accent1">
                <a:lumMod val="75000"/>
              </a:schemeClr>
            </a:solidFill>
          </a:ln>
        </p:spPr>
        <p:txBody>
          <a:bodyPr wrap="square" rtlCol="0">
            <a:spAutoFit/>
          </a:bodyPr>
          <a:lstStyle/>
          <a:p>
            <a:r>
              <a:rPr lang="en-GB" sz="1400" dirty="0"/>
              <a:t>Legislation is in place to make sure that people in the workplace have awareness of the signs of abuse, neglect and harm and know who to report it to.</a:t>
            </a:r>
          </a:p>
          <a:p>
            <a:pPr algn="l"/>
            <a:r>
              <a:rPr lang="en-GB" sz="1400" dirty="0"/>
              <a:t>Safeguarding boards take further guidance from </a:t>
            </a:r>
            <a:r>
              <a:rPr lang="en-GB" sz="1400" b="0" i="0" u="none" strike="noStrike" baseline="0" dirty="0">
                <a:latin typeface="Arial" panose="020B0604020202020204" pitchFamily="34" charset="0"/>
              </a:rPr>
              <a:t>The European Convention of Human Rights, particularly Articles 2, 3, 5, 6 and 8, and</a:t>
            </a:r>
          </a:p>
          <a:p>
            <a:pPr algn="l"/>
            <a:r>
              <a:rPr lang="en-GB" sz="1400" b="0" i="0" u="none" strike="noStrike" baseline="0" dirty="0">
                <a:latin typeface="Arial" panose="020B0604020202020204" pitchFamily="34" charset="0"/>
              </a:rPr>
              <a:t>The United Nations Principles for Older Persons.</a:t>
            </a:r>
            <a:endParaRPr lang="en-GB" sz="1400" dirty="0"/>
          </a:p>
        </p:txBody>
      </p:sp>
      <p:sp>
        <p:nvSpPr>
          <p:cNvPr id="7" name="TextBox 6">
            <a:extLst>
              <a:ext uri="{FF2B5EF4-FFF2-40B4-BE49-F238E27FC236}">
                <a16:creationId xmlns:a16="http://schemas.microsoft.com/office/drawing/2014/main" id="{08EACCD7-5F7F-4CB5-882F-3927892C6ECF}"/>
              </a:ext>
            </a:extLst>
          </p:cNvPr>
          <p:cNvSpPr txBox="1"/>
          <p:nvPr/>
        </p:nvSpPr>
        <p:spPr>
          <a:xfrm>
            <a:off x="2296886" y="1390992"/>
            <a:ext cx="9427754" cy="5293757"/>
          </a:xfrm>
          <a:prstGeom prst="rect">
            <a:avLst/>
          </a:prstGeom>
          <a:gradFill>
            <a:gsLst>
              <a:gs pos="0">
                <a:srgbClr val="40FFF3">
                  <a:tint val="66000"/>
                  <a:satMod val="160000"/>
                </a:srgbClr>
              </a:gs>
              <a:gs pos="50000">
                <a:srgbClr val="40FFF3">
                  <a:tint val="44500"/>
                  <a:satMod val="160000"/>
                </a:srgbClr>
              </a:gs>
              <a:gs pos="100000">
                <a:srgbClr val="40FFF3">
                  <a:tint val="23500"/>
                  <a:satMod val="160000"/>
                </a:srgbClr>
              </a:gs>
            </a:gsLst>
            <a:lin ang="18900000" scaled="1"/>
          </a:gradFill>
          <a:ln>
            <a:solidFill>
              <a:schemeClr val="accent1">
                <a:lumMod val="75000"/>
              </a:schemeClr>
            </a:solidFill>
          </a:ln>
        </p:spPr>
        <p:txBody>
          <a:bodyPr wrap="square" rtlCol="0">
            <a:spAutoFit/>
          </a:bodyPr>
          <a:lstStyle/>
          <a:p>
            <a:pPr algn="l"/>
            <a:r>
              <a:rPr lang="en-GB" b="1" i="0" dirty="0">
                <a:solidFill>
                  <a:srgbClr val="37394B"/>
                </a:solidFill>
                <a:effectLst/>
                <a:latin typeface="Helvetica" panose="020B0604020202020204" pitchFamily="34" charset="0"/>
              </a:rPr>
              <a:t>The Wales Safeguarding Procedures seek to:</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Ensure practitioners understand their </a:t>
            </a:r>
            <a:r>
              <a:rPr lang="en-GB" sz="1600" b="1" i="1" dirty="0">
                <a:solidFill>
                  <a:srgbClr val="37394B"/>
                </a:solidFill>
                <a:effectLst/>
                <a:latin typeface="Helvetica" panose="020B0604020202020204" pitchFamily="34" charset="0"/>
              </a:rPr>
              <a:t>roles/responsibilities,</a:t>
            </a:r>
            <a:r>
              <a:rPr lang="en-GB" sz="1600" b="0" i="0" dirty="0">
                <a:solidFill>
                  <a:srgbClr val="37394B"/>
                </a:solidFill>
                <a:effectLst/>
                <a:latin typeface="Helvetica" panose="020B0604020202020204" pitchFamily="34" charset="0"/>
              </a:rPr>
              <a:t> knowing which organisation, team or practitioner has lead responsibility for safeguarding as well as the precise roles of everyone involved.</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Provide guidance to practitioners in contact with adults at risk of abuse and neglect, enabling them to </a:t>
            </a:r>
            <a:r>
              <a:rPr lang="en-GB" sz="1600" b="1" i="1" dirty="0">
                <a:solidFill>
                  <a:srgbClr val="37394B"/>
                </a:solidFill>
                <a:effectLst/>
                <a:latin typeface="Helvetica" panose="020B0604020202020204" pitchFamily="34" charset="0"/>
              </a:rPr>
              <a:t>identify and address the adult’s care, support and protection needs</a:t>
            </a:r>
            <a:r>
              <a:rPr lang="en-GB" sz="1600" dirty="0">
                <a:solidFill>
                  <a:srgbClr val="37394B"/>
                </a:solidFill>
                <a:effectLst/>
                <a:latin typeface="Helvetica" panose="020B0604020202020204" pitchFamily="34" charset="0"/>
              </a:rPr>
              <a:t>;</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Ensure practice is in accordance with the </a:t>
            </a:r>
            <a:r>
              <a:rPr lang="en-GB" sz="1600" b="1" i="1" dirty="0">
                <a:solidFill>
                  <a:srgbClr val="37394B"/>
                </a:solidFill>
                <a:effectLst/>
                <a:latin typeface="Helvetica" panose="020B0604020202020204" pitchFamily="34" charset="0"/>
              </a:rPr>
              <a:t>legislative requirements </a:t>
            </a:r>
            <a:r>
              <a:rPr lang="en-GB" sz="1600" b="0" i="0" dirty="0">
                <a:solidFill>
                  <a:srgbClr val="37394B"/>
                </a:solidFill>
                <a:effectLst/>
                <a:latin typeface="Helvetica" panose="020B0604020202020204" pitchFamily="34" charset="0"/>
              </a:rPr>
              <a:t>and expectations of the </a:t>
            </a:r>
            <a:r>
              <a:rPr lang="en-GB" sz="1600" b="0" i="0" dirty="0">
                <a:solidFill>
                  <a:srgbClr val="11846A"/>
                </a:solidFill>
                <a:effectLst/>
                <a:latin typeface="Helvetica" panose="020B0604020202020204" pitchFamily="34" charset="0"/>
                <a:hlinkClick r:id="rId2"/>
              </a:rPr>
              <a:t>Social Services and Well-being (Wales) Act 2014</a:t>
            </a:r>
            <a:r>
              <a:rPr lang="en-GB" sz="1600" b="0" i="0" dirty="0">
                <a:solidFill>
                  <a:srgbClr val="37394B"/>
                </a:solidFill>
                <a:effectLst/>
                <a:latin typeface="Helvetica" panose="020B0604020202020204" pitchFamily="34" charset="0"/>
              </a:rPr>
              <a:t> and the accompanying </a:t>
            </a:r>
            <a:r>
              <a:rPr lang="en-GB" sz="1600" b="0" i="0" dirty="0">
                <a:solidFill>
                  <a:srgbClr val="11846A"/>
                </a:solidFill>
                <a:effectLst/>
                <a:latin typeface="Helvetica" panose="020B0604020202020204" pitchFamily="34" charset="0"/>
                <a:hlinkClick r:id="rId3"/>
              </a:rPr>
              <a:t>Working Together to Safeguard People guidance</a:t>
            </a:r>
            <a:r>
              <a:rPr lang="en-GB" sz="1600" b="0" i="0" dirty="0">
                <a:solidFill>
                  <a:srgbClr val="37394B"/>
                </a:solidFill>
                <a:effectLst/>
                <a:latin typeface="Helvetica" panose="020B0604020202020204" pitchFamily="34" charset="0"/>
              </a:rPr>
              <a:t>;</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Recognise the importance of </a:t>
            </a:r>
            <a:r>
              <a:rPr lang="en-GB" sz="1600" b="1" i="1" dirty="0">
                <a:solidFill>
                  <a:srgbClr val="37394B"/>
                </a:solidFill>
                <a:effectLst/>
                <a:latin typeface="Helvetica" panose="020B0604020202020204" pitchFamily="34" charset="0"/>
              </a:rPr>
              <a:t>engaging </a:t>
            </a:r>
            <a:r>
              <a:rPr lang="en-GB" sz="1600" b="0" i="0" dirty="0">
                <a:solidFill>
                  <a:srgbClr val="37394B"/>
                </a:solidFill>
                <a:effectLst/>
                <a:latin typeface="Helvetica" panose="020B0604020202020204" pitchFamily="34" charset="0"/>
              </a:rPr>
              <a:t>with the adult at risk, their family and carers throughout the safeguarding process, provided this does not place the adult at further risk of harm;</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Promote </a:t>
            </a:r>
            <a:r>
              <a:rPr lang="en-GB" sz="1600" b="1" i="1" dirty="0">
                <a:solidFill>
                  <a:srgbClr val="37394B"/>
                </a:solidFill>
                <a:effectLst/>
                <a:latin typeface="Helvetica" panose="020B0604020202020204" pitchFamily="34" charset="0"/>
              </a:rPr>
              <a:t>positive outcomes </a:t>
            </a:r>
            <a:r>
              <a:rPr lang="en-GB" sz="1600" b="0" i="0" dirty="0">
                <a:solidFill>
                  <a:srgbClr val="37394B"/>
                </a:solidFill>
                <a:effectLst/>
                <a:latin typeface="Helvetica" panose="020B0604020202020204" pitchFamily="34" charset="0"/>
              </a:rPr>
              <a:t>by improving the daily lived experience of the adult at risk of abuse or neglect;</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Secure </a:t>
            </a:r>
            <a:r>
              <a:rPr lang="en-GB" sz="1600" b="1" i="1" dirty="0">
                <a:solidFill>
                  <a:srgbClr val="37394B"/>
                </a:solidFill>
                <a:effectLst/>
                <a:latin typeface="Helvetica" panose="020B0604020202020204" pitchFamily="34" charset="0"/>
              </a:rPr>
              <a:t>effective partnership working </a:t>
            </a:r>
            <a:r>
              <a:rPr lang="en-GB" sz="1600" b="0" i="0" dirty="0">
                <a:solidFill>
                  <a:srgbClr val="37394B"/>
                </a:solidFill>
                <a:effectLst/>
                <a:latin typeface="Helvetica" panose="020B0604020202020204" pitchFamily="34" charset="0"/>
              </a:rPr>
              <a:t>to meet the care, support and protection needs of the adult at risk of abuse or neglect;</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Facilitate assessments, plans and interventions that are </a:t>
            </a:r>
            <a:r>
              <a:rPr lang="en-GB" sz="1600" b="1" i="1" dirty="0">
                <a:solidFill>
                  <a:srgbClr val="37394B"/>
                </a:solidFill>
                <a:effectLst/>
                <a:latin typeface="Helvetica" panose="020B0604020202020204" pitchFamily="34" charset="0"/>
              </a:rPr>
              <a:t>person-centred</a:t>
            </a:r>
            <a:r>
              <a:rPr lang="en-GB" sz="1600" b="0" i="0" dirty="0">
                <a:solidFill>
                  <a:srgbClr val="37394B"/>
                </a:solidFill>
                <a:effectLst/>
                <a:latin typeface="Helvetica" panose="020B0604020202020204" pitchFamily="34" charset="0"/>
              </a:rPr>
              <a:t> and </a:t>
            </a:r>
            <a:r>
              <a:rPr lang="en-GB" sz="1600" b="1" i="1" dirty="0">
                <a:solidFill>
                  <a:srgbClr val="37394B"/>
                </a:solidFill>
                <a:effectLst/>
                <a:latin typeface="Helvetica" panose="020B0604020202020204" pitchFamily="34" charset="0"/>
              </a:rPr>
              <a:t>timely</a:t>
            </a:r>
            <a:r>
              <a:rPr lang="en-GB" sz="1600" dirty="0">
                <a:solidFill>
                  <a:srgbClr val="37394B"/>
                </a:solidFill>
                <a:effectLst/>
                <a:latin typeface="Helvetica" panose="020B0604020202020204" pitchFamily="34" charset="0"/>
              </a:rPr>
              <a:t>;</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Draw on </a:t>
            </a:r>
            <a:r>
              <a:rPr lang="en-GB" sz="1600" b="1" i="1" dirty="0">
                <a:solidFill>
                  <a:srgbClr val="37394B"/>
                </a:solidFill>
                <a:effectLst/>
                <a:latin typeface="Helvetica" panose="020B0604020202020204" pitchFamily="34" charset="0"/>
              </a:rPr>
              <a:t>research and best practice </a:t>
            </a:r>
            <a:r>
              <a:rPr lang="en-GB" sz="1600" b="0" i="0" dirty="0">
                <a:solidFill>
                  <a:srgbClr val="37394B"/>
                </a:solidFill>
                <a:effectLst/>
                <a:latin typeface="Helvetica" panose="020B0604020202020204" pitchFamily="34" charset="0"/>
              </a:rPr>
              <a:t>to inform decision-making;</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Offer </a:t>
            </a:r>
            <a:r>
              <a:rPr lang="en-GB" sz="1600" b="1" i="1" dirty="0">
                <a:solidFill>
                  <a:srgbClr val="37394B"/>
                </a:solidFill>
                <a:effectLst/>
                <a:latin typeface="Helvetica" panose="020B0604020202020204" pitchFamily="34" charset="0"/>
              </a:rPr>
              <a:t>a framework</a:t>
            </a:r>
            <a:r>
              <a:rPr lang="en-GB" sz="1600" dirty="0">
                <a:solidFill>
                  <a:srgbClr val="37394B"/>
                </a:solidFill>
                <a:effectLst/>
                <a:latin typeface="Helvetica" panose="020B0604020202020204" pitchFamily="34" charset="0"/>
              </a:rPr>
              <a:t>,</a:t>
            </a:r>
            <a:r>
              <a:rPr lang="en-GB" sz="1600" b="1" i="1" dirty="0">
                <a:solidFill>
                  <a:srgbClr val="37394B"/>
                </a:solidFill>
                <a:effectLst/>
                <a:latin typeface="Helvetica" panose="020B0604020202020204" pitchFamily="34" charset="0"/>
              </a:rPr>
              <a:t> </a:t>
            </a:r>
            <a:r>
              <a:rPr lang="en-GB" sz="1600" b="0" i="0" dirty="0">
                <a:solidFill>
                  <a:srgbClr val="37394B"/>
                </a:solidFill>
                <a:effectLst/>
                <a:latin typeface="Helvetica" panose="020B0604020202020204" pitchFamily="34" charset="0"/>
              </a:rPr>
              <a:t>enabling regional safeguarding boards and agency managers to ensure practice is in accordance with statutory roles and responsibilities and legislative requirements and expectations;</a:t>
            </a:r>
          </a:p>
          <a:p>
            <a:pPr marL="182563" indent="-182563" algn="l">
              <a:buFont typeface="Arial" panose="020B0604020202020204" pitchFamily="34" charset="0"/>
              <a:buChar char="•"/>
            </a:pPr>
            <a:r>
              <a:rPr lang="en-GB" sz="1600" b="0" i="0" dirty="0">
                <a:solidFill>
                  <a:srgbClr val="37394B"/>
                </a:solidFill>
                <a:effectLst/>
                <a:latin typeface="Helvetica" panose="020B0604020202020204" pitchFamily="34" charset="0"/>
              </a:rPr>
              <a:t>Enable regional safeguarding boards and agency managers to </a:t>
            </a:r>
            <a:r>
              <a:rPr lang="en-GB" sz="1600" b="1" i="1" dirty="0">
                <a:solidFill>
                  <a:srgbClr val="37394B"/>
                </a:solidFill>
                <a:effectLst/>
                <a:latin typeface="Helvetica" panose="020B0604020202020204" pitchFamily="34" charset="0"/>
              </a:rPr>
              <a:t>evaluate the quality of local safeguarding practice </a:t>
            </a:r>
            <a:r>
              <a:rPr lang="en-GB" sz="1600" b="0" i="0" dirty="0">
                <a:solidFill>
                  <a:srgbClr val="37394B"/>
                </a:solidFill>
                <a:effectLst/>
                <a:latin typeface="Helvetica" panose="020B0604020202020204" pitchFamily="34" charset="0"/>
              </a:rPr>
              <a:t>and provide a vehicle to facilitate local co-ordination and challenge.</a:t>
            </a:r>
          </a:p>
        </p:txBody>
      </p:sp>
      <p:sp>
        <p:nvSpPr>
          <p:cNvPr id="5" name="Rectangle 4">
            <a:extLst>
              <a:ext uri="{FF2B5EF4-FFF2-40B4-BE49-F238E27FC236}">
                <a16:creationId xmlns:a16="http://schemas.microsoft.com/office/drawing/2014/main" id="{1F6CB02B-4719-4D21-9A01-FA1F790CCB5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876711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74B144-937E-445F-B324-DCDFDE976CB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7" name="TextBox 6">
            <a:extLst>
              <a:ext uri="{FF2B5EF4-FFF2-40B4-BE49-F238E27FC236}">
                <a16:creationId xmlns:a16="http://schemas.microsoft.com/office/drawing/2014/main" id="{6AD24120-3ACE-4294-8047-AD70B43C31DD}"/>
              </a:ext>
            </a:extLst>
          </p:cNvPr>
          <p:cNvSpPr txBox="1"/>
          <p:nvPr/>
        </p:nvSpPr>
        <p:spPr>
          <a:xfrm>
            <a:off x="4373731" y="1359846"/>
            <a:ext cx="3444536" cy="461665"/>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sz="2400" b="1" dirty="0"/>
              <a:t>Signs of safeguarding </a:t>
            </a:r>
          </a:p>
        </p:txBody>
      </p:sp>
      <p:sp>
        <p:nvSpPr>
          <p:cNvPr id="8" name="TextBox 7">
            <a:extLst>
              <a:ext uri="{FF2B5EF4-FFF2-40B4-BE49-F238E27FC236}">
                <a16:creationId xmlns:a16="http://schemas.microsoft.com/office/drawing/2014/main" id="{077FC5B4-F507-4122-8AF8-952C403960ED}"/>
              </a:ext>
            </a:extLst>
          </p:cNvPr>
          <p:cNvSpPr txBox="1"/>
          <p:nvPr/>
        </p:nvSpPr>
        <p:spPr>
          <a:xfrm>
            <a:off x="393578" y="1944753"/>
            <a:ext cx="11404843" cy="1200329"/>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b="1" dirty="0"/>
              <a:t>What is abuse?</a:t>
            </a:r>
          </a:p>
          <a:p>
            <a:r>
              <a:rPr lang="en-GB" dirty="0"/>
              <a:t>Physical, verbal, sexual, psychological, emotional, financial. A violation of human rights or criminal act, a failure to act, an act of neglect, a single incident or repeated incident, in a private dwelling, institution, care setting or any other place.</a:t>
            </a:r>
          </a:p>
        </p:txBody>
      </p:sp>
      <p:sp>
        <p:nvSpPr>
          <p:cNvPr id="9" name="TextBox 8">
            <a:extLst>
              <a:ext uri="{FF2B5EF4-FFF2-40B4-BE49-F238E27FC236}">
                <a16:creationId xmlns:a16="http://schemas.microsoft.com/office/drawing/2014/main" id="{C3052315-9CEC-49A7-AF54-CCE8DD6DECD6}"/>
              </a:ext>
            </a:extLst>
          </p:cNvPr>
          <p:cNvSpPr txBox="1"/>
          <p:nvPr/>
        </p:nvSpPr>
        <p:spPr>
          <a:xfrm>
            <a:off x="365046" y="3228343"/>
            <a:ext cx="6329667" cy="3416320"/>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b="1" dirty="0"/>
              <a:t>Signs of abuse:</a:t>
            </a:r>
          </a:p>
          <a:p>
            <a:r>
              <a:rPr lang="en-GB" b="1" dirty="0"/>
              <a:t>Physical injuries </a:t>
            </a:r>
            <a:r>
              <a:rPr lang="en-GB" dirty="0"/>
              <a:t>from shaking, hitting, poisoning, drowning, scalding, suffocating – bruising, cuts, cigarette burns.</a:t>
            </a:r>
          </a:p>
          <a:p>
            <a:r>
              <a:rPr lang="en-GB" b="1" dirty="0"/>
              <a:t>Emotional abuse </a:t>
            </a:r>
            <a:r>
              <a:rPr lang="en-GB" dirty="0"/>
              <a:t>– threatening or scaring a person, making them feel worthless. Lowering a person’s self-esteem – withdrawn, anxious, mental health issues</a:t>
            </a:r>
          </a:p>
          <a:p>
            <a:r>
              <a:rPr lang="en-GB" b="1" dirty="0"/>
              <a:t>Sexual abuse</a:t>
            </a:r>
            <a:r>
              <a:rPr lang="en-GB" dirty="0"/>
              <a:t> – penetrative or non-penetrative, contact or non-contact, forcing a vulnerable adult to be involved in the production of pornographic material, forcing a vulnerable adult to behave in a sexually inappropriate way – disturbed behaviour, self-harm, inappropriate sexual behaviour, low self-esteem, relationship issues, abused turned abuser.</a:t>
            </a:r>
          </a:p>
        </p:txBody>
      </p:sp>
      <p:sp>
        <p:nvSpPr>
          <p:cNvPr id="10" name="TextBox 9">
            <a:extLst>
              <a:ext uri="{FF2B5EF4-FFF2-40B4-BE49-F238E27FC236}">
                <a16:creationId xmlns:a16="http://schemas.microsoft.com/office/drawing/2014/main" id="{74DAA93B-1D84-4736-8051-FF980180736A}"/>
              </a:ext>
            </a:extLst>
          </p:cNvPr>
          <p:cNvSpPr txBox="1"/>
          <p:nvPr/>
        </p:nvSpPr>
        <p:spPr>
          <a:xfrm>
            <a:off x="6926060" y="3228342"/>
            <a:ext cx="4872361" cy="3416320"/>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b="1" dirty="0"/>
              <a:t>Recognising neglect</a:t>
            </a:r>
          </a:p>
          <a:p>
            <a:pPr marL="285750" indent="-285750">
              <a:buFont typeface="Arial" panose="020B0604020202020204" pitchFamily="34" charset="0"/>
              <a:buChar char="•"/>
            </a:pPr>
            <a:r>
              <a:rPr lang="en-GB" dirty="0"/>
              <a:t>Poor hygiene and unkempt appearance</a:t>
            </a:r>
          </a:p>
          <a:p>
            <a:pPr marL="285750" indent="-285750">
              <a:buFont typeface="Arial" panose="020B0604020202020204" pitchFamily="34" charset="0"/>
              <a:buChar char="•"/>
            </a:pPr>
            <a:r>
              <a:rPr lang="en-GB" dirty="0"/>
              <a:t>Weight loss/feeling hungry</a:t>
            </a:r>
          </a:p>
          <a:p>
            <a:pPr marL="285750" indent="-285750">
              <a:buFont typeface="Arial" panose="020B0604020202020204" pitchFamily="34" charset="0"/>
              <a:buChar char="•"/>
            </a:pPr>
            <a:r>
              <a:rPr lang="en-GB" dirty="0"/>
              <a:t>Change in character (aggression)</a:t>
            </a:r>
          </a:p>
          <a:p>
            <a:pPr marL="285750" indent="-285750">
              <a:buFont typeface="Arial" panose="020B0604020202020204" pitchFamily="34" charset="0"/>
              <a:buChar char="•"/>
            </a:pPr>
            <a:r>
              <a:rPr lang="en-GB" dirty="0"/>
              <a:t>Appearing helpless, tearful, clingy or depressed</a:t>
            </a:r>
          </a:p>
          <a:p>
            <a:pPr marL="285750" indent="-285750">
              <a:buFont typeface="Arial" panose="020B0604020202020204" pitchFamily="34" charset="0"/>
              <a:buChar char="•"/>
            </a:pPr>
            <a:r>
              <a:rPr lang="en-GB" dirty="0"/>
              <a:t>Health problems: regular illness, anaemia, sores, rashes, flea bites</a:t>
            </a:r>
          </a:p>
          <a:p>
            <a:pPr marL="285750" indent="-285750">
              <a:buFont typeface="Arial" panose="020B0604020202020204" pitchFamily="34" charset="0"/>
              <a:buChar char="•"/>
            </a:pPr>
            <a:r>
              <a:rPr lang="en-GB" dirty="0"/>
              <a:t>Missed medical appointments</a:t>
            </a:r>
          </a:p>
          <a:p>
            <a:pPr marL="285750" indent="-285750">
              <a:buFont typeface="Arial" panose="020B0604020202020204" pitchFamily="34" charset="0"/>
              <a:buChar char="•"/>
            </a:pPr>
            <a:r>
              <a:rPr lang="en-GB" dirty="0"/>
              <a:t>Signs of self-harm</a:t>
            </a:r>
          </a:p>
          <a:p>
            <a:pPr marL="285750" indent="-285750">
              <a:buFont typeface="Arial" panose="020B0604020202020204" pitchFamily="34" charset="0"/>
              <a:buChar char="•"/>
            </a:pPr>
            <a:r>
              <a:rPr lang="en-GB" dirty="0"/>
              <a:t>Signs of drug abuse</a:t>
            </a:r>
          </a:p>
          <a:p>
            <a:pPr marL="285750" indent="-285750">
              <a:buFont typeface="Arial" panose="020B0604020202020204" pitchFamily="34" charset="0"/>
              <a:buChar char="•"/>
            </a:pPr>
            <a:r>
              <a:rPr lang="en-GB" dirty="0"/>
              <a:t>Poor concentration</a:t>
            </a:r>
          </a:p>
        </p:txBody>
      </p:sp>
    </p:spTree>
    <p:extLst>
      <p:ext uri="{BB962C8B-B14F-4D97-AF65-F5344CB8AC3E}">
        <p14:creationId xmlns:p14="http://schemas.microsoft.com/office/powerpoint/2010/main" val="784746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26A062A-12AA-4DFF-9BD9-1E15008EED48}"/>
              </a:ext>
            </a:extLst>
          </p:cNvPr>
          <p:cNvSpPr txBox="1"/>
          <p:nvPr/>
        </p:nvSpPr>
        <p:spPr>
          <a:xfrm>
            <a:off x="366204" y="1170142"/>
            <a:ext cx="11405586" cy="646331"/>
          </a:xfrm>
          <a:prstGeom prst="rect">
            <a:avLst/>
          </a:prstGeom>
          <a:noFill/>
        </p:spPr>
        <p:txBody>
          <a:bodyPr wrap="square" rtlCol="0">
            <a:spAutoFit/>
          </a:bodyPr>
          <a:lstStyle/>
          <a:p>
            <a:r>
              <a:rPr lang="en-GB" b="1" dirty="0"/>
              <a:t>(c)	(ii)	Describe the responsibilities and accountabilities of individuals and organisations providing 		care for vulnerable adults, and consider how these influence practice.</a:t>
            </a:r>
          </a:p>
        </p:txBody>
      </p:sp>
      <p:sp>
        <p:nvSpPr>
          <p:cNvPr id="2" name="TextBox 1">
            <a:extLst>
              <a:ext uri="{FF2B5EF4-FFF2-40B4-BE49-F238E27FC236}">
                <a16:creationId xmlns:a16="http://schemas.microsoft.com/office/drawing/2014/main" id="{9881D917-B224-41B5-881B-0B16FEBBE03E}"/>
              </a:ext>
            </a:extLst>
          </p:cNvPr>
          <p:cNvSpPr txBox="1"/>
          <p:nvPr/>
        </p:nvSpPr>
        <p:spPr>
          <a:xfrm>
            <a:off x="379841" y="1936254"/>
            <a:ext cx="4781439" cy="4893647"/>
          </a:xfrm>
          <a:prstGeom prst="rect">
            <a:avLst/>
          </a:prstGeom>
          <a:noFill/>
        </p:spPr>
        <p:txBody>
          <a:bodyPr wrap="square" rtlCol="0">
            <a:spAutoFit/>
          </a:bodyPr>
          <a:lstStyle/>
          <a:p>
            <a:pPr marL="630238" indent="-630238"/>
            <a:r>
              <a:rPr lang="en-GB" sz="1600" b="1" dirty="0"/>
              <a:t>AO1	Demonstrate knowledge and understanding</a:t>
            </a:r>
          </a:p>
          <a:p>
            <a:endParaRPr lang="en-GB" sz="1200" b="1" dirty="0"/>
          </a:p>
          <a:p>
            <a:r>
              <a:rPr lang="en-GB" sz="1600" u="sng" dirty="0"/>
              <a:t>5 - 6 marks</a:t>
            </a:r>
            <a:r>
              <a:rPr lang="en-GB" sz="1600" b="1" dirty="0"/>
              <a:t>: </a:t>
            </a:r>
            <a:r>
              <a:rPr lang="en-GB" sz="1600" dirty="0"/>
              <a:t>A </a:t>
            </a:r>
            <a:r>
              <a:rPr lang="en-GB" sz="1600" b="1" dirty="0"/>
              <a:t>very good description </a:t>
            </a:r>
            <a:r>
              <a:rPr lang="en-GB" sz="1600" dirty="0"/>
              <a:t>which shows </a:t>
            </a:r>
            <a:r>
              <a:rPr lang="en-GB" sz="1600" b="1" dirty="0"/>
              <a:t>thorough knowledge and understanding </a:t>
            </a:r>
            <a:r>
              <a:rPr lang="en-GB" sz="1600" dirty="0"/>
              <a:t>of the responsibilities and accountabilities of individuals and organisations providing care for vulnerable adults.</a:t>
            </a:r>
          </a:p>
          <a:p>
            <a:endParaRPr lang="en-GB" sz="1200" dirty="0"/>
          </a:p>
          <a:p>
            <a:r>
              <a:rPr lang="en-GB" sz="1600" u="sng" dirty="0"/>
              <a:t>3 - 4 marks</a:t>
            </a:r>
            <a:r>
              <a:rPr lang="en-GB" sz="1600" dirty="0"/>
              <a:t>: A </a:t>
            </a:r>
            <a:r>
              <a:rPr lang="en-GB" sz="1600" b="1" dirty="0"/>
              <a:t>good description </a:t>
            </a:r>
            <a:r>
              <a:rPr lang="en-GB" sz="1600" dirty="0"/>
              <a:t>which shows </a:t>
            </a:r>
            <a:r>
              <a:rPr lang="en-GB" sz="1600" b="1" dirty="0"/>
              <a:t>generally secure knowledge and understanding </a:t>
            </a:r>
            <a:r>
              <a:rPr lang="en-GB" sz="1600" dirty="0"/>
              <a:t>of the responsibilities and accountabilities of individuals </a:t>
            </a:r>
            <a:r>
              <a:rPr lang="en-GB" sz="1600" b="1" dirty="0"/>
              <a:t>and/or </a:t>
            </a:r>
            <a:r>
              <a:rPr lang="en-GB" sz="1600" dirty="0"/>
              <a:t>organisations providing care for vulnerable adults.</a:t>
            </a:r>
          </a:p>
          <a:p>
            <a:endParaRPr lang="en-GB" sz="1200" dirty="0"/>
          </a:p>
          <a:p>
            <a:r>
              <a:rPr lang="en-GB" sz="1600" u="sng" dirty="0"/>
              <a:t>1-2 marks</a:t>
            </a:r>
            <a:r>
              <a:rPr lang="en-GB" sz="1600" dirty="0"/>
              <a:t>: A </a:t>
            </a:r>
            <a:r>
              <a:rPr lang="en-GB" sz="1600" b="1" dirty="0"/>
              <a:t>basic description </a:t>
            </a:r>
            <a:r>
              <a:rPr lang="en-GB" sz="1600" dirty="0"/>
              <a:t>which shows </a:t>
            </a:r>
            <a:r>
              <a:rPr lang="en-GB" sz="1600" b="1" dirty="0"/>
              <a:t>some knowledge and understanding </a:t>
            </a:r>
            <a:r>
              <a:rPr lang="en-GB" sz="1600" dirty="0"/>
              <a:t>of the responsibilities and accountabilities of individuals </a:t>
            </a:r>
            <a:r>
              <a:rPr lang="en-GB" sz="1600" b="1" dirty="0"/>
              <a:t>or</a:t>
            </a:r>
            <a:r>
              <a:rPr lang="en-GB" sz="1600" dirty="0"/>
              <a:t> organisations providing care for vulnerable adults.</a:t>
            </a:r>
          </a:p>
        </p:txBody>
      </p:sp>
      <p:sp>
        <p:nvSpPr>
          <p:cNvPr id="3" name="TextBox 2">
            <a:extLst>
              <a:ext uri="{FF2B5EF4-FFF2-40B4-BE49-F238E27FC236}">
                <a16:creationId xmlns:a16="http://schemas.microsoft.com/office/drawing/2014/main" id="{FE1F2F6A-7707-4B5A-8679-274AAE8ED4E2}"/>
              </a:ext>
            </a:extLst>
          </p:cNvPr>
          <p:cNvSpPr txBox="1"/>
          <p:nvPr/>
        </p:nvSpPr>
        <p:spPr>
          <a:xfrm>
            <a:off x="5313680" y="1941302"/>
            <a:ext cx="6767349" cy="4878259"/>
          </a:xfrm>
          <a:prstGeom prst="rect">
            <a:avLst/>
          </a:prstGeom>
          <a:noFill/>
        </p:spPr>
        <p:txBody>
          <a:bodyPr wrap="square" rtlCol="0">
            <a:spAutoFit/>
          </a:bodyPr>
          <a:lstStyle/>
          <a:p>
            <a:pPr marL="630238" indent="-630238"/>
            <a:r>
              <a:rPr lang="en-GB" sz="1600" b="1" dirty="0"/>
              <a:t>AO3	Analyse and evaluate, making reasoned judgements and drawing conclusions</a:t>
            </a:r>
          </a:p>
          <a:p>
            <a:pPr marL="630238" indent="-630238"/>
            <a:endParaRPr lang="en-GB" sz="1200" b="1" dirty="0"/>
          </a:p>
          <a:p>
            <a:pPr>
              <a:spcAft>
                <a:spcPts val="600"/>
              </a:spcAft>
            </a:pPr>
            <a:r>
              <a:rPr lang="en-GB" sz="1400" u="sng" dirty="0"/>
              <a:t>7 - 8 marks</a:t>
            </a:r>
            <a:r>
              <a:rPr lang="en-GB" sz="1400" dirty="0"/>
              <a:t>: </a:t>
            </a:r>
            <a:r>
              <a:rPr lang="en-GB" sz="1400" b="1" dirty="0"/>
              <a:t>Thorough</a:t>
            </a:r>
            <a:r>
              <a:rPr lang="en-GB" sz="1400" dirty="0"/>
              <a:t>, objective and perceptive consideration of how the key responsibilities and accountabilities of individuals and organisations providing care for vulnerable adults influence practice. </a:t>
            </a:r>
            <a:r>
              <a:rPr lang="en-GB" sz="1400" b="1" dirty="0"/>
              <a:t>Very well structured and</a:t>
            </a:r>
            <a:r>
              <a:rPr lang="en-GB" sz="1400" dirty="0"/>
              <a:t> </a:t>
            </a:r>
            <a:r>
              <a:rPr lang="en-GB" sz="1400" b="1" dirty="0"/>
              <a:t>highly organised </a:t>
            </a:r>
            <a:r>
              <a:rPr lang="en-GB" sz="1400" dirty="0"/>
              <a:t>writing, </a:t>
            </a:r>
            <a:r>
              <a:rPr lang="en-GB" sz="1400" b="1" dirty="0"/>
              <a:t>accurate grammar, punctuation and spelling,</a:t>
            </a:r>
            <a:r>
              <a:rPr lang="en-GB" sz="1400" dirty="0"/>
              <a:t> a </a:t>
            </a:r>
            <a:r>
              <a:rPr lang="en-GB" sz="1400" b="1" dirty="0"/>
              <a:t>broad range</a:t>
            </a:r>
            <a:r>
              <a:rPr lang="en-GB" sz="1400" dirty="0"/>
              <a:t> of specialist terminology used with accuracy.</a:t>
            </a:r>
          </a:p>
          <a:p>
            <a:pPr>
              <a:spcAft>
                <a:spcPts val="600"/>
              </a:spcAft>
            </a:pPr>
            <a:r>
              <a:rPr lang="en-GB" sz="1400" u="sng" dirty="0"/>
              <a:t>5 - 6 marks</a:t>
            </a:r>
            <a:r>
              <a:rPr lang="en-GB" sz="1400" dirty="0"/>
              <a:t>: </a:t>
            </a:r>
            <a:r>
              <a:rPr lang="en-GB" sz="1400" b="1" dirty="0"/>
              <a:t>Good</a:t>
            </a:r>
            <a:r>
              <a:rPr lang="en-GB" sz="1400" dirty="0"/>
              <a:t>, objective consideration of how the responsibilities and accountabilities of individuals and organisations providing care for vulnerable adults </a:t>
            </a:r>
            <a:r>
              <a:rPr lang="en-GB" sz="1400" b="1" dirty="0"/>
              <a:t>may</a:t>
            </a:r>
            <a:r>
              <a:rPr lang="en-GB" sz="1400" dirty="0"/>
              <a:t> influence practice. </a:t>
            </a:r>
            <a:r>
              <a:rPr lang="en-GB" sz="1400" b="1" dirty="0"/>
              <a:t>Well structured and</a:t>
            </a:r>
            <a:r>
              <a:rPr lang="en-GB" sz="1400" dirty="0"/>
              <a:t> </a:t>
            </a:r>
            <a:r>
              <a:rPr lang="en-GB" sz="1400" b="1" dirty="0"/>
              <a:t>organised </a:t>
            </a:r>
            <a:r>
              <a:rPr lang="en-GB" sz="1400" dirty="0"/>
              <a:t>writing, </a:t>
            </a:r>
            <a:r>
              <a:rPr lang="en-GB" sz="1400" b="1" dirty="0"/>
              <a:t>mostly</a:t>
            </a:r>
            <a:r>
              <a:rPr lang="en-GB" sz="1400" dirty="0"/>
              <a:t> </a:t>
            </a:r>
            <a:r>
              <a:rPr lang="en-GB" sz="1400" b="1" dirty="0"/>
              <a:t>accurate grammar, punctuation and spelling,</a:t>
            </a:r>
            <a:r>
              <a:rPr lang="en-GB" sz="1400" dirty="0"/>
              <a:t> specialist terminology used with accuracy.</a:t>
            </a:r>
          </a:p>
          <a:p>
            <a:pPr>
              <a:spcAft>
                <a:spcPts val="600"/>
              </a:spcAft>
            </a:pPr>
            <a:r>
              <a:rPr lang="en-GB" sz="1400" u="sng" dirty="0"/>
              <a:t>3 - 4 marks</a:t>
            </a:r>
            <a:r>
              <a:rPr lang="en-GB" sz="1400" dirty="0"/>
              <a:t>: </a:t>
            </a:r>
            <a:r>
              <a:rPr lang="en-GB" sz="1400" b="1" dirty="0"/>
              <a:t>Basic</a:t>
            </a:r>
            <a:r>
              <a:rPr lang="en-GB" sz="1400" dirty="0"/>
              <a:t> consideration of how </a:t>
            </a:r>
            <a:r>
              <a:rPr lang="en-GB" sz="1400" b="1" dirty="0"/>
              <a:t>some of </a:t>
            </a:r>
            <a:r>
              <a:rPr lang="en-GB" sz="1400" dirty="0"/>
              <a:t>the responsibilities and accountabilities of individuals and</a:t>
            </a:r>
            <a:r>
              <a:rPr lang="en-GB" sz="1400" b="1" dirty="0"/>
              <a:t>/or</a:t>
            </a:r>
            <a:r>
              <a:rPr lang="en-GB" sz="1400" dirty="0"/>
              <a:t> organisations providing care for vulnerable adults </a:t>
            </a:r>
            <a:r>
              <a:rPr lang="en-GB" sz="1400" b="1" dirty="0"/>
              <a:t>may</a:t>
            </a:r>
            <a:r>
              <a:rPr lang="en-GB" sz="1400" dirty="0"/>
              <a:t> influence practice. </a:t>
            </a:r>
            <a:r>
              <a:rPr lang="en-GB" sz="1400" b="1" dirty="0"/>
              <a:t>Mainly structured and organised </a:t>
            </a:r>
            <a:r>
              <a:rPr lang="en-GB" sz="1400" dirty="0"/>
              <a:t>writing, </a:t>
            </a:r>
            <a:r>
              <a:rPr lang="en-GB" sz="1400" b="1" dirty="0"/>
              <a:t>generally</a:t>
            </a:r>
            <a:r>
              <a:rPr lang="en-GB" sz="1400" dirty="0"/>
              <a:t> </a:t>
            </a:r>
            <a:r>
              <a:rPr lang="en-GB" sz="1400" b="1" dirty="0"/>
              <a:t>accurate grammar, punctuation and spelling,</a:t>
            </a:r>
            <a:r>
              <a:rPr lang="en-GB" sz="1400" dirty="0"/>
              <a:t> </a:t>
            </a:r>
            <a:r>
              <a:rPr lang="en-GB" sz="1400" b="1" dirty="0"/>
              <a:t>basic</a:t>
            </a:r>
            <a:r>
              <a:rPr lang="en-GB" sz="1400" dirty="0"/>
              <a:t> use of specialist terminology.</a:t>
            </a:r>
          </a:p>
          <a:p>
            <a:r>
              <a:rPr lang="en-GB" sz="1400" u="sng" dirty="0"/>
              <a:t>1 - 2 marks</a:t>
            </a:r>
            <a:r>
              <a:rPr lang="en-GB" sz="1400" dirty="0"/>
              <a:t>: </a:t>
            </a:r>
            <a:r>
              <a:rPr lang="en-GB" sz="1400" b="1" dirty="0"/>
              <a:t>Limited</a:t>
            </a:r>
            <a:r>
              <a:rPr lang="en-GB" sz="1400" dirty="0"/>
              <a:t> consideration of the responsibilities </a:t>
            </a:r>
            <a:r>
              <a:rPr lang="en-GB" sz="1400" b="1" dirty="0"/>
              <a:t>or </a:t>
            </a:r>
            <a:r>
              <a:rPr lang="en-GB" sz="1400" dirty="0"/>
              <a:t>accountabilities of individuals </a:t>
            </a:r>
            <a:r>
              <a:rPr lang="en-GB" sz="1400" b="1" dirty="0"/>
              <a:t>or</a:t>
            </a:r>
            <a:r>
              <a:rPr lang="en-GB" sz="1400" dirty="0"/>
              <a:t> organisations providing care for vulnerable adults </a:t>
            </a:r>
            <a:r>
              <a:rPr lang="en-GB" sz="1400" b="1" dirty="0"/>
              <a:t>may</a:t>
            </a:r>
            <a:r>
              <a:rPr lang="en-GB" sz="1400" dirty="0"/>
              <a:t> influence practice. </a:t>
            </a:r>
            <a:r>
              <a:rPr lang="en-GB" sz="1400" b="1" dirty="0"/>
              <a:t>Some errors </a:t>
            </a:r>
            <a:r>
              <a:rPr lang="en-GB" sz="1400" dirty="0"/>
              <a:t>in </a:t>
            </a:r>
            <a:r>
              <a:rPr lang="en-GB" sz="1400" b="1" dirty="0"/>
              <a:t>grammar, punctuation and spelling </a:t>
            </a:r>
            <a:r>
              <a:rPr lang="en-GB" sz="1400" dirty="0"/>
              <a:t>which affect clarity of communication</a:t>
            </a:r>
            <a:r>
              <a:rPr lang="en-GB" sz="1400" b="1" dirty="0"/>
              <a:t>. Limited use </a:t>
            </a:r>
            <a:r>
              <a:rPr lang="en-GB" sz="1400" dirty="0"/>
              <a:t>of specialist terminology or structure</a:t>
            </a:r>
            <a:r>
              <a:rPr lang="en-GB" sz="1400" b="1" dirty="0"/>
              <a:t>.</a:t>
            </a:r>
            <a:endParaRPr lang="en-GB" sz="1400" dirty="0"/>
          </a:p>
        </p:txBody>
      </p:sp>
      <p:sp>
        <p:nvSpPr>
          <p:cNvPr id="6" name="Rectangle 5">
            <a:extLst>
              <a:ext uri="{FF2B5EF4-FFF2-40B4-BE49-F238E27FC236}">
                <a16:creationId xmlns:a16="http://schemas.microsoft.com/office/drawing/2014/main" id="{3C7D92A9-B85B-4847-91BA-41EDEE292D1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538301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2333F6A-C06F-401B-8691-BE9C9CA739AC}"/>
              </a:ext>
            </a:extLst>
          </p:cNvPr>
          <p:cNvSpPr txBox="1"/>
          <p:nvPr/>
        </p:nvSpPr>
        <p:spPr>
          <a:xfrm>
            <a:off x="468811" y="1341817"/>
            <a:ext cx="11265989" cy="5355312"/>
          </a:xfrm>
          <a:prstGeom prst="rect">
            <a:avLst/>
          </a:prstGeom>
          <a:gradFill>
            <a:gsLst>
              <a:gs pos="0">
                <a:schemeClr val="accent5">
                  <a:lumMod val="60000"/>
                  <a:lumOff val="40000"/>
                </a:schemeClr>
              </a:gs>
              <a:gs pos="50000">
                <a:srgbClr val="40FFF3">
                  <a:tint val="44500"/>
                  <a:satMod val="160000"/>
                </a:srgbClr>
              </a:gs>
              <a:gs pos="100000">
                <a:srgbClr val="40FFF3">
                  <a:tint val="23500"/>
                  <a:satMod val="160000"/>
                </a:srgbClr>
              </a:gs>
            </a:gsLst>
            <a:lin ang="18900000" scaled="1"/>
          </a:gradFill>
        </p:spPr>
        <p:txBody>
          <a:bodyPr wrap="square" rtlCol="0">
            <a:spAutoFit/>
          </a:bodyPr>
          <a:lstStyle/>
          <a:p>
            <a:pPr algn="l"/>
            <a:r>
              <a:rPr lang="en-GB" b="1" i="0" dirty="0">
                <a:solidFill>
                  <a:srgbClr val="111111"/>
                </a:solidFill>
                <a:effectLst/>
              </a:rPr>
              <a:t>Roles and Responsibilities</a:t>
            </a:r>
            <a:br>
              <a:rPr lang="en-GB" b="0" i="0" dirty="0">
                <a:solidFill>
                  <a:srgbClr val="111111"/>
                </a:solidFill>
                <a:effectLst/>
              </a:rPr>
            </a:br>
            <a:endParaRPr lang="en-GB" b="0" i="0" dirty="0">
              <a:solidFill>
                <a:srgbClr val="111111"/>
              </a:solidFill>
              <a:effectLst/>
            </a:endParaRPr>
          </a:p>
          <a:p>
            <a:pPr algn="l"/>
            <a:r>
              <a:rPr lang="en-GB" dirty="0">
                <a:solidFill>
                  <a:srgbClr val="111111"/>
                </a:solidFill>
              </a:rPr>
              <a:t>All individuals</a:t>
            </a:r>
            <a:r>
              <a:rPr lang="en-GB" b="0" i="0" dirty="0">
                <a:solidFill>
                  <a:srgbClr val="111111"/>
                </a:solidFill>
                <a:effectLst/>
              </a:rPr>
              <a:t> who work in health and social care </a:t>
            </a:r>
            <a:r>
              <a:rPr lang="en-GB" dirty="0">
                <a:solidFill>
                  <a:srgbClr val="111111"/>
                </a:solidFill>
              </a:rPr>
              <a:t>should</a:t>
            </a:r>
            <a:r>
              <a:rPr lang="en-GB" b="0" i="0" dirty="0">
                <a:solidFill>
                  <a:srgbClr val="111111"/>
                </a:solidFill>
                <a:effectLst/>
              </a:rPr>
              <a:t> be alert to the possibility of abuse and work in a way that will help to prevent it by recognising the signs of abuse and neglect.</a:t>
            </a:r>
          </a:p>
          <a:p>
            <a:pPr algn="l"/>
            <a:r>
              <a:rPr lang="en-GB" dirty="0">
                <a:solidFill>
                  <a:srgbClr val="111111"/>
                </a:solidFill>
              </a:rPr>
              <a:t>P</a:t>
            </a:r>
            <a:r>
              <a:rPr lang="en-GB" b="0" i="0" dirty="0">
                <a:solidFill>
                  <a:srgbClr val="111111"/>
                </a:solidFill>
                <a:effectLst/>
              </a:rPr>
              <a:t>utting the individual at the centre of everything and empowering them to have as much control over their lives as possible is key in providing good quality care and support.</a:t>
            </a:r>
          </a:p>
          <a:p>
            <a:pPr algn="l"/>
            <a:r>
              <a:rPr lang="en-GB" b="0" i="0" dirty="0">
                <a:solidFill>
                  <a:srgbClr val="111111"/>
                </a:solidFill>
                <a:effectLst/>
              </a:rPr>
              <a:t>Employees </a:t>
            </a:r>
            <a:r>
              <a:rPr lang="en-GB" dirty="0">
                <a:solidFill>
                  <a:srgbClr val="111111"/>
                </a:solidFill>
              </a:rPr>
              <a:t>have a responsibility t</a:t>
            </a:r>
            <a:r>
              <a:rPr lang="en-GB" b="0" i="0" dirty="0">
                <a:solidFill>
                  <a:srgbClr val="111111"/>
                </a:solidFill>
                <a:effectLst/>
              </a:rPr>
              <a:t>o read their workplace policies and procedures for safeguarding which will provide information on the steps to follow in reporting concerns of abuse. Training should be given to all working with vulnerable adults.</a:t>
            </a:r>
          </a:p>
          <a:p>
            <a:pPr algn="l"/>
            <a:r>
              <a:rPr lang="en-GB" b="0" i="0" dirty="0">
                <a:solidFill>
                  <a:srgbClr val="111111"/>
                </a:solidFill>
                <a:effectLst/>
              </a:rPr>
              <a:t>It is good practice for workplaces to have a designated safeguarding lead and in health and social care – this is often the manager. Within the NHS, there must be a named doctor and nurse for safeguarding.</a:t>
            </a:r>
          </a:p>
          <a:p>
            <a:pPr algn="l"/>
            <a:endParaRPr lang="en-GB" b="0" i="0" dirty="0">
              <a:solidFill>
                <a:srgbClr val="111111"/>
              </a:solidFill>
              <a:effectLst/>
            </a:endParaRPr>
          </a:p>
          <a:p>
            <a:pPr algn="l"/>
            <a:r>
              <a:rPr lang="en-GB" dirty="0">
                <a:solidFill>
                  <a:srgbClr val="111111"/>
                </a:solidFill>
              </a:rPr>
              <a:t>The six principles that workers in health, social care and childcare should adhere to are:</a:t>
            </a:r>
            <a:endParaRPr lang="en-GB" b="0" i="0" dirty="0">
              <a:solidFill>
                <a:srgbClr val="111111"/>
              </a:solidFill>
              <a:effectLst/>
            </a:endParaRPr>
          </a:p>
          <a:p>
            <a:pPr marL="355600" indent="-355600" algn="l">
              <a:buFont typeface="+mj-lt"/>
              <a:buAutoNum type="arabicPeriod"/>
            </a:pPr>
            <a:r>
              <a:rPr lang="en-GB" b="0" i="0" dirty="0">
                <a:solidFill>
                  <a:srgbClr val="111111"/>
                </a:solidFill>
                <a:effectLst/>
              </a:rPr>
              <a:t>Empowerment – people are supported to make their own decisions and have control over their lives</a:t>
            </a:r>
          </a:p>
          <a:p>
            <a:pPr marL="355600" indent="-355600" algn="l">
              <a:buFont typeface="+mj-lt"/>
              <a:buAutoNum type="arabicPeriod"/>
            </a:pPr>
            <a:r>
              <a:rPr lang="en-GB" b="0" i="0" dirty="0">
                <a:solidFill>
                  <a:srgbClr val="111111"/>
                </a:solidFill>
                <a:effectLst/>
              </a:rPr>
              <a:t>Prevention – informing people about abuse, what to look for and how to report it</a:t>
            </a:r>
          </a:p>
          <a:p>
            <a:pPr marL="355600" indent="-355600" algn="l">
              <a:buFont typeface="+mj-lt"/>
              <a:buAutoNum type="arabicPeriod"/>
            </a:pPr>
            <a:r>
              <a:rPr lang="en-GB" b="0" i="0" dirty="0">
                <a:solidFill>
                  <a:srgbClr val="111111"/>
                </a:solidFill>
                <a:effectLst/>
              </a:rPr>
              <a:t>Proportionality – supporting the individual without being over-protective</a:t>
            </a:r>
          </a:p>
          <a:p>
            <a:pPr marL="355600" indent="-355600" algn="l">
              <a:buFont typeface="+mj-lt"/>
              <a:buAutoNum type="arabicPeriod"/>
            </a:pPr>
            <a:r>
              <a:rPr lang="en-GB" b="0" i="0" dirty="0">
                <a:solidFill>
                  <a:srgbClr val="111111"/>
                </a:solidFill>
                <a:effectLst/>
              </a:rPr>
              <a:t>Protection – providing support for those in most need</a:t>
            </a:r>
          </a:p>
          <a:p>
            <a:pPr marL="355600" indent="-355600" algn="l">
              <a:buFont typeface="+mj-lt"/>
              <a:buAutoNum type="arabicPeriod"/>
            </a:pPr>
            <a:r>
              <a:rPr lang="en-GB" b="0" i="0" dirty="0">
                <a:solidFill>
                  <a:srgbClr val="111111"/>
                </a:solidFill>
                <a:effectLst/>
              </a:rPr>
              <a:t>Partnership – services working together, helping to detect any indicators of abuse</a:t>
            </a:r>
          </a:p>
          <a:p>
            <a:pPr marL="355600" indent="-355600" algn="l">
              <a:buFont typeface="+mj-lt"/>
              <a:buAutoNum type="arabicPeriod"/>
            </a:pPr>
            <a:r>
              <a:rPr lang="en-GB" b="0" i="0" dirty="0">
                <a:solidFill>
                  <a:srgbClr val="111111"/>
                </a:solidFill>
                <a:effectLst/>
              </a:rPr>
              <a:t>Accountability – everyone knows their roles and responsibilities and abides by these</a:t>
            </a:r>
          </a:p>
        </p:txBody>
      </p:sp>
      <p:sp>
        <p:nvSpPr>
          <p:cNvPr id="4" name="Rectangle 3">
            <a:extLst>
              <a:ext uri="{FF2B5EF4-FFF2-40B4-BE49-F238E27FC236}">
                <a16:creationId xmlns:a16="http://schemas.microsoft.com/office/drawing/2014/main" id="{5156088A-001F-43D1-87D2-1F3E2A50EF3B}"/>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071417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a:extLst>
              <a:ext uri="{FF2B5EF4-FFF2-40B4-BE49-F238E27FC236}">
                <a16:creationId xmlns:a16="http://schemas.microsoft.com/office/drawing/2014/main" id="{C372B8C2-A9E0-4245-A89A-CEAB746F07A2}"/>
              </a:ext>
            </a:extLst>
          </p:cNvPr>
          <p:cNvSpPr>
            <a:spLocks noGrp="1"/>
          </p:cNvSpPr>
          <p:nvPr>
            <p:ph type="body" sz="quarter" idx="16"/>
          </p:nvPr>
        </p:nvSpPr>
        <p:spPr>
          <a:xfrm>
            <a:off x="2446046" y="662491"/>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73CDF609-36E1-42BD-9355-41E4FDB8E59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2" name="Rectangle 1">
            <a:extLst>
              <a:ext uri="{FF2B5EF4-FFF2-40B4-BE49-F238E27FC236}">
                <a16:creationId xmlns:a16="http://schemas.microsoft.com/office/drawing/2014/main" id="{144D984C-8647-49EB-BFFF-6A15E6CDE128}"/>
              </a:ext>
            </a:extLst>
          </p:cNvPr>
          <p:cNvSpPr/>
          <p:nvPr/>
        </p:nvSpPr>
        <p:spPr>
          <a:xfrm>
            <a:off x="418519" y="3400394"/>
            <a:ext cx="11354959" cy="3203824"/>
          </a:xfrm>
          <a:prstGeom prst="rect">
            <a:avLst/>
          </a:prstGeom>
          <a:gradFill>
            <a:gsLst>
              <a:gs pos="0">
                <a:schemeClr val="accent2">
                  <a:lumMod val="20000"/>
                  <a:lumOff val="80000"/>
                </a:schemeClr>
              </a:gs>
              <a:gs pos="84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accent2">
                    <a:lumMod val="75000"/>
                  </a:schemeClr>
                </a:solidFill>
              </a:rPr>
              <a:t>Task 2:</a:t>
            </a:r>
          </a:p>
          <a:p>
            <a:pPr algn="ctr"/>
            <a:r>
              <a:rPr lang="en-GB" sz="4000" b="1" dirty="0">
                <a:solidFill>
                  <a:schemeClr val="accent2">
                    <a:lumMod val="75000"/>
                  </a:schemeClr>
                </a:solidFill>
              </a:rPr>
              <a:t>Produce a report which would be of relevance to someone planning a future career in the adult health and social care sector</a:t>
            </a:r>
          </a:p>
        </p:txBody>
      </p:sp>
      <p:sp>
        <p:nvSpPr>
          <p:cNvPr id="6" name="Title 1">
            <a:extLst>
              <a:ext uri="{FF2B5EF4-FFF2-40B4-BE49-F238E27FC236}">
                <a16:creationId xmlns:a16="http://schemas.microsoft.com/office/drawing/2014/main" id="{48B03FB5-AE5D-46D4-A941-B1E26A80B2DC}"/>
              </a:ext>
            </a:extLst>
          </p:cNvPr>
          <p:cNvSpPr txBox="1">
            <a:spLocks/>
          </p:cNvSpPr>
          <p:nvPr/>
        </p:nvSpPr>
        <p:spPr>
          <a:xfrm>
            <a:off x="418520" y="1380835"/>
            <a:ext cx="11354959" cy="17974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r>
              <a:rPr lang="en-GB" sz="4000" b="1" dirty="0">
                <a:solidFill>
                  <a:schemeClr val="bg2">
                    <a:lumMod val="50000"/>
                  </a:schemeClr>
                </a:solidFill>
                <a:ea typeface="+mj-lt"/>
                <a:cs typeface="+mj-lt"/>
              </a:rPr>
              <a:t>Unit 6:</a:t>
            </a:r>
          </a:p>
          <a:p>
            <a:pPr algn="ctr"/>
            <a:r>
              <a:rPr lang="en-GB" sz="4000" b="1" dirty="0">
                <a:solidFill>
                  <a:schemeClr val="bg2">
                    <a:lumMod val="50000"/>
                  </a:schemeClr>
                </a:solidFill>
                <a:ea typeface="+mj-lt"/>
                <a:cs typeface="+mj-lt"/>
              </a:rPr>
              <a:t>Supporting adults to maintain health, well-being and resilience</a:t>
            </a:r>
            <a:endParaRPr lang="en-US" sz="4000" dirty="0">
              <a:solidFill>
                <a:schemeClr val="bg2">
                  <a:lumMod val="50000"/>
                </a:schemeClr>
              </a:solidFill>
              <a:ea typeface="+mj-lt"/>
              <a:cs typeface="+mj-lt"/>
            </a:endParaRPr>
          </a:p>
        </p:txBody>
      </p:sp>
    </p:spTree>
    <p:extLst>
      <p:ext uri="{BB962C8B-B14F-4D97-AF65-F5344CB8AC3E}">
        <p14:creationId xmlns:p14="http://schemas.microsoft.com/office/powerpoint/2010/main" val="227215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5C10B52-D3B3-49CB-AD05-3581AFA6F168}"/>
              </a:ext>
            </a:extLst>
          </p:cNvPr>
          <p:cNvSpPr txBox="1"/>
          <p:nvPr/>
        </p:nvSpPr>
        <p:spPr>
          <a:xfrm>
            <a:off x="379841" y="1360947"/>
            <a:ext cx="11314319" cy="5386090"/>
          </a:xfrm>
          <a:prstGeom prst="rect">
            <a:avLst/>
          </a:prstGeom>
          <a:noFill/>
        </p:spPr>
        <p:txBody>
          <a:bodyPr wrap="square" rtlCol="0">
            <a:spAutoFit/>
          </a:bodyPr>
          <a:lstStyle/>
          <a:p>
            <a:pPr marL="893763" indent="-893763">
              <a:spcAft>
                <a:spcPts val="600"/>
              </a:spcAft>
              <a:tabLst>
                <a:tab pos="447675" algn="l"/>
              </a:tabLst>
            </a:pPr>
            <a:r>
              <a:rPr lang="en-GB" b="1" dirty="0"/>
              <a:t>(c)	(iii)	Discuss the aims and role of the specified piece of legislation or initiative to safeguard and improve the care of vulnerable adults in Wales</a:t>
            </a:r>
          </a:p>
          <a:p>
            <a:pPr marL="893763"/>
            <a:r>
              <a:rPr lang="en-GB" u="sng" dirty="0"/>
              <a:t>7 - 8 marks</a:t>
            </a:r>
            <a:r>
              <a:rPr lang="en-GB" dirty="0"/>
              <a:t>:</a:t>
            </a:r>
            <a:endParaRPr lang="en-GB" b="1" dirty="0"/>
          </a:p>
          <a:p>
            <a:pPr marL="893763">
              <a:spcAft>
                <a:spcPts val="600"/>
              </a:spcAft>
            </a:pPr>
            <a:r>
              <a:rPr lang="en-GB" dirty="0"/>
              <a:t>An </a:t>
            </a:r>
            <a:r>
              <a:rPr lang="en-GB" b="1" dirty="0"/>
              <a:t>excellent discussion </a:t>
            </a:r>
            <a:r>
              <a:rPr lang="en-GB" dirty="0"/>
              <a:t>which provides </a:t>
            </a:r>
            <a:r>
              <a:rPr lang="en-GB" b="1" dirty="0"/>
              <a:t>strong evidence </a:t>
            </a:r>
            <a:r>
              <a:rPr lang="en-GB" dirty="0"/>
              <a:t>of </a:t>
            </a:r>
            <a:r>
              <a:rPr lang="en-GB" b="1" dirty="0"/>
              <a:t>perceptive and informed judgements</a:t>
            </a:r>
            <a:r>
              <a:rPr lang="en-GB" dirty="0"/>
              <a:t> about the aims and role of the specified piece of legislation or initiative and how it safeguards and improves the care for vulnerable adults in Wales.</a:t>
            </a:r>
          </a:p>
          <a:p>
            <a:pPr marL="893763"/>
            <a:r>
              <a:rPr lang="en-GB" u="sng" dirty="0"/>
              <a:t>5 - 6 marks</a:t>
            </a:r>
            <a:r>
              <a:rPr lang="en-GB" dirty="0"/>
              <a:t>:</a:t>
            </a:r>
            <a:endParaRPr lang="en-GB" b="1" dirty="0"/>
          </a:p>
          <a:p>
            <a:pPr marL="893763">
              <a:spcAft>
                <a:spcPts val="600"/>
              </a:spcAft>
            </a:pPr>
            <a:r>
              <a:rPr lang="en-GB" dirty="0"/>
              <a:t>A </a:t>
            </a:r>
            <a:r>
              <a:rPr lang="en-GB" b="1" dirty="0"/>
              <a:t>good discussion </a:t>
            </a:r>
            <a:r>
              <a:rPr lang="en-GB" dirty="0"/>
              <a:t>which provides </a:t>
            </a:r>
            <a:r>
              <a:rPr lang="en-GB" b="1" dirty="0"/>
              <a:t>secure evidence </a:t>
            </a:r>
            <a:r>
              <a:rPr lang="en-GB" dirty="0"/>
              <a:t>of </a:t>
            </a:r>
            <a:r>
              <a:rPr lang="en-GB" b="1" dirty="0"/>
              <a:t>reasoned judgements</a:t>
            </a:r>
            <a:r>
              <a:rPr lang="en-GB" dirty="0"/>
              <a:t> about the aims and role of the specified piece of legislation or initiative and how it safeguards </a:t>
            </a:r>
            <a:r>
              <a:rPr lang="en-GB" b="1" dirty="0"/>
              <a:t>and/or</a:t>
            </a:r>
            <a:r>
              <a:rPr lang="en-GB" dirty="0"/>
              <a:t> improves the care for vulnerable adults in Wales.</a:t>
            </a:r>
          </a:p>
          <a:p>
            <a:pPr marL="893763"/>
            <a:r>
              <a:rPr lang="en-GB" u="sng" dirty="0"/>
              <a:t>3 - 4 marks</a:t>
            </a:r>
            <a:r>
              <a:rPr lang="en-GB" dirty="0"/>
              <a:t>:</a:t>
            </a:r>
          </a:p>
          <a:p>
            <a:pPr marL="893763">
              <a:spcAft>
                <a:spcPts val="600"/>
              </a:spcAft>
            </a:pPr>
            <a:r>
              <a:rPr lang="en-GB" dirty="0"/>
              <a:t>A </a:t>
            </a:r>
            <a:r>
              <a:rPr lang="en-GB" b="1" dirty="0"/>
              <a:t>basic discussion </a:t>
            </a:r>
            <a:r>
              <a:rPr lang="en-GB" dirty="0"/>
              <a:t>which provides </a:t>
            </a:r>
            <a:r>
              <a:rPr lang="en-GB" b="1" dirty="0"/>
              <a:t>little evidence </a:t>
            </a:r>
            <a:r>
              <a:rPr lang="en-GB" dirty="0"/>
              <a:t>of judgements about the aims </a:t>
            </a:r>
            <a:r>
              <a:rPr lang="en-GB" b="1" dirty="0"/>
              <a:t>or</a:t>
            </a:r>
            <a:r>
              <a:rPr lang="en-GB" dirty="0"/>
              <a:t> role of the specified piece of legislation or initiative and how </a:t>
            </a:r>
            <a:r>
              <a:rPr lang="en-GB" b="1" dirty="0"/>
              <a:t>legislation or initiatives </a:t>
            </a:r>
            <a:r>
              <a:rPr lang="en-GB" dirty="0"/>
              <a:t>safeguard </a:t>
            </a:r>
            <a:r>
              <a:rPr lang="en-GB" b="1" dirty="0"/>
              <a:t>or</a:t>
            </a:r>
            <a:r>
              <a:rPr lang="en-GB" dirty="0"/>
              <a:t> improve the care of adults in Wales.</a:t>
            </a:r>
          </a:p>
          <a:p>
            <a:pPr marL="893763"/>
            <a:r>
              <a:rPr lang="en-GB" u="sng" dirty="0"/>
              <a:t>1 - 2 marks</a:t>
            </a:r>
            <a:r>
              <a:rPr lang="en-GB" dirty="0"/>
              <a:t>:</a:t>
            </a:r>
          </a:p>
          <a:p>
            <a:pPr marL="893763"/>
            <a:r>
              <a:rPr lang="en-GB" dirty="0"/>
              <a:t>A </a:t>
            </a:r>
            <a:r>
              <a:rPr lang="en-GB" b="1" dirty="0"/>
              <a:t>limited discussion </a:t>
            </a:r>
            <a:r>
              <a:rPr lang="en-GB" dirty="0"/>
              <a:t>which provides </a:t>
            </a:r>
            <a:r>
              <a:rPr lang="en-GB" b="1" dirty="0"/>
              <a:t>little evidence </a:t>
            </a:r>
            <a:r>
              <a:rPr lang="en-GB" dirty="0"/>
              <a:t>of </a:t>
            </a:r>
            <a:r>
              <a:rPr lang="en-GB" b="1" dirty="0"/>
              <a:t>judgements</a:t>
            </a:r>
            <a:r>
              <a:rPr lang="en-GB" dirty="0"/>
              <a:t> about the aims </a:t>
            </a:r>
            <a:r>
              <a:rPr lang="en-GB" b="1" dirty="0"/>
              <a:t>or</a:t>
            </a:r>
            <a:r>
              <a:rPr lang="en-GB" dirty="0"/>
              <a:t> role of the specified piece of legislation or initiative and how </a:t>
            </a:r>
            <a:r>
              <a:rPr lang="en-GB" b="1" dirty="0"/>
              <a:t>legislation or initiatives </a:t>
            </a:r>
            <a:r>
              <a:rPr lang="en-GB" dirty="0"/>
              <a:t>safeguard </a:t>
            </a:r>
            <a:r>
              <a:rPr lang="en-GB" b="1" dirty="0"/>
              <a:t>or</a:t>
            </a:r>
            <a:r>
              <a:rPr lang="en-GB" dirty="0"/>
              <a:t> improve the care of adults in Wales.</a:t>
            </a:r>
          </a:p>
        </p:txBody>
      </p:sp>
      <p:sp>
        <p:nvSpPr>
          <p:cNvPr id="4" name="Rectangle 3">
            <a:extLst>
              <a:ext uri="{FF2B5EF4-FFF2-40B4-BE49-F238E27FC236}">
                <a16:creationId xmlns:a16="http://schemas.microsoft.com/office/drawing/2014/main" id="{D0521045-2BA8-4AEE-B7C3-3BC049D67E1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300582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B160CFB-8391-46CE-BF52-2E909C7E4ED0}"/>
              </a:ext>
            </a:extLst>
          </p:cNvPr>
          <p:cNvSpPr txBox="1"/>
          <p:nvPr/>
        </p:nvSpPr>
        <p:spPr>
          <a:xfrm>
            <a:off x="392837" y="1311232"/>
            <a:ext cx="11316810" cy="5463034"/>
          </a:xfrm>
          <a:prstGeom prst="rect">
            <a:avLst/>
          </a:prstGeom>
          <a:noFill/>
        </p:spPr>
        <p:txBody>
          <a:bodyPr wrap="square" rtlCol="0">
            <a:spAutoFit/>
          </a:bodyPr>
          <a:lstStyle/>
          <a:p>
            <a:pPr marL="538163" indent="-538163">
              <a:spcAft>
                <a:spcPts val="1200"/>
              </a:spcAft>
            </a:pPr>
            <a:r>
              <a:rPr lang="en-GB" b="1" dirty="0"/>
              <a:t>(d)	Assess how the changing nature of society impacts on the adult health and social care sector in Wales</a:t>
            </a:r>
            <a:endParaRPr lang="en-GB" dirty="0"/>
          </a:p>
          <a:p>
            <a:pPr marL="538163"/>
            <a:r>
              <a:rPr lang="en-GB" u="sng" dirty="0"/>
              <a:t>7 - 8 marks</a:t>
            </a:r>
            <a:r>
              <a:rPr lang="en-GB" dirty="0"/>
              <a:t>:</a:t>
            </a:r>
          </a:p>
          <a:p>
            <a:pPr marL="538163">
              <a:spcAft>
                <a:spcPts val="600"/>
              </a:spcAft>
            </a:pPr>
            <a:r>
              <a:rPr lang="en-GB" dirty="0"/>
              <a:t>An </a:t>
            </a:r>
            <a:r>
              <a:rPr lang="en-GB" b="1" dirty="0"/>
              <a:t>excellent response, </a:t>
            </a:r>
            <a:r>
              <a:rPr lang="en-GB" dirty="0"/>
              <a:t>demonstrating </a:t>
            </a:r>
            <a:r>
              <a:rPr lang="en-GB" b="1" dirty="0"/>
              <a:t>thorough, objective assessment </a:t>
            </a:r>
            <a:r>
              <a:rPr lang="en-GB" dirty="0"/>
              <a:t>of the changing nature of society with </a:t>
            </a:r>
            <a:r>
              <a:rPr lang="en-GB" b="1" dirty="0"/>
              <a:t>clear reference </a:t>
            </a:r>
            <a:r>
              <a:rPr lang="en-GB" dirty="0"/>
              <a:t>to examples of changes. </a:t>
            </a:r>
            <a:r>
              <a:rPr lang="en-GB" b="1" dirty="0"/>
              <a:t>Perceptive and informed judgements </a:t>
            </a:r>
            <a:r>
              <a:rPr lang="en-GB" dirty="0"/>
              <a:t>about how the changing nature of society impacts on the adult health and social care sector in Wales.</a:t>
            </a:r>
          </a:p>
          <a:p>
            <a:pPr marL="538163"/>
            <a:r>
              <a:rPr lang="en-GB" u="sng" dirty="0"/>
              <a:t>5 - 6 marks</a:t>
            </a:r>
            <a:r>
              <a:rPr lang="en-GB" dirty="0"/>
              <a:t>:</a:t>
            </a:r>
          </a:p>
          <a:p>
            <a:pPr marL="538163">
              <a:spcAft>
                <a:spcPts val="600"/>
              </a:spcAft>
            </a:pPr>
            <a:r>
              <a:rPr lang="en-GB" dirty="0"/>
              <a:t>A </a:t>
            </a:r>
            <a:r>
              <a:rPr lang="en-GB" b="1" dirty="0"/>
              <a:t>good response, </a:t>
            </a:r>
            <a:r>
              <a:rPr lang="en-GB" dirty="0"/>
              <a:t>demonstrating </a:t>
            </a:r>
            <a:r>
              <a:rPr lang="en-GB" b="1" dirty="0"/>
              <a:t>generally secure assessment </a:t>
            </a:r>
            <a:r>
              <a:rPr lang="en-GB" dirty="0"/>
              <a:t>of the changing nature of society with </a:t>
            </a:r>
            <a:r>
              <a:rPr lang="en-GB" b="1" dirty="0"/>
              <a:t>reference </a:t>
            </a:r>
            <a:r>
              <a:rPr lang="en-GB" dirty="0"/>
              <a:t>to examples of changes. </a:t>
            </a:r>
            <a:r>
              <a:rPr lang="en-GB" b="1" dirty="0"/>
              <a:t>Reasoned judgements </a:t>
            </a:r>
            <a:r>
              <a:rPr lang="en-GB" dirty="0"/>
              <a:t>about how the changing nature of society impacts on the adult health and social care sector in Wales.</a:t>
            </a:r>
          </a:p>
          <a:p>
            <a:pPr marL="538163"/>
            <a:r>
              <a:rPr lang="en-GB" u="sng" dirty="0"/>
              <a:t>3 - 4 marks</a:t>
            </a:r>
            <a:r>
              <a:rPr lang="en-GB" dirty="0"/>
              <a:t>:</a:t>
            </a:r>
          </a:p>
          <a:p>
            <a:pPr marL="538163">
              <a:spcAft>
                <a:spcPts val="600"/>
              </a:spcAft>
            </a:pPr>
            <a:r>
              <a:rPr lang="en-GB" dirty="0"/>
              <a:t>A </a:t>
            </a:r>
            <a:r>
              <a:rPr lang="en-GB" b="1" dirty="0"/>
              <a:t>basic response, </a:t>
            </a:r>
            <a:r>
              <a:rPr lang="en-GB" dirty="0"/>
              <a:t>demonstrating </a:t>
            </a:r>
            <a:r>
              <a:rPr lang="en-GB" b="1" dirty="0"/>
              <a:t>straightforward assessment </a:t>
            </a:r>
            <a:r>
              <a:rPr lang="en-GB" dirty="0"/>
              <a:t>of the changing nature of society with reference</a:t>
            </a:r>
            <a:r>
              <a:rPr lang="en-GB" b="1" dirty="0"/>
              <a:t> </a:t>
            </a:r>
            <a:r>
              <a:rPr lang="en-GB" dirty="0"/>
              <a:t>to </a:t>
            </a:r>
            <a:r>
              <a:rPr lang="en-GB" b="1" dirty="0"/>
              <a:t>some</a:t>
            </a:r>
            <a:r>
              <a:rPr lang="en-GB" dirty="0"/>
              <a:t> examples of changes. </a:t>
            </a:r>
            <a:r>
              <a:rPr lang="en-GB" b="1" dirty="0"/>
              <a:t>Generally valid judgements </a:t>
            </a:r>
            <a:r>
              <a:rPr lang="en-GB" dirty="0"/>
              <a:t>about how the changing nature of society impacts on the adult health and social care sector in Wales.</a:t>
            </a:r>
          </a:p>
          <a:p>
            <a:pPr marL="538163"/>
            <a:r>
              <a:rPr lang="en-GB" u="sng" dirty="0"/>
              <a:t>1 - 2 marks</a:t>
            </a:r>
            <a:r>
              <a:rPr lang="en-GB" dirty="0"/>
              <a:t>:</a:t>
            </a:r>
          </a:p>
          <a:p>
            <a:pPr marL="538163"/>
            <a:r>
              <a:rPr lang="en-GB" dirty="0"/>
              <a:t>A </a:t>
            </a:r>
            <a:r>
              <a:rPr lang="en-GB" b="1" dirty="0"/>
              <a:t>limited response, </a:t>
            </a:r>
            <a:r>
              <a:rPr lang="en-GB" dirty="0"/>
              <a:t>demonstrating </a:t>
            </a:r>
            <a:r>
              <a:rPr lang="en-GB" b="1" dirty="0"/>
              <a:t>little assessment </a:t>
            </a:r>
            <a:r>
              <a:rPr lang="en-GB" dirty="0"/>
              <a:t>of the changing nature of society. </a:t>
            </a:r>
            <a:r>
              <a:rPr lang="en-GB" b="1" dirty="0"/>
              <a:t>Little evidence of valid judgements </a:t>
            </a:r>
            <a:r>
              <a:rPr lang="en-GB" dirty="0"/>
              <a:t>about how the changing nature of society impacts on the adult health and social care sector in Wales.</a:t>
            </a:r>
          </a:p>
        </p:txBody>
      </p:sp>
      <p:sp>
        <p:nvSpPr>
          <p:cNvPr id="4" name="Rectangle 3">
            <a:extLst>
              <a:ext uri="{FF2B5EF4-FFF2-40B4-BE49-F238E27FC236}">
                <a16:creationId xmlns:a16="http://schemas.microsoft.com/office/drawing/2014/main" id="{3E6A23BA-FDBD-4653-93CD-FE3BE9B9827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737098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913228B-6E88-4BBD-930D-A9551FD3CE14}"/>
              </a:ext>
            </a:extLst>
          </p:cNvPr>
          <p:cNvSpPr txBox="1"/>
          <p:nvPr/>
        </p:nvSpPr>
        <p:spPr>
          <a:xfrm>
            <a:off x="439461" y="1291010"/>
            <a:ext cx="6054571" cy="369332"/>
          </a:xfrm>
          <a:prstGeom prst="rect">
            <a:avLst/>
          </a:prstGeom>
          <a:solidFill>
            <a:schemeClr val="accent1">
              <a:lumMod val="75000"/>
            </a:schemeClr>
          </a:solidFill>
        </p:spPr>
        <p:txBody>
          <a:bodyPr wrap="square" rtlCol="0">
            <a:spAutoFit/>
          </a:bodyPr>
          <a:lstStyle/>
          <a:p>
            <a:r>
              <a:rPr lang="en-GB" b="1" dirty="0">
                <a:solidFill>
                  <a:schemeClr val="bg1"/>
                </a:solidFill>
              </a:rPr>
              <a:t>How has society in Wales changed?</a:t>
            </a:r>
          </a:p>
        </p:txBody>
      </p:sp>
      <p:graphicFrame>
        <p:nvGraphicFramePr>
          <p:cNvPr id="2" name="Diagram 1">
            <a:extLst>
              <a:ext uri="{FF2B5EF4-FFF2-40B4-BE49-F238E27FC236}">
                <a16:creationId xmlns:a16="http://schemas.microsoft.com/office/drawing/2014/main" id="{A5305646-7499-499A-80A0-F1E49A1ABF30}"/>
              </a:ext>
            </a:extLst>
          </p:cNvPr>
          <p:cNvGraphicFramePr/>
          <p:nvPr>
            <p:extLst>
              <p:ext uri="{D42A27DB-BD31-4B8C-83A1-F6EECF244321}">
                <p14:modId xmlns:p14="http://schemas.microsoft.com/office/powerpoint/2010/main" val="3494074755"/>
              </p:ext>
            </p:extLst>
          </p:nvPr>
        </p:nvGraphicFramePr>
        <p:xfrm>
          <a:off x="363985" y="1749810"/>
          <a:ext cx="1165736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E27E35C4-7023-4857-BE56-8C10B3B43DA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36476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314BD7D-7CE0-411E-BC9C-DE7E5953E9FE}"/>
              </a:ext>
            </a:extLst>
          </p:cNvPr>
          <p:cNvSpPr txBox="1"/>
          <p:nvPr/>
        </p:nvSpPr>
        <p:spPr>
          <a:xfrm>
            <a:off x="1611086" y="1709057"/>
            <a:ext cx="9078685" cy="3788229"/>
          </a:xfrm>
          <a:prstGeom prst="rect">
            <a:avLst/>
          </a:prstGeom>
          <a:noFill/>
        </p:spPr>
        <p:txBody>
          <a:bodyPr wrap="square" rtlCol="0">
            <a:spAutoFit/>
          </a:bodyPr>
          <a:lstStyle/>
          <a:p>
            <a:endParaRPr lang="en-GB" dirty="0"/>
          </a:p>
        </p:txBody>
      </p:sp>
      <p:graphicFrame>
        <p:nvGraphicFramePr>
          <p:cNvPr id="8" name="Diagram 7">
            <a:extLst>
              <a:ext uri="{FF2B5EF4-FFF2-40B4-BE49-F238E27FC236}">
                <a16:creationId xmlns:a16="http://schemas.microsoft.com/office/drawing/2014/main" id="{8D98E5E8-EC48-4B45-8F68-405BE971AB0C}"/>
              </a:ext>
            </a:extLst>
          </p:cNvPr>
          <p:cNvGraphicFramePr/>
          <p:nvPr>
            <p:extLst>
              <p:ext uri="{D42A27DB-BD31-4B8C-83A1-F6EECF244321}">
                <p14:modId xmlns:p14="http://schemas.microsoft.com/office/powerpoint/2010/main" val="31118296"/>
              </p:ext>
            </p:extLst>
          </p:nvPr>
        </p:nvGraphicFramePr>
        <p:xfrm>
          <a:off x="327276" y="1474410"/>
          <a:ext cx="8265886" cy="42333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9">
            <a:extLst>
              <a:ext uri="{FF2B5EF4-FFF2-40B4-BE49-F238E27FC236}">
                <a16:creationId xmlns:a16="http://schemas.microsoft.com/office/drawing/2014/main" id="{EBEDFCDC-802D-4585-979F-D509E53B6F7F}"/>
              </a:ext>
            </a:extLst>
          </p:cNvPr>
          <p:cNvPicPr>
            <a:picLocks noChangeAspect="1"/>
          </p:cNvPicPr>
          <p:nvPr/>
        </p:nvPicPr>
        <p:blipFill>
          <a:blip r:embed="rId7"/>
          <a:stretch>
            <a:fillRect/>
          </a:stretch>
        </p:blipFill>
        <p:spPr>
          <a:xfrm>
            <a:off x="8785858" y="2063973"/>
            <a:ext cx="3078866" cy="3433313"/>
          </a:xfrm>
          <a:prstGeom prst="rect">
            <a:avLst/>
          </a:prstGeom>
          <a:noFill/>
        </p:spPr>
      </p:pic>
      <p:sp>
        <p:nvSpPr>
          <p:cNvPr id="11" name="TextBox 10">
            <a:extLst>
              <a:ext uri="{FF2B5EF4-FFF2-40B4-BE49-F238E27FC236}">
                <a16:creationId xmlns:a16="http://schemas.microsoft.com/office/drawing/2014/main" id="{A2D9A27A-2D56-4E5D-9521-FB61A2A54FF3}"/>
              </a:ext>
            </a:extLst>
          </p:cNvPr>
          <p:cNvSpPr txBox="1"/>
          <p:nvPr/>
        </p:nvSpPr>
        <p:spPr>
          <a:xfrm>
            <a:off x="816429" y="5991477"/>
            <a:ext cx="2810691" cy="523220"/>
          </a:xfrm>
          <a:prstGeom prst="rect">
            <a:avLst/>
          </a:prstGeom>
          <a:noFill/>
        </p:spPr>
        <p:txBody>
          <a:bodyPr wrap="square" rtlCol="0">
            <a:spAutoFit/>
          </a:bodyPr>
          <a:lstStyle/>
          <a:p>
            <a:r>
              <a:rPr lang="en-GB" sz="1400" i="1" dirty="0"/>
              <a:t>Health and Social Care in Wales</a:t>
            </a:r>
          </a:p>
          <a:p>
            <a:r>
              <a:rPr lang="en-GB" sz="1400" i="1" dirty="0" err="1"/>
              <a:t>Covid</a:t>
            </a:r>
            <a:r>
              <a:rPr lang="en-GB" sz="1400" i="1" dirty="0"/>
              <a:t> 19: Looking forward</a:t>
            </a:r>
          </a:p>
        </p:txBody>
      </p:sp>
      <p:sp>
        <p:nvSpPr>
          <p:cNvPr id="9" name="Rectangle 8">
            <a:extLst>
              <a:ext uri="{FF2B5EF4-FFF2-40B4-BE49-F238E27FC236}">
                <a16:creationId xmlns:a16="http://schemas.microsoft.com/office/drawing/2014/main" id="{21FC7620-CED3-458F-A7BA-4DD8632DD3E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749557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2" name="Flowchart: Off-page Connector 1">
            <a:extLst>
              <a:ext uri="{FF2B5EF4-FFF2-40B4-BE49-F238E27FC236}">
                <a16:creationId xmlns:a16="http://schemas.microsoft.com/office/drawing/2014/main" id="{854C69BE-3533-4D48-90AA-F56A7CDA0B1A}"/>
              </a:ext>
            </a:extLst>
          </p:cNvPr>
          <p:cNvSpPr/>
          <p:nvPr/>
        </p:nvSpPr>
        <p:spPr>
          <a:xfrm rot="16200000">
            <a:off x="828413" y="1281123"/>
            <a:ext cx="1781177" cy="2495438"/>
          </a:xfrm>
          <a:prstGeom prst="flowChartOffpageConnector">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62BCF1A4-8009-4BFC-A2F4-D38BABEF7BBE}"/>
              </a:ext>
            </a:extLst>
          </p:cNvPr>
          <p:cNvSpPr/>
          <p:nvPr/>
        </p:nvSpPr>
        <p:spPr>
          <a:xfrm>
            <a:off x="425273" y="1658574"/>
            <a:ext cx="2249297" cy="1781177"/>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2900" kern="1200" dirty="0">
                <a:solidFill>
                  <a:schemeClr val="bg1"/>
                </a:solidFill>
                <a:latin typeface="+mj-lt"/>
                <a:ea typeface="+mj-ea"/>
                <a:cs typeface="+mj-cs"/>
              </a:rPr>
              <a:t>GCE Health and Social Care, and Childcare</a:t>
            </a:r>
          </a:p>
        </p:txBody>
      </p:sp>
      <p:sp>
        <p:nvSpPr>
          <p:cNvPr id="10" name="Title 1">
            <a:extLst>
              <a:ext uri="{FF2B5EF4-FFF2-40B4-BE49-F238E27FC236}">
                <a16:creationId xmlns:a16="http://schemas.microsoft.com/office/drawing/2014/main" id="{F3EC3F41-71D8-4FFF-9528-392E0A19897E}"/>
              </a:ext>
            </a:extLst>
          </p:cNvPr>
          <p:cNvSpPr txBox="1">
            <a:spLocks/>
          </p:cNvSpPr>
          <p:nvPr/>
        </p:nvSpPr>
        <p:spPr>
          <a:xfrm>
            <a:off x="187953" y="4184758"/>
            <a:ext cx="3062096" cy="2252924"/>
          </a:xfrm>
          <a:prstGeom prst="rect">
            <a:avLst/>
          </a:prstGeom>
        </p:spPr>
        <p:txBody>
          <a:bodyPr vert="horz" wrap="square" lIns="91440" tIns="45720" rIns="91440" bIns="45720" rtlCol="0">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r>
              <a:rPr lang="en-US" sz="2000" b="1" dirty="0">
                <a:solidFill>
                  <a:schemeClr val="tx1"/>
                </a:solidFill>
                <a:latin typeface="+mn-lt"/>
                <a:ea typeface="+mn-ea"/>
                <a:cs typeface="+mn-cs"/>
              </a:rPr>
              <a:t>Task 2 – </a:t>
            </a:r>
            <a:r>
              <a:rPr lang="en-GB" sz="2000" b="1" dirty="0">
                <a:solidFill>
                  <a:schemeClr val="tx1"/>
                </a:solidFill>
                <a:highlight>
                  <a:srgbClr val="40FFF3"/>
                </a:highlight>
                <a:latin typeface="+mn-lt"/>
              </a:rPr>
              <a:t>Produce a report </a:t>
            </a:r>
            <a:r>
              <a:rPr lang="en-GB" sz="2000" b="1" dirty="0">
                <a:solidFill>
                  <a:schemeClr val="tx1"/>
                </a:solidFill>
                <a:latin typeface="+mn-lt"/>
              </a:rPr>
              <a:t>which would be of relevance to someone planning a future career in the adult health and social care sector</a:t>
            </a:r>
          </a:p>
          <a:p>
            <a:pPr algn="l">
              <a:spcAft>
                <a:spcPts val="600"/>
              </a:spcAft>
            </a:pPr>
            <a:endParaRPr lang="en-US" sz="1600" b="1" dirty="0">
              <a:solidFill>
                <a:schemeClr val="tx1"/>
              </a:solidFill>
              <a:latin typeface="+mn-lt"/>
              <a:ea typeface="+mn-ea"/>
              <a:cs typeface="+mn-cs"/>
            </a:endParaRPr>
          </a:p>
        </p:txBody>
      </p:sp>
      <p:graphicFrame>
        <p:nvGraphicFramePr>
          <p:cNvPr id="11" name="Table 10">
            <a:extLst>
              <a:ext uri="{FF2B5EF4-FFF2-40B4-BE49-F238E27FC236}">
                <a16:creationId xmlns:a16="http://schemas.microsoft.com/office/drawing/2014/main" id="{E1BBB21B-C1B2-4F28-9AA3-6BB3A07E53DE}"/>
              </a:ext>
            </a:extLst>
          </p:cNvPr>
          <p:cNvGraphicFramePr>
            <a:graphicFrameLocks noGrp="1"/>
          </p:cNvGraphicFramePr>
          <p:nvPr>
            <p:extLst>
              <p:ext uri="{D42A27DB-BD31-4B8C-83A1-F6EECF244321}">
                <p14:modId xmlns:p14="http://schemas.microsoft.com/office/powerpoint/2010/main" val="428658457"/>
              </p:ext>
            </p:extLst>
          </p:nvPr>
        </p:nvGraphicFramePr>
        <p:xfrm>
          <a:off x="3306789" y="1250826"/>
          <a:ext cx="8413929" cy="5077875"/>
        </p:xfrm>
        <a:graphic>
          <a:graphicData uri="http://schemas.openxmlformats.org/drawingml/2006/table">
            <a:tbl>
              <a:tblPr firstRow="1" bandRow="1">
                <a:tableStyleId>{5C22544A-7EE6-4342-B048-85BDC9FD1C3A}</a:tableStyleId>
              </a:tblPr>
              <a:tblGrid>
                <a:gridCol w="1452498">
                  <a:extLst>
                    <a:ext uri="{9D8B030D-6E8A-4147-A177-3AD203B41FA5}">
                      <a16:colId xmlns:a16="http://schemas.microsoft.com/office/drawing/2014/main" val="20000"/>
                    </a:ext>
                  </a:extLst>
                </a:gridCol>
                <a:gridCol w="1597446">
                  <a:extLst>
                    <a:ext uri="{9D8B030D-6E8A-4147-A177-3AD203B41FA5}">
                      <a16:colId xmlns:a16="http://schemas.microsoft.com/office/drawing/2014/main" val="20001"/>
                    </a:ext>
                  </a:extLst>
                </a:gridCol>
                <a:gridCol w="1872867">
                  <a:extLst>
                    <a:ext uri="{9D8B030D-6E8A-4147-A177-3AD203B41FA5}">
                      <a16:colId xmlns:a16="http://schemas.microsoft.com/office/drawing/2014/main" val="20002"/>
                    </a:ext>
                  </a:extLst>
                </a:gridCol>
                <a:gridCol w="1650709">
                  <a:extLst>
                    <a:ext uri="{9D8B030D-6E8A-4147-A177-3AD203B41FA5}">
                      <a16:colId xmlns:a16="http://schemas.microsoft.com/office/drawing/2014/main" val="20003"/>
                    </a:ext>
                  </a:extLst>
                </a:gridCol>
                <a:gridCol w="1840409">
                  <a:extLst>
                    <a:ext uri="{9D8B030D-6E8A-4147-A177-3AD203B41FA5}">
                      <a16:colId xmlns:a16="http://schemas.microsoft.com/office/drawing/2014/main" val="4120096912"/>
                    </a:ext>
                  </a:extLst>
                </a:gridCol>
              </a:tblGrid>
              <a:tr h="5077875">
                <a:tc>
                  <a:txBody>
                    <a:bodyPr/>
                    <a:lstStyle/>
                    <a:p>
                      <a:pPr marL="263525" marR="0" lvl="0" indent="-263525" algn="l" defTabSz="914400" rtl="0" eaLnBrk="1" fontAlgn="auto" latinLnBrk="0" hangingPunct="1">
                        <a:lnSpc>
                          <a:spcPct val="100000"/>
                        </a:lnSpc>
                        <a:spcBef>
                          <a:spcPts val="0"/>
                        </a:spcBef>
                        <a:spcAft>
                          <a:spcPts val="0"/>
                        </a:spcAft>
                        <a:buClrTx/>
                        <a:buSzTx/>
                        <a:buFontTx/>
                        <a:buNone/>
                        <a:tabLst/>
                        <a:defRPr/>
                      </a:pPr>
                      <a:r>
                        <a:rPr lang="en-GB" sz="1300" b="1" i="0" kern="1200" dirty="0">
                          <a:solidFill>
                            <a:schemeClr val="bg2">
                              <a:lumMod val="50000"/>
                            </a:schemeClr>
                          </a:solidFill>
                          <a:effectLst/>
                          <a:latin typeface="+mn-lt"/>
                          <a:ea typeface="+mn-ea"/>
                          <a:cs typeface="+mn-cs"/>
                        </a:rPr>
                        <a:t>(a)	Examine social policy issues affecting adult health and social care provision in Wales</a:t>
                      </a:r>
                    </a:p>
                    <a:p>
                      <a:endParaRPr lang="en-GB" sz="1300" b="1" i="0" kern="1200" dirty="0">
                        <a:solidFill>
                          <a:schemeClr val="bg2">
                            <a:lumMod val="50000"/>
                          </a:schemeClr>
                        </a:solidFill>
                        <a:effectLst/>
                        <a:latin typeface="+mn-lt"/>
                        <a:ea typeface="+mn-ea"/>
                        <a:cs typeface="+mn-cs"/>
                      </a:endParaRPr>
                    </a:p>
                    <a:p>
                      <a:pPr>
                        <a:tabLst>
                          <a:tab pos="263525" algn="l"/>
                        </a:tabLst>
                      </a:pPr>
                      <a:r>
                        <a:rPr lang="en-GB" sz="1300" b="1" i="0" kern="1200" dirty="0">
                          <a:solidFill>
                            <a:schemeClr val="bg2">
                              <a:lumMod val="50000"/>
                            </a:schemeClr>
                          </a:solidFill>
                          <a:effectLst/>
                          <a:latin typeface="+mn-lt"/>
                          <a:ea typeface="+mn-ea"/>
                          <a:cs typeface="+mn-cs"/>
                        </a:rPr>
                        <a:t>	(6 marks)</a:t>
                      </a:r>
                      <a:endParaRPr lang="en-GB" sz="1300" dirty="0">
                        <a:solidFill>
                          <a:schemeClr val="bg2">
                            <a:lumMod val="50000"/>
                          </a:schemeClr>
                        </a:solidFill>
                      </a:endParaRPr>
                    </a:p>
                  </a:txBody>
                  <a:tcPr marL="60971" marR="60971" marT="30486" marB="30486">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tc>
                  <a:txBody>
                    <a:bodyPr/>
                    <a:lstStyle/>
                    <a:p>
                      <a:pPr marL="265113" indent="-265113"/>
                      <a:r>
                        <a:rPr lang="en-GB" sz="1300" b="1" i="0" kern="1200" dirty="0">
                          <a:solidFill>
                            <a:schemeClr val="bg2">
                              <a:lumMod val="50000"/>
                            </a:schemeClr>
                          </a:solidFill>
                          <a:effectLst/>
                          <a:latin typeface="+mn-lt"/>
                          <a:ea typeface="+mn-ea"/>
                          <a:cs typeface="+mn-cs"/>
                        </a:rPr>
                        <a:t>(b)	Explain changes in health and social care provision in Wales and the implications of these changes on the roles of practitioners in the sector.</a:t>
                      </a:r>
                    </a:p>
                    <a:p>
                      <a:endParaRPr lang="en-GB" sz="1300" b="1" i="0" kern="1200" dirty="0">
                        <a:solidFill>
                          <a:schemeClr val="bg2">
                            <a:lumMod val="50000"/>
                          </a:schemeClr>
                        </a:solidFill>
                        <a:effectLst/>
                        <a:latin typeface="+mn-lt"/>
                        <a:ea typeface="+mn-ea"/>
                        <a:cs typeface="+mn-cs"/>
                      </a:endParaRPr>
                    </a:p>
                    <a:p>
                      <a:pPr>
                        <a:tabLst>
                          <a:tab pos="265113" algn="l"/>
                        </a:tabLst>
                      </a:pPr>
                      <a:r>
                        <a:rPr lang="en-GB" sz="1300" b="1" i="0" kern="1200" dirty="0">
                          <a:solidFill>
                            <a:schemeClr val="bg2">
                              <a:lumMod val="50000"/>
                            </a:schemeClr>
                          </a:solidFill>
                          <a:effectLst/>
                          <a:latin typeface="+mn-lt"/>
                          <a:ea typeface="+mn-ea"/>
                          <a:cs typeface="+mn-cs"/>
                        </a:rPr>
                        <a:t>	(8 marks)</a:t>
                      </a:r>
                      <a:endParaRPr lang="en-GB" sz="1300" dirty="0">
                        <a:solidFill>
                          <a:schemeClr val="bg2">
                            <a:lumMod val="50000"/>
                          </a:schemeClr>
                        </a:solidFill>
                      </a:endParaRPr>
                    </a:p>
                  </a:txBody>
                  <a:tcPr marL="60971" marR="60971" marT="30486" marB="30486">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a:tcPr>
                </a:tc>
                <a:tc>
                  <a:txBody>
                    <a:bodyPr/>
                    <a:lstStyle/>
                    <a:p>
                      <a:pPr marL="265113" indent="-265113" rtl="0" fontAlgn="base">
                        <a:buAutoNum type="alphaLcParenBoth" startAt="3"/>
                      </a:pPr>
                      <a:r>
                        <a:rPr lang="en-GB" sz="1300" b="1" i="0" kern="1200" dirty="0">
                          <a:solidFill>
                            <a:schemeClr val="bg2">
                              <a:lumMod val="50000"/>
                            </a:schemeClr>
                          </a:solidFill>
                          <a:effectLst/>
                          <a:latin typeface="+mn-lt"/>
                          <a:ea typeface="+mn-ea"/>
                          <a:cs typeface="+mn-cs"/>
                        </a:rPr>
                        <a:t>(i)</a:t>
                      </a:r>
                    </a:p>
                    <a:p>
                      <a:pPr marL="265113" indent="-265113" rtl="0" fontAlgn="base">
                        <a:buNone/>
                      </a:pPr>
                      <a:r>
                        <a:rPr lang="en-GB" sz="1300" b="1" i="0" kern="1200" dirty="0">
                          <a:solidFill>
                            <a:schemeClr val="bg2">
                              <a:lumMod val="50000"/>
                            </a:schemeClr>
                          </a:solidFill>
                          <a:effectLst/>
                          <a:latin typeface="+mn-lt"/>
                          <a:ea typeface="+mn-ea"/>
                          <a:cs typeface="+mn-cs"/>
                        </a:rPr>
                        <a:t>	Describe the importance of safeguarding in protecting vulnerable adults in Wales.</a:t>
                      </a:r>
                    </a:p>
                    <a:p>
                      <a:pPr marL="265113" indent="-265113" rtl="0" fontAlgn="base"/>
                      <a:endParaRPr lang="en-GB" sz="1300" b="1" i="0" kern="1200" dirty="0">
                        <a:solidFill>
                          <a:schemeClr val="bg2">
                            <a:lumMod val="50000"/>
                          </a:schemeClr>
                        </a:solidFill>
                        <a:effectLst/>
                        <a:latin typeface="+mn-lt"/>
                        <a:ea typeface="+mn-ea"/>
                        <a:cs typeface="+mn-cs"/>
                      </a:endParaRPr>
                    </a:p>
                    <a:p>
                      <a:pPr marL="265113" indent="-265113" rtl="0" fontAlgn="base"/>
                      <a:r>
                        <a:rPr lang="en-GB" sz="1300" b="1" i="0" kern="1200" dirty="0">
                          <a:solidFill>
                            <a:schemeClr val="bg2">
                              <a:lumMod val="50000"/>
                            </a:schemeClr>
                          </a:solidFill>
                          <a:effectLst/>
                          <a:latin typeface="+mn-lt"/>
                          <a:ea typeface="+mn-ea"/>
                          <a:cs typeface="+mn-cs"/>
                        </a:rPr>
                        <a:t>	(6 marks)</a:t>
                      </a:r>
                    </a:p>
                    <a:p>
                      <a:pPr marL="265113" indent="-265113" rtl="0" fontAlgn="base"/>
                      <a:endParaRPr lang="en-GB" sz="1300" b="1" i="0" kern="1200" dirty="0">
                        <a:solidFill>
                          <a:schemeClr val="bg2">
                            <a:lumMod val="50000"/>
                          </a:schemeClr>
                        </a:solidFill>
                        <a:effectLst/>
                        <a:latin typeface="+mn-lt"/>
                        <a:ea typeface="+mn-ea"/>
                        <a:cs typeface="+mn-cs"/>
                      </a:endParaRPr>
                    </a:p>
                    <a:p>
                      <a:pPr marL="265113" indent="-265113" rtl="0" fontAlgn="base"/>
                      <a:r>
                        <a:rPr lang="en-GB" sz="1300" b="1" i="0" kern="1200" dirty="0">
                          <a:solidFill>
                            <a:schemeClr val="bg2">
                              <a:lumMod val="50000"/>
                            </a:schemeClr>
                          </a:solidFill>
                          <a:effectLst/>
                          <a:latin typeface="+mn-lt"/>
                          <a:ea typeface="+mn-ea"/>
                          <a:cs typeface="+mn-cs"/>
                        </a:rPr>
                        <a:t>	(ii)</a:t>
                      </a:r>
                    </a:p>
                    <a:p>
                      <a:pPr marL="265113" indent="-265113" rtl="0" fontAlgn="base"/>
                      <a:r>
                        <a:rPr lang="en-GB" sz="1300" b="1" i="0" kern="1200" dirty="0">
                          <a:solidFill>
                            <a:schemeClr val="bg2">
                              <a:lumMod val="50000"/>
                            </a:schemeClr>
                          </a:solidFill>
                          <a:effectLst/>
                          <a:latin typeface="+mn-lt"/>
                          <a:ea typeface="+mn-ea"/>
                          <a:cs typeface="+mn-cs"/>
                        </a:rPr>
                        <a:t>	Describe the responsibilities and accountabilities of individuals and organisations providing care for vulnerable adults and consider how these influence practice.</a:t>
                      </a:r>
                    </a:p>
                    <a:p>
                      <a:pPr marL="265113" indent="-265113" rtl="0" fontAlgn="base"/>
                      <a:endParaRPr lang="en-GB" sz="1300" b="1" i="0" kern="1200" dirty="0">
                        <a:solidFill>
                          <a:schemeClr val="bg2">
                            <a:lumMod val="50000"/>
                          </a:schemeClr>
                        </a:solidFill>
                        <a:effectLst/>
                        <a:latin typeface="+mn-lt"/>
                        <a:ea typeface="+mn-ea"/>
                        <a:cs typeface="+mn-cs"/>
                      </a:endParaRPr>
                    </a:p>
                    <a:p>
                      <a:pPr marL="265113" indent="-265113" rtl="0" fontAlgn="base"/>
                      <a:r>
                        <a:rPr lang="en-GB" sz="1300" b="1" i="0" kern="1200" dirty="0">
                          <a:solidFill>
                            <a:schemeClr val="bg2">
                              <a:lumMod val="50000"/>
                            </a:schemeClr>
                          </a:solidFill>
                          <a:effectLst/>
                          <a:latin typeface="+mn-lt"/>
                          <a:ea typeface="+mn-ea"/>
                          <a:cs typeface="+mn-cs"/>
                        </a:rPr>
                        <a:t>	(6 marks)</a:t>
                      </a:r>
                    </a:p>
                    <a:p>
                      <a:pPr marL="265113" indent="-265113" rtl="0" fontAlgn="base"/>
                      <a:r>
                        <a:rPr lang="en-GB" sz="1300" b="1" i="0" kern="1200" dirty="0">
                          <a:solidFill>
                            <a:schemeClr val="bg2">
                              <a:lumMod val="50000"/>
                            </a:schemeClr>
                          </a:solidFill>
                          <a:effectLst/>
                          <a:latin typeface="+mn-lt"/>
                          <a:ea typeface="+mn-ea"/>
                          <a:cs typeface="+mn-cs"/>
                        </a:rPr>
                        <a:t>	(8 marks)</a:t>
                      </a:r>
                      <a:endParaRPr lang="en-GB" sz="1300" b="0" i="0" kern="1200" dirty="0">
                        <a:solidFill>
                          <a:schemeClr val="bg2">
                            <a:lumMod val="50000"/>
                          </a:schemeClr>
                        </a:solidFill>
                        <a:effectLst/>
                        <a:latin typeface="+mn-lt"/>
                        <a:ea typeface="+mn-ea"/>
                        <a:cs typeface="+mn-cs"/>
                      </a:endParaRPr>
                    </a:p>
                  </a:txBody>
                  <a:tcPr marL="60971" marR="60971" marT="30486" marB="30486">
                    <a:solidFill>
                      <a:schemeClr val="accent2">
                        <a:lumMod val="60000"/>
                        <a:lumOff val="40000"/>
                      </a:schemeClr>
                    </a:solidFill>
                  </a:tcPr>
                </a:tc>
                <a:tc>
                  <a:txBody>
                    <a:bodyPr/>
                    <a:lstStyle/>
                    <a:p>
                      <a:pPr marL="265113" indent="-265113" rtl="0" fontAlgn="base">
                        <a:buAutoNum type="alphaLcParenBoth" startAt="3"/>
                      </a:pPr>
                      <a:r>
                        <a:rPr lang="en-GB" sz="1300" b="1" i="0" kern="1200" dirty="0">
                          <a:solidFill>
                            <a:schemeClr val="bg2">
                              <a:lumMod val="50000"/>
                            </a:schemeClr>
                          </a:solidFill>
                          <a:effectLst/>
                          <a:latin typeface="+mn-lt"/>
                          <a:ea typeface="+mn-ea"/>
                          <a:cs typeface="+mn-cs"/>
                        </a:rPr>
                        <a:t>(iii)</a:t>
                      </a:r>
                    </a:p>
                    <a:p>
                      <a:pPr marL="265113" indent="-265113" rtl="0" fontAlgn="base">
                        <a:buNone/>
                      </a:pPr>
                      <a:r>
                        <a:rPr lang="en-GB" sz="1300" b="1" i="0" kern="1200" dirty="0">
                          <a:solidFill>
                            <a:schemeClr val="bg2">
                              <a:lumMod val="50000"/>
                            </a:schemeClr>
                          </a:solidFill>
                          <a:effectLst/>
                          <a:latin typeface="+mn-lt"/>
                          <a:ea typeface="+mn-ea"/>
                          <a:cs typeface="+mn-cs"/>
                        </a:rPr>
                        <a:t>	Outline the barriers to accessing care and support that may be experienced by adults in the setting of your choice. </a:t>
                      </a:r>
                    </a:p>
                    <a:p>
                      <a:pPr rtl="0" fontAlgn="base"/>
                      <a:endParaRPr lang="en-GB" sz="1300" b="1" i="0" kern="1200" dirty="0">
                        <a:solidFill>
                          <a:schemeClr val="bg2">
                            <a:lumMod val="50000"/>
                          </a:schemeClr>
                        </a:solidFill>
                        <a:effectLst/>
                        <a:latin typeface="+mn-lt"/>
                        <a:ea typeface="+mn-ea"/>
                        <a:cs typeface="+mn-cs"/>
                      </a:endParaRPr>
                    </a:p>
                    <a:p>
                      <a:pPr rtl="0" fontAlgn="base">
                        <a:tabLst>
                          <a:tab pos="263525" algn="l"/>
                        </a:tabLst>
                      </a:pPr>
                      <a:r>
                        <a:rPr lang="en-GB" sz="1300" b="1" i="0" kern="1200" dirty="0">
                          <a:solidFill>
                            <a:schemeClr val="bg2">
                              <a:lumMod val="50000"/>
                            </a:schemeClr>
                          </a:solidFill>
                          <a:effectLst/>
                          <a:latin typeface="+mn-lt"/>
                          <a:ea typeface="+mn-ea"/>
                          <a:cs typeface="+mn-cs"/>
                        </a:rPr>
                        <a:t>	(6 marks)</a:t>
                      </a:r>
                      <a:endParaRPr lang="en-GB" sz="1300" b="0" i="0" kern="1200" dirty="0">
                        <a:solidFill>
                          <a:schemeClr val="bg2">
                            <a:lumMod val="50000"/>
                          </a:schemeClr>
                        </a:solidFill>
                        <a:effectLst/>
                        <a:latin typeface="+mn-lt"/>
                        <a:ea typeface="+mn-ea"/>
                        <a:cs typeface="+mn-cs"/>
                      </a:endParaRPr>
                    </a:p>
                    <a:p>
                      <a:endParaRPr lang="en-GB" sz="1300" dirty="0"/>
                    </a:p>
                  </a:txBody>
                  <a:tcPr marL="60971" marR="60971" marT="30486" marB="30486">
                    <a:solidFill>
                      <a:schemeClr val="accent2">
                        <a:lumMod val="40000"/>
                        <a:lumOff val="60000"/>
                      </a:schemeClr>
                    </a:solidFill>
                  </a:tcPr>
                </a:tc>
                <a:tc>
                  <a:txBody>
                    <a:bodyPr/>
                    <a:lstStyle/>
                    <a:p>
                      <a:pPr marL="265113" indent="-265113"/>
                      <a:r>
                        <a:rPr lang="en-GB" sz="1300" dirty="0">
                          <a:solidFill>
                            <a:schemeClr val="bg2">
                              <a:lumMod val="50000"/>
                            </a:schemeClr>
                          </a:solidFill>
                        </a:rPr>
                        <a:t>(d)	</a:t>
                      </a:r>
                      <a:r>
                        <a:rPr lang="en-GB" sz="1200" dirty="0">
                          <a:solidFill>
                            <a:schemeClr val="bg2">
                              <a:lumMod val="50000"/>
                            </a:schemeClr>
                          </a:solidFill>
                        </a:rPr>
                        <a:t>Assess how the changing nature of society impacts on the adult health and social care sector in Wales.</a:t>
                      </a:r>
                    </a:p>
                    <a:p>
                      <a:endParaRPr lang="en-GB" sz="1200" dirty="0">
                        <a:solidFill>
                          <a:schemeClr val="bg2">
                            <a:lumMod val="50000"/>
                          </a:schemeClr>
                        </a:solidFill>
                      </a:endParaRPr>
                    </a:p>
                    <a:p>
                      <a:pPr>
                        <a:tabLst>
                          <a:tab pos="265113" algn="l"/>
                        </a:tabLst>
                      </a:pPr>
                      <a:r>
                        <a:rPr lang="en-GB" sz="1200" dirty="0">
                          <a:solidFill>
                            <a:schemeClr val="bg2">
                              <a:lumMod val="50000"/>
                            </a:schemeClr>
                          </a:solidFill>
                        </a:rPr>
                        <a:t>	(8 marks)</a:t>
                      </a:r>
                    </a:p>
                  </a:txBody>
                  <a:tcPr marL="60971" marR="60971" marT="30486" marB="30486">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
        <p:nvSpPr>
          <p:cNvPr id="7" name="TextBox 6">
            <a:extLst>
              <a:ext uri="{FF2B5EF4-FFF2-40B4-BE49-F238E27FC236}">
                <a16:creationId xmlns:a16="http://schemas.microsoft.com/office/drawing/2014/main" id="{86E2A01B-99F7-4E1D-A890-5B1139B5A767}"/>
              </a:ext>
            </a:extLst>
          </p:cNvPr>
          <p:cNvSpPr txBox="1"/>
          <p:nvPr/>
        </p:nvSpPr>
        <p:spPr>
          <a:xfrm>
            <a:off x="6311745" y="6437682"/>
            <a:ext cx="3374571" cy="369332"/>
          </a:xfrm>
          <a:prstGeom prst="rect">
            <a:avLst/>
          </a:prstGeom>
          <a:noFill/>
        </p:spPr>
        <p:txBody>
          <a:bodyPr wrap="square" rtlCol="0">
            <a:spAutoFit/>
          </a:bodyPr>
          <a:lstStyle/>
          <a:p>
            <a:r>
              <a:rPr lang="en-GB" dirty="0"/>
              <a:t>Assessment criteria</a:t>
            </a:r>
          </a:p>
        </p:txBody>
      </p:sp>
    </p:spTree>
    <p:extLst>
      <p:ext uri="{BB962C8B-B14F-4D97-AF65-F5344CB8AC3E}">
        <p14:creationId xmlns:p14="http://schemas.microsoft.com/office/powerpoint/2010/main" val="1561143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0B3A3CB-D9F4-4418-B992-4530AF2678A5}"/>
              </a:ext>
            </a:extLst>
          </p:cNvPr>
          <p:cNvSpPr txBox="1"/>
          <p:nvPr/>
        </p:nvSpPr>
        <p:spPr>
          <a:xfrm>
            <a:off x="435301" y="1625104"/>
            <a:ext cx="11321397" cy="4801314"/>
          </a:xfrm>
          <a:prstGeom prst="rect">
            <a:avLst/>
          </a:prstGeom>
          <a:noFill/>
        </p:spPr>
        <p:txBody>
          <a:bodyPr wrap="square" rtlCol="0">
            <a:spAutoFit/>
          </a:bodyPr>
          <a:lstStyle/>
          <a:p>
            <a:r>
              <a:rPr lang="en-GB" b="1" dirty="0"/>
              <a:t>(a)	Examine social policy issues affecting adult health and social care provision in Wales</a:t>
            </a:r>
          </a:p>
          <a:p>
            <a:pPr marL="342900" indent="-342900">
              <a:buAutoNum type="alphaLcParenBoth"/>
            </a:pPr>
            <a:endParaRPr lang="en-GB" dirty="0"/>
          </a:p>
          <a:p>
            <a:pPr marL="447675" indent="-447675"/>
            <a:r>
              <a:rPr lang="en-GB" b="1" dirty="0"/>
              <a:t>	</a:t>
            </a:r>
            <a:r>
              <a:rPr lang="en-GB" u="sng" dirty="0"/>
              <a:t>5 - 6 marks</a:t>
            </a:r>
            <a:r>
              <a:rPr lang="en-GB" dirty="0"/>
              <a:t>:</a:t>
            </a:r>
          </a:p>
          <a:p>
            <a:pPr marL="447675" indent="-447675"/>
            <a:r>
              <a:rPr lang="en-GB" b="1" dirty="0"/>
              <a:t>	</a:t>
            </a:r>
            <a:r>
              <a:rPr lang="en-GB" dirty="0"/>
              <a:t>A </a:t>
            </a:r>
            <a:r>
              <a:rPr lang="en-GB" b="1" dirty="0"/>
              <a:t>very good response </a:t>
            </a:r>
            <a:r>
              <a:rPr lang="en-GB" dirty="0"/>
              <a:t>which: </a:t>
            </a:r>
            <a:r>
              <a:rPr lang="en-GB" b="1" dirty="0"/>
              <a:t>objectively examines </a:t>
            </a:r>
            <a:r>
              <a:rPr lang="en-GB" dirty="0"/>
              <a:t>how </a:t>
            </a:r>
            <a:r>
              <a:rPr lang="en-GB" b="1" dirty="0"/>
              <a:t>a range </a:t>
            </a:r>
            <a:r>
              <a:rPr lang="en-GB" dirty="0"/>
              <a:t>of social policy issues affect adult health and social care provision in Wales; </a:t>
            </a:r>
            <a:r>
              <a:rPr lang="en-GB" b="1" dirty="0"/>
              <a:t>clearly recognises </a:t>
            </a:r>
            <a:r>
              <a:rPr lang="en-GB" dirty="0"/>
              <a:t>that </a:t>
            </a:r>
            <a:r>
              <a:rPr lang="en-GB" i="1" dirty="0"/>
              <a:t>A Healthier Wales: our plan for Health and Social Care</a:t>
            </a:r>
            <a:r>
              <a:rPr lang="en-GB" dirty="0"/>
              <a:t> aims to drive change in Health and Social Care in Wales.</a:t>
            </a:r>
          </a:p>
          <a:p>
            <a:pPr marL="447675" indent="-447675"/>
            <a:endParaRPr lang="en-GB" dirty="0"/>
          </a:p>
          <a:p>
            <a:pPr marL="447675" indent="-447675"/>
            <a:r>
              <a:rPr lang="en-GB" b="1" dirty="0"/>
              <a:t>	</a:t>
            </a:r>
            <a:r>
              <a:rPr lang="en-GB" u="sng" dirty="0"/>
              <a:t>3 - 4 marks</a:t>
            </a:r>
            <a:r>
              <a:rPr lang="en-GB" dirty="0"/>
              <a:t>:</a:t>
            </a:r>
          </a:p>
          <a:p>
            <a:pPr marL="447675" indent="-447675"/>
            <a:r>
              <a:rPr lang="en-GB" b="1" dirty="0"/>
              <a:t>	</a:t>
            </a:r>
            <a:r>
              <a:rPr lang="en-GB" dirty="0"/>
              <a:t>A </a:t>
            </a:r>
            <a:r>
              <a:rPr lang="en-GB" b="1" dirty="0"/>
              <a:t>good response </a:t>
            </a:r>
            <a:r>
              <a:rPr lang="en-GB" dirty="0"/>
              <a:t>which: </a:t>
            </a:r>
            <a:r>
              <a:rPr lang="en-GB" b="1" dirty="0"/>
              <a:t>examines</a:t>
            </a:r>
            <a:r>
              <a:rPr lang="en-GB" dirty="0"/>
              <a:t> how </a:t>
            </a:r>
            <a:r>
              <a:rPr lang="en-GB" b="1" dirty="0"/>
              <a:t>some</a:t>
            </a:r>
            <a:r>
              <a:rPr lang="en-GB" dirty="0"/>
              <a:t> social policy issues affect adult health and social care provision in Wales; </a:t>
            </a:r>
            <a:r>
              <a:rPr lang="en-GB" b="1" dirty="0"/>
              <a:t>recognises</a:t>
            </a:r>
            <a:r>
              <a:rPr lang="en-GB" dirty="0"/>
              <a:t> that </a:t>
            </a:r>
            <a:r>
              <a:rPr lang="en-GB" i="1" dirty="0"/>
              <a:t>A Healthier Wales: our plan for Health and Social Care </a:t>
            </a:r>
            <a:r>
              <a:rPr lang="en-GB" dirty="0"/>
              <a:t>aims to drive change in Health and Social Care in Wales.</a:t>
            </a:r>
          </a:p>
          <a:p>
            <a:pPr marL="447675" indent="-447675"/>
            <a:endParaRPr lang="en-GB" dirty="0"/>
          </a:p>
          <a:p>
            <a:pPr marL="447675" indent="-447675"/>
            <a:r>
              <a:rPr lang="en-GB" b="1" dirty="0"/>
              <a:t>	</a:t>
            </a:r>
            <a:r>
              <a:rPr lang="en-GB" u="sng" dirty="0"/>
              <a:t>1 - 2 marks</a:t>
            </a:r>
            <a:r>
              <a:rPr lang="en-GB" dirty="0"/>
              <a:t>:</a:t>
            </a:r>
          </a:p>
          <a:p>
            <a:pPr marL="447675" indent="-447675"/>
            <a:r>
              <a:rPr lang="en-GB" b="1" dirty="0"/>
              <a:t>	</a:t>
            </a:r>
            <a:r>
              <a:rPr lang="en-GB" dirty="0"/>
              <a:t>A </a:t>
            </a:r>
            <a:r>
              <a:rPr lang="en-GB" b="1" dirty="0"/>
              <a:t>basic</a:t>
            </a:r>
            <a:r>
              <a:rPr lang="en-GB" dirty="0"/>
              <a:t> response which: </a:t>
            </a:r>
            <a:r>
              <a:rPr lang="en-GB" b="1" dirty="0"/>
              <a:t>simply</a:t>
            </a:r>
            <a:r>
              <a:rPr lang="en-GB" dirty="0"/>
              <a:t> examines how </a:t>
            </a:r>
            <a:r>
              <a:rPr lang="en-GB" b="1" dirty="0"/>
              <a:t>some</a:t>
            </a:r>
            <a:r>
              <a:rPr lang="en-GB" dirty="0"/>
              <a:t> social policy issues affect adult health and social care provision in Wales; demonstrates </a:t>
            </a:r>
            <a:r>
              <a:rPr lang="en-GB" b="1" dirty="0"/>
              <a:t>some awareness </a:t>
            </a:r>
            <a:r>
              <a:rPr lang="en-GB" dirty="0"/>
              <a:t>of </a:t>
            </a:r>
            <a:r>
              <a:rPr lang="en-GB" i="1" dirty="0"/>
              <a:t>A Healthier Wales: our plan for Health and Social Care</a:t>
            </a:r>
            <a:r>
              <a:rPr lang="en-GB" dirty="0"/>
              <a:t> in relation to driving change in Health and Social Care in Wales.</a:t>
            </a:r>
          </a:p>
          <a:p>
            <a:endParaRPr lang="en-GB" dirty="0"/>
          </a:p>
        </p:txBody>
      </p:sp>
      <p:sp>
        <p:nvSpPr>
          <p:cNvPr id="6" name="Rectangle 5">
            <a:extLst>
              <a:ext uri="{FF2B5EF4-FFF2-40B4-BE49-F238E27FC236}">
                <a16:creationId xmlns:a16="http://schemas.microsoft.com/office/drawing/2014/main" id="{B9253ECD-9775-49C9-9872-F1BE761321B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736364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0966F03-9107-47A8-A6BC-DF30D70B55D9}"/>
              </a:ext>
            </a:extLst>
          </p:cNvPr>
          <p:cNvSpPr txBox="1"/>
          <p:nvPr/>
        </p:nvSpPr>
        <p:spPr>
          <a:xfrm>
            <a:off x="455350" y="1840051"/>
            <a:ext cx="11281299" cy="486287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wrap="square" rtlCol="0">
            <a:spAutoFit/>
          </a:bodyPr>
          <a:lstStyle/>
          <a:p>
            <a:r>
              <a:rPr lang="en-GB" b="1" dirty="0"/>
              <a:t>Social Services and Well-being (Wales) Act 2014 </a:t>
            </a:r>
            <a:r>
              <a:rPr lang="en-GB" dirty="0"/>
              <a:t>– </a:t>
            </a:r>
            <a:r>
              <a:rPr lang="en-GB" sz="1600" dirty="0"/>
              <a:t>provides the legal framework for improving the well-being of people who need care, and carers who need support. It aims to address the challenges and issues such as </a:t>
            </a:r>
            <a:r>
              <a:rPr lang="en-GB" sz="1600" b="1" i="1" dirty="0"/>
              <a:t>changing demographics</a:t>
            </a:r>
            <a:r>
              <a:rPr lang="en-GB" sz="1600" dirty="0"/>
              <a:t>, </a:t>
            </a:r>
            <a:r>
              <a:rPr lang="en-GB" sz="1600" b="1" i="1" dirty="0"/>
              <a:t>economic barriers </a:t>
            </a:r>
            <a:r>
              <a:rPr lang="en-GB" sz="1600" dirty="0"/>
              <a:t>and </a:t>
            </a:r>
            <a:r>
              <a:rPr lang="en-GB" sz="1600" b="1" i="1" dirty="0"/>
              <a:t>increased expectations of care </a:t>
            </a:r>
            <a:r>
              <a:rPr lang="en-GB" sz="1600" dirty="0"/>
              <a:t>from individuals. The Act gives individuals </a:t>
            </a:r>
            <a:r>
              <a:rPr lang="en-GB" sz="1600" b="1" i="1" dirty="0"/>
              <a:t>more freedom of choice </a:t>
            </a:r>
            <a:r>
              <a:rPr lang="en-GB" sz="1600" dirty="0"/>
              <a:t>and </a:t>
            </a:r>
            <a:r>
              <a:rPr lang="en-GB" sz="1600" b="1" i="1" dirty="0"/>
              <a:t>more independence</a:t>
            </a:r>
            <a:r>
              <a:rPr lang="en-GB" sz="1600" dirty="0"/>
              <a:t> by giving them a </a:t>
            </a:r>
            <a:r>
              <a:rPr lang="en-GB" sz="1600" b="1" i="1" dirty="0"/>
              <a:t>stronger voice and control </a:t>
            </a:r>
            <a:r>
              <a:rPr lang="en-GB" sz="1600" dirty="0"/>
              <a:t>over their own care. This supports vulnerable adults by giving them a greater say and control over reaching outcomes to achieve well-being. The principles of </a:t>
            </a:r>
            <a:r>
              <a:rPr lang="en-GB" sz="1600" b="1" i="1" dirty="0"/>
              <a:t>prevention and early intervention</a:t>
            </a:r>
            <a:r>
              <a:rPr lang="en-GB" sz="1600" dirty="0"/>
              <a:t> support though minimising critical care. The Act promotes </a:t>
            </a:r>
            <a:r>
              <a:rPr lang="en-GB" sz="1600" b="1" i="1" dirty="0"/>
              <a:t>co-production</a:t>
            </a:r>
            <a:r>
              <a:rPr lang="en-GB" sz="1600" dirty="0"/>
              <a:t>, enabling adults to be more involved in the design and implementation of their own care plans.</a:t>
            </a:r>
          </a:p>
          <a:p>
            <a:endParaRPr lang="en-GB" dirty="0"/>
          </a:p>
          <a:p>
            <a:r>
              <a:rPr lang="en-GB" b="1" dirty="0"/>
              <a:t>Well-being of Future Generations (Wales) Act 2015 </a:t>
            </a:r>
            <a:r>
              <a:rPr lang="en-GB" dirty="0"/>
              <a:t>– </a:t>
            </a:r>
            <a:r>
              <a:rPr lang="en-GB" sz="1600" dirty="0"/>
              <a:t>aims to improve social, cultural, environmental and economic well-being for communities by considering long-term impacts of decisions relating to people, communities, climate, poverty and health inequalities. This is a unique Act to Wales. The seven goals set out in this Act that support adults are: </a:t>
            </a:r>
          </a:p>
          <a:p>
            <a:pPr marL="285750" indent="-285750">
              <a:buFont typeface="Arial" panose="020B0604020202020204" pitchFamily="34" charset="0"/>
              <a:buChar char="•"/>
            </a:pPr>
            <a:r>
              <a:rPr lang="en-GB" sz="1600" dirty="0"/>
              <a:t>A prosperous Wales</a:t>
            </a:r>
          </a:p>
          <a:p>
            <a:pPr marL="285750" indent="-285750">
              <a:buFont typeface="Arial" panose="020B0604020202020204" pitchFamily="34" charset="0"/>
              <a:buChar char="•"/>
            </a:pPr>
            <a:r>
              <a:rPr lang="en-GB" sz="1600" dirty="0"/>
              <a:t>A resilient Wales</a:t>
            </a:r>
          </a:p>
          <a:p>
            <a:pPr marL="285750" indent="-285750">
              <a:buFont typeface="Arial" panose="020B0604020202020204" pitchFamily="34" charset="0"/>
              <a:buChar char="•"/>
            </a:pPr>
            <a:r>
              <a:rPr lang="en-GB" sz="1600" dirty="0"/>
              <a:t>A more equal Wales</a:t>
            </a:r>
          </a:p>
          <a:p>
            <a:pPr marL="285750" indent="-285750">
              <a:buFont typeface="Arial" panose="020B0604020202020204" pitchFamily="34" charset="0"/>
              <a:buChar char="•"/>
            </a:pPr>
            <a:r>
              <a:rPr lang="en-GB" sz="1600" dirty="0"/>
              <a:t>A healthier Wales</a:t>
            </a:r>
          </a:p>
          <a:p>
            <a:pPr marL="285750" indent="-285750">
              <a:buFont typeface="Arial" panose="020B0604020202020204" pitchFamily="34" charset="0"/>
              <a:buChar char="•"/>
            </a:pPr>
            <a:r>
              <a:rPr lang="en-GB" sz="1600" dirty="0"/>
              <a:t>A Wales of cohesive communities</a:t>
            </a:r>
          </a:p>
          <a:p>
            <a:pPr marL="285750" indent="-285750">
              <a:buFont typeface="Arial" panose="020B0604020202020204" pitchFamily="34" charset="0"/>
              <a:buChar char="•"/>
            </a:pPr>
            <a:r>
              <a:rPr lang="en-GB" sz="1600" dirty="0"/>
              <a:t>A Wales of vibrant culture and thriving welsh language</a:t>
            </a:r>
          </a:p>
          <a:p>
            <a:pPr marL="285750" indent="-285750">
              <a:buFont typeface="Arial" panose="020B0604020202020204" pitchFamily="34" charset="0"/>
              <a:buChar char="•"/>
            </a:pPr>
            <a:r>
              <a:rPr lang="en-GB" sz="1600" dirty="0"/>
              <a:t>A globally responsible Wales</a:t>
            </a:r>
          </a:p>
        </p:txBody>
      </p:sp>
      <p:sp>
        <p:nvSpPr>
          <p:cNvPr id="9" name="TextBox 8">
            <a:extLst>
              <a:ext uri="{FF2B5EF4-FFF2-40B4-BE49-F238E27FC236}">
                <a16:creationId xmlns:a16="http://schemas.microsoft.com/office/drawing/2014/main" id="{388CADBC-5865-48CC-A605-733719D24A86}"/>
              </a:ext>
            </a:extLst>
          </p:cNvPr>
          <p:cNvSpPr txBox="1"/>
          <p:nvPr/>
        </p:nvSpPr>
        <p:spPr>
          <a:xfrm>
            <a:off x="455350" y="1341909"/>
            <a:ext cx="11281299" cy="369332"/>
          </a:xfrm>
          <a:prstGeom prst="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p:spPr>
        <p:txBody>
          <a:bodyPr wrap="square" rtlCol="0">
            <a:spAutoFit/>
          </a:bodyPr>
          <a:lstStyle/>
          <a:p>
            <a:pPr algn="ctr"/>
            <a:r>
              <a:rPr lang="en-GB" b="1" dirty="0">
                <a:solidFill>
                  <a:schemeClr val="bg1"/>
                </a:solidFill>
              </a:rPr>
              <a:t>How do current legislation and government initiatives safeguard and support vulnerable adults?</a:t>
            </a:r>
          </a:p>
        </p:txBody>
      </p:sp>
      <p:sp>
        <p:nvSpPr>
          <p:cNvPr id="10" name="Rectangle 9">
            <a:extLst>
              <a:ext uri="{FF2B5EF4-FFF2-40B4-BE49-F238E27FC236}">
                <a16:creationId xmlns:a16="http://schemas.microsoft.com/office/drawing/2014/main" id="{08ED8503-937C-4426-9B99-53624EEBB50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16450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7A8629D1-C15E-455A-BD9E-1C918CEF2A75}"/>
              </a:ext>
            </a:extLst>
          </p:cNvPr>
          <p:cNvGraphicFramePr/>
          <p:nvPr>
            <p:extLst>
              <p:ext uri="{D42A27DB-BD31-4B8C-83A1-F6EECF244321}">
                <p14:modId xmlns:p14="http://schemas.microsoft.com/office/powerpoint/2010/main" val="3742457032"/>
              </p:ext>
            </p:extLst>
          </p:nvPr>
        </p:nvGraphicFramePr>
        <p:xfrm>
          <a:off x="6861403" y="2306808"/>
          <a:ext cx="4638484" cy="3591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3F412F54-913C-45AF-B7A2-23F89764078D}"/>
              </a:ext>
            </a:extLst>
          </p:cNvPr>
          <p:cNvSpPr txBox="1"/>
          <p:nvPr/>
        </p:nvSpPr>
        <p:spPr>
          <a:xfrm>
            <a:off x="398387" y="1317124"/>
            <a:ext cx="3948343" cy="369332"/>
          </a:xfrm>
          <a:prstGeom prst="rect">
            <a:avLst/>
          </a:prstGeom>
          <a:noFill/>
        </p:spPr>
        <p:txBody>
          <a:bodyPr wrap="square" rtlCol="0">
            <a:spAutoFit/>
          </a:bodyPr>
          <a:lstStyle/>
          <a:p>
            <a:r>
              <a:rPr lang="en-GB" dirty="0"/>
              <a:t>Prudent Health Care Wales</a:t>
            </a:r>
          </a:p>
        </p:txBody>
      </p:sp>
      <p:graphicFrame>
        <p:nvGraphicFramePr>
          <p:cNvPr id="10" name="Diagram 9">
            <a:extLst>
              <a:ext uri="{FF2B5EF4-FFF2-40B4-BE49-F238E27FC236}">
                <a16:creationId xmlns:a16="http://schemas.microsoft.com/office/drawing/2014/main" id="{1423AA55-9876-43DB-9DFC-4C889B04F217}"/>
              </a:ext>
            </a:extLst>
          </p:cNvPr>
          <p:cNvGraphicFramePr/>
          <p:nvPr>
            <p:extLst>
              <p:ext uri="{D42A27DB-BD31-4B8C-83A1-F6EECF244321}">
                <p14:modId xmlns:p14="http://schemas.microsoft.com/office/powerpoint/2010/main" val="3582014164"/>
              </p:ext>
            </p:extLst>
          </p:nvPr>
        </p:nvGraphicFramePr>
        <p:xfrm>
          <a:off x="586639" y="1339719"/>
          <a:ext cx="5773443" cy="31639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59280139-0425-46D4-A91E-6CAA879AD34D}"/>
              </a:ext>
            </a:extLst>
          </p:cNvPr>
          <p:cNvSpPr txBox="1"/>
          <p:nvPr/>
        </p:nvSpPr>
        <p:spPr>
          <a:xfrm>
            <a:off x="6667130" y="1686757"/>
            <a:ext cx="5027030" cy="369332"/>
          </a:xfrm>
          <a:prstGeom prst="rect">
            <a:avLst/>
          </a:prstGeom>
          <a:noFill/>
        </p:spPr>
        <p:txBody>
          <a:bodyPr wrap="square" rtlCol="0">
            <a:spAutoFit/>
          </a:bodyPr>
          <a:lstStyle/>
          <a:p>
            <a:r>
              <a:rPr lang="en-GB" dirty="0"/>
              <a:t>Who does Prudent Health Care Wales support?</a:t>
            </a:r>
          </a:p>
        </p:txBody>
      </p:sp>
      <p:sp>
        <p:nvSpPr>
          <p:cNvPr id="12" name="TextBox 11">
            <a:extLst>
              <a:ext uri="{FF2B5EF4-FFF2-40B4-BE49-F238E27FC236}">
                <a16:creationId xmlns:a16="http://schemas.microsoft.com/office/drawing/2014/main" id="{3E681806-F25F-4194-80E5-BFF90BBFCD62}"/>
              </a:ext>
            </a:extLst>
          </p:cNvPr>
          <p:cNvSpPr txBox="1"/>
          <p:nvPr/>
        </p:nvSpPr>
        <p:spPr>
          <a:xfrm>
            <a:off x="586639" y="4632935"/>
            <a:ext cx="5309759" cy="1815882"/>
          </a:xfrm>
          <a:prstGeom prst="rect">
            <a:avLst/>
          </a:prstGeom>
          <a:solidFill>
            <a:schemeClr val="accent1">
              <a:lumMod val="20000"/>
              <a:lumOff val="80000"/>
            </a:schemeClr>
          </a:solidFill>
        </p:spPr>
        <p:txBody>
          <a:bodyPr wrap="square" rtlCol="0">
            <a:spAutoFit/>
          </a:bodyPr>
          <a:lstStyle/>
          <a:p>
            <a:pPr algn="l"/>
            <a:r>
              <a:rPr lang="en-GB" sz="1400" b="1" i="0" u="none" strike="noStrike" baseline="0" dirty="0">
                <a:latin typeface="Roboto-Bold"/>
              </a:rPr>
              <a:t>The principles of prudent healthcare are:</a:t>
            </a:r>
          </a:p>
          <a:p>
            <a:pPr marL="263525" indent="-263525" algn="l"/>
            <a:r>
              <a:rPr lang="en-GB" sz="1400" b="0" i="0" u="none" strike="noStrike" baseline="0" dirty="0">
                <a:latin typeface="MinionPro-Regular"/>
              </a:rPr>
              <a:t>•	</a:t>
            </a:r>
            <a:r>
              <a:rPr lang="en-GB" sz="1400" b="0" i="0" u="none" strike="noStrike" baseline="0" dirty="0">
                <a:latin typeface="Roboto-Regular"/>
              </a:rPr>
              <a:t>Achieve health and well-being with the public, patients and professionals as equal partners through co-production.</a:t>
            </a:r>
          </a:p>
          <a:p>
            <a:pPr marL="263525" indent="-263525" algn="l"/>
            <a:r>
              <a:rPr lang="en-GB" sz="1400" b="0" i="0" u="none" strike="noStrike" baseline="0" dirty="0">
                <a:latin typeface="MinionPro-Regular"/>
              </a:rPr>
              <a:t>•	</a:t>
            </a:r>
            <a:r>
              <a:rPr lang="en-GB" sz="1400" b="0" i="0" u="none" strike="noStrike" baseline="0" dirty="0">
                <a:latin typeface="Roboto-Regular"/>
              </a:rPr>
              <a:t>Care for those with the greatest health needs first, making the most effective use of all skills and resources.</a:t>
            </a:r>
          </a:p>
          <a:p>
            <a:pPr marL="263525" indent="-263525" algn="l"/>
            <a:r>
              <a:rPr lang="en-GB" sz="1400" b="0" i="0" u="none" strike="noStrike" baseline="0" dirty="0">
                <a:latin typeface="MinionPro-Regular"/>
              </a:rPr>
              <a:t>• 	</a:t>
            </a:r>
            <a:r>
              <a:rPr lang="en-GB" sz="1400" b="0" i="0" u="none" strike="noStrike" baseline="0" dirty="0">
                <a:latin typeface="Roboto-Regular"/>
              </a:rPr>
              <a:t>Do only what is needed, no more, no less; and do no harm.</a:t>
            </a:r>
          </a:p>
          <a:p>
            <a:pPr marL="263525" indent="-263525" algn="l"/>
            <a:r>
              <a:rPr lang="en-GB" sz="1400" b="0" i="0" u="none" strike="noStrike" baseline="0" dirty="0">
                <a:latin typeface="MinionPro-Regular"/>
              </a:rPr>
              <a:t>•	</a:t>
            </a:r>
            <a:r>
              <a:rPr lang="en-GB" sz="1400" b="0" i="0" u="none" strike="noStrike" baseline="0" dirty="0">
                <a:latin typeface="Roboto-Regular"/>
              </a:rPr>
              <a:t>Reduce inappropriate variation using evidence-based practices consistently and transparently.</a:t>
            </a:r>
            <a:endParaRPr lang="en-GB" sz="1400" dirty="0"/>
          </a:p>
        </p:txBody>
      </p:sp>
      <p:sp>
        <p:nvSpPr>
          <p:cNvPr id="13" name="Rectangle 12">
            <a:extLst>
              <a:ext uri="{FF2B5EF4-FFF2-40B4-BE49-F238E27FC236}">
                <a16:creationId xmlns:a16="http://schemas.microsoft.com/office/drawing/2014/main" id="{3E918DE8-3A76-4360-93A3-E49C6BFEE6B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628265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0FA179C-0372-42E7-9BDF-EA1D25B921BA}"/>
              </a:ext>
            </a:extLst>
          </p:cNvPr>
          <p:cNvSpPr txBox="1"/>
          <p:nvPr/>
        </p:nvSpPr>
        <p:spPr>
          <a:xfrm>
            <a:off x="484677" y="1534783"/>
            <a:ext cx="11043293" cy="2246769"/>
          </a:xfrm>
          <a:prstGeom prst="rect">
            <a:avLst/>
          </a:prstGeom>
          <a:noFill/>
        </p:spPr>
        <p:txBody>
          <a:bodyPr wrap="square" rtlCol="0">
            <a:spAutoFit/>
          </a:bodyPr>
          <a:lstStyle/>
          <a:p>
            <a:r>
              <a:rPr lang="en-GB" sz="2000" b="1" dirty="0">
                <a:highlight>
                  <a:srgbClr val="00FFFF"/>
                </a:highlight>
              </a:rPr>
              <a:t>How does the Care Standards Act 2000 - 2017 protect vulnerable adults?</a:t>
            </a:r>
          </a:p>
          <a:p>
            <a:r>
              <a:rPr lang="en-GB" sz="2000" b="0" i="0" dirty="0">
                <a:solidFill>
                  <a:srgbClr val="202124"/>
                </a:solidFill>
                <a:effectLst/>
                <a:latin typeface="arial" panose="020B0604020202020204" pitchFamily="34" charset="0"/>
              </a:rPr>
              <a:t>It aims to ensure that “no one is allowed to work in the </a:t>
            </a:r>
            <a:r>
              <a:rPr lang="en-GB" sz="2000" b="1" i="0" dirty="0">
                <a:solidFill>
                  <a:srgbClr val="202124"/>
                </a:solidFill>
                <a:effectLst/>
                <a:latin typeface="arial" panose="020B0604020202020204" pitchFamily="34" charset="0"/>
              </a:rPr>
              <a:t>care</a:t>
            </a:r>
            <a:r>
              <a:rPr lang="en-GB" sz="2000" b="0" i="0" dirty="0">
                <a:solidFill>
                  <a:srgbClr val="202124"/>
                </a:solidFill>
                <a:effectLst/>
                <a:latin typeface="arial" panose="020B0604020202020204" pitchFamily="34" charset="0"/>
              </a:rPr>
              <a:t> sector if they have ever abused, neglected or otherwise harmed </a:t>
            </a:r>
            <a:r>
              <a:rPr lang="en-GB" sz="2000" b="1" i="0" dirty="0">
                <a:solidFill>
                  <a:srgbClr val="202124"/>
                </a:solidFill>
                <a:effectLst/>
                <a:latin typeface="arial" panose="020B0604020202020204" pitchFamily="34" charset="0"/>
              </a:rPr>
              <a:t>vulnerable adults</a:t>
            </a:r>
            <a:r>
              <a:rPr lang="en-GB" sz="2000" b="0" i="0" dirty="0">
                <a:solidFill>
                  <a:srgbClr val="202124"/>
                </a:solidFill>
                <a:effectLst/>
                <a:latin typeface="arial" panose="020B0604020202020204" pitchFamily="34" charset="0"/>
              </a:rPr>
              <a:t> in their </a:t>
            </a:r>
            <a:r>
              <a:rPr lang="en-GB" sz="2000" b="1" i="0" dirty="0">
                <a:solidFill>
                  <a:srgbClr val="202124"/>
                </a:solidFill>
                <a:effectLst/>
                <a:latin typeface="arial" panose="020B0604020202020204" pitchFamily="34" charset="0"/>
              </a:rPr>
              <a:t>care</a:t>
            </a:r>
            <a:r>
              <a:rPr lang="en-GB" sz="2000" b="0" i="0" dirty="0">
                <a:solidFill>
                  <a:srgbClr val="202124"/>
                </a:solidFill>
                <a:effectLst/>
                <a:latin typeface="arial" panose="020B0604020202020204" pitchFamily="34" charset="0"/>
              </a:rPr>
              <a:t> or placed them at risk”. The Act sets out a clear framework for how local authorities and other organisations should </a:t>
            </a:r>
            <a:r>
              <a:rPr lang="en-GB" sz="2000" b="1" i="0" dirty="0">
                <a:solidFill>
                  <a:srgbClr val="202124"/>
                </a:solidFill>
                <a:effectLst/>
                <a:latin typeface="arial" panose="020B0604020202020204" pitchFamily="34" charset="0"/>
              </a:rPr>
              <a:t>protect adults</a:t>
            </a:r>
            <a:r>
              <a:rPr lang="en-GB" sz="2000" b="0" i="0" dirty="0">
                <a:solidFill>
                  <a:srgbClr val="202124"/>
                </a:solidFill>
                <a:effectLst/>
                <a:latin typeface="arial" panose="020B0604020202020204" pitchFamily="34" charset="0"/>
              </a:rPr>
              <a:t> at risk of abuse or neglect. The Act ensures that there is a multi-agency local </a:t>
            </a:r>
            <a:r>
              <a:rPr lang="en-GB" sz="2000" b="1" i="0" dirty="0">
                <a:solidFill>
                  <a:srgbClr val="202124"/>
                </a:solidFill>
                <a:effectLst/>
                <a:latin typeface="arial" panose="020B0604020202020204" pitchFamily="34" charset="0"/>
              </a:rPr>
              <a:t>adult safeguarding</a:t>
            </a:r>
            <a:r>
              <a:rPr lang="en-GB" sz="2000" b="0" i="0" dirty="0">
                <a:solidFill>
                  <a:srgbClr val="202124"/>
                </a:solidFill>
                <a:effectLst/>
                <a:latin typeface="arial" panose="020B0604020202020204" pitchFamily="34" charset="0"/>
              </a:rPr>
              <a:t> system in place that seeks to prevent abuse and neglect and stop it quickly when it happens.</a:t>
            </a:r>
            <a:endParaRPr lang="en-GB" sz="2000" dirty="0"/>
          </a:p>
        </p:txBody>
      </p:sp>
      <p:sp>
        <p:nvSpPr>
          <p:cNvPr id="2" name="TextBox 1">
            <a:extLst>
              <a:ext uri="{FF2B5EF4-FFF2-40B4-BE49-F238E27FC236}">
                <a16:creationId xmlns:a16="http://schemas.microsoft.com/office/drawing/2014/main" id="{754E3FA3-1B8F-4B27-9C1D-4C90E6475A6A}"/>
              </a:ext>
            </a:extLst>
          </p:cNvPr>
          <p:cNvSpPr txBox="1"/>
          <p:nvPr/>
        </p:nvSpPr>
        <p:spPr>
          <a:xfrm>
            <a:off x="484677" y="3970393"/>
            <a:ext cx="11043293" cy="2246769"/>
          </a:xfrm>
          <a:prstGeom prst="rect">
            <a:avLst/>
          </a:prstGeom>
          <a:noFill/>
        </p:spPr>
        <p:txBody>
          <a:bodyPr wrap="square" rtlCol="0">
            <a:spAutoFit/>
          </a:bodyPr>
          <a:lstStyle/>
          <a:p>
            <a:r>
              <a:rPr lang="en-GB" sz="2000" b="1" dirty="0">
                <a:highlight>
                  <a:srgbClr val="00FFFF"/>
                </a:highlight>
              </a:rPr>
              <a:t>How does the Public Health Wales Act 2017 protect vulnerable adults?</a:t>
            </a:r>
          </a:p>
          <a:p>
            <a:r>
              <a:rPr lang="en-GB" sz="2000" dirty="0"/>
              <a:t>The Act addresses areas of public health that could cause health issues and creates conducive social conditions to reduce and/or avoid harm.</a:t>
            </a:r>
          </a:p>
          <a:p>
            <a:r>
              <a:rPr lang="en-GB" sz="2000" dirty="0"/>
              <a:t>This covers provisions relating to: obesity, nicotine (de-normalising smoking, designated smoking areas in hospitals and public places, smoking cessation sessions), intimate piercings (for under 18s), tattoos, electrolysis, pharmaceutical services (regulation), public toilets (baby changing and disabled facilities, maintenance), food hygiene ratings.</a:t>
            </a:r>
            <a:endParaRPr lang="en-GB" dirty="0"/>
          </a:p>
        </p:txBody>
      </p:sp>
      <p:sp>
        <p:nvSpPr>
          <p:cNvPr id="5" name="Rectangle 4">
            <a:extLst>
              <a:ext uri="{FF2B5EF4-FFF2-40B4-BE49-F238E27FC236}">
                <a16:creationId xmlns:a16="http://schemas.microsoft.com/office/drawing/2014/main" id="{0305871F-D899-4E0C-B4B5-D0A4DCCDEDF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6305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7E207-598F-4126-817D-50A35C1B43C5}"/>
              </a:ext>
            </a:extLst>
          </p:cNvPr>
          <p:cNvSpPr txBox="1"/>
          <p:nvPr/>
        </p:nvSpPr>
        <p:spPr>
          <a:xfrm>
            <a:off x="379841" y="2321631"/>
            <a:ext cx="5488725" cy="4093428"/>
          </a:xfrm>
          <a:prstGeom prst="rect">
            <a:avLst/>
          </a:prstGeom>
          <a:gradFill>
            <a:gsLst>
              <a:gs pos="0">
                <a:schemeClr val="accent5">
                  <a:lumMod val="40000"/>
                  <a:lumOff val="60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p:spPr>
        <p:txBody>
          <a:bodyPr wrap="square" rtlCol="0">
            <a:spAutoFit/>
          </a:bodyPr>
          <a:lstStyle/>
          <a:p>
            <a:r>
              <a:rPr lang="en-GB" sz="2000" b="1" dirty="0"/>
              <a:t>Disclosure and Barring Service (DBS)</a:t>
            </a:r>
          </a:p>
          <a:p>
            <a:endParaRPr lang="en-GB" sz="2000" b="1" dirty="0"/>
          </a:p>
          <a:p>
            <a:r>
              <a:rPr lang="en-GB" sz="2000" dirty="0"/>
              <a:t>The DBS check on workers in health, social care and childcare provides a thorough check on criminal records to ensure that individuals are safe to work with children and vulnerable adults. The DBS also makes decisions about people being placed on the barring list or removed from it if they are no longer considered a risk. It is a legal requirement of the Care Inspectorate Wales that all employees working in health, social care and childcare hold an enhanced DBS certificate.</a:t>
            </a:r>
          </a:p>
        </p:txBody>
      </p:sp>
      <p:sp>
        <p:nvSpPr>
          <p:cNvPr id="3" name="TextBox 2">
            <a:extLst>
              <a:ext uri="{FF2B5EF4-FFF2-40B4-BE49-F238E27FC236}">
                <a16:creationId xmlns:a16="http://schemas.microsoft.com/office/drawing/2014/main" id="{7AC15929-B62B-4CC3-BDC4-09BFA99AC39F}"/>
              </a:ext>
            </a:extLst>
          </p:cNvPr>
          <p:cNvSpPr txBox="1"/>
          <p:nvPr/>
        </p:nvSpPr>
        <p:spPr>
          <a:xfrm>
            <a:off x="6323436" y="2321631"/>
            <a:ext cx="5453743" cy="4093428"/>
          </a:xfrm>
          <a:prstGeom prst="rect">
            <a:avLst/>
          </a:prstGeom>
          <a:gradFill>
            <a:gsLst>
              <a:gs pos="0">
                <a:schemeClr val="accent5">
                  <a:lumMod val="40000"/>
                  <a:lumOff val="60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p:spPr>
        <p:txBody>
          <a:bodyPr wrap="square" rtlCol="0">
            <a:spAutoFit/>
          </a:bodyPr>
          <a:lstStyle/>
          <a:p>
            <a:r>
              <a:rPr lang="en-GB" sz="2000" b="1" dirty="0"/>
              <a:t>Special Educational Needs and Disability (SEND) </a:t>
            </a:r>
          </a:p>
          <a:p>
            <a:endParaRPr lang="en-GB" sz="2000" b="1" dirty="0"/>
          </a:p>
          <a:p>
            <a:r>
              <a:rPr lang="en-GB" sz="2000" dirty="0"/>
              <a:t>The SEND statutory guidance provides support for those caring for vulnerable adults with additional needs and learning disabilities. The code of practice sets out legal requirements which must be followed (unless there is good reason not to) and gives guidance on the duties of care expected of local authorities, health boards, schools and colleges in protecting adults with special educational needs and disabilities. </a:t>
            </a:r>
          </a:p>
        </p:txBody>
      </p:sp>
      <p:sp>
        <p:nvSpPr>
          <p:cNvPr id="8" name="TextBox 7">
            <a:extLst>
              <a:ext uri="{FF2B5EF4-FFF2-40B4-BE49-F238E27FC236}">
                <a16:creationId xmlns:a16="http://schemas.microsoft.com/office/drawing/2014/main" id="{2201FFDF-2EF5-402A-AD67-BC0253704166}"/>
              </a:ext>
            </a:extLst>
          </p:cNvPr>
          <p:cNvSpPr txBox="1"/>
          <p:nvPr/>
        </p:nvSpPr>
        <p:spPr>
          <a:xfrm>
            <a:off x="2325993" y="1525450"/>
            <a:ext cx="7540013" cy="461665"/>
          </a:xfrm>
          <a:prstGeom prst="rect">
            <a:avLst/>
          </a:prstGeom>
          <a:solidFill>
            <a:schemeClr val="accent5">
              <a:lumMod val="40000"/>
              <a:lumOff val="60000"/>
            </a:schemeClr>
          </a:solidFill>
        </p:spPr>
        <p:txBody>
          <a:bodyPr wrap="square" rtlCol="0">
            <a:spAutoFit/>
          </a:bodyPr>
          <a:lstStyle/>
          <a:p>
            <a:r>
              <a:rPr lang="en-GB" sz="2400" b="1" dirty="0"/>
              <a:t>Checks and guidance to protect vulnerable adults</a:t>
            </a:r>
          </a:p>
        </p:txBody>
      </p:sp>
      <p:sp>
        <p:nvSpPr>
          <p:cNvPr id="7" name="Rectangle 6">
            <a:extLst>
              <a:ext uri="{FF2B5EF4-FFF2-40B4-BE49-F238E27FC236}">
                <a16:creationId xmlns:a16="http://schemas.microsoft.com/office/drawing/2014/main" id="{3EF24180-1D1B-41A4-9F0A-03FD9942DA6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450542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A4AAD46-B9A5-4DEB-835E-DE58F155C7F1}"/>
              </a:ext>
            </a:extLst>
          </p:cNvPr>
          <p:cNvSpPr txBox="1"/>
          <p:nvPr/>
        </p:nvSpPr>
        <p:spPr>
          <a:xfrm>
            <a:off x="4087585" y="1362773"/>
            <a:ext cx="4365171" cy="369332"/>
          </a:xfrm>
          <a:prstGeom prst="rect">
            <a:avLst/>
          </a:prstGeom>
          <a:noFill/>
          <a:ln>
            <a:solidFill>
              <a:schemeClr val="accent1"/>
            </a:solidFill>
          </a:ln>
        </p:spPr>
        <p:txBody>
          <a:bodyPr wrap="square" rtlCol="0">
            <a:spAutoFit/>
          </a:bodyPr>
          <a:lstStyle/>
          <a:p>
            <a:pPr algn="ctr"/>
            <a:r>
              <a:rPr lang="en-GB" b="1" dirty="0"/>
              <a:t>Older adults</a:t>
            </a:r>
          </a:p>
        </p:txBody>
      </p:sp>
      <p:sp>
        <p:nvSpPr>
          <p:cNvPr id="9" name="TextBox 8">
            <a:extLst>
              <a:ext uri="{FF2B5EF4-FFF2-40B4-BE49-F238E27FC236}">
                <a16:creationId xmlns:a16="http://schemas.microsoft.com/office/drawing/2014/main" id="{6FBFA5EC-95D9-4B46-A8BC-425C716CA6A8}"/>
              </a:ext>
            </a:extLst>
          </p:cNvPr>
          <p:cNvSpPr txBox="1"/>
          <p:nvPr/>
        </p:nvSpPr>
        <p:spPr>
          <a:xfrm>
            <a:off x="381000" y="1871320"/>
            <a:ext cx="6079435" cy="4801314"/>
          </a:xfrm>
          <a:prstGeom prst="rect">
            <a:avLst/>
          </a:prstGeom>
          <a:noFill/>
          <a:ln>
            <a:solidFill>
              <a:schemeClr val="accent1">
                <a:lumMod val="75000"/>
              </a:schemeClr>
            </a:solidFill>
          </a:ln>
        </p:spPr>
        <p:txBody>
          <a:bodyPr wrap="square" rtlCol="0">
            <a:spAutoFit/>
          </a:bodyPr>
          <a:lstStyle/>
          <a:p>
            <a:r>
              <a:rPr lang="en-GB" b="1" dirty="0"/>
              <a:t>National Service Framework for Older People in Wales</a:t>
            </a:r>
          </a:p>
          <a:p>
            <a:endParaRPr lang="en-GB" b="1" dirty="0"/>
          </a:p>
          <a:p>
            <a:r>
              <a:rPr lang="en-GB" b="0" i="0" dirty="0">
                <a:solidFill>
                  <a:srgbClr val="202124"/>
                </a:solidFill>
                <a:effectLst/>
                <a:latin typeface="arial" panose="020B0604020202020204" pitchFamily="34" charset="0"/>
              </a:rPr>
              <a:t>The </a:t>
            </a:r>
            <a:r>
              <a:rPr lang="en-GB" i="0" dirty="0">
                <a:solidFill>
                  <a:srgbClr val="202124"/>
                </a:solidFill>
                <a:effectLst/>
                <a:latin typeface="arial" panose="020B0604020202020204" pitchFamily="34" charset="0"/>
              </a:rPr>
              <a:t>National Service Framework (NSF) for Older People in Wales</a:t>
            </a:r>
            <a:r>
              <a:rPr lang="en-GB" b="0" i="0" dirty="0">
                <a:solidFill>
                  <a:srgbClr val="202124"/>
                </a:solidFill>
                <a:effectLst/>
                <a:latin typeface="arial" panose="020B0604020202020204" pitchFamily="34" charset="0"/>
              </a:rPr>
              <a:t> sets </a:t>
            </a:r>
            <a:r>
              <a:rPr lang="en-GB" b="1" i="0" dirty="0">
                <a:solidFill>
                  <a:srgbClr val="202124"/>
                </a:solidFill>
                <a:effectLst/>
                <a:latin typeface="arial" panose="020B0604020202020204" pitchFamily="34" charset="0"/>
              </a:rPr>
              <a:t>national</a:t>
            </a:r>
            <a:r>
              <a:rPr lang="en-GB" b="0" i="0" dirty="0">
                <a:solidFill>
                  <a:srgbClr val="202124"/>
                </a:solidFill>
                <a:effectLst/>
                <a:latin typeface="arial" panose="020B0604020202020204" pitchFamily="34" charset="0"/>
              </a:rPr>
              <a:t>, evidence-based standards, and aims to improve health and social care services and equity of access for </a:t>
            </a:r>
            <a:r>
              <a:rPr lang="en-GB" b="1" i="0" dirty="0">
                <a:solidFill>
                  <a:srgbClr val="202124"/>
                </a:solidFill>
                <a:effectLst/>
                <a:latin typeface="arial" panose="020B0604020202020204" pitchFamily="34" charset="0"/>
              </a:rPr>
              <a:t>older people</a:t>
            </a:r>
            <a:r>
              <a:rPr lang="en-GB" b="0" i="0" dirty="0">
                <a:solidFill>
                  <a:srgbClr val="202124"/>
                </a:solidFill>
                <a:effectLst/>
                <a:latin typeface="arial" panose="020B0604020202020204" pitchFamily="34" charset="0"/>
              </a:rPr>
              <a:t> across </a:t>
            </a:r>
            <a:r>
              <a:rPr lang="en-GB" b="1" i="0" dirty="0">
                <a:solidFill>
                  <a:srgbClr val="202124"/>
                </a:solidFill>
                <a:effectLst/>
                <a:latin typeface="arial" panose="020B0604020202020204" pitchFamily="34" charset="0"/>
              </a:rPr>
              <a:t>Wales</a:t>
            </a:r>
            <a:r>
              <a:rPr lang="en-GB" b="0" i="0" dirty="0">
                <a:solidFill>
                  <a:srgbClr val="202124"/>
                </a:solidFill>
                <a:effectLst/>
                <a:latin typeface="arial" panose="020B0604020202020204" pitchFamily="34" charset="0"/>
              </a:rPr>
              <a:t>. As the ageing population increases, more emphasis </a:t>
            </a:r>
            <a:r>
              <a:rPr lang="en-GB" dirty="0">
                <a:solidFill>
                  <a:srgbClr val="202124"/>
                </a:solidFill>
                <a:latin typeface="arial" panose="020B0604020202020204" pitchFamily="34" charset="0"/>
              </a:rPr>
              <a:t>has been placed on </a:t>
            </a:r>
            <a:r>
              <a:rPr lang="en-GB" b="1" dirty="0">
                <a:solidFill>
                  <a:srgbClr val="202124"/>
                </a:solidFill>
                <a:latin typeface="arial" panose="020B0604020202020204" pitchFamily="34" charset="0"/>
              </a:rPr>
              <a:t>ageing well</a:t>
            </a:r>
            <a:r>
              <a:rPr lang="en-GB" dirty="0">
                <a:solidFill>
                  <a:srgbClr val="202124"/>
                </a:solidFill>
                <a:latin typeface="arial" panose="020B0604020202020204" pitchFamily="34" charset="0"/>
              </a:rPr>
              <a:t> and accessing services to support this. Older adults are deemed to be over 50 years of age. Ageing is often associated with increased frailty, lack of independence and mobility, increased disabilities and reduced sight and hearing. The framework, including the Strategy for Older People in Wales, aims to plan ahead for an ageing society to ensure that people stay healthy and independent for as long as possible and that provision is effective and well co-ordinated to facilitate this.</a:t>
            </a:r>
            <a:endParaRPr lang="en-GB" dirty="0"/>
          </a:p>
        </p:txBody>
      </p:sp>
      <p:sp>
        <p:nvSpPr>
          <p:cNvPr id="10" name="TextBox 9">
            <a:extLst>
              <a:ext uri="{FF2B5EF4-FFF2-40B4-BE49-F238E27FC236}">
                <a16:creationId xmlns:a16="http://schemas.microsoft.com/office/drawing/2014/main" id="{3FE5C2EB-380B-401E-84A0-FC652E81A1DD}"/>
              </a:ext>
            </a:extLst>
          </p:cNvPr>
          <p:cNvSpPr txBox="1"/>
          <p:nvPr/>
        </p:nvSpPr>
        <p:spPr>
          <a:xfrm>
            <a:off x="6863441" y="1871320"/>
            <a:ext cx="4724400" cy="4247317"/>
          </a:xfrm>
          <a:prstGeom prst="rect">
            <a:avLst/>
          </a:prstGeom>
          <a:noFill/>
          <a:ln>
            <a:solidFill>
              <a:schemeClr val="accent1">
                <a:lumMod val="75000"/>
              </a:schemeClr>
            </a:solidFill>
          </a:ln>
        </p:spPr>
        <p:txBody>
          <a:bodyPr wrap="square" rtlCol="0">
            <a:spAutoFit/>
          </a:bodyPr>
          <a:lstStyle/>
          <a:p>
            <a:r>
              <a:rPr lang="en-GB" b="1" dirty="0"/>
              <a:t>Older People’s Commissioner for Wales </a:t>
            </a:r>
          </a:p>
          <a:p>
            <a:endParaRPr lang="en-GB" b="1" dirty="0"/>
          </a:p>
          <a:p>
            <a:r>
              <a:rPr lang="en-GB" dirty="0"/>
              <a:t>Provides a voice and champions the causes important to older people in Wales. </a:t>
            </a:r>
            <a:r>
              <a:rPr lang="en-GB" b="0" i="0" dirty="0">
                <a:solidFill>
                  <a:srgbClr val="3E3E3E"/>
                </a:solidFill>
                <a:effectLst/>
                <a:latin typeface="Arial" panose="020B0604020202020204" pitchFamily="34" charset="0"/>
              </a:rPr>
              <a:t>The rights of older people throughout Wales are promoted and protected through scrutinising and influencing a wide range of policy and practice to improve their lives.</a:t>
            </a:r>
          </a:p>
          <a:p>
            <a:r>
              <a:rPr lang="en-GB" dirty="0">
                <a:solidFill>
                  <a:srgbClr val="3E3E3E"/>
                </a:solidFill>
                <a:latin typeface="Arial" panose="020B0604020202020204" pitchFamily="34" charset="0"/>
              </a:rPr>
              <a:t>The Commissioner raises awareness of issues affecting older people in Wales and challenges discrimination. The commissioner’s team reviews best practice in service provision for older adults and reviews the laws affecting health and social care with older adults in mind.</a:t>
            </a:r>
            <a:endParaRPr lang="en-GB" dirty="0"/>
          </a:p>
        </p:txBody>
      </p:sp>
      <p:sp>
        <p:nvSpPr>
          <p:cNvPr id="6" name="Rectangle 5">
            <a:extLst>
              <a:ext uri="{FF2B5EF4-FFF2-40B4-BE49-F238E27FC236}">
                <a16:creationId xmlns:a16="http://schemas.microsoft.com/office/drawing/2014/main" id="{48F16C8F-9412-43D3-A42E-C8DC7CB294F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508129296"/>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D944A62A844040A1F21C91A7082325" ma:contentTypeVersion="13" ma:contentTypeDescription="Create a new document." ma:contentTypeScope="" ma:versionID="f0980a4a5becb0a1179408becbad0765">
  <xsd:schema xmlns:xsd="http://www.w3.org/2001/XMLSchema" xmlns:xs="http://www.w3.org/2001/XMLSchema" xmlns:p="http://schemas.microsoft.com/office/2006/metadata/properties" xmlns:ns3="1f9baa8c-c2f0-4eb3-9c9c-15d450a4773e" xmlns:ns4="8dc708ea-8035-414b-b787-3f94f4f03936" targetNamespace="http://schemas.microsoft.com/office/2006/metadata/properties" ma:root="true" ma:fieldsID="b763b3a3539ed2ae70b92563e4295471" ns3:_="" ns4:_="">
    <xsd:import namespace="1f9baa8c-c2f0-4eb3-9c9c-15d450a4773e"/>
    <xsd:import namespace="8dc708ea-8035-414b-b787-3f94f4f0393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9baa8c-c2f0-4eb3-9c9c-15d450a4773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c708ea-8035-414b-b787-3f94f4f0393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1E0514B1-7015-47D3-8B33-208C186FC557}">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8dc708ea-8035-414b-b787-3f94f4f03936"/>
    <ds:schemaRef ds:uri="1f9baa8c-c2f0-4eb3-9c9c-15d450a4773e"/>
    <ds:schemaRef ds:uri="http://www.w3.org/XML/1998/namespace"/>
  </ds:schemaRefs>
</ds:datastoreItem>
</file>

<file path=customXml/itemProps3.xml><?xml version="1.0" encoding="utf-8"?>
<ds:datastoreItem xmlns:ds="http://schemas.openxmlformats.org/officeDocument/2006/customXml" ds:itemID="{FB68AC11-D660-4FF5-A748-87117C796C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f9baa8c-c2f0-4eb3-9c9c-15d450a4773e"/>
    <ds:schemaRef ds:uri="8dc708ea-8035-414b-b787-3f94f4f039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19344</TotalTime>
  <Words>4430</Words>
  <Application>Microsoft Office PowerPoint</Application>
  <PresentationFormat>Widescreen</PresentationFormat>
  <Paragraphs>298</Paragraphs>
  <Slides>23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arial</vt:lpstr>
      <vt:lpstr>Calibri</vt:lpstr>
      <vt:lpstr>Gotham Rounded Book</vt:lpstr>
      <vt:lpstr>Helvetica</vt:lpstr>
      <vt:lpstr>MinionPro-Regular</vt:lpstr>
      <vt:lpstr>Open Sans</vt:lpstr>
      <vt:lpstr>Roboto-Bold</vt:lpstr>
      <vt:lpstr>Roboto-Regular</vt:lpstr>
      <vt:lpstr>Custom Design</vt:lpstr>
      <vt:lpstr>GCE Health and Social Care, and Childcare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252</cp:revision>
  <dcterms:created xsi:type="dcterms:W3CDTF">2019-02-21T11:49:42Z</dcterms:created>
  <dcterms:modified xsi:type="dcterms:W3CDTF">2021-05-26T14:32:44Z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0x01010080D944A62A844040A1F21C91A7082325</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