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 id="2147483754" r:id="rId5"/>
  </p:sldMasterIdLst>
  <p:notesMasterIdLst>
    <p:notesMasterId r:id="rId32"/>
  </p:notesMasterIdLst>
  <p:handoutMasterIdLst>
    <p:handoutMasterId r:id="rId33"/>
  </p:handoutMasterIdLst>
  <p:sldIdLst>
    <p:sldId id="776" r:id="rId6"/>
    <p:sldId id="715" r:id="rId7"/>
    <p:sldId id="886" r:id="rId8"/>
    <p:sldId id="887" r:id="rId9"/>
    <p:sldId id="932" r:id="rId10"/>
    <p:sldId id="933" r:id="rId11"/>
    <p:sldId id="934" r:id="rId12"/>
    <p:sldId id="935" r:id="rId13"/>
    <p:sldId id="936" r:id="rId14"/>
    <p:sldId id="937" r:id="rId15"/>
    <p:sldId id="938" r:id="rId16"/>
    <p:sldId id="939" r:id="rId17"/>
    <p:sldId id="940" r:id="rId18"/>
    <p:sldId id="941" r:id="rId19"/>
    <p:sldId id="942" r:id="rId20"/>
    <p:sldId id="943" r:id="rId21"/>
    <p:sldId id="944" r:id="rId22"/>
    <p:sldId id="945" r:id="rId23"/>
    <p:sldId id="946" r:id="rId24"/>
    <p:sldId id="947" r:id="rId25"/>
    <p:sldId id="948" r:id="rId26"/>
    <p:sldId id="949" r:id="rId27"/>
    <p:sldId id="950" r:id="rId28"/>
    <p:sldId id="951" r:id="rId29"/>
    <p:sldId id="952" r:id="rId30"/>
    <p:sldId id="953" r:id="rId31"/>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65B2E6"/>
    <a:srgbClr val="6699FF"/>
    <a:srgbClr val="CB076E"/>
    <a:srgbClr val="FF99FF"/>
    <a:srgbClr val="CC99FF"/>
    <a:srgbClr val="FFCC66"/>
    <a:srgbClr val="E7ECF5"/>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22" autoAdjust="0"/>
    <p:restoredTop sz="63565" autoAdjust="0"/>
  </p:normalViewPr>
  <p:slideViewPr>
    <p:cSldViewPr snapToGrid="0" snapToObjects="1">
      <p:cViewPr varScale="1">
        <p:scale>
          <a:sx n="43" d="100"/>
          <a:sy n="43" d="100"/>
        </p:scale>
        <p:origin x="72" y="840"/>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6/11/relationships/changesInfo" Target="changesInfos/changesInfo1.xml"/><Relationship Id="rId21" Type="http://schemas.openxmlformats.org/officeDocument/2006/relationships/slide" Target="slides/slide16.xml"/><Relationship Id="rId34"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s, Tania" userId="232b37cb-a817-446c-b5f8-6c2be3ba9e7b" providerId="ADAL" clId="{D9F73F5A-9AA5-476D-AE1A-DDBE41BA0C9D}"/>
    <pc:docChg chg="modSld">
      <pc:chgData name="Lucas, Tania" userId="232b37cb-a817-446c-b5f8-6c2be3ba9e7b" providerId="ADAL" clId="{D9F73F5A-9AA5-476D-AE1A-DDBE41BA0C9D}" dt="2024-09-30T13:16:03.595" v="2" actId="179"/>
      <pc:docMkLst>
        <pc:docMk/>
      </pc:docMkLst>
      <pc:sldChg chg="modSp mod">
        <pc:chgData name="Lucas, Tania" userId="232b37cb-a817-446c-b5f8-6c2be3ba9e7b" providerId="ADAL" clId="{D9F73F5A-9AA5-476D-AE1A-DDBE41BA0C9D}" dt="2024-09-30T13:16:03.595" v="2" actId="179"/>
        <pc:sldMkLst>
          <pc:docMk/>
          <pc:sldMk cId="468355849" sldId="948"/>
        </pc:sldMkLst>
        <pc:spChg chg="mod">
          <ac:chgData name="Lucas, Tania" userId="232b37cb-a817-446c-b5f8-6c2be3ba9e7b" providerId="ADAL" clId="{D9F73F5A-9AA5-476D-AE1A-DDBE41BA0C9D}" dt="2024-09-30T13:16:03.595" v="2" actId="179"/>
          <ac:spMkLst>
            <pc:docMk/>
            <pc:sldMk cId="468355849" sldId="948"/>
            <ac:spMk id="8" creationId="{B3985714-8603-E317-DD4C-C30F82396048}"/>
          </ac:spMkLst>
        </pc:spChg>
      </pc:sldChg>
    </pc:docChg>
  </pc:docChgLst>
  <pc:docChgLst>
    <pc:chgData name="Lucas, Tania" userId="232b37cb-a817-446c-b5f8-6c2be3ba9e7b" providerId="ADAL" clId="{3EDD2B6D-0AC9-45C4-BC35-420091000548}"/>
    <pc:docChg chg="modSld">
      <pc:chgData name="Lucas, Tania" userId="232b37cb-a817-446c-b5f8-6c2be3ba9e7b" providerId="ADAL" clId="{3EDD2B6D-0AC9-45C4-BC35-420091000548}" dt="2024-08-05T16:12:28.255" v="8" actId="14100"/>
      <pc:docMkLst>
        <pc:docMk/>
      </pc:docMkLst>
      <pc:sldChg chg="modSp mod">
        <pc:chgData name="Lucas, Tania" userId="232b37cb-a817-446c-b5f8-6c2be3ba9e7b" providerId="ADAL" clId="{3EDD2B6D-0AC9-45C4-BC35-420091000548}" dt="2024-08-05T16:12:28.255" v="8" actId="14100"/>
        <pc:sldMkLst>
          <pc:docMk/>
          <pc:sldMk cId="4189812219" sldId="887"/>
        </pc:sldMkLst>
        <pc:spChg chg="mod">
          <ac:chgData name="Lucas, Tania" userId="232b37cb-a817-446c-b5f8-6c2be3ba9e7b" providerId="ADAL" clId="{3EDD2B6D-0AC9-45C4-BC35-420091000548}" dt="2024-08-05T16:12:21.149" v="6" actId="14100"/>
          <ac:spMkLst>
            <pc:docMk/>
            <pc:sldMk cId="4189812219" sldId="887"/>
            <ac:spMk id="4" creationId="{C18BCF2F-D76F-442B-AE71-15AEDBAE1B5D}"/>
          </ac:spMkLst>
        </pc:spChg>
        <pc:spChg chg="mod">
          <ac:chgData name="Lucas, Tania" userId="232b37cb-a817-446c-b5f8-6c2be3ba9e7b" providerId="ADAL" clId="{3EDD2B6D-0AC9-45C4-BC35-420091000548}" dt="2024-08-05T16:12:28.255" v="8" actId="14100"/>
          <ac:spMkLst>
            <pc:docMk/>
            <pc:sldMk cId="4189812219" sldId="887"/>
            <ac:spMk id="12" creationId="{EBAF1CAC-3423-4CF1-B63B-6DDA4ABA5CAE}"/>
          </ac:spMkLst>
        </pc:spChg>
      </pc:sldChg>
      <pc:sldChg chg="modSp mod">
        <pc:chgData name="Lucas, Tania" userId="232b37cb-a817-446c-b5f8-6c2be3ba9e7b" providerId="ADAL" clId="{3EDD2B6D-0AC9-45C4-BC35-420091000548}" dt="2024-08-05T16:12:08.187" v="5" actId="14100"/>
        <pc:sldMkLst>
          <pc:docMk/>
          <pc:sldMk cId="428017617" sldId="932"/>
        </pc:sldMkLst>
        <pc:spChg chg="mod">
          <ac:chgData name="Lucas, Tania" userId="232b37cb-a817-446c-b5f8-6c2be3ba9e7b" providerId="ADAL" clId="{3EDD2B6D-0AC9-45C4-BC35-420091000548}" dt="2024-08-05T16:12:00.695" v="3" actId="14100"/>
          <ac:spMkLst>
            <pc:docMk/>
            <pc:sldMk cId="428017617" sldId="932"/>
            <ac:spMk id="4" creationId="{C18BCF2F-D76F-442B-AE71-15AEDBAE1B5D}"/>
          </ac:spMkLst>
        </pc:spChg>
        <pc:spChg chg="mod">
          <ac:chgData name="Lucas, Tania" userId="232b37cb-a817-446c-b5f8-6c2be3ba9e7b" providerId="ADAL" clId="{3EDD2B6D-0AC9-45C4-BC35-420091000548}" dt="2024-08-05T16:12:08.187" v="5" actId="14100"/>
          <ac:spMkLst>
            <pc:docMk/>
            <pc:sldMk cId="428017617" sldId="932"/>
            <ac:spMk id="12" creationId="{EBAF1CAC-3423-4CF1-B63B-6DDA4ABA5CAE}"/>
          </ac:spMkLst>
        </pc:spChg>
      </pc:sldChg>
      <pc:sldChg chg="modSp mod">
        <pc:chgData name="Lucas, Tania" userId="232b37cb-a817-446c-b5f8-6c2be3ba9e7b" providerId="ADAL" clId="{3EDD2B6D-0AC9-45C4-BC35-420091000548}" dt="2024-08-05T16:11:33.756" v="1" actId="14100"/>
        <pc:sldMkLst>
          <pc:docMk/>
          <pc:sldMk cId="2095353933" sldId="938"/>
        </pc:sldMkLst>
        <pc:spChg chg="mod">
          <ac:chgData name="Lucas, Tania" userId="232b37cb-a817-446c-b5f8-6c2be3ba9e7b" providerId="ADAL" clId="{3EDD2B6D-0AC9-45C4-BC35-420091000548}" dt="2024-08-05T16:11:33.756" v="1" actId="14100"/>
          <ac:spMkLst>
            <pc:docMk/>
            <pc:sldMk cId="2095353933" sldId="938"/>
            <ac:spMk id="12" creationId="{EBAF1CAC-3423-4CF1-B63B-6DDA4ABA5CAE}"/>
          </ac:spMkLst>
        </pc:spChg>
      </pc:sldChg>
      <pc:sldChg chg="modSp mod">
        <pc:chgData name="Lucas, Tania" userId="232b37cb-a817-446c-b5f8-6c2be3ba9e7b" providerId="ADAL" clId="{3EDD2B6D-0AC9-45C4-BC35-420091000548}" dt="2024-08-05T16:10:52.215" v="0" actId="20577"/>
        <pc:sldMkLst>
          <pc:docMk/>
          <pc:sldMk cId="2912685982" sldId="953"/>
        </pc:sldMkLst>
        <pc:spChg chg="mod">
          <ac:chgData name="Lucas, Tania" userId="232b37cb-a817-446c-b5f8-6c2be3ba9e7b" providerId="ADAL" clId="{3EDD2B6D-0AC9-45C4-BC35-420091000548}" dt="2024-08-05T16:10:52.215" v="0" actId="20577"/>
          <ac:spMkLst>
            <pc:docMk/>
            <pc:sldMk cId="2912685982" sldId="953"/>
            <ac:spMk id="4" creationId="{C18BCF2F-D76F-442B-AE71-15AEDBAE1B5D}"/>
          </ac:spMkLst>
        </pc:spChg>
      </pc:sldChg>
    </pc:docChg>
  </pc:docChgLst>
  <pc:docChgLst>
    <pc:chgData name="Lucas, Tania" userId="232b37cb-a817-446c-b5f8-6c2be3ba9e7b" providerId="ADAL" clId="{ED52B04F-AD12-4609-A52C-E033C88BE237}"/>
    <pc:docChg chg="undo custSel modSld">
      <pc:chgData name="Lucas, Tania" userId="232b37cb-a817-446c-b5f8-6c2be3ba9e7b" providerId="ADAL" clId="{ED52B04F-AD12-4609-A52C-E033C88BE237}" dt="2024-09-09T16:46:12.728" v="32" actId="1076"/>
      <pc:docMkLst>
        <pc:docMk/>
      </pc:docMkLst>
      <pc:sldChg chg="addSp modSp">
        <pc:chgData name="Lucas, Tania" userId="232b37cb-a817-446c-b5f8-6c2be3ba9e7b" providerId="ADAL" clId="{ED52B04F-AD12-4609-A52C-E033C88BE237}" dt="2024-09-09T15:11:59.985" v="6"/>
        <pc:sldMkLst>
          <pc:docMk/>
          <pc:sldMk cId="1643471483" sldId="715"/>
        </pc:sldMkLst>
        <pc:picChg chg="add mod">
          <ac:chgData name="Lucas, Tania" userId="232b37cb-a817-446c-b5f8-6c2be3ba9e7b" providerId="ADAL" clId="{ED52B04F-AD12-4609-A52C-E033C88BE237}" dt="2024-09-09T15:11:31.125" v="3"/>
          <ac:picMkLst>
            <pc:docMk/>
            <pc:sldMk cId="1643471483" sldId="715"/>
            <ac:picMk id="5" creationId="{776E5778-A142-47D1-E40A-D6826E3E6D4E}"/>
          </ac:picMkLst>
        </pc:picChg>
        <pc:picChg chg="add mod">
          <ac:chgData name="Lucas, Tania" userId="232b37cb-a817-446c-b5f8-6c2be3ba9e7b" providerId="ADAL" clId="{ED52B04F-AD12-4609-A52C-E033C88BE237}" dt="2024-09-09T15:11:59.985" v="6"/>
          <ac:picMkLst>
            <pc:docMk/>
            <pc:sldMk cId="1643471483" sldId="715"/>
            <ac:picMk id="10" creationId="{222781BC-9189-32FB-8AB1-B32574E03089}"/>
          </ac:picMkLst>
        </pc:picChg>
        <pc:cxnChg chg="add mod">
          <ac:chgData name="Lucas, Tania" userId="232b37cb-a817-446c-b5f8-6c2be3ba9e7b" providerId="ADAL" clId="{ED52B04F-AD12-4609-A52C-E033C88BE237}" dt="2024-09-09T15:11:31.125" v="3"/>
          <ac:cxnSpMkLst>
            <pc:docMk/>
            <pc:sldMk cId="1643471483" sldId="715"/>
            <ac:cxnSpMk id="4" creationId="{39F1CFE4-BDA2-0C16-9B7D-54BAC7A28FF2}"/>
          </ac:cxnSpMkLst>
        </pc:cxnChg>
        <pc:cxnChg chg="add mod">
          <ac:chgData name="Lucas, Tania" userId="232b37cb-a817-446c-b5f8-6c2be3ba9e7b" providerId="ADAL" clId="{ED52B04F-AD12-4609-A52C-E033C88BE237}" dt="2024-09-09T15:11:59.985" v="6"/>
          <ac:cxnSpMkLst>
            <pc:docMk/>
            <pc:sldMk cId="1643471483" sldId="715"/>
            <ac:cxnSpMk id="6" creationId="{16971371-4EFF-A211-C683-76235F462D06}"/>
          </ac:cxnSpMkLst>
        </pc:cxnChg>
      </pc:sldChg>
      <pc:sldChg chg="addSp modSp mod">
        <pc:chgData name="Lucas, Tania" userId="232b37cb-a817-446c-b5f8-6c2be3ba9e7b" providerId="ADAL" clId="{ED52B04F-AD12-4609-A52C-E033C88BE237}" dt="2024-09-09T16:46:12.728" v="32" actId="1076"/>
        <pc:sldMkLst>
          <pc:docMk/>
          <pc:sldMk cId="70728850" sldId="776"/>
        </pc:sldMkLst>
        <pc:spChg chg="mod">
          <ac:chgData name="Lucas, Tania" userId="232b37cb-a817-446c-b5f8-6c2be3ba9e7b" providerId="ADAL" clId="{ED52B04F-AD12-4609-A52C-E033C88BE237}" dt="2024-09-09T16:46:12.728" v="32" actId="1076"/>
          <ac:spMkLst>
            <pc:docMk/>
            <pc:sldMk cId="70728850" sldId="776"/>
            <ac:spMk id="7" creationId="{FAFB38ED-F7B4-4CC0-B42C-3224332C89FD}"/>
          </ac:spMkLst>
        </pc:spChg>
        <pc:picChg chg="add mod">
          <ac:chgData name="Lucas, Tania" userId="232b37cb-a817-446c-b5f8-6c2be3ba9e7b" providerId="ADAL" clId="{ED52B04F-AD12-4609-A52C-E033C88BE237}" dt="2024-09-09T15:11:21.956" v="1" actId="1076"/>
          <ac:picMkLst>
            <pc:docMk/>
            <pc:sldMk cId="70728850" sldId="776"/>
            <ac:picMk id="4" creationId="{776E5778-A142-47D1-E40A-D6826E3E6D4E}"/>
          </ac:picMkLst>
        </pc:picChg>
        <pc:cxnChg chg="add mod">
          <ac:chgData name="Lucas, Tania" userId="232b37cb-a817-446c-b5f8-6c2be3ba9e7b" providerId="ADAL" clId="{ED52B04F-AD12-4609-A52C-E033C88BE237}" dt="2024-09-09T15:11:21.956" v="1" actId="1076"/>
          <ac:cxnSpMkLst>
            <pc:docMk/>
            <pc:sldMk cId="70728850" sldId="776"/>
            <ac:cxnSpMk id="3" creationId="{39F1CFE4-BDA2-0C16-9B7D-54BAC7A28FF2}"/>
          </ac:cxnSpMkLst>
        </pc:cxnChg>
      </pc:sldChg>
      <pc:sldChg chg="addSp modSp">
        <pc:chgData name="Lucas, Tania" userId="232b37cb-a817-446c-b5f8-6c2be3ba9e7b" providerId="ADAL" clId="{ED52B04F-AD12-4609-A52C-E033C88BE237}" dt="2024-09-09T15:12:03.832" v="7"/>
        <pc:sldMkLst>
          <pc:docMk/>
          <pc:sldMk cId="3508002877" sldId="886"/>
        </pc:sldMkLst>
        <pc:picChg chg="add mod">
          <ac:chgData name="Lucas, Tania" userId="232b37cb-a817-446c-b5f8-6c2be3ba9e7b" providerId="ADAL" clId="{ED52B04F-AD12-4609-A52C-E033C88BE237}" dt="2024-09-09T15:12:03.832" v="7"/>
          <ac:picMkLst>
            <pc:docMk/>
            <pc:sldMk cId="3508002877" sldId="886"/>
            <ac:picMk id="3" creationId="{FD0D0963-6552-403A-06D0-4C87788F3B9C}"/>
          </ac:picMkLst>
        </pc:picChg>
        <pc:cxnChg chg="add mod">
          <ac:chgData name="Lucas, Tania" userId="232b37cb-a817-446c-b5f8-6c2be3ba9e7b" providerId="ADAL" clId="{ED52B04F-AD12-4609-A52C-E033C88BE237}" dt="2024-09-09T15:12:03.832" v="7"/>
          <ac:cxnSpMkLst>
            <pc:docMk/>
            <pc:sldMk cId="3508002877" sldId="886"/>
            <ac:cxnSpMk id="2" creationId="{699CE0F5-67FA-DC2D-27D8-DCCA677DC3FF}"/>
          </ac:cxnSpMkLst>
        </pc:cxnChg>
      </pc:sldChg>
      <pc:sldChg chg="addSp modSp">
        <pc:chgData name="Lucas, Tania" userId="232b37cb-a817-446c-b5f8-6c2be3ba9e7b" providerId="ADAL" clId="{ED52B04F-AD12-4609-A52C-E033C88BE237}" dt="2024-09-09T15:12:06.689" v="8"/>
        <pc:sldMkLst>
          <pc:docMk/>
          <pc:sldMk cId="4189812219" sldId="887"/>
        </pc:sldMkLst>
        <pc:picChg chg="add mod">
          <ac:chgData name="Lucas, Tania" userId="232b37cb-a817-446c-b5f8-6c2be3ba9e7b" providerId="ADAL" clId="{ED52B04F-AD12-4609-A52C-E033C88BE237}" dt="2024-09-09T15:12:06.689" v="8"/>
          <ac:picMkLst>
            <pc:docMk/>
            <pc:sldMk cId="4189812219" sldId="887"/>
            <ac:picMk id="3" creationId="{C415A637-5CAA-81B6-2F1A-4F0DC622DCD6}"/>
          </ac:picMkLst>
        </pc:picChg>
        <pc:cxnChg chg="add mod">
          <ac:chgData name="Lucas, Tania" userId="232b37cb-a817-446c-b5f8-6c2be3ba9e7b" providerId="ADAL" clId="{ED52B04F-AD12-4609-A52C-E033C88BE237}" dt="2024-09-09T15:12:06.689" v="8"/>
          <ac:cxnSpMkLst>
            <pc:docMk/>
            <pc:sldMk cId="4189812219" sldId="887"/>
            <ac:cxnSpMk id="2" creationId="{CE68E4F6-70AE-A8F4-3182-D09945A2A57A}"/>
          </ac:cxnSpMkLst>
        </pc:cxnChg>
      </pc:sldChg>
      <pc:sldChg chg="addSp modSp">
        <pc:chgData name="Lucas, Tania" userId="232b37cb-a817-446c-b5f8-6c2be3ba9e7b" providerId="ADAL" clId="{ED52B04F-AD12-4609-A52C-E033C88BE237}" dt="2024-09-09T15:12:09.016" v="9"/>
        <pc:sldMkLst>
          <pc:docMk/>
          <pc:sldMk cId="428017617" sldId="932"/>
        </pc:sldMkLst>
        <pc:picChg chg="add mod">
          <ac:chgData name="Lucas, Tania" userId="232b37cb-a817-446c-b5f8-6c2be3ba9e7b" providerId="ADAL" clId="{ED52B04F-AD12-4609-A52C-E033C88BE237}" dt="2024-09-09T15:12:09.016" v="9"/>
          <ac:picMkLst>
            <pc:docMk/>
            <pc:sldMk cId="428017617" sldId="932"/>
            <ac:picMk id="5" creationId="{D2CE2BDD-764F-44C0-4CD8-8DD0356181D8}"/>
          </ac:picMkLst>
        </pc:picChg>
        <pc:cxnChg chg="add mod">
          <ac:chgData name="Lucas, Tania" userId="232b37cb-a817-446c-b5f8-6c2be3ba9e7b" providerId="ADAL" clId="{ED52B04F-AD12-4609-A52C-E033C88BE237}" dt="2024-09-09T15:12:09.016" v="9"/>
          <ac:cxnSpMkLst>
            <pc:docMk/>
            <pc:sldMk cId="428017617" sldId="932"/>
            <ac:cxnSpMk id="2" creationId="{CA50159D-5102-0E11-84F8-FADE8EAEF5DA}"/>
          </ac:cxnSpMkLst>
        </pc:cxnChg>
      </pc:sldChg>
      <pc:sldChg chg="addSp modSp">
        <pc:chgData name="Lucas, Tania" userId="232b37cb-a817-446c-b5f8-6c2be3ba9e7b" providerId="ADAL" clId="{ED52B04F-AD12-4609-A52C-E033C88BE237}" dt="2024-09-09T15:12:12.092" v="10"/>
        <pc:sldMkLst>
          <pc:docMk/>
          <pc:sldMk cId="932231768" sldId="933"/>
        </pc:sldMkLst>
        <pc:picChg chg="add mod">
          <ac:chgData name="Lucas, Tania" userId="232b37cb-a817-446c-b5f8-6c2be3ba9e7b" providerId="ADAL" clId="{ED52B04F-AD12-4609-A52C-E033C88BE237}" dt="2024-09-09T15:12:12.092" v="10"/>
          <ac:picMkLst>
            <pc:docMk/>
            <pc:sldMk cId="932231768" sldId="933"/>
            <ac:picMk id="4" creationId="{B664D1A8-31A4-70BA-FDBD-9D440C36E2F0}"/>
          </ac:picMkLst>
        </pc:picChg>
        <pc:cxnChg chg="add mod">
          <ac:chgData name="Lucas, Tania" userId="232b37cb-a817-446c-b5f8-6c2be3ba9e7b" providerId="ADAL" clId="{ED52B04F-AD12-4609-A52C-E033C88BE237}" dt="2024-09-09T15:12:12.092" v="10"/>
          <ac:cxnSpMkLst>
            <pc:docMk/>
            <pc:sldMk cId="932231768" sldId="933"/>
            <ac:cxnSpMk id="2" creationId="{D8A8DDB8-5359-7664-15EA-77C724980FDF}"/>
          </ac:cxnSpMkLst>
        </pc:cxnChg>
      </pc:sldChg>
      <pc:sldChg chg="addSp modSp">
        <pc:chgData name="Lucas, Tania" userId="232b37cb-a817-446c-b5f8-6c2be3ba9e7b" providerId="ADAL" clId="{ED52B04F-AD12-4609-A52C-E033C88BE237}" dt="2024-09-09T15:12:17.902" v="11"/>
        <pc:sldMkLst>
          <pc:docMk/>
          <pc:sldMk cId="1091054063" sldId="934"/>
        </pc:sldMkLst>
        <pc:picChg chg="add mod">
          <ac:chgData name="Lucas, Tania" userId="232b37cb-a817-446c-b5f8-6c2be3ba9e7b" providerId="ADAL" clId="{ED52B04F-AD12-4609-A52C-E033C88BE237}" dt="2024-09-09T15:12:17.902" v="11"/>
          <ac:picMkLst>
            <pc:docMk/>
            <pc:sldMk cId="1091054063" sldId="934"/>
            <ac:picMk id="5" creationId="{E8EEE7AD-E146-D8C0-5356-155514C95B94}"/>
          </ac:picMkLst>
        </pc:picChg>
        <pc:cxnChg chg="add mod">
          <ac:chgData name="Lucas, Tania" userId="232b37cb-a817-446c-b5f8-6c2be3ba9e7b" providerId="ADAL" clId="{ED52B04F-AD12-4609-A52C-E033C88BE237}" dt="2024-09-09T15:12:17.902" v="11"/>
          <ac:cxnSpMkLst>
            <pc:docMk/>
            <pc:sldMk cId="1091054063" sldId="934"/>
            <ac:cxnSpMk id="2" creationId="{4FC0E670-8CC2-0A4A-E538-A3C0F1FA2D78}"/>
          </ac:cxnSpMkLst>
        </pc:cxnChg>
      </pc:sldChg>
      <pc:sldChg chg="addSp modSp">
        <pc:chgData name="Lucas, Tania" userId="232b37cb-a817-446c-b5f8-6c2be3ba9e7b" providerId="ADAL" clId="{ED52B04F-AD12-4609-A52C-E033C88BE237}" dt="2024-09-09T15:12:20.429" v="12"/>
        <pc:sldMkLst>
          <pc:docMk/>
          <pc:sldMk cId="2222462462" sldId="935"/>
        </pc:sldMkLst>
        <pc:picChg chg="add mod">
          <ac:chgData name="Lucas, Tania" userId="232b37cb-a817-446c-b5f8-6c2be3ba9e7b" providerId="ADAL" clId="{ED52B04F-AD12-4609-A52C-E033C88BE237}" dt="2024-09-09T15:12:20.429" v="12"/>
          <ac:picMkLst>
            <pc:docMk/>
            <pc:sldMk cId="2222462462" sldId="935"/>
            <ac:picMk id="5" creationId="{9D28D91A-BC3C-07B3-54A4-16EA3F0024FD}"/>
          </ac:picMkLst>
        </pc:picChg>
        <pc:cxnChg chg="add mod">
          <ac:chgData name="Lucas, Tania" userId="232b37cb-a817-446c-b5f8-6c2be3ba9e7b" providerId="ADAL" clId="{ED52B04F-AD12-4609-A52C-E033C88BE237}" dt="2024-09-09T15:12:20.429" v="12"/>
          <ac:cxnSpMkLst>
            <pc:docMk/>
            <pc:sldMk cId="2222462462" sldId="935"/>
            <ac:cxnSpMk id="2" creationId="{55DFE669-CED5-1E8F-8598-28666E88490F}"/>
          </ac:cxnSpMkLst>
        </pc:cxnChg>
      </pc:sldChg>
      <pc:sldChg chg="addSp modSp">
        <pc:chgData name="Lucas, Tania" userId="232b37cb-a817-446c-b5f8-6c2be3ba9e7b" providerId="ADAL" clId="{ED52B04F-AD12-4609-A52C-E033C88BE237}" dt="2024-09-09T15:12:23.412" v="13"/>
        <pc:sldMkLst>
          <pc:docMk/>
          <pc:sldMk cId="2665755641" sldId="936"/>
        </pc:sldMkLst>
        <pc:picChg chg="add mod">
          <ac:chgData name="Lucas, Tania" userId="232b37cb-a817-446c-b5f8-6c2be3ba9e7b" providerId="ADAL" clId="{ED52B04F-AD12-4609-A52C-E033C88BE237}" dt="2024-09-09T15:12:23.412" v="13"/>
          <ac:picMkLst>
            <pc:docMk/>
            <pc:sldMk cId="2665755641" sldId="936"/>
            <ac:picMk id="4" creationId="{0EEC92C4-0B4D-DC98-1A41-AA039281F769}"/>
          </ac:picMkLst>
        </pc:picChg>
        <pc:cxnChg chg="add mod">
          <ac:chgData name="Lucas, Tania" userId="232b37cb-a817-446c-b5f8-6c2be3ba9e7b" providerId="ADAL" clId="{ED52B04F-AD12-4609-A52C-E033C88BE237}" dt="2024-09-09T15:12:23.412" v="13"/>
          <ac:cxnSpMkLst>
            <pc:docMk/>
            <pc:sldMk cId="2665755641" sldId="936"/>
            <ac:cxnSpMk id="2" creationId="{BCC223F8-BFB8-9414-667B-667DC0D11320}"/>
          </ac:cxnSpMkLst>
        </pc:cxnChg>
      </pc:sldChg>
      <pc:sldChg chg="addSp modSp">
        <pc:chgData name="Lucas, Tania" userId="232b37cb-a817-446c-b5f8-6c2be3ba9e7b" providerId="ADAL" clId="{ED52B04F-AD12-4609-A52C-E033C88BE237}" dt="2024-09-09T15:12:26.113" v="14"/>
        <pc:sldMkLst>
          <pc:docMk/>
          <pc:sldMk cId="163716977" sldId="937"/>
        </pc:sldMkLst>
        <pc:picChg chg="add mod">
          <ac:chgData name="Lucas, Tania" userId="232b37cb-a817-446c-b5f8-6c2be3ba9e7b" providerId="ADAL" clId="{ED52B04F-AD12-4609-A52C-E033C88BE237}" dt="2024-09-09T15:12:26.113" v="14"/>
          <ac:picMkLst>
            <pc:docMk/>
            <pc:sldMk cId="163716977" sldId="937"/>
            <ac:picMk id="5" creationId="{D163C5A5-F10A-50D5-D287-EF1557795579}"/>
          </ac:picMkLst>
        </pc:picChg>
        <pc:cxnChg chg="add mod">
          <ac:chgData name="Lucas, Tania" userId="232b37cb-a817-446c-b5f8-6c2be3ba9e7b" providerId="ADAL" clId="{ED52B04F-AD12-4609-A52C-E033C88BE237}" dt="2024-09-09T15:12:26.113" v="14"/>
          <ac:cxnSpMkLst>
            <pc:docMk/>
            <pc:sldMk cId="163716977" sldId="937"/>
            <ac:cxnSpMk id="2" creationId="{93EF1CE9-BBB4-EAF4-B39D-6AD300A01C85}"/>
          </ac:cxnSpMkLst>
        </pc:cxnChg>
      </pc:sldChg>
      <pc:sldChg chg="addSp modSp">
        <pc:chgData name="Lucas, Tania" userId="232b37cb-a817-446c-b5f8-6c2be3ba9e7b" providerId="ADAL" clId="{ED52B04F-AD12-4609-A52C-E033C88BE237}" dt="2024-09-09T15:12:28.500" v="15"/>
        <pc:sldMkLst>
          <pc:docMk/>
          <pc:sldMk cId="2095353933" sldId="938"/>
        </pc:sldMkLst>
        <pc:picChg chg="add mod">
          <ac:chgData name="Lucas, Tania" userId="232b37cb-a817-446c-b5f8-6c2be3ba9e7b" providerId="ADAL" clId="{ED52B04F-AD12-4609-A52C-E033C88BE237}" dt="2024-09-09T15:12:28.500" v="15"/>
          <ac:picMkLst>
            <pc:docMk/>
            <pc:sldMk cId="2095353933" sldId="938"/>
            <ac:picMk id="5" creationId="{687290A7-5F64-39F8-5E75-10553B9574C5}"/>
          </ac:picMkLst>
        </pc:picChg>
        <pc:cxnChg chg="add mod">
          <ac:chgData name="Lucas, Tania" userId="232b37cb-a817-446c-b5f8-6c2be3ba9e7b" providerId="ADAL" clId="{ED52B04F-AD12-4609-A52C-E033C88BE237}" dt="2024-09-09T15:12:28.500" v="15"/>
          <ac:cxnSpMkLst>
            <pc:docMk/>
            <pc:sldMk cId="2095353933" sldId="938"/>
            <ac:cxnSpMk id="2" creationId="{A60E8A6B-97F5-89B3-E98D-EFA468E310A9}"/>
          </ac:cxnSpMkLst>
        </pc:cxnChg>
      </pc:sldChg>
      <pc:sldChg chg="addSp modSp">
        <pc:chgData name="Lucas, Tania" userId="232b37cb-a817-446c-b5f8-6c2be3ba9e7b" providerId="ADAL" clId="{ED52B04F-AD12-4609-A52C-E033C88BE237}" dt="2024-09-09T15:12:30.902" v="16"/>
        <pc:sldMkLst>
          <pc:docMk/>
          <pc:sldMk cId="228678872" sldId="939"/>
        </pc:sldMkLst>
        <pc:picChg chg="add mod">
          <ac:chgData name="Lucas, Tania" userId="232b37cb-a817-446c-b5f8-6c2be3ba9e7b" providerId="ADAL" clId="{ED52B04F-AD12-4609-A52C-E033C88BE237}" dt="2024-09-09T15:12:30.902" v="16"/>
          <ac:picMkLst>
            <pc:docMk/>
            <pc:sldMk cId="228678872" sldId="939"/>
            <ac:picMk id="4" creationId="{9BFBEF14-4349-7DB6-A04F-B94089CF653A}"/>
          </ac:picMkLst>
        </pc:picChg>
        <pc:cxnChg chg="add mod">
          <ac:chgData name="Lucas, Tania" userId="232b37cb-a817-446c-b5f8-6c2be3ba9e7b" providerId="ADAL" clId="{ED52B04F-AD12-4609-A52C-E033C88BE237}" dt="2024-09-09T15:12:30.902" v="16"/>
          <ac:cxnSpMkLst>
            <pc:docMk/>
            <pc:sldMk cId="228678872" sldId="939"/>
            <ac:cxnSpMk id="2" creationId="{4FBDFDAC-0E31-A51C-3BC0-45FB7B12BD7E}"/>
          </ac:cxnSpMkLst>
        </pc:cxnChg>
      </pc:sldChg>
      <pc:sldChg chg="addSp modSp">
        <pc:chgData name="Lucas, Tania" userId="232b37cb-a817-446c-b5f8-6c2be3ba9e7b" providerId="ADAL" clId="{ED52B04F-AD12-4609-A52C-E033C88BE237}" dt="2024-09-09T15:12:33.336" v="17"/>
        <pc:sldMkLst>
          <pc:docMk/>
          <pc:sldMk cId="2149028671" sldId="940"/>
        </pc:sldMkLst>
        <pc:picChg chg="add mod">
          <ac:chgData name="Lucas, Tania" userId="232b37cb-a817-446c-b5f8-6c2be3ba9e7b" providerId="ADAL" clId="{ED52B04F-AD12-4609-A52C-E033C88BE237}" dt="2024-09-09T15:12:33.336" v="17"/>
          <ac:picMkLst>
            <pc:docMk/>
            <pc:sldMk cId="2149028671" sldId="940"/>
            <ac:picMk id="5" creationId="{B697716E-622F-37D9-BAE6-4159C088619A}"/>
          </ac:picMkLst>
        </pc:picChg>
        <pc:cxnChg chg="add mod">
          <ac:chgData name="Lucas, Tania" userId="232b37cb-a817-446c-b5f8-6c2be3ba9e7b" providerId="ADAL" clId="{ED52B04F-AD12-4609-A52C-E033C88BE237}" dt="2024-09-09T15:12:33.336" v="17"/>
          <ac:cxnSpMkLst>
            <pc:docMk/>
            <pc:sldMk cId="2149028671" sldId="940"/>
            <ac:cxnSpMk id="2" creationId="{D43FB832-4843-5A58-2DA4-070A363F148A}"/>
          </ac:cxnSpMkLst>
        </pc:cxnChg>
      </pc:sldChg>
      <pc:sldChg chg="addSp modSp">
        <pc:chgData name="Lucas, Tania" userId="232b37cb-a817-446c-b5f8-6c2be3ba9e7b" providerId="ADAL" clId="{ED52B04F-AD12-4609-A52C-E033C88BE237}" dt="2024-09-09T15:12:36.604" v="18"/>
        <pc:sldMkLst>
          <pc:docMk/>
          <pc:sldMk cId="801746186" sldId="941"/>
        </pc:sldMkLst>
        <pc:picChg chg="add mod">
          <ac:chgData name="Lucas, Tania" userId="232b37cb-a817-446c-b5f8-6c2be3ba9e7b" providerId="ADAL" clId="{ED52B04F-AD12-4609-A52C-E033C88BE237}" dt="2024-09-09T15:12:36.604" v="18"/>
          <ac:picMkLst>
            <pc:docMk/>
            <pc:sldMk cId="801746186" sldId="941"/>
            <ac:picMk id="5" creationId="{4CE078A2-2813-54C9-F5A3-2784C133020E}"/>
          </ac:picMkLst>
        </pc:picChg>
        <pc:cxnChg chg="add mod">
          <ac:chgData name="Lucas, Tania" userId="232b37cb-a817-446c-b5f8-6c2be3ba9e7b" providerId="ADAL" clId="{ED52B04F-AD12-4609-A52C-E033C88BE237}" dt="2024-09-09T15:12:36.604" v="18"/>
          <ac:cxnSpMkLst>
            <pc:docMk/>
            <pc:sldMk cId="801746186" sldId="941"/>
            <ac:cxnSpMk id="2" creationId="{66813117-A87A-CC87-4889-3C0A1FE42E45}"/>
          </ac:cxnSpMkLst>
        </pc:cxnChg>
      </pc:sldChg>
      <pc:sldChg chg="addSp modSp">
        <pc:chgData name="Lucas, Tania" userId="232b37cb-a817-446c-b5f8-6c2be3ba9e7b" providerId="ADAL" clId="{ED52B04F-AD12-4609-A52C-E033C88BE237}" dt="2024-09-09T15:12:40.041" v="19"/>
        <pc:sldMkLst>
          <pc:docMk/>
          <pc:sldMk cId="3719103558" sldId="942"/>
        </pc:sldMkLst>
        <pc:picChg chg="add mod">
          <ac:chgData name="Lucas, Tania" userId="232b37cb-a817-446c-b5f8-6c2be3ba9e7b" providerId="ADAL" clId="{ED52B04F-AD12-4609-A52C-E033C88BE237}" dt="2024-09-09T15:12:40.041" v="19"/>
          <ac:picMkLst>
            <pc:docMk/>
            <pc:sldMk cId="3719103558" sldId="942"/>
            <ac:picMk id="4" creationId="{4BAF7EFE-019A-869B-E3C9-BBCC4DDE9465}"/>
          </ac:picMkLst>
        </pc:picChg>
        <pc:cxnChg chg="add mod">
          <ac:chgData name="Lucas, Tania" userId="232b37cb-a817-446c-b5f8-6c2be3ba9e7b" providerId="ADAL" clId="{ED52B04F-AD12-4609-A52C-E033C88BE237}" dt="2024-09-09T15:12:40.041" v="19"/>
          <ac:cxnSpMkLst>
            <pc:docMk/>
            <pc:sldMk cId="3719103558" sldId="942"/>
            <ac:cxnSpMk id="2" creationId="{0B403670-D052-35D8-CE1A-996F17B45F4C}"/>
          </ac:cxnSpMkLst>
        </pc:cxnChg>
      </pc:sldChg>
      <pc:sldChg chg="addSp modSp">
        <pc:chgData name="Lucas, Tania" userId="232b37cb-a817-446c-b5f8-6c2be3ba9e7b" providerId="ADAL" clId="{ED52B04F-AD12-4609-A52C-E033C88BE237}" dt="2024-09-09T15:12:42.194" v="20"/>
        <pc:sldMkLst>
          <pc:docMk/>
          <pc:sldMk cId="1881753354" sldId="943"/>
        </pc:sldMkLst>
        <pc:picChg chg="add mod">
          <ac:chgData name="Lucas, Tania" userId="232b37cb-a817-446c-b5f8-6c2be3ba9e7b" providerId="ADAL" clId="{ED52B04F-AD12-4609-A52C-E033C88BE237}" dt="2024-09-09T15:12:42.194" v="20"/>
          <ac:picMkLst>
            <pc:docMk/>
            <pc:sldMk cId="1881753354" sldId="943"/>
            <ac:picMk id="5" creationId="{A9A813EC-DA3B-96B6-6C3B-82E7AA81C654}"/>
          </ac:picMkLst>
        </pc:picChg>
        <pc:cxnChg chg="add mod">
          <ac:chgData name="Lucas, Tania" userId="232b37cb-a817-446c-b5f8-6c2be3ba9e7b" providerId="ADAL" clId="{ED52B04F-AD12-4609-A52C-E033C88BE237}" dt="2024-09-09T15:12:42.194" v="20"/>
          <ac:cxnSpMkLst>
            <pc:docMk/>
            <pc:sldMk cId="1881753354" sldId="943"/>
            <ac:cxnSpMk id="2" creationId="{D404974B-F6DE-F70D-C44F-E563C40837D0}"/>
          </ac:cxnSpMkLst>
        </pc:cxnChg>
      </pc:sldChg>
      <pc:sldChg chg="addSp modSp">
        <pc:chgData name="Lucas, Tania" userId="232b37cb-a817-446c-b5f8-6c2be3ba9e7b" providerId="ADAL" clId="{ED52B04F-AD12-4609-A52C-E033C88BE237}" dt="2024-09-09T15:12:44.689" v="21"/>
        <pc:sldMkLst>
          <pc:docMk/>
          <pc:sldMk cId="523936110" sldId="944"/>
        </pc:sldMkLst>
        <pc:picChg chg="add mod">
          <ac:chgData name="Lucas, Tania" userId="232b37cb-a817-446c-b5f8-6c2be3ba9e7b" providerId="ADAL" clId="{ED52B04F-AD12-4609-A52C-E033C88BE237}" dt="2024-09-09T15:12:44.689" v="21"/>
          <ac:picMkLst>
            <pc:docMk/>
            <pc:sldMk cId="523936110" sldId="944"/>
            <ac:picMk id="5" creationId="{6E57977E-3569-D301-B1A9-30D1DFFB3C31}"/>
          </ac:picMkLst>
        </pc:picChg>
        <pc:cxnChg chg="add mod">
          <ac:chgData name="Lucas, Tania" userId="232b37cb-a817-446c-b5f8-6c2be3ba9e7b" providerId="ADAL" clId="{ED52B04F-AD12-4609-A52C-E033C88BE237}" dt="2024-09-09T15:12:44.689" v="21"/>
          <ac:cxnSpMkLst>
            <pc:docMk/>
            <pc:sldMk cId="523936110" sldId="944"/>
            <ac:cxnSpMk id="2" creationId="{4CA9BF4A-9630-7862-A0A8-B762A6F6715D}"/>
          </ac:cxnSpMkLst>
        </pc:cxnChg>
      </pc:sldChg>
      <pc:sldChg chg="addSp modSp">
        <pc:chgData name="Lucas, Tania" userId="232b37cb-a817-446c-b5f8-6c2be3ba9e7b" providerId="ADAL" clId="{ED52B04F-AD12-4609-A52C-E033C88BE237}" dt="2024-09-09T15:12:46.653" v="22"/>
        <pc:sldMkLst>
          <pc:docMk/>
          <pc:sldMk cId="2264156166" sldId="945"/>
        </pc:sldMkLst>
        <pc:picChg chg="add mod">
          <ac:chgData name="Lucas, Tania" userId="232b37cb-a817-446c-b5f8-6c2be3ba9e7b" providerId="ADAL" clId="{ED52B04F-AD12-4609-A52C-E033C88BE237}" dt="2024-09-09T15:12:46.653" v="22"/>
          <ac:picMkLst>
            <pc:docMk/>
            <pc:sldMk cId="2264156166" sldId="945"/>
            <ac:picMk id="4" creationId="{E27C6DDA-0A94-2D46-1868-6059F06EA9DB}"/>
          </ac:picMkLst>
        </pc:picChg>
        <pc:cxnChg chg="add mod">
          <ac:chgData name="Lucas, Tania" userId="232b37cb-a817-446c-b5f8-6c2be3ba9e7b" providerId="ADAL" clId="{ED52B04F-AD12-4609-A52C-E033C88BE237}" dt="2024-09-09T15:12:46.653" v="22"/>
          <ac:cxnSpMkLst>
            <pc:docMk/>
            <pc:sldMk cId="2264156166" sldId="945"/>
            <ac:cxnSpMk id="2" creationId="{60232449-5014-77A2-421B-233079B7BF3B}"/>
          </ac:cxnSpMkLst>
        </pc:cxnChg>
      </pc:sldChg>
      <pc:sldChg chg="addSp modSp">
        <pc:chgData name="Lucas, Tania" userId="232b37cb-a817-446c-b5f8-6c2be3ba9e7b" providerId="ADAL" clId="{ED52B04F-AD12-4609-A52C-E033C88BE237}" dt="2024-09-09T15:12:48.864" v="23"/>
        <pc:sldMkLst>
          <pc:docMk/>
          <pc:sldMk cId="341896404" sldId="946"/>
        </pc:sldMkLst>
        <pc:picChg chg="add mod">
          <ac:chgData name="Lucas, Tania" userId="232b37cb-a817-446c-b5f8-6c2be3ba9e7b" providerId="ADAL" clId="{ED52B04F-AD12-4609-A52C-E033C88BE237}" dt="2024-09-09T15:12:48.864" v="23"/>
          <ac:picMkLst>
            <pc:docMk/>
            <pc:sldMk cId="341896404" sldId="946"/>
            <ac:picMk id="5" creationId="{AED2CB2F-89A5-2962-04DA-663D369E88B6}"/>
          </ac:picMkLst>
        </pc:picChg>
        <pc:cxnChg chg="add mod">
          <ac:chgData name="Lucas, Tania" userId="232b37cb-a817-446c-b5f8-6c2be3ba9e7b" providerId="ADAL" clId="{ED52B04F-AD12-4609-A52C-E033C88BE237}" dt="2024-09-09T15:12:48.864" v="23"/>
          <ac:cxnSpMkLst>
            <pc:docMk/>
            <pc:sldMk cId="341896404" sldId="946"/>
            <ac:cxnSpMk id="2" creationId="{1D272BAF-9F2C-7CE2-9D6F-8FE8F8847726}"/>
          </ac:cxnSpMkLst>
        </pc:cxnChg>
      </pc:sldChg>
      <pc:sldChg chg="addSp modSp">
        <pc:chgData name="Lucas, Tania" userId="232b37cb-a817-446c-b5f8-6c2be3ba9e7b" providerId="ADAL" clId="{ED52B04F-AD12-4609-A52C-E033C88BE237}" dt="2024-09-09T15:12:50.937" v="24"/>
        <pc:sldMkLst>
          <pc:docMk/>
          <pc:sldMk cId="2967970247" sldId="947"/>
        </pc:sldMkLst>
        <pc:picChg chg="add mod">
          <ac:chgData name="Lucas, Tania" userId="232b37cb-a817-446c-b5f8-6c2be3ba9e7b" providerId="ADAL" clId="{ED52B04F-AD12-4609-A52C-E033C88BE237}" dt="2024-09-09T15:12:50.937" v="24"/>
          <ac:picMkLst>
            <pc:docMk/>
            <pc:sldMk cId="2967970247" sldId="947"/>
            <ac:picMk id="5" creationId="{C8ECD6E3-42D4-7FE2-ABD0-5E67BA66FBB0}"/>
          </ac:picMkLst>
        </pc:picChg>
        <pc:cxnChg chg="add mod">
          <ac:chgData name="Lucas, Tania" userId="232b37cb-a817-446c-b5f8-6c2be3ba9e7b" providerId="ADAL" clId="{ED52B04F-AD12-4609-A52C-E033C88BE237}" dt="2024-09-09T15:12:50.937" v="24"/>
          <ac:cxnSpMkLst>
            <pc:docMk/>
            <pc:sldMk cId="2967970247" sldId="947"/>
            <ac:cxnSpMk id="2" creationId="{4FE2407D-46E1-0C53-7D7B-DBF9DA0FF476}"/>
          </ac:cxnSpMkLst>
        </pc:cxnChg>
      </pc:sldChg>
      <pc:sldChg chg="addSp modSp">
        <pc:chgData name="Lucas, Tania" userId="232b37cb-a817-446c-b5f8-6c2be3ba9e7b" providerId="ADAL" clId="{ED52B04F-AD12-4609-A52C-E033C88BE237}" dt="2024-09-09T15:12:53.104" v="25"/>
        <pc:sldMkLst>
          <pc:docMk/>
          <pc:sldMk cId="468355849" sldId="948"/>
        </pc:sldMkLst>
        <pc:picChg chg="add mod">
          <ac:chgData name="Lucas, Tania" userId="232b37cb-a817-446c-b5f8-6c2be3ba9e7b" providerId="ADAL" clId="{ED52B04F-AD12-4609-A52C-E033C88BE237}" dt="2024-09-09T15:12:53.104" v="25"/>
          <ac:picMkLst>
            <pc:docMk/>
            <pc:sldMk cId="468355849" sldId="948"/>
            <ac:picMk id="4" creationId="{37591BAA-D870-2E06-F538-4B27F50F5077}"/>
          </ac:picMkLst>
        </pc:picChg>
        <pc:cxnChg chg="add mod">
          <ac:chgData name="Lucas, Tania" userId="232b37cb-a817-446c-b5f8-6c2be3ba9e7b" providerId="ADAL" clId="{ED52B04F-AD12-4609-A52C-E033C88BE237}" dt="2024-09-09T15:12:53.104" v="25"/>
          <ac:cxnSpMkLst>
            <pc:docMk/>
            <pc:sldMk cId="468355849" sldId="948"/>
            <ac:cxnSpMk id="2" creationId="{A952B4B5-2A5B-3C55-3FBC-F6597029C48D}"/>
          </ac:cxnSpMkLst>
        </pc:cxnChg>
      </pc:sldChg>
      <pc:sldChg chg="addSp modSp">
        <pc:chgData name="Lucas, Tania" userId="232b37cb-a817-446c-b5f8-6c2be3ba9e7b" providerId="ADAL" clId="{ED52B04F-AD12-4609-A52C-E033C88BE237}" dt="2024-09-09T15:12:55.114" v="26"/>
        <pc:sldMkLst>
          <pc:docMk/>
          <pc:sldMk cId="815933707" sldId="949"/>
        </pc:sldMkLst>
        <pc:picChg chg="add mod">
          <ac:chgData name="Lucas, Tania" userId="232b37cb-a817-446c-b5f8-6c2be3ba9e7b" providerId="ADAL" clId="{ED52B04F-AD12-4609-A52C-E033C88BE237}" dt="2024-09-09T15:12:55.114" v="26"/>
          <ac:picMkLst>
            <pc:docMk/>
            <pc:sldMk cId="815933707" sldId="949"/>
            <ac:picMk id="5" creationId="{2C5C0176-433B-7F32-26EF-ADE5CF008CAF}"/>
          </ac:picMkLst>
        </pc:picChg>
        <pc:cxnChg chg="add mod">
          <ac:chgData name="Lucas, Tania" userId="232b37cb-a817-446c-b5f8-6c2be3ba9e7b" providerId="ADAL" clId="{ED52B04F-AD12-4609-A52C-E033C88BE237}" dt="2024-09-09T15:12:55.114" v="26"/>
          <ac:cxnSpMkLst>
            <pc:docMk/>
            <pc:sldMk cId="815933707" sldId="949"/>
            <ac:cxnSpMk id="2" creationId="{50309E86-C2AE-5DB9-733C-B38169F3C1BE}"/>
          </ac:cxnSpMkLst>
        </pc:cxnChg>
      </pc:sldChg>
      <pc:sldChg chg="addSp modSp">
        <pc:chgData name="Lucas, Tania" userId="232b37cb-a817-446c-b5f8-6c2be3ba9e7b" providerId="ADAL" clId="{ED52B04F-AD12-4609-A52C-E033C88BE237}" dt="2024-09-09T15:12:57.531" v="27"/>
        <pc:sldMkLst>
          <pc:docMk/>
          <pc:sldMk cId="764961488" sldId="950"/>
        </pc:sldMkLst>
        <pc:picChg chg="add mod">
          <ac:chgData name="Lucas, Tania" userId="232b37cb-a817-446c-b5f8-6c2be3ba9e7b" providerId="ADAL" clId="{ED52B04F-AD12-4609-A52C-E033C88BE237}" dt="2024-09-09T15:12:57.531" v="27"/>
          <ac:picMkLst>
            <pc:docMk/>
            <pc:sldMk cId="764961488" sldId="950"/>
            <ac:picMk id="5" creationId="{01C1F89B-D4DC-948B-8E6B-1148E8430615}"/>
          </ac:picMkLst>
        </pc:picChg>
        <pc:cxnChg chg="add mod">
          <ac:chgData name="Lucas, Tania" userId="232b37cb-a817-446c-b5f8-6c2be3ba9e7b" providerId="ADAL" clId="{ED52B04F-AD12-4609-A52C-E033C88BE237}" dt="2024-09-09T15:12:57.531" v="27"/>
          <ac:cxnSpMkLst>
            <pc:docMk/>
            <pc:sldMk cId="764961488" sldId="950"/>
            <ac:cxnSpMk id="2" creationId="{74CBFCEF-021D-C96F-E3A5-0B7269377214}"/>
          </ac:cxnSpMkLst>
        </pc:cxnChg>
      </pc:sldChg>
      <pc:sldChg chg="addSp modSp">
        <pc:chgData name="Lucas, Tania" userId="232b37cb-a817-446c-b5f8-6c2be3ba9e7b" providerId="ADAL" clId="{ED52B04F-AD12-4609-A52C-E033C88BE237}" dt="2024-09-09T15:12:59.609" v="28"/>
        <pc:sldMkLst>
          <pc:docMk/>
          <pc:sldMk cId="1371479155" sldId="951"/>
        </pc:sldMkLst>
        <pc:picChg chg="add mod">
          <ac:chgData name="Lucas, Tania" userId="232b37cb-a817-446c-b5f8-6c2be3ba9e7b" providerId="ADAL" clId="{ED52B04F-AD12-4609-A52C-E033C88BE237}" dt="2024-09-09T15:12:59.609" v="28"/>
          <ac:picMkLst>
            <pc:docMk/>
            <pc:sldMk cId="1371479155" sldId="951"/>
            <ac:picMk id="4" creationId="{637E9245-A108-E9EB-06E0-7A9C155A04CE}"/>
          </ac:picMkLst>
        </pc:picChg>
        <pc:cxnChg chg="add mod">
          <ac:chgData name="Lucas, Tania" userId="232b37cb-a817-446c-b5f8-6c2be3ba9e7b" providerId="ADAL" clId="{ED52B04F-AD12-4609-A52C-E033C88BE237}" dt="2024-09-09T15:12:59.609" v="28"/>
          <ac:cxnSpMkLst>
            <pc:docMk/>
            <pc:sldMk cId="1371479155" sldId="951"/>
            <ac:cxnSpMk id="2" creationId="{3371E515-1500-71DE-3B6B-E02E6ADF2A20}"/>
          </ac:cxnSpMkLst>
        </pc:cxnChg>
      </pc:sldChg>
      <pc:sldChg chg="addSp modSp">
        <pc:chgData name="Lucas, Tania" userId="232b37cb-a817-446c-b5f8-6c2be3ba9e7b" providerId="ADAL" clId="{ED52B04F-AD12-4609-A52C-E033C88BE237}" dt="2024-09-09T15:13:02.186" v="29"/>
        <pc:sldMkLst>
          <pc:docMk/>
          <pc:sldMk cId="2130775203" sldId="952"/>
        </pc:sldMkLst>
        <pc:picChg chg="add mod">
          <ac:chgData name="Lucas, Tania" userId="232b37cb-a817-446c-b5f8-6c2be3ba9e7b" providerId="ADAL" clId="{ED52B04F-AD12-4609-A52C-E033C88BE237}" dt="2024-09-09T15:13:02.186" v="29"/>
          <ac:picMkLst>
            <pc:docMk/>
            <pc:sldMk cId="2130775203" sldId="952"/>
            <ac:picMk id="5" creationId="{43990CA3-DA37-4F7E-D64E-3292F380B851}"/>
          </ac:picMkLst>
        </pc:picChg>
        <pc:cxnChg chg="add mod">
          <ac:chgData name="Lucas, Tania" userId="232b37cb-a817-446c-b5f8-6c2be3ba9e7b" providerId="ADAL" clId="{ED52B04F-AD12-4609-A52C-E033C88BE237}" dt="2024-09-09T15:13:02.186" v="29"/>
          <ac:cxnSpMkLst>
            <pc:docMk/>
            <pc:sldMk cId="2130775203" sldId="952"/>
            <ac:cxnSpMk id="2" creationId="{462C9CDE-CF12-77EF-6529-DBFA06657EC2}"/>
          </ac:cxnSpMkLst>
        </pc:cxnChg>
      </pc:sldChg>
      <pc:sldChg chg="addSp modSp">
        <pc:chgData name="Lucas, Tania" userId="232b37cb-a817-446c-b5f8-6c2be3ba9e7b" providerId="ADAL" clId="{ED52B04F-AD12-4609-A52C-E033C88BE237}" dt="2024-09-09T15:13:06.447" v="30"/>
        <pc:sldMkLst>
          <pc:docMk/>
          <pc:sldMk cId="2912685982" sldId="953"/>
        </pc:sldMkLst>
        <pc:picChg chg="add mod">
          <ac:chgData name="Lucas, Tania" userId="232b37cb-a817-446c-b5f8-6c2be3ba9e7b" providerId="ADAL" clId="{ED52B04F-AD12-4609-A52C-E033C88BE237}" dt="2024-09-09T15:13:06.447" v="30"/>
          <ac:picMkLst>
            <pc:docMk/>
            <pc:sldMk cId="2912685982" sldId="953"/>
            <ac:picMk id="5" creationId="{0DB1A713-8E88-E067-FEFC-F5CE8892DFFF}"/>
          </ac:picMkLst>
        </pc:picChg>
        <pc:cxnChg chg="add mod">
          <ac:chgData name="Lucas, Tania" userId="232b37cb-a817-446c-b5f8-6c2be3ba9e7b" providerId="ADAL" clId="{ED52B04F-AD12-4609-A52C-E033C88BE237}" dt="2024-09-09T15:13:06.447" v="30"/>
          <ac:cxnSpMkLst>
            <pc:docMk/>
            <pc:sldMk cId="2912685982" sldId="953"/>
            <ac:cxnSpMk id="2" creationId="{D419AA69-4F32-8844-F08F-DF6D4C49868F}"/>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9/30/2024</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9/30/2024</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C573A14-1418-8445-A355-C4659B6B9114}" type="slidenum">
              <a:rPr lang="en-US" smtClean="0"/>
              <a:t>2</a:t>
            </a:fld>
            <a:endParaRPr lang="en-US"/>
          </a:p>
        </p:txBody>
      </p:sp>
    </p:spTree>
    <p:extLst>
      <p:ext uri="{BB962C8B-B14F-4D97-AF65-F5344CB8AC3E}">
        <p14:creationId xmlns:p14="http://schemas.microsoft.com/office/powerpoint/2010/main" val="37930210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035961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0818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411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 id="2147483743"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407438846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8" r:id="rId3"/>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jp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1"/>
          <p:cNvSpPr txBox="1">
            <a:spLocks/>
          </p:cNvSpPr>
          <p:nvPr/>
        </p:nvSpPr>
        <p:spPr>
          <a:xfrm>
            <a:off x="567793" y="5283479"/>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ts val="150"/>
              </a:spcBef>
              <a:spcAft>
                <a:spcPts val="0"/>
              </a:spcAft>
              <a:buClrTx/>
              <a:buSzTx/>
              <a:buFontTx/>
              <a:buNone/>
              <a:tabLst/>
              <a:defRPr/>
            </a:pPr>
            <a:endParaRPr kumimoji="0" lang="en-US" i="0" strike="noStrike" kern="1200" cap="none" spc="0" normalizeH="0" baseline="0" noProof="0" dirty="0">
              <a:ln>
                <a:noFill/>
              </a:ln>
              <a:solidFill>
                <a:srgbClr val="0070C0"/>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7" name="TextBox 6">
            <a:extLst>
              <a:ext uri="{FF2B5EF4-FFF2-40B4-BE49-F238E27FC236}">
                <a16:creationId xmlns:a16="http://schemas.microsoft.com/office/drawing/2014/main" id="{FAFB38ED-F7B4-4CC0-B42C-3224332C89FD}"/>
              </a:ext>
            </a:extLst>
          </p:cNvPr>
          <p:cNvSpPr txBox="1"/>
          <p:nvPr/>
        </p:nvSpPr>
        <p:spPr>
          <a:xfrm>
            <a:off x="153646" y="287484"/>
            <a:ext cx="5816230" cy="461665"/>
          </a:xfrm>
          <a:prstGeom prst="rect">
            <a:avLst/>
          </a:prstGeom>
          <a:noFill/>
        </p:spPr>
        <p:txBody>
          <a:bodyPr wrap="square" rtlCol="0">
            <a:spAutoFit/>
          </a:bodyPr>
          <a:lstStyle/>
          <a:p>
            <a:r>
              <a:rPr lang="en-US" sz="2400" dirty="0">
                <a:solidFill>
                  <a:srgbClr val="0077C8"/>
                </a:solidFill>
                <a:latin typeface="+mj-lt"/>
                <a:ea typeface="Lato" charset="0"/>
                <a:cs typeface="Lato" charset="0"/>
              </a:rPr>
              <a:t>On-line Exam Review – June 2024</a:t>
            </a:r>
          </a:p>
        </p:txBody>
      </p:sp>
      <p:sp>
        <p:nvSpPr>
          <p:cNvPr id="8" name="Title 1">
            <a:extLst>
              <a:ext uri="{FF2B5EF4-FFF2-40B4-BE49-F238E27FC236}">
                <a16:creationId xmlns:a16="http://schemas.microsoft.com/office/drawing/2014/main" id="{E3B5CC99-D978-45E5-9B95-EC0A7651F12C}"/>
              </a:ext>
            </a:extLst>
          </p:cNvPr>
          <p:cNvSpPr txBox="1">
            <a:spLocks/>
          </p:cNvSpPr>
          <p:nvPr/>
        </p:nvSpPr>
        <p:spPr>
          <a:xfrm>
            <a:off x="297080" y="1051131"/>
            <a:ext cx="10745293"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a:solidFill>
                  <a:srgbClr val="0077C8"/>
                </a:solidFill>
                <a:latin typeface="Arial" panose="020B0604020202020204" pitchFamily="34" charset="0"/>
                <a:ea typeface="Lato" charset="0"/>
                <a:cs typeface="Arial" panose="020B0604020202020204" pitchFamily="34" charset="0"/>
              </a:rPr>
              <a:t>Level 2 Children’s Care, Play, Learning and Development: Practice and Theory</a:t>
            </a:r>
          </a:p>
          <a:p>
            <a:pPr defTabSz="457200">
              <a:lnSpc>
                <a:spcPct val="100000"/>
              </a:lnSpc>
              <a:spcBef>
                <a:spcPts val="150"/>
              </a:spcBef>
              <a:defRPr/>
            </a:pPr>
            <a:r>
              <a:rPr lang="en-US" sz="2400" dirty="0">
                <a:solidFill>
                  <a:srgbClr val="0077C8"/>
                </a:solidFill>
              </a:rPr>
              <a:t>Unit 216 – Understanding Children’s Care, Play, Learning and Development </a:t>
            </a:r>
          </a:p>
          <a:p>
            <a:pPr defTabSz="457200">
              <a:lnSpc>
                <a:spcPct val="100000"/>
              </a:lnSpc>
              <a:spcBef>
                <a:spcPts val="150"/>
              </a:spcBef>
              <a:defRPr/>
            </a:pPr>
            <a:r>
              <a:rPr lang="en-US" sz="2400" dirty="0">
                <a:latin typeface="Arial" panose="020B0604020202020204" pitchFamily="34" charset="0"/>
                <a:ea typeface="Lato" charset="0"/>
                <a:cs typeface="Arial" panose="020B0604020202020204" pitchFamily="34" charset="0"/>
              </a:rPr>
              <a:t> </a:t>
            </a:r>
          </a:p>
        </p:txBody>
      </p:sp>
      <p:pic>
        <p:nvPicPr>
          <p:cNvPr id="2" name="Picture 1">
            <a:extLst>
              <a:ext uri="{FF2B5EF4-FFF2-40B4-BE49-F238E27FC236}">
                <a16:creationId xmlns:a16="http://schemas.microsoft.com/office/drawing/2014/main" id="{6E5195F8-F75B-2945-C328-51B8067E8F9E}"/>
              </a:ext>
            </a:extLst>
          </p:cNvPr>
          <p:cNvPicPr>
            <a:picLocks noChangeAspect="1"/>
          </p:cNvPicPr>
          <p:nvPr/>
        </p:nvPicPr>
        <p:blipFill rotWithShape="1">
          <a:blip r:embed="rId3"/>
          <a:srcRect b="6719"/>
          <a:stretch/>
        </p:blipFill>
        <p:spPr>
          <a:xfrm>
            <a:off x="0" y="2145354"/>
            <a:ext cx="12192000" cy="4712646"/>
          </a:xfrm>
          <a:prstGeom prst="rect">
            <a:avLst/>
          </a:prstGeom>
        </p:spPr>
      </p:pic>
      <p:cxnSp>
        <p:nvCxnSpPr>
          <p:cNvPr id="3" name="Straight Connector 2">
            <a:extLst>
              <a:ext uri="{FF2B5EF4-FFF2-40B4-BE49-F238E27FC236}">
                <a16:creationId xmlns:a16="http://schemas.microsoft.com/office/drawing/2014/main" id="{39F1CFE4-BDA2-0C16-9B7D-54BAC7A28FF2}"/>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descr="A logo with a book and text&#10;&#10;Description automatically generated with medium confidence">
            <a:extLst>
              <a:ext uri="{FF2B5EF4-FFF2-40B4-BE49-F238E27FC236}">
                <a16:creationId xmlns:a16="http://schemas.microsoft.com/office/drawing/2014/main" id="{776E5778-A142-47D1-E40A-D6826E3E6D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70728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8042988" y="1219396"/>
            <a:ext cx="3634006" cy="4524315"/>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i="1" dirty="0">
                <a:solidFill>
                  <a:srgbClr val="0070C0"/>
                </a:solidFill>
              </a:rPr>
              <a:t>This question included a description of  one of the seven well-being goals from the act This learner took full advantage of that information and used it to develop a full, clear response gaining a full 6 marks. Again, examples from practice can be seen to support knowledge and understanding, where the explanation develops around culture.</a:t>
            </a:r>
            <a:br>
              <a:rPr lang="en-GB" b="1" i="1" dirty="0">
                <a:solidFill>
                  <a:srgbClr val="0070C0"/>
                </a:solidFill>
              </a:rPr>
            </a:br>
            <a:endParaRPr lang="en-GB" i="1" dirty="0">
              <a:solidFill>
                <a:srgbClr val="0070C0"/>
              </a:solidFill>
            </a:endParaRPr>
          </a:p>
          <a:p>
            <a:r>
              <a:rPr lang="en-GB" b="1" i="1" dirty="0">
                <a:solidFill>
                  <a:srgbClr val="0070C0"/>
                </a:solidFill>
              </a:rPr>
              <a:t>Marks awarded 6/6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725747" y="1095284"/>
            <a:ext cx="4087882"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3 (b) Candidate’s answer with Principal Examiner’s comments</a:t>
            </a:r>
          </a:p>
        </p:txBody>
      </p:sp>
      <p:sp>
        <p:nvSpPr>
          <p:cNvPr id="3" name="TextBox 2">
            <a:extLst>
              <a:ext uri="{FF2B5EF4-FFF2-40B4-BE49-F238E27FC236}">
                <a16:creationId xmlns:a16="http://schemas.microsoft.com/office/drawing/2014/main" id="{3AA5321E-00F3-1715-372F-EA6766C1814F}"/>
              </a:ext>
            </a:extLst>
          </p:cNvPr>
          <p:cNvSpPr txBox="1"/>
          <p:nvPr/>
        </p:nvSpPr>
        <p:spPr>
          <a:xfrm>
            <a:off x="282575" y="1083355"/>
            <a:ext cx="6092456" cy="5632311"/>
          </a:xfrm>
          <a:prstGeom prst="rect">
            <a:avLst/>
          </a:prstGeom>
          <a:noFill/>
        </p:spPr>
        <p:txBody>
          <a:bodyPr wrap="square">
            <a:spAutoFit/>
          </a:bodyPr>
          <a:lstStyle/>
          <a:p>
            <a:r>
              <a:rPr lang="en-US" dirty="0"/>
              <a:t>This goal impacts on childcare in Wales as it means that all cultures, heritages and languages as well as Welsh should be respected. This goal will also impact on childcare as the childcare workers shall introduce more activities around culture and different events in different cultures such as Chinese New Year, and they should also teach and plan activities to do with Wales such s teaching them about the Eisteddfod and using the Welsh language where possible such as saying '</a:t>
            </a:r>
            <a:r>
              <a:rPr lang="en-US" dirty="0" err="1"/>
              <a:t>coch</a:t>
            </a:r>
            <a:r>
              <a:rPr lang="en-US" dirty="0"/>
              <a:t>' for 'red' or when a child asks to use the toilet they ask in Welsh instead. Childcare workers and the children in the setting shall also respect the different cultures, heritages and backgrounds of other children. This goal will also impact on childcare through the use of more creative arts </a:t>
            </a:r>
            <a:r>
              <a:rPr lang="en-US" dirty="0" err="1"/>
              <a:t>activies</a:t>
            </a:r>
            <a:r>
              <a:rPr lang="en-US" dirty="0"/>
              <a:t> such as paintings and other crafts which can promote self expression, Childcare settings should also encourage children to participate in sports, which this act states, they can do this by not only doing weekly PE sessions but also taking them outside on walks, doing sports days, or even doing forest schools.</a:t>
            </a:r>
            <a:endParaRPr lang="en-GB" dirty="0"/>
          </a:p>
        </p:txBody>
      </p:sp>
      <p:cxnSp>
        <p:nvCxnSpPr>
          <p:cNvPr id="2" name="Straight Connector 1">
            <a:extLst>
              <a:ext uri="{FF2B5EF4-FFF2-40B4-BE49-F238E27FC236}">
                <a16:creationId xmlns:a16="http://schemas.microsoft.com/office/drawing/2014/main" id="{93EF1CE9-BBB4-EAF4-B39D-6AD300A01C85}"/>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D163C5A5-F10A-50D5-D287-EF15577955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1637169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6540" y="1219396"/>
            <a:ext cx="4040454" cy="3970318"/>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i="1" dirty="0">
                <a:solidFill>
                  <a:srgbClr val="0070C0"/>
                </a:solidFill>
              </a:rPr>
              <a:t>Another example of  very good understanding of the requirements for this question. The learner has made use of the rider provided and developed a response in relation to it.</a:t>
            </a:r>
          </a:p>
          <a:p>
            <a:r>
              <a:rPr lang="en-GB" i="1" dirty="0">
                <a:solidFill>
                  <a:srgbClr val="0070C0"/>
                </a:solidFill>
              </a:rPr>
              <a:t>The explanation is slightly off track and does not give specific examples as the previous learner does. This could be the reason for the loss of one mark.</a:t>
            </a:r>
            <a:br>
              <a:rPr lang="en-GB" b="1" i="1" dirty="0">
                <a:solidFill>
                  <a:srgbClr val="0070C0"/>
                </a:solidFill>
              </a:rPr>
            </a:br>
            <a:endParaRPr lang="en-GB" i="1" dirty="0">
              <a:solidFill>
                <a:srgbClr val="0070C0"/>
              </a:solidFill>
            </a:endParaRPr>
          </a:p>
          <a:p>
            <a:r>
              <a:rPr lang="en-GB" b="1" i="1" dirty="0">
                <a:solidFill>
                  <a:srgbClr val="0070C0"/>
                </a:solidFill>
              </a:rPr>
              <a:t>Marks awarded 5/6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095284"/>
            <a:ext cx="4403836" cy="4543320"/>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3 (b) Candidate’s answer with Principal Examiner’s comments</a:t>
            </a:r>
          </a:p>
        </p:txBody>
      </p:sp>
      <p:sp>
        <p:nvSpPr>
          <p:cNvPr id="3" name="TextBox 2">
            <a:extLst>
              <a:ext uri="{FF2B5EF4-FFF2-40B4-BE49-F238E27FC236}">
                <a16:creationId xmlns:a16="http://schemas.microsoft.com/office/drawing/2014/main" id="{5ED02A5F-5D5C-7971-17FC-9D5DE83B0993}"/>
              </a:ext>
            </a:extLst>
          </p:cNvPr>
          <p:cNvSpPr txBox="1"/>
          <p:nvPr/>
        </p:nvSpPr>
        <p:spPr>
          <a:xfrm>
            <a:off x="282575" y="1219396"/>
            <a:ext cx="6092456" cy="4801314"/>
          </a:xfrm>
          <a:prstGeom prst="rect">
            <a:avLst/>
          </a:prstGeom>
          <a:noFill/>
        </p:spPr>
        <p:txBody>
          <a:bodyPr wrap="square">
            <a:spAutoFit/>
          </a:bodyPr>
          <a:lstStyle/>
          <a:p>
            <a:r>
              <a:rPr lang="en-US" dirty="0"/>
              <a:t>having the seven well-being goals in a childcare practice can help children to learn and </a:t>
            </a:r>
            <a:r>
              <a:rPr lang="en-US" dirty="0" err="1"/>
              <a:t>experence</a:t>
            </a:r>
            <a:r>
              <a:rPr lang="en-US" dirty="0"/>
              <a:t> new things. for example culture, they will be able to learn more about the place they live, for example they could learn </a:t>
            </a:r>
            <a:r>
              <a:rPr lang="en-US" dirty="0" err="1"/>
              <a:t>asomething</a:t>
            </a:r>
            <a:r>
              <a:rPr lang="en-US" dirty="0"/>
              <a:t> they </a:t>
            </a:r>
            <a:r>
              <a:rPr lang="en-US" dirty="0" err="1"/>
              <a:t>didnt</a:t>
            </a:r>
            <a:r>
              <a:rPr lang="en-US" dirty="0"/>
              <a:t> know before and go there with their parents/ carers making a memory that will last forever. a another example would be the </a:t>
            </a:r>
            <a:r>
              <a:rPr lang="en-US" dirty="0" err="1"/>
              <a:t>welsh</a:t>
            </a:r>
            <a:r>
              <a:rPr lang="en-US" dirty="0"/>
              <a:t> language, having the children learning </a:t>
            </a:r>
            <a:r>
              <a:rPr lang="en-US" dirty="0" err="1"/>
              <a:t>welsh</a:t>
            </a:r>
            <a:r>
              <a:rPr lang="en-US" dirty="0"/>
              <a:t> in childcare setting can help the children/ child in the future and they can talk to others in </a:t>
            </a:r>
            <a:r>
              <a:rPr lang="en-US" dirty="0" err="1"/>
              <a:t>welsh</a:t>
            </a:r>
            <a:r>
              <a:rPr lang="en-US" dirty="0"/>
              <a:t> who may not speak </a:t>
            </a:r>
            <a:r>
              <a:rPr lang="en-US" dirty="0" err="1"/>
              <a:t>english</a:t>
            </a:r>
            <a:r>
              <a:rPr lang="en-US" dirty="0"/>
              <a:t>. it may also have a impact on a job they may what to have, as people most likely give the job to some one who speaks </a:t>
            </a:r>
            <a:r>
              <a:rPr lang="en-US" dirty="0" err="1"/>
              <a:t>englsh</a:t>
            </a:r>
            <a:r>
              <a:rPr lang="en-US" dirty="0"/>
              <a:t> and </a:t>
            </a:r>
            <a:r>
              <a:rPr lang="en-US" dirty="0" err="1"/>
              <a:t>welsh</a:t>
            </a:r>
            <a:r>
              <a:rPr lang="en-US" dirty="0"/>
              <a:t>, </a:t>
            </a:r>
            <a:r>
              <a:rPr lang="en-US" dirty="0" err="1"/>
              <a:t>instend</a:t>
            </a:r>
            <a:r>
              <a:rPr lang="en-US" dirty="0"/>
              <a:t> of someone who </a:t>
            </a:r>
            <a:r>
              <a:rPr lang="en-US" dirty="0" err="1"/>
              <a:t>justs</a:t>
            </a:r>
            <a:r>
              <a:rPr lang="en-US" dirty="0"/>
              <a:t> speaks </a:t>
            </a:r>
            <a:r>
              <a:rPr lang="en-US" dirty="0" err="1"/>
              <a:t>english.another</a:t>
            </a:r>
            <a:r>
              <a:rPr lang="en-US" dirty="0"/>
              <a:t> example would be if children are encouraged to play sports and they like it will most likely make the child feel happy and </a:t>
            </a:r>
            <a:r>
              <a:rPr lang="en-US" dirty="0" err="1"/>
              <a:t>acompliced</a:t>
            </a:r>
            <a:r>
              <a:rPr lang="en-US" dirty="0"/>
              <a:t>. also it can reduce the risk of a heart defect, when older.</a:t>
            </a:r>
            <a:endParaRPr lang="en-GB" dirty="0"/>
          </a:p>
        </p:txBody>
      </p:sp>
      <p:cxnSp>
        <p:nvCxnSpPr>
          <p:cNvPr id="2" name="Straight Connector 1">
            <a:extLst>
              <a:ext uri="{FF2B5EF4-FFF2-40B4-BE49-F238E27FC236}">
                <a16:creationId xmlns:a16="http://schemas.microsoft.com/office/drawing/2014/main" id="{A60E8A6B-97F5-89B3-E98D-EFA468E310A9}"/>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687290A7-5F64-39F8-5E75-10553B9574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20953539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5 and mark scheme </a:t>
            </a:r>
          </a:p>
        </p:txBody>
      </p:sp>
      <p:pic>
        <p:nvPicPr>
          <p:cNvPr id="3" name="Picture 2">
            <a:extLst>
              <a:ext uri="{FF2B5EF4-FFF2-40B4-BE49-F238E27FC236}">
                <a16:creationId xmlns:a16="http://schemas.microsoft.com/office/drawing/2014/main" id="{DD8DF76F-DD9F-D358-E10D-CB850CE337F2}"/>
              </a:ext>
            </a:extLst>
          </p:cNvPr>
          <p:cNvPicPr>
            <a:picLocks noChangeAspect="1"/>
          </p:cNvPicPr>
          <p:nvPr/>
        </p:nvPicPr>
        <p:blipFill rotWithShape="1">
          <a:blip r:embed="rId2"/>
          <a:srcRect b="22818"/>
          <a:stretch/>
        </p:blipFill>
        <p:spPr>
          <a:xfrm>
            <a:off x="282012" y="1083036"/>
            <a:ext cx="5703673" cy="3087748"/>
          </a:xfrm>
          <a:prstGeom prst="rect">
            <a:avLst/>
          </a:prstGeom>
        </p:spPr>
      </p:pic>
      <p:sp>
        <p:nvSpPr>
          <p:cNvPr id="6" name="TextBox 5">
            <a:extLst>
              <a:ext uri="{FF2B5EF4-FFF2-40B4-BE49-F238E27FC236}">
                <a16:creationId xmlns:a16="http://schemas.microsoft.com/office/drawing/2014/main" id="{0B77C491-554B-688A-FFDA-33EF9B43F623}"/>
              </a:ext>
            </a:extLst>
          </p:cNvPr>
          <p:cNvSpPr txBox="1"/>
          <p:nvPr/>
        </p:nvSpPr>
        <p:spPr>
          <a:xfrm>
            <a:off x="282013" y="4318295"/>
            <a:ext cx="4905808" cy="2411238"/>
          </a:xfrm>
          <a:prstGeom prst="rect">
            <a:avLst/>
          </a:prstGeom>
          <a:noFill/>
        </p:spPr>
        <p:txBody>
          <a:bodyPr wrap="square">
            <a:spAutoFit/>
          </a:bodyPr>
          <a:lstStyle/>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0</a:t>
            </a:r>
            <a:r>
              <a:rPr lang="en-GB" sz="1100" dirty="0">
                <a:effectLst/>
                <a:latin typeface="Arial" panose="020B0604020202020204" pitchFamily="34" charset="0"/>
                <a:ea typeface="Calibri" panose="020F0502020204030204" pitchFamily="34" charset="0"/>
                <a:cs typeface="Tahoma" panose="020B0604030504040204" pitchFamily="34" charset="0"/>
              </a:rPr>
              <a:t> </a:t>
            </a:r>
            <a:r>
              <a:rPr lang="en-GB" sz="1100" b="1" dirty="0">
                <a:effectLst/>
                <a:latin typeface="Arial" panose="020B0604020202020204" pitchFamily="34" charset="0"/>
                <a:ea typeface="Calibri" panose="020F0502020204030204" pitchFamily="34" charset="0"/>
                <a:cs typeface="Tahoma" panose="020B0604030504040204" pitchFamily="34" charset="0"/>
              </a:rPr>
              <a:t>marks</a:t>
            </a:r>
            <a:r>
              <a:rPr lang="en-GB" sz="1100" dirty="0">
                <a:effectLst/>
                <a:latin typeface="Arial" panose="020B0604020202020204" pitchFamily="34" charset="0"/>
                <a:ea typeface="Calibri" panose="020F0502020204030204" pitchFamily="34" charset="0"/>
                <a:cs typeface="Tahoma" panose="020B0604030504040204" pitchFamily="34" charset="0"/>
              </a:rPr>
              <a:t> where response is not creditworthy</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1-2</a:t>
            </a:r>
            <a:r>
              <a:rPr lang="en-GB" sz="1100" dirty="0">
                <a:effectLst/>
                <a:latin typeface="Arial" panose="020B0604020202020204" pitchFamily="34" charset="0"/>
                <a:ea typeface="Calibri" panose="020F0502020204030204" pitchFamily="34" charset="0"/>
                <a:cs typeface="Tahoma" panose="020B0604030504040204" pitchFamily="34" charset="0"/>
              </a:rPr>
              <a:t> </a:t>
            </a:r>
            <a:r>
              <a:rPr lang="en-GB" sz="1100" b="1" dirty="0">
                <a:effectLst/>
                <a:latin typeface="Arial" panose="020B0604020202020204" pitchFamily="34" charset="0"/>
                <a:ea typeface="Calibri" panose="020F0502020204030204" pitchFamily="34" charset="0"/>
                <a:cs typeface="Tahoma" panose="020B0604030504040204" pitchFamily="34" charset="0"/>
              </a:rPr>
              <a:t>marks</a:t>
            </a:r>
            <a:r>
              <a:rPr lang="en-GB" sz="1100" dirty="0">
                <a:effectLst/>
                <a:latin typeface="Arial" panose="020B0604020202020204" pitchFamily="34" charset="0"/>
                <a:ea typeface="Calibri" panose="020F0502020204030204" pitchFamily="34" charset="0"/>
                <a:cs typeface="Tahoma" panose="020B0604030504040204" pitchFamily="34" charset="0"/>
              </a:rPr>
              <a:t> for a basic analysis which shows limited knowledge and understanding of how a secure attachment supports the development of self-esteem, independence, and social skills.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3-4</a:t>
            </a:r>
            <a:r>
              <a:rPr lang="en-GB" sz="1100" dirty="0">
                <a:effectLst/>
                <a:latin typeface="Arial" panose="020B0604020202020204" pitchFamily="34" charset="0"/>
                <a:ea typeface="Calibri" panose="020F0502020204030204" pitchFamily="34" charset="0"/>
                <a:cs typeface="Tahoma" panose="020B0604030504040204" pitchFamily="34" charset="0"/>
              </a:rPr>
              <a:t> </a:t>
            </a:r>
            <a:r>
              <a:rPr lang="en-GB" sz="1100" b="1" dirty="0">
                <a:effectLst/>
                <a:latin typeface="Arial" panose="020B0604020202020204" pitchFamily="34" charset="0"/>
                <a:ea typeface="Calibri" panose="020F0502020204030204" pitchFamily="34" charset="0"/>
                <a:cs typeface="Tahoma" panose="020B0604030504040204" pitchFamily="34" charset="0"/>
              </a:rPr>
              <a:t>marks</a:t>
            </a:r>
            <a:r>
              <a:rPr lang="en-GB" sz="1100" dirty="0">
                <a:effectLst/>
                <a:latin typeface="Arial" panose="020B0604020202020204" pitchFamily="34" charset="0"/>
                <a:ea typeface="Calibri" panose="020F0502020204030204" pitchFamily="34" charset="0"/>
                <a:cs typeface="Tahoma" panose="020B0604030504040204" pitchFamily="34" charset="0"/>
              </a:rPr>
              <a:t> for a good analysis which shows some knowledge and understanding of how a secure attachment supports the development of self-esteem, independence, and social skills.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5-6 marks</a:t>
            </a:r>
            <a:r>
              <a:rPr lang="en-GB" sz="1100" dirty="0">
                <a:effectLst/>
                <a:latin typeface="Arial" panose="020B0604020202020204" pitchFamily="34" charset="0"/>
                <a:ea typeface="Calibri" panose="020F0502020204030204" pitchFamily="34" charset="0"/>
                <a:cs typeface="Tahoma" panose="020B0604030504040204" pitchFamily="34" charset="0"/>
              </a:rPr>
              <a:t> for a very good analysis which shows sound knowledge and understanding of how a secure attachment supports the development of self-esteem, independence, and social skills.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
        <p:nvSpPr>
          <p:cNvPr id="8" name="TextBox 7">
            <a:extLst>
              <a:ext uri="{FF2B5EF4-FFF2-40B4-BE49-F238E27FC236}">
                <a16:creationId xmlns:a16="http://schemas.microsoft.com/office/drawing/2014/main" id="{B9FE1CAD-AB87-9AA9-2222-3E16D2101ABC}"/>
              </a:ext>
            </a:extLst>
          </p:cNvPr>
          <p:cNvSpPr txBox="1"/>
          <p:nvPr/>
        </p:nvSpPr>
        <p:spPr>
          <a:xfrm>
            <a:off x="6736702" y="1077142"/>
            <a:ext cx="5173284" cy="5198987"/>
          </a:xfrm>
          <a:prstGeom prst="rect">
            <a:avLst/>
          </a:prstGeom>
          <a:noFill/>
        </p:spPr>
        <p:txBody>
          <a:bodyPr wrap="square">
            <a:spAutoFit/>
          </a:bodyPr>
          <a:lstStyle/>
          <a:p>
            <a:pPr>
              <a:lnSpc>
                <a:spcPct val="115000"/>
              </a:lnSpc>
              <a:spcAft>
                <a:spcPts val="1000"/>
              </a:spcAft>
            </a:pPr>
            <a:r>
              <a:rPr lang="en-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Response may refer to:</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a secure attachment helps children deal with stress which supports well-being and happiness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a secure attachment supports children when faced with challenges and encourages feelings of success and happiness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a secure attachment supports good mental health into adult hood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children who have a secure attachment can deal with life’s pressures and develop independence skills for living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securely attached children are confident when facing challenges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securely attached children relate well to others which supports friendships and relationships in later life</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children who are securely attached are better able to problem solve therefore not over worry where problems arise</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a secure attachment encourages children to be confident. Confident children are not afraid to ask questions, this will support their well-being.</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Securely attached children are more likely to express their feelings which will support development of self esteem</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securely attached children may demonstrate an interest in academic work as opposed to the child who may lack interest in school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a secure attachment supports a child’s assertiveness which promotes confidence</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spcAft>
                <a:spcPts val="1000"/>
              </a:spcAft>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children who are securely attached are often empathetic to others, this also supports development of responsibility and trust</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dirty="0">
                <a:effectLst/>
                <a:latin typeface="Arial" panose="020B0604020202020204" pitchFamily="34" charset="0"/>
                <a:ea typeface="Calibri" panose="020F0502020204030204" pitchFamily="34" charset="0"/>
                <a:cs typeface="Tahoma" panose="020B0604030504040204" pitchFamily="34" charset="0"/>
              </a:rPr>
              <a:t>This list is not exhaustive.</a:t>
            </a:r>
            <a:br>
              <a:rPr lang="en-GB" sz="1100" dirty="0">
                <a:effectLst/>
                <a:latin typeface="Arial" panose="020B0604020202020204" pitchFamily="34" charset="0"/>
                <a:ea typeface="Calibri" panose="020F0502020204030204" pitchFamily="34" charset="0"/>
                <a:cs typeface="Tahoma" panose="020B0604030504040204" pitchFamily="34" charset="0"/>
              </a:rPr>
            </a:br>
            <a:r>
              <a:rPr lang="en-GB" sz="1100" dirty="0">
                <a:effectLst/>
                <a:latin typeface="Arial" panose="020B0604020202020204" pitchFamily="34" charset="0"/>
                <a:ea typeface="Calibri" panose="020F0502020204030204" pitchFamily="34" charset="0"/>
              </a:rPr>
              <a:t>Credit any other relevant response.</a:t>
            </a:r>
            <a:endParaRPr lang="en-GB" dirty="0"/>
          </a:p>
        </p:txBody>
      </p:sp>
      <p:sp>
        <p:nvSpPr>
          <p:cNvPr id="11" name="TextBox 10">
            <a:extLst>
              <a:ext uri="{FF2B5EF4-FFF2-40B4-BE49-F238E27FC236}">
                <a16:creationId xmlns:a16="http://schemas.microsoft.com/office/drawing/2014/main" id="{C482E6D4-726E-29F7-D139-A16CB5F22249}"/>
              </a:ext>
            </a:extLst>
          </p:cNvPr>
          <p:cNvSpPr txBox="1"/>
          <p:nvPr/>
        </p:nvSpPr>
        <p:spPr>
          <a:xfrm>
            <a:off x="6276594" y="-29313"/>
            <a:ext cx="6093500" cy="923330"/>
          </a:xfrm>
          <a:prstGeom prst="rect">
            <a:avLst/>
          </a:prstGeom>
          <a:noFill/>
        </p:spPr>
        <p:txBody>
          <a:bodyPr wrap="square">
            <a:spAutoFit/>
          </a:bodyPr>
          <a:lstStyle/>
          <a:p>
            <a:r>
              <a:rPr lang="en-US" sz="1800" dirty="0">
                <a:solidFill>
                  <a:schemeClr val="accent1"/>
                </a:solidFill>
              </a:rPr>
              <a:t>Command Verb: </a:t>
            </a:r>
            <a:r>
              <a:rPr lang="en-US" b="1" i="1" dirty="0" err="1">
                <a:solidFill>
                  <a:schemeClr val="accent1"/>
                </a:solidFill>
              </a:rPr>
              <a:t>Analyse</a:t>
            </a:r>
            <a:r>
              <a:rPr lang="en-US" i="1" dirty="0">
                <a:solidFill>
                  <a:schemeClr val="accent1"/>
                </a:solidFill>
              </a:rPr>
              <a:t> </a:t>
            </a:r>
          </a:p>
          <a:p>
            <a:r>
              <a:rPr lang="en-US" i="1" dirty="0">
                <a:solidFill>
                  <a:schemeClr val="accent1"/>
                </a:solidFill>
              </a:rPr>
              <a:t>Examine an issue in detail/how parts </a:t>
            </a:r>
          </a:p>
          <a:p>
            <a:r>
              <a:rPr lang="en-US" i="1" dirty="0">
                <a:solidFill>
                  <a:schemeClr val="accent1"/>
                </a:solidFill>
              </a:rPr>
              <a:t>relate to whole, to explain and interpret</a:t>
            </a:r>
            <a:endParaRPr lang="en-US" sz="1800" i="1" dirty="0">
              <a:solidFill>
                <a:schemeClr val="accent1"/>
              </a:solidFill>
            </a:endParaRPr>
          </a:p>
        </p:txBody>
      </p:sp>
      <p:cxnSp>
        <p:nvCxnSpPr>
          <p:cNvPr id="2" name="Straight Connector 1">
            <a:extLst>
              <a:ext uri="{FF2B5EF4-FFF2-40B4-BE49-F238E27FC236}">
                <a16:creationId xmlns:a16="http://schemas.microsoft.com/office/drawing/2014/main" id="{4FBDFDAC-0E31-A51C-3BC0-45FB7B12BD7E}"/>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descr="A logo with a book and text&#10;&#10;Description automatically generated with medium confidence">
            <a:extLst>
              <a:ext uri="{FF2B5EF4-FFF2-40B4-BE49-F238E27FC236}">
                <a16:creationId xmlns:a16="http://schemas.microsoft.com/office/drawing/2014/main" id="{9BFBEF14-4349-7DB6-A04F-B94089CF65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2286788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915940" y="1219396"/>
            <a:ext cx="3761053" cy="4801314"/>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br>
              <a:rPr lang="en-GB" b="1" i="1" dirty="0">
                <a:solidFill>
                  <a:srgbClr val="0070C0"/>
                </a:solidFill>
              </a:rPr>
            </a:br>
            <a:r>
              <a:rPr lang="en-GB" i="1" dirty="0">
                <a:solidFill>
                  <a:srgbClr val="0070C0"/>
                </a:solidFill>
              </a:rPr>
              <a:t>The logical approach in this response has allowed the learner to cover all areas as required, self-esteem, independence and social skills. This has contributed to the high mark achieved. </a:t>
            </a:r>
          </a:p>
          <a:p>
            <a:endParaRPr lang="en-GB" i="1" dirty="0">
              <a:solidFill>
                <a:srgbClr val="0070C0"/>
              </a:solidFill>
            </a:endParaRPr>
          </a:p>
          <a:p>
            <a:r>
              <a:rPr lang="en-GB" i="1" dirty="0">
                <a:solidFill>
                  <a:srgbClr val="0070C0"/>
                </a:solidFill>
              </a:rPr>
              <a:t>Although an attempted at analysis has been made this is not clear  throughout and more practical examples could have supported this to gain full marks.</a:t>
            </a:r>
          </a:p>
          <a:p>
            <a:endParaRPr lang="en-GB" i="1" dirty="0">
              <a:solidFill>
                <a:srgbClr val="0070C0"/>
              </a:solidFill>
            </a:endParaRPr>
          </a:p>
          <a:p>
            <a:r>
              <a:rPr lang="en-GB" b="1" i="1" dirty="0">
                <a:solidFill>
                  <a:srgbClr val="0070C0"/>
                </a:solidFill>
              </a:rPr>
              <a:t>Marks awarded 5/6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623109" y="1095284"/>
            <a:ext cx="4190519"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5 Candidate’s answer with Principal Examiner’s comments</a:t>
            </a:r>
          </a:p>
        </p:txBody>
      </p:sp>
      <p:sp>
        <p:nvSpPr>
          <p:cNvPr id="3" name="TextBox 2">
            <a:extLst>
              <a:ext uri="{FF2B5EF4-FFF2-40B4-BE49-F238E27FC236}">
                <a16:creationId xmlns:a16="http://schemas.microsoft.com/office/drawing/2014/main" id="{198ECD0A-F674-FCB5-A2FA-936A669948EB}"/>
              </a:ext>
            </a:extLst>
          </p:cNvPr>
          <p:cNvSpPr txBox="1"/>
          <p:nvPr/>
        </p:nvSpPr>
        <p:spPr>
          <a:xfrm>
            <a:off x="127406" y="1082817"/>
            <a:ext cx="6528575" cy="5509200"/>
          </a:xfrm>
          <a:prstGeom prst="rect">
            <a:avLst/>
          </a:prstGeom>
          <a:noFill/>
        </p:spPr>
        <p:txBody>
          <a:bodyPr wrap="square">
            <a:spAutoFit/>
          </a:bodyPr>
          <a:lstStyle/>
          <a:p>
            <a:r>
              <a:rPr lang="en-US" sz="1600" dirty="0"/>
              <a:t>A secure attachment will help support the </a:t>
            </a:r>
            <a:r>
              <a:rPr lang="en-US" sz="1600" dirty="0" err="1"/>
              <a:t>develpoment</a:t>
            </a:r>
            <a:r>
              <a:rPr lang="en-US" sz="1600" dirty="0"/>
              <a:t> of a child's-self esteem as if they are doing something with the person they have secured the secure attachment with and they do it well, the adult may give them praise or a sticker which will overall boost their self-esteem and confidence. A child knowing that they have a secure attachment and someone to fall back on if something ever goes wrong can also help with their self-esteem as they may be open to trying more new things as they know they will have someone to fall back on, this may also help with the child's resilience and how they cope if something does go wrong. Having a secure attachment can also help support independence as the person they have formed a secure attachment with may be independent themselves and children often seem to imitate the people around them, they may also talk to them and encourage them to try things and do activities on their own to boost their independence. A secure attachment will also help support the development of a child's social skills as they can talk to the person they have formed a close attachment to, and that person may play with them and do activities with them to further boost those skills. If a child has a secure attachment with someone that also means that they feel safe and secure around them making them feel like they can open up and talk to them about anything which will also boost their social skills as well as their well-being and mental health.</a:t>
            </a:r>
            <a:endParaRPr lang="en-GB" sz="1600" dirty="0"/>
          </a:p>
        </p:txBody>
      </p:sp>
      <p:cxnSp>
        <p:nvCxnSpPr>
          <p:cNvPr id="2" name="Straight Connector 1">
            <a:extLst>
              <a:ext uri="{FF2B5EF4-FFF2-40B4-BE49-F238E27FC236}">
                <a16:creationId xmlns:a16="http://schemas.microsoft.com/office/drawing/2014/main" id="{D43FB832-4843-5A58-2DA4-070A363F148A}"/>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B697716E-622F-37D9-BAE6-4159C08861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21490286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8148005" y="1511439"/>
            <a:ext cx="3665623" cy="4247317"/>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i="1" dirty="0">
                <a:solidFill>
                  <a:srgbClr val="0070C0"/>
                </a:solidFill>
              </a:rPr>
              <a:t>This response also follows a logical progression to ensure all points a covered. There is clear analysis where the learner uses relevant vocabulary such “could be” “this is because” and uses comparison to support points made. Examples also support analysis which the examiner would have considered towards the full marks awarded.</a:t>
            </a:r>
            <a:br>
              <a:rPr lang="en-GB" b="1" i="1" dirty="0">
                <a:solidFill>
                  <a:srgbClr val="0070C0"/>
                </a:solidFill>
              </a:rPr>
            </a:br>
            <a:endParaRPr lang="en-GB" i="1" dirty="0">
              <a:solidFill>
                <a:srgbClr val="0070C0"/>
              </a:solidFill>
            </a:endParaRPr>
          </a:p>
          <a:p>
            <a:r>
              <a:rPr lang="en-GB" b="1" i="1" dirty="0">
                <a:solidFill>
                  <a:srgbClr val="0070C0"/>
                </a:solidFill>
              </a:rPr>
              <a:t>Marks awarded 6/6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800391" y="1095284"/>
            <a:ext cx="4013237"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5 Candidate’s answer with Principal Examiner’s comments</a:t>
            </a:r>
          </a:p>
        </p:txBody>
      </p:sp>
      <p:sp>
        <p:nvSpPr>
          <p:cNvPr id="3" name="TextBox 2">
            <a:extLst>
              <a:ext uri="{FF2B5EF4-FFF2-40B4-BE49-F238E27FC236}">
                <a16:creationId xmlns:a16="http://schemas.microsoft.com/office/drawing/2014/main" id="{1BBD9BFF-BCE4-6477-1ECE-4EFBC0139500}"/>
              </a:ext>
            </a:extLst>
          </p:cNvPr>
          <p:cNvSpPr txBox="1"/>
          <p:nvPr/>
        </p:nvSpPr>
        <p:spPr>
          <a:xfrm>
            <a:off x="282575" y="1172159"/>
            <a:ext cx="6092456" cy="4524315"/>
          </a:xfrm>
          <a:prstGeom prst="rect">
            <a:avLst/>
          </a:prstGeom>
          <a:noFill/>
        </p:spPr>
        <p:txBody>
          <a:bodyPr wrap="square">
            <a:spAutoFit/>
          </a:bodyPr>
          <a:lstStyle/>
          <a:p>
            <a:r>
              <a:rPr lang="en-US" dirty="0"/>
              <a:t>if a child as an secure attachment that child will most likely have a better self esteem when they are older this could be because they will feel that they have someone to rely on. and </a:t>
            </a:r>
            <a:r>
              <a:rPr lang="en-US" dirty="0" err="1"/>
              <a:t>mosty</a:t>
            </a:r>
            <a:r>
              <a:rPr lang="en-US" dirty="0"/>
              <a:t> likely wont feel alone, then someone who may not have a secure </a:t>
            </a:r>
            <a:r>
              <a:rPr lang="en-US" dirty="0" err="1"/>
              <a:t>attachment.a</a:t>
            </a:r>
            <a:r>
              <a:rPr lang="en-US" dirty="0"/>
              <a:t> secure </a:t>
            </a:r>
            <a:r>
              <a:rPr lang="en-US" dirty="0" err="1"/>
              <a:t>attchment</a:t>
            </a:r>
            <a:r>
              <a:rPr lang="en-US" dirty="0"/>
              <a:t> helps independence as they are </a:t>
            </a:r>
            <a:r>
              <a:rPr lang="en-US" dirty="0" err="1"/>
              <a:t>awhere</a:t>
            </a:r>
            <a:r>
              <a:rPr lang="en-US" dirty="0"/>
              <a:t> they have someone who they have to rely on but are able to </a:t>
            </a:r>
            <a:r>
              <a:rPr lang="en-US" dirty="0" err="1"/>
              <a:t>expore</a:t>
            </a:r>
            <a:r>
              <a:rPr lang="en-US" dirty="0"/>
              <a:t> around them having the </a:t>
            </a:r>
            <a:r>
              <a:rPr lang="en-US" dirty="0" err="1"/>
              <a:t>indpendence</a:t>
            </a:r>
            <a:r>
              <a:rPr lang="en-US" dirty="0"/>
              <a:t> to do so. this is because they wont feel trapped and have the confidence to </a:t>
            </a:r>
            <a:r>
              <a:rPr lang="en-US" dirty="0" err="1"/>
              <a:t>explore.a</a:t>
            </a:r>
            <a:r>
              <a:rPr lang="en-US" dirty="0"/>
              <a:t> secure </a:t>
            </a:r>
            <a:r>
              <a:rPr lang="en-US" dirty="0" err="1"/>
              <a:t>attackment</a:t>
            </a:r>
            <a:r>
              <a:rPr lang="en-US" dirty="0"/>
              <a:t> allows the child to have good social skills and speak their minds. this could be to family members, carers, teachers and even friends. they could be social people with secure attachments as they know how to be in a good relationship, then people who are not. having secure attachments means the child is able to express themselves and be comfortable to do so.</a:t>
            </a:r>
            <a:endParaRPr lang="en-GB" dirty="0"/>
          </a:p>
        </p:txBody>
      </p:sp>
      <p:cxnSp>
        <p:nvCxnSpPr>
          <p:cNvPr id="2" name="Straight Connector 1">
            <a:extLst>
              <a:ext uri="{FF2B5EF4-FFF2-40B4-BE49-F238E27FC236}">
                <a16:creationId xmlns:a16="http://schemas.microsoft.com/office/drawing/2014/main" id="{66813117-A87A-CC87-4889-3C0A1FE42E45}"/>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4CE078A2-2813-54C9-F5A3-2784C13302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8017461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6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6915807" y="64030"/>
            <a:ext cx="3261321" cy="738664"/>
          </a:xfrm>
          <a:prstGeom prst="rect">
            <a:avLst/>
          </a:prstGeom>
          <a:noFill/>
        </p:spPr>
        <p:txBody>
          <a:bodyPr wrap="square">
            <a:spAutoFit/>
          </a:bodyPr>
          <a:lstStyle/>
          <a:p>
            <a:r>
              <a:rPr lang="en-US" sz="1400" dirty="0">
                <a:solidFill>
                  <a:schemeClr val="accent1"/>
                </a:solidFill>
              </a:rPr>
              <a:t>Command Verb: </a:t>
            </a:r>
            <a:r>
              <a:rPr lang="en-US" sz="1400" b="1" i="1" dirty="0">
                <a:solidFill>
                  <a:srgbClr val="0070C0"/>
                </a:solidFill>
              </a:rPr>
              <a:t>Explain</a:t>
            </a:r>
            <a:r>
              <a:rPr lang="en-US" sz="1400" dirty="0">
                <a:solidFill>
                  <a:srgbClr val="0070C0"/>
                </a:solidFill>
              </a:rPr>
              <a:t>  </a:t>
            </a:r>
          </a:p>
          <a:p>
            <a:r>
              <a:rPr lang="en-US" sz="1400" i="1" dirty="0">
                <a:solidFill>
                  <a:srgbClr val="0070C0"/>
                </a:solidFill>
              </a:rPr>
              <a:t>Provide details and reasons for how and why something is the way it is </a:t>
            </a:r>
          </a:p>
        </p:txBody>
      </p:sp>
      <p:pic>
        <p:nvPicPr>
          <p:cNvPr id="3" name="Picture 2">
            <a:extLst>
              <a:ext uri="{FF2B5EF4-FFF2-40B4-BE49-F238E27FC236}">
                <a16:creationId xmlns:a16="http://schemas.microsoft.com/office/drawing/2014/main" id="{AD6D47CA-D23F-C539-BF62-D3B846731877}"/>
              </a:ext>
            </a:extLst>
          </p:cNvPr>
          <p:cNvPicPr>
            <a:picLocks noChangeAspect="1"/>
          </p:cNvPicPr>
          <p:nvPr/>
        </p:nvPicPr>
        <p:blipFill rotWithShape="1">
          <a:blip r:embed="rId2"/>
          <a:srcRect b="30855"/>
          <a:stretch/>
        </p:blipFill>
        <p:spPr>
          <a:xfrm>
            <a:off x="282012" y="1227778"/>
            <a:ext cx="5425910" cy="2597773"/>
          </a:xfrm>
          <a:prstGeom prst="rect">
            <a:avLst/>
          </a:prstGeom>
        </p:spPr>
      </p:pic>
      <p:sp>
        <p:nvSpPr>
          <p:cNvPr id="6" name="TextBox 5">
            <a:extLst>
              <a:ext uri="{FF2B5EF4-FFF2-40B4-BE49-F238E27FC236}">
                <a16:creationId xmlns:a16="http://schemas.microsoft.com/office/drawing/2014/main" id="{97F272CB-1D97-F408-FA3B-F94083D3E1C4}"/>
              </a:ext>
            </a:extLst>
          </p:cNvPr>
          <p:cNvSpPr txBox="1"/>
          <p:nvPr/>
        </p:nvSpPr>
        <p:spPr>
          <a:xfrm>
            <a:off x="282012" y="4313371"/>
            <a:ext cx="5425910" cy="2411238"/>
          </a:xfrm>
          <a:prstGeom prst="rect">
            <a:avLst/>
          </a:prstGeom>
          <a:noFill/>
        </p:spPr>
        <p:txBody>
          <a:bodyPr wrap="square">
            <a:spAutoFit/>
          </a:bodyPr>
          <a:lstStyle/>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0</a:t>
            </a:r>
            <a:r>
              <a:rPr lang="en-GB" sz="1100" dirty="0">
                <a:effectLst/>
                <a:latin typeface="Arial" panose="020B0604020202020204" pitchFamily="34" charset="0"/>
                <a:ea typeface="Calibri" panose="020F0502020204030204" pitchFamily="34" charset="0"/>
                <a:cs typeface="Tahoma" panose="020B0604030504040204" pitchFamily="34" charset="0"/>
              </a:rPr>
              <a:t> </a:t>
            </a:r>
            <a:r>
              <a:rPr lang="en-GB" sz="1100" b="1" dirty="0">
                <a:effectLst/>
                <a:latin typeface="Arial" panose="020B0604020202020204" pitchFamily="34" charset="0"/>
                <a:ea typeface="Calibri" panose="020F0502020204030204" pitchFamily="34" charset="0"/>
                <a:cs typeface="Tahoma" panose="020B0604030504040204" pitchFamily="34" charset="0"/>
              </a:rPr>
              <a:t>marks</a:t>
            </a:r>
            <a:r>
              <a:rPr lang="en-GB" sz="1100" dirty="0">
                <a:effectLst/>
                <a:latin typeface="Arial" panose="020B0604020202020204" pitchFamily="34" charset="0"/>
                <a:ea typeface="Calibri" panose="020F0502020204030204" pitchFamily="34" charset="0"/>
                <a:cs typeface="Tahoma" panose="020B0604030504040204" pitchFamily="34" charset="0"/>
              </a:rPr>
              <a:t> where response is not creditworthy</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1-2</a:t>
            </a:r>
            <a:r>
              <a:rPr lang="en-GB" sz="1100" dirty="0">
                <a:effectLst/>
                <a:latin typeface="Arial" panose="020B0604020202020204" pitchFamily="34" charset="0"/>
                <a:ea typeface="Calibri" panose="020F0502020204030204" pitchFamily="34" charset="0"/>
                <a:cs typeface="Tahoma" panose="020B0604030504040204" pitchFamily="34" charset="0"/>
              </a:rPr>
              <a:t> </a:t>
            </a:r>
            <a:r>
              <a:rPr lang="en-GB" sz="1100" b="1" dirty="0">
                <a:effectLst/>
                <a:latin typeface="Arial" panose="020B0604020202020204" pitchFamily="34" charset="0"/>
                <a:ea typeface="Calibri" panose="020F0502020204030204" pitchFamily="34" charset="0"/>
                <a:cs typeface="Tahoma" panose="020B0604030504040204" pitchFamily="34" charset="0"/>
              </a:rPr>
              <a:t>marks</a:t>
            </a:r>
            <a:r>
              <a:rPr lang="en-GB" sz="1100" dirty="0">
                <a:effectLst/>
                <a:latin typeface="Arial" panose="020B0604020202020204" pitchFamily="34" charset="0"/>
                <a:ea typeface="Calibri" panose="020F0502020204030204" pitchFamily="34" charset="0"/>
                <a:cs typeface="Tahoma" panose="020B0604030504040204" pitchFamily="34" charset="0"/>
              </a:rPr>
              <a:t> for a basic explanation which shows limited knowledge and understanding of how </a:t>
            </a:r>
            <a:r>
              <a:rPr lang="en-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the Flying Start initiative impacts on the health and well-being of children in Wales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3-4</a:t>
            </a:r>
            <a:r>
              <a:rPr lang="en-GB" sz="1100" dirty="0">
                <a:effectLst/>
                <a:latin typeface="Arial" panose="020B0604020202020204" pitchFamily="34" charset="0"/>
                <a:ea typeface="Calibri" panose="020F0502020204030204" pitchFamily="34" charset="0"/>
                <a:cs typeface="Tahoma" panose="020B0604030504040204" pitchFamily="34" charset="0"/>
              </a:rPr>
              <a:t> </a:t>
            </a:r>
            <a:r>
              <a:rPr lang="en-GB" sz="1100" b="1" dirty="0">
                <a:effectLst/>
                <a:latin typeface="Arial" panose="020B0604020202020204" pitchFamily="34" charset="0"/>
                <a:ea typeface="Calibri" panose="020F0502020204030204" pitchFamily="34" charset="0"/>
                <a:cs typeface="Tahoma" panose="020B0604030504040204" pitchFamily="34" charset="0"/>
              </a:rPr>
              <a:t>marks</a:t>
            </a:r>
            <a:r>
              <a:rPr lang="en-GB" sz="1100" dirty="0">
                <a:effectLst/>
                <a:latin typeface="Arial" panose="020B0604020202020204" pitchFamily="34" charset="0"/>
                <a:ea typeface="Calibri" panose="020F0502020204030204" pitchFamily="34" charset="0"/>
                <a:cs typeface="Tahoma" panose="020B0604030504040204" pitchFamily="34" charset="0"/>
              </a:rPr>
              <a:t> for a good explanation which shows some knowledge and understanding of how </a:t>
            </a:r>
            <a:r>
              <a:rPr lang="en-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the Flying Start initiative impacts on the health and well-being of children in Wales</a:t>
            </a:r>
            <a:r>
              <a:rPr lang="en-GB" sz="1100" dirty="0">
                <a:effectLst/>
                <a:latin typeface="Arial" panose="020B0604020202020204" pitchFamily="34" charset="0"/>
                <a:ea typeface="Calibri" panose="020F0502020204030204" pitchFamily="34" charset="0"/>
                <a:cs typeface="Tahoma" panose="020B0604030504040204" pitchFamily="34" charset="0"/>
              </a:rPr>
              <a:t>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pPr>
            <a:r>
              <a:rPr lang="en-GB" sz="1100" b="1" dirty="0">
                <a:solidFill>
                  <a:srgbClr val="000000"/>
                </a:solidFill>
                <a:effectLst/>
                <a:latin typeface="Arial" panose="020B0604020202020204" pitchFamily="34" charset="0"/>
                <a:ea typeface="Calibri" panose="020F0502020204030204" pitchFamily="34" charset="0"/>
                <a:cs typeface="Tahoma" panose="020B0604030504040204" pitchFamily="34" charset="0"/>
              </a:rPr>
              <a:t>Award 5-6 marks</a:t>
            </a:r>
            <a:r>
              <a:rPr lang="en-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 for a very good explanation which shows sound knowledge and understanding of how the Flying Start initiative impacts on the health and well-being of children in Wales.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
        <p:nvSpPr>
          <p:cNvPr id="8" name="TextBox 7">
            <a:extLst>
              <a:ext uri="{FF2B5EF4-FFF2-40B4-BE49-F238E27FC236}">
                <a16:creationId xmlns:a16="http://schemas.microsoft.com/office/drawing/2014/main" id="{98521E76-6ABE-38DE-1F0D-5624D228E64C}"/>
              </a:ext>
            </a:extLst>
          </p:cNvPr>
          <p:cNvSpPr txBox="1"/>
          <p:nvPr/>
        </p:nvSpPr>
        <p:spPr>
          <a:xfrm>
            <a:off x="6708709" y="1137563"/>
            <a:ext cx="5292789" cy="4832092"/>
          </a:xfrm>
          <a:prstGeom prst="rect">
            <a:avLst/>
          </a:prstGeom>
          <a:noFill/>
        </p:spPr>
        <p:txBody>
          <a:bodyPr wrap="square">
            <a:spAutoFit/>
          </a:bodyPr>
          <a:lstStyle/>
          <a:p>
            <a:pPr fontAlgn="base"/>
            <a:r>
              <a:rPr lang="en-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Response may refer to:</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provides a range of support services for children and families/carers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supports families in disadvantaged areas who may be at risk of poverty and limited provision</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the flying start initiative is child centred and offers a range of programmes and/or activities to support healthy development</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the flying start initiative focusses on the development of early skills and readiness for school. This might support transition and ease stress for the whole family</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the four core elements include:</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742950" lvl="1" indent="-285750" fontAlgn="base">
              <a:buFont typeface="Courier New" panose="02070309020205020404" pitchFamily="49" charset="0"/>
              <a:buChar char="o"/>
            </a:pPr>
            <a:r>
              <a:rPr lang="en-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an enhanced health visitor service</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742950" lvl="1" indent="-285750" fontAlgn="base">
              <a:buFont typeface="Courier New" panose="02070309020205020404" pitchFamily="49" charset="0"/>
              <a:buChar char="o"/>
            </a:pPr>
            <a:r>
              <a:rPr lang="en-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access to parenting programmes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742950" lvl="1" indent="-285750" fontAlgn="base">
              <a:buFont typeface="Courier New" panose="02070309020205020404" pitchFamily="49" charset="0"/>
              <a:buChar char="o"/>
            </a:pPr>
            <a:r>
              <a:rPr lang="en-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speech, language and communication support</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742950" lvl="1" indent="-285750" fontAlgn="base">
              <a:buFont typeface="Courier New" panose="02070309020205020404" pitchFamily="49" charset="0"/>
              <a:buChar char="o"/>
            </a:pPr>
            <a:r>
              <a:rPr lang="en-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free, part time quality childcare</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the health visiting service may provide support and advice on health and development matters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parenting programmes can support parents and carers through times of stress which can promote healthy well-being for children</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the flying start programme encourages multi-agency working which will mean appropriate support being given in a timely manner</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multi-agency working within the initiative will support sharing of information</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the flying start health visitor may have more time to spend with children and families/carers and listening to concerns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support may be offered with routines such as potty training/sleep patterns/healthy eating</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fontAlgn="base"/>
            <a:r>
              <a:rPr lang="en-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r>
              <a:rPr lang="en-GB" sz="1100" dirty="0">
                <a:effectLst/>
                <a:latin typeface="Arial" panose="020B0604020202020204" pitchFamily="34" charset="0"/>
                <a:ea typeface="Calibri" panose="020F0502020204030204" pitchFamily="34" charset="0"/>
                <a:cs typeface="Tahoma" panose="020B0604030504040204" pitchFamily="34" charset="0"/>
              </a:rPr>
              <a:t>This list is not exhaustive.</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r>
              <a:rPr lang="en-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Credit any other relevant response.</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cxnSp>
        <p:nvCxnSpPr>
          <p:cNvPr id="2" name="Straight Connector 1">
            <a:extLst>
              <a:ext uri="{FF2B5EF4-FFF2-40B4-BE49-F238E27FC236}">
                <a16:creationId xmlns:a16="http://schemas.microsoft.com/office/drawing/2014/main" id="{0B403670-D052-35D8-CE1A-996F17B45F4C}"/>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descr="A logo with a book and text&#10;&#10;Description automatically generated with medium confidence">
            <a:extLst>
              <a:ext uri="{FF2B5EF4-FFF2-40B4-BE49-F238E27FC236}">
                <a16:creationId xmlns:a16="http://schemas.microsoft.com/office/drawing/2014/main" id="{4BAF7EFE-019A-869B-E3C9-BBCC4DDE94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37191035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501812" y="1219396"/>
            <a:ext cx="4175182" cy="5078313"/>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i="1" dirty="0">
                <a:solidFill>
                  <a:srgbClr val="0070C0"/>
                </a:solidFill>
              </a:rPr>
              <a:t>The examiner has awarded a well-deserved full marks here. The explanation is clear and shows sound knowledge of how Flying Start impacts the health and well-being of children. The learner has taken a practical approach in relation to health and wellbeing as opposed to explaining specific support available e.g. speech and language or health visitor services. This approach has enabled the examiner to see clearly where the learner shows very good knowledge and understanding for this high marks.</a:t>
            </a:r>
          </a:p>
          <a:p>
            <a:br>
              <a:rPr lang="en-GB" b="1" i="1" dirty="0">
                <a:solidFill>
                  <a:srgbClr val="0070C0"/>
                </a:solidFill>
              </a:rPr>
            </a:br>
            <a:r>
              <a:rPr lang="en-GB" b="1" i="1" dirty="0">
                <a:solidFill>
                  <a:srgbClr val="0070C0"/>
                </a:solidFill>
              </a:rPr>
              <a:t>Marks awarded 6/6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268547" y="1095284"/>
            <a:ext cx="4545082"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6 Candidate’s answer with Principal Examiner’s comments</a:t>
            </a:r>
          </a:p>
        </p:txBody>
      </p:sp>
      <p:sp>
        <p:nvSpPr>
          <p:cNvPr id="3" name="TextBox 2">
            <a:extLst>
              <a:ext uri="{FF2B5EF4-FFF2-40B4-BE49-F238E27FC236}">
                <a16:creationId xmlns:a16="http://schemas.microsoft.com/office/drawing/2014/main" id="{955A1304-FC4D-D65F-1342-255C12A52B17}"/>
              </a:ext>
            </a:extLst>
          </p:cNvPr>
          <p:cNvSpPr txBox="1"/>
          <p:nvPr/>
        </p:nvSpPr>
        <p:spPr>
          <a:xfrm>
            <a:off x="206822" y="1173583"/>
            <a:ext cx="6300304" cy="5509200"/>
          </a:xfrm>
          <a:prstGeom prst="rect">
            <a:avLst/>
          </a:prstGeom>
          <a:noFill/>
        </p:spPr>
        <p:txBody>
          <a:bodyPr wrap="square">
            <a:spAutoFit/>
          </a:bodyPr>
          <a:lstStyle/>
          <a:p>
            <a:r>
              <a:rPr lang="en-US" sz="1600" dirty="0"/>
              <a:t>Flying start will impact children in Wales on both their health and well-being. Flying start is an initiative that provides free childcare and support to children and their families in the more disadvantaged areas in Wales. This means that a child will be able to access childcare and be around people their age which can form close bonds and friendships which will help with their well-being and social skills. Flying start can also impact a child's health as they will be able to go outside and play and they may also provide activities that help with their physical development such as PE sessions or even drawing which will help develop fine motor skills. If a child </a:t>
            </a:r>
            <a:r>
              <a:rPr lang="en-US" sz="1600" dirty="0" err="1"/>
              <a:t>doesnt</a:t>
            </a:r>
            <a:r>
              <a:rPr lang="en-US" sz="1600" dirty="0"/>
              <a:t> eat that healthy around their house then Flying Start may also provide the child with free healthy meals whilst in the setting, which will give them a more balanced diet and maybe better eating habits, which will give the child better overall health and reduce of any health problems later on in the future. Learning new skills and doing new and fun engaging activities at Flying start will also create a sense of </a:t>
            </a:r>
            <a:r>
              <a:rPr lang="en-US" sz="1600" dirty="0" err="1"/>
              <a:t>achievment</a:t>
            </a:r>
            <a:r>
              <a:rPr lang="en-US" sz="1600" dirty="0"/>
              <a:t> and self-esteem which can boost their confidence which will also go towards their well being. Having other adults around the child and creating a welcoming environment </a:t>
            </a:r>
            <a:r>
              <a:rPr lang="en-US" sz="1600" dirty="0" err="1"/>
              <a:t>wil</a:t>
            </a:r>
            <a:r>
              <a:rPr lang="en-US" sz="1600" dirty="0"/>
              <a:t> also impact the child's well being as they will be happy to come in everyday, and they will fell comfortable to talk about their feelings which will also boost the child's well-being.</a:t>
            </a:r>
            <a:endParaRPr lang="en-GB" sz="1600" dirty="0"/>
          </a:p>
        </p:txBody>
      </p:sp>
      <p:cxnSp>
        <p:nvCxnSpPr>
          <p:cNvPr id="2" name="Straight Connector 1">
            <a:extLst>
              <a:ext uri="{FF2B5EF4-FFF2-40B4-BE49-F238E27FC236}">
                <a16:creationId xmlns:a16="http://schemas.microsoft.com/office/drawing/2014/main" id="{D404974B-F6DE-F70D-C44F-E563C40837D0}"/>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A9A813EC-DA3B-96B6-6C3B-82E7AA81C6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18817533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893698" y="1480224"/>
            <a:ext cx="3783296" cy="3693319"/>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i="1" dirty="0">
                <a:solidFill>
                  <a:srgbClr val="0070C0"/>
                </a:solidFill>
              </a:rPr>
              <a:t>This learner has taken the opposite approach to the previous response and chosen to relate the answer to the specific health care available. The use of terminology such as early intervention extends the sound knowledge shown and allows the examiner to award from the higher band.</a:t>
            </a:r>
            <a:br>
              <a:rPr lang="en-GB" i="1" dirty="0">
                <a:solidFill>
                  <a:srgbClr val="0070C0"/>
                </a:solidFill>
              </a:rPr>
            </a:br>
            <a:endParaRPr lang="en-GB" i="1" dirty="0">
              <a:solidFill>
                <a:srgbClr val="0070C0"/>
              </a:solidFill>
            </a:endParaRPr>
          </a:p>
          <a:p>
            <a:r>
              <a:rPr lang="en-GB" b="1" i="1" dirty="0">
                <a:solidFill>
                  <a:srgbClr val="0070C0"/>
                </a:solidFill>
              </a:rPr>
              <a:t>Marks awarded 5/6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595117" y="1095284"/>
            <a:ext cx="4218511" cy="438647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6 Candidate’s answer with Principal Examiner’s comments</a:t>
            </a:r>
          </a:p>
        </p:txBody>
      </p:sp>
      <p:sp>
        <p:nvSpPr>
          <p:cNvPr id="3" name="TextBox 2">
            <a:extLst>
              <a:ext uri="{FF2B5EF4-FFF2-40B4-BE49-F238E27FC236}">
                <a16:creationId xmlns:a16="http://schemas.microsoft.com/office/drawing/2014/main" id="{F601E74D-DB05-ABC3-8312-C5B9F1A4842B}"/>
              </a:ext>
            </a:extLst>
          </p:cNvPr>
          <p:cNvSpPr txBox="1"/>
          <p:nvPr/>
        </p:nvSpPr>
        <p:spPr>
          <a:xfrm>
            <a:off x="378371" y="1219396"/>
            <a:ext cx="6092456" cy="2308324"/>
          </a:xfrm>
          <a:prstGeom prst="rect">
            <a:avLst/>
          </a:prstGeom>
          <a:noFill/>
        </p:spPr>
        <p:txBody>
          <a:bodyPr wrap="square">
            <a:spAutoFit/>
          </a:bodyPr>
          <a:lstStyle/>
          <a:p>
            <a:r>
              <a:rPr lang="en-US" dirty="0"/>
              <a:t>flying start help children and families/ carers who live in disadvantaged areas. they help children to health care, this could be a range of health care, for </a:t>
            </a:r>
            <a:r>
              <a:rPr lang="en-US" dirty="0" err="1"/>
              <a:t>ecample</a:t>
            </a:r>
            <a:r>
              <a:rPr lang="en-US" dirty="0"/>
              <a:t> speech and language development. it provides children who are children from birth to 4 years to have a good start in life. they provide a health </a:t>
            </a:r>
            <a:r>
              <a:rPr lang="en-US" dirty="0" err="1"/>
              <a:t>vistor</a:t>
            </a:r>
            <a:r>
              <a:rPr lang="en-US" dirty="0"/>
              <a:t> </a:t>
            </a:r>
            <a:r>
              <a:rPr lang="en-US" dirty="0" err="1"/>
              <a:t>sevice</a:t>
            </a:r>
            <a:r>
              <a:rPr lang="en-US" dirty="0"/>
              <a:t> for families to help early intervention. and it helps children to have a education if they may not be able to.</a:t>
            </a:r>
            <a:endParaRPr lang="en-GB" dirty="0"/>
          </a:p>
        </p:txBody>
      </p:sp>
      <p:cxnSp>
        <p:nvCxnSpPr>
          <p:cNvPr id="2" name="Straight Connector 1">
            <a:extLst>
              <a:ext uri="{FF2B5EF4-FFF2-40B4-BE49-F238E27FC236}">
                <a16:creationId xmlns:a16="http://schemas.microsoft.com/office/drawing/2014/main" id="{4CA9BF4A-9630-7862-A0A8-B762A6F6715D}"/>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6E57977E-3569-D301-B1A9-30D1DFFB3C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5239361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7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6915808" y="64030"/>
            <a:ext cx="2887760" cy="738664"/>
          </a:xfrm>
          <a:prstGeom prst="rect">
            <a:avLst/>
          </a:prstGeom>
          <a:noFill/>
        </p:spPr>
        <p:txBody>
          <a:bodyPr wrap="square">
            <a:spAutoFit/>
          </a:bodyPr>
          <a:lstStyle/>
          <a:p>
            <a:r>
              <a:rPr lang="en-US" sz="1400" dirty="0">
                <a:solidFill>
                  <a:schemeClr val="accent1"/>
                </a:solidFill>
              </a:rPr>
              <a:t>Command Verb</a:t>
            </a:r>
            <a:r>
              <a:rPr lang="en-US" sz="1400" i="1" dirty="0">
                <a:solidFill>
                  <a:schemeClr val="accent1"/>
                </a:solidFill>
              </a:rPr>
              <a:t>: </a:t>
            </a:r>
            <a:r>
              <a:rPr lang="en-US" sz="1400" b="1" i="1" dirty="0" err="1">
                <a:solidFill>
                  <a:schemeClr val="accent1"/>
                </a:solidFill>
              </a:rPr>
              <a:t>Summarise</a:t>
            </a:r>
            <a:r>
              <a:rPr lang="en-US" sz="1400" i="1" dirty="0">
                <a:solidFill>
                  <a:schemeClr val="accent1"/>
                </a:solidFill>
              </a:rPr>
              <a:t> </a:t>
            </a:r>
          </a:p>
          <a:p>
            <a:r>
              <a:rPr lang="en-US" sz="1400" i="1" dirty="0">
                <a:solidFill>
                  <a:schemeClr val="accent1"/>
                </a:solidFill>
              </a:rPr>
              <a:t>Select and present the main points (without detail) </a:t>
            </a:r>
          </a:p>
        </p:txBody>
      </p:sp>
      <p:pic>
        <p:nvPicPr>
          <p:cNvPr id="3" name="Picture 2">
            <a:extLst>
              <a:ext uri="{FF2B5EF4-FFF2-40B4-BE49-F238E27FC236}">
                <a16:creationId xmlns:a16="http://schemas.microsoft.com/office/drawing/2014/main" id="{8F8ABDC1-B1A1-8E22-902E-0A21D615E2EF}"/>
              </a:ext>
            </a:extLst>
          </p:cNvPr>
          <p:cNvPicPr>
            <a:picLocks noChangeAspect="1"/>
          </p:cNvPicPr>
          <p:nvPr/>
        </p:nvPicPr>
        <p:blipFill>
          <a:blip r:embed="rId2"/>
          <a:stretch>
            <a:fillRect/>
          </a:stretch>
        </p:blipFill>
        <p:spPr>
          <a:xfrm>
            <a:off x="282012" y="1110290"/>
            <a:ext cx="5871984" cy="3014450"/>
          </a:xfrm>
          <a:prstGeom prst="rect">
            <a:avLst/>
          </a:prstGeom>
        </p:spPr>
      </p:pic>
      <p:sp>
        <p:nvSpPr>
          <p:cNvPr id="6" name="TextBox 5">
            <a:extLst>
              <a:ext uri="{FF2B5EF4-FFF2-40B4-BE49-F238E27FC236}">
                <a16:creationId xmlns:a16="http://schemas.microsoft.com/office/drawing/2014/main" id="{F7276093-10CF-0E39-C255-00F8909C182C}"/>
              </a:ext>
            </a:extLst>
          </p:cNvPr>
          <p:cNvSpPr txBox="1"/>
          <p:nvPr/>
        </p:nvSpPr>
        <p:spPr>
          <a:xfrm>
            <a:off x="282012" y="4314409"/>
            <a:ext cx="5708241" cy="2344809"/>
          </a:xfrm>
          <a:prstGeom prst="rect">
            <a:avLst/>
          </a:prstGeom>
          <a:noFill/>
        </p:spPr>
        <p:txBody>
          <a:bodyPr wrap="square">
            <a:spAutoFit/>
          </a:bodyPr>
          <a:lstStyle/>
          <a:p>
            <a:pPr>
              <a:lnSpc>
                <a:spcPct val="115000"/>
              </a:lnSpc>
              <a:spcAft>
                <a:spcPts val="1000"/>
              </a:spcAft>
              <a:tabLst>
                <a:tab pos="2675255" algn="l"/>
              </a:tabLst>
            </a:pPr>
            <a:r>
              <a:rPr lang="en-GB" sz="1100" b="1" dirty="0">
                <a:effectLst/>
                <a:latin typeface="Arial" panose="020B0604020202020204" pitchFamily="34" charset="0"/>
                <a:ea typeface="Calibri" panose="020F0502020204030204" pitchFamily="34" charset="0"/>
                <a:cs typeface="Tahoma" panose="020B0604030504040204" pitchFamily="34" charset="0"/>
              </a:rPr>
              <a:t>Award up to 4 marks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0 marks</a:t>
            </a:r>
            <a:r>
              <a:rPr lang="en-GB" sz="1100" dirty="0">
                <a:effectLst/>
                <a:latin typeface="Arial" panose="020B0604020202020204" pitchFamily="34" charset="0"/>
                <a:ea typeface="Calibri" panose="020F0502020204030204" pitchFamily="34" charset="0"/>
                <a:cs typeface="Tahoma" panose="020B0604030504040204" pitchFamily="34" charset="0"/>
              </a:rPr>
              <a:t> where response is not creditworthy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1 mark</a:t>
            </a:r>
            <a:r>
              <a:rPr lang="en-GB" sz="1100" dirty="0">
                <a:effectLst/>
                <a:latin typeface="Arial" panose="020B0604020202020204" pitchFamily="34" charset="0"/>
                <a:ea typeface="Calibri" panose="020F0502020204030204" pitchFamily="34" charset="0"/>
                <a:cs typeface="Tahoma" panose="020B0604030504040204" pitchFamily="34" charset="0"/>
              </a:rPr>
              <a:t> for a basic summary which shows limited knowledge and understanding of how a playgroup may meet the needs of individual children and their families/carers.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2-3 marks</a:t>
            </a:r>
            <a:r>
              <a:rPr lang="en-GB" sz="1100" dirty="0">
                <a:effectLst/>
                <a:latin typeface="Arial" panose="020B0604020202020204" pitchFamily="34" charset="0"/>
                <a:ea typeface="Calibri" panose="020F0502020204030204" pitchFamily="34" charset="0"/>
                <a:cs typeface="Tahoma" panose="020B0604030504040204" pitchFamily="34" charset="0"/>
              </a:rPr>
              <a:t> for a good summary which shows some knowledge and understanding of how a playgroup may meet the needs of individual children and their families/carers.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pPr>
            <a:r>
              <a:rPr lang="en-GB" sz="1100" b="1" dirty="0">
                <a:solidFill>
                  <a:srgbClr val="000000"/>
                </a:solidFill>
                <a:effectLst/>
                <a:latin typeface="Arial" panose="020B0604020202020204" pitchFamily="34" charset="0"/>
                <a:ea typeface="Calibri" panose="020F0502020204030204" pitchFamily="34" charset="0"/>
                <a:cs typeface="Tahoma" panose="020B0604030504040204" pitchFamily="34" charset="0"/>
              </a:rPr>
              <a:t>Award 4</a:t>
            </a:r>
            <a:r>
              <a:rPr lang="en-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 </a:t>
            </a:r>
            <a:r>
              <a:rPr lang="en-GB" sz="1100" b="1" dirty="0">
                <a:solidFill>
                  <a:srgbClr val="000000"/>
                </a:solidFill>
                <a:effectLst/>
                <a:latin typeface="Arial" panose="020B0604020202020204" pitchFamily="34" charset="0"/>
                <a:ea typeface="Calibri" panose="020F0502020204030204" pitchFamily="34" charset="0"/>
                <a:cs typeface="Tahoma" panose="020B0604030504040204" pitchFamily="34" charset="0"/>
              </a:rPr>
              <a:t>marks</a:t>
            </a:r>
            <a:r>
              <a:rPr lang="en-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 for a very good summary which shows sound knowledge and understanding of how a playgroup may meet the needs of individual children and their families/carers.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
        <p:nvSpPr>
          <p:cNvPr id="8" name="TextBox 7">
            <a:extLst>
              <a:ext uri="{FF2B5EF4-FFF2-40B4-BE49-F238E27FC236}">
                <a16:creationId xmlns:a16="http://schemas.microsoft.com/office/drawing/2014/main" id="{1D5F3E83-8F17-FC6E-582E-E641758509E6}"/>
              </a:ext>
            </a:extLst>
          </p:cNvPr>
          <p:cNvSpPr txBox="1"/>
          <p:nvPr/>
        </p:nvSpPr>
        <p:spPr>
          <a:xfrm>
            <a:off x="6981121" y="1044976"/>
            <a:ext cx="4831434" cy="4619021"/>
          </a:xfrm>
          <a:prstGeom prst="rect">
            <a:avLst/>
          </a:prstGeom>
          <a:noFill/>
        </p:spPr>
        <p:txBody>
          <a:bodyPr wrap="square">
            <a:spAutoFit/>
          </a:bodyPr>
          <a:lstStyle/>
          <a:p>
            <a:pPr fontAlgn="base">
              <a:lnSpc>
                <a:spcPct val="115000"/>
              </a:lnSpc>
              <a:spcAft>
                <a:spcPts val="1000"/>
              </a:spcAft>
            </a:pPr>
            <a:r>
              <a:rPr lang="en-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Response may refer to:</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some playgroups may provide healthy snacks or meals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provides a safe place for children to play and take part in activities giving peace of mind to families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helps children socialise and develop skills such as sharing</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offers a range of experiences and encourages new skills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prepares for transition to nursery or school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relieves stress for parents as they may be able to complete tasks such as shopping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strengthens relationships within families in the community</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children may get the opportunity to participate in trips or outdoor activities which will support their development</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parents may participate in some activities which supports mental health and well being</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children engage in physical activities to support healthy life style</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attending playgroup may provide opportunities for developing emotional confidence and independence</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playgroups provide a stimulating environment in which children develop cognitive skills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spcAft>
                <a:spcPts val="1000"/>
              </a:spcAft>
              <a:buFont typeface="Symbol" panose="05050102010706020507" pitchFamily="18" charset="2"/>
              <a:buChar char=""/>
            </a:pPr>
            <a:r>
              <a:rPr lang="en-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provides space for play that otherwise might be restricted</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dirty="0">
                <a:effectLst/>
                <a:latin typeface="Arial" panose="020B0604020202020204" pitchFamily="34" charset="0"/>
                <a:ea typeface="Calibri" panose="020F0502020204030204" pitchFamily="34" charset="0"/>
                <a:cs typeface="Tahoma" panose="020B0604030504040204" pitchFamily="34" charset="0"/>
              </a:rPr>
              <a:t>This list is not exhaustive</a:t>
            </a:r>
            <a:r>
              <a:rPr lang="en-GB" sz="1100" dirty="0">
                <a:latin typeface="Arial" panose="020B0604020202020204" pitchFamily="34" charset="0"/>
                <a:ea typeface="Calibri" panose="020F0502020204030204" pitchFamily="34" charset="0"/>
                <a:cs typeface="Tahoma" panose="020B0604030504040204" pitchFamily="34" charset="0"/>
              </a:rPr>
              <a:t>.</a:t>
            </a:r>
            <a:br>
              <a:rPr lang="en-GB" sz="1100" dirty="0">
                <a:latin typeface="Arial" panose="020B0604020202020204" pitchFamily="34" charset="0"/>
                <a:ea typeface="Calibri" panose="020F0502020204030204" pitchFamily="34" charset="0"/>
                <a:cs typeface="Tahoma" panose="020B0604030504040204" pitchFamily="34" charset="0"/>
              </a:rPr>
            </a:br>
            <a:r>
              <a:rPr lang="en-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Credit any other relevant response.</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cxnSp>
        <p:nvCxnSpPr>
          <p:cNvPr id="2" name="Straight Connector 1">
            <a:extLst>
              <a:ext uri="{FF2B5EF4-FFF2-40B4-BE49-F238E27FC236}">
                <a16:creationId xmlns:a16="http://schemas.microsoft.com/office/drawing/2014/main" id="{60232449-5014-77A2-421B-233079B7BF3B}"/>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descr="A logo with a book and text&#10;&#10;Description automatically generated with medium confidence">
            <a:extLst>
              <a:ext uri="{FF2B5EF4-FFF2-40B4-BE49-F238E27FC236}">
                <a16:creationId xmlns:a16="http://schemas.microsoft.com/office/drawing/2014/main" id="{E27C6DDA-0A94-2D46-1868-6059F06EA9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22641561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921690" y="1387347"/>
            <a:ext cx="3755304" cy="4524315"/>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i="1" dirty="0">
                <a:solidFill>
                  <a:srgbClr val="0070C0"/>
                </a:solidFill>
              </a:rPr>
              <a:t>This is an extensive summary gaining a well-deserved 4 marks. </a:t>
            </a:r>
          </a:p>
          <a:p>
            <a:r>
              <a:rPr lang="en-GB" i="1" dirty="0">
                <a:solidFill>
                  <a:srgbClr val="0070C0"/>
                </a:solidFill>
              </a:rPr>
              <a:t>There is evidence of  understanding of needs where the learner mentions all aspects of development and continues to give examples of how a playgroup meets these needs. The question includes families/carers, and the learner has addressed this and made good links to the needs of families/carers and home life.</a:t>
            </a:r>
            <a:br>
              <a:rPr lang="en-GB" b="1" i="1" dirty="0">
                <a:solidFill>
                  <a:srgbClr val="0070C0"/>
                </a:solidFill>
              </a:rPr>
            </a:br>
            <a:endParaRPr lang="en-GB" b="1" i="1" dirty="0">
              <a:solidFill>
                <a:srgbClr val="0070C0"/>
              </a:solidFill>
            </a:endParaRPr>
          </a:p>
          <a:p>
            <a:r>
              <a:rPr lang="en-GB" b="1" i="1" dirty="0">
                <a:solidFill>
                  <a:srgbClr val="0070C0"/>
                </a:solidFill>
              </a:rPr>
              <a:t>Marks awarded 4/4</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707085" y="1095284"/>
            <a:ext cx="4106543"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7 Candidate’s answer with Principal Examiner’s comments</a:t>
            </a:r>
          </a:p>
        </p:txBody>
      </p:sp>
      <p:sp>
        <p:nvSpPr>
          <p:cNvPr id="3" name="TextBox 2">
            <a:extLst>
              <a:ext uri="{FF2B5EF4-FFF2-40B4-BE49-F238E27FC236}">
                <a16:creationId xmlns:a16="http://schemas.microsoft.com/office/drawing/2014/main" id="{393CC4C1-458E-F788-9B30-F724DAE46F7D}"/>
              </a:ext>
            </a:extLst>
          </p:cNvPr>
          <p:cNvSpPr txBox="1"/>
          <p:nvPr/>
        </p:nvSpPr>
        <p:spPr>
          <a:xfrm>
            <a:off x="127407" y="1061552"/>
            <a:ext cx="6464780" cy="5509200"/>
          </a:xfrm>
          <a:prstGeom prst="rect">
            <a:avLst/>
          </a:prstGeom>
          <a:noFill/>
        </p:spPr>
        <p:txBody>
          <a:bodyPr wrap="square">
            <a:spAutoFit/>
          </a:bodyPr>
          <a:lstStyle/>
          <a:p>
            <a:r>
              <a:rPr lang="en-US" sz="1600" dirty="0"/>
              <a:t>A playgroup can meet the needs of a child holistically whilst also supporting and meeting the needs of the children's family/carers. Whilst the child is in a playgroup, it gives the families/carers the chance to go back to work and not have to deal with any stress of worrying who is going to look after their child. If the playgroup is free or affordable for the parents/carers it will also relieve worry of any financial related stress. The playgroup will meet the needs of the children as their will be activities and people their to meet their physical, intellectual, language, emotional, and social needs. A playgroup might carry out physical activities and let them play outside, whereas if it the child is a baby they will change their nappies and may bathe them to meet their physical needs. The playgroup will also meet their </a:t>
            </a:r>
            <a:r>
              <a:rPr lang="en-US" sz="1600" dirty="0" err="1"/>
              <a:t>intelletual</a:t>
            </a:r>
            <a:r>
              <a:rPr lang="en-US" sz="1600" dirty="0"/>
              <a:t>/cognitive needs as they may have mind and puzzle games and activities to get their brains working and help with their problem solving skills. It will meet their language needs as there may be a book corner for them to read books, as well as being able to talk to a bunch of people their own age, as well as the playgroup workers, this will meet their social needs and it </a:t>
            </a:r>
            <a:r>
              <a:rPr lang="en-US" sz="1600" dirty="0" err="1"/>
              <a:t>wil</a:t>
            </a:r>
            <a:r>
              <a:rPr lang="en-US" sz="1600" dirty="0"/>
              <a:t> help create positive bonds and friendships. Some activities may also tie into home life, as they may do a cooking activity, which they can then use to help their family </a:t>
            </a:r>
            <a:r>
              <a:rPr lang="en-US" sz="1600" dirty="0" err="1"/>
              <a:t>ccok</a:t>
            </a:r>
            <a:r>
              <a:rPr lang="en-US" sz="1600" dirty="0"/>
              <a:t> food, and when they tidy up this will help when they go back to their house as well as helping their families/carers.</a:t>
            </a:r>
            <a:endParaRPr lang="en-GB" sz="1600" dirty="0"/>
          </a:p>
        </p:txBody>
      </p:sp>
      <p:cxnSp>
        <p:nvCxnSpPr>
          <p:cNvPr id="2" name="Straight Connector 1">
            <a:extLst>
              <a:ext uri="{FF2B5EF4-FFF2-40B4-BE49-F238E27FC236}">
                <a16:creationId xmlns:a16="http://schemas.microsoft.com/office/drawing/2014/main" id="{1D272BAF-9F2C-7CE2-9D6F-8FE8F8847726}"/>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AED2CB2F-89A5-2962-04DA-663D369E88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3418964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D8EBE1-1839-4118-B69D-7F5F54E34893}"/>
              </a:ext>
            </a:extLst>
          </p:cNvPr>
          <p:cNvSpPr txBox="1">
            <a:spLocks/>
          </p:cNvSpPr>
          <p:nvPr/>
        </p:nvSpPr>
        <p:spPr>
          <a:xfrm>
            <a:off x="271380" y="325680"/>
            <a:ext cx="1002093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sz="1800" dirty="0"/>
              <a:t>Unit 216 – Understanding Children’s Care, Play, Learning and Development </a:t>
            </a:r>
          </a:p>
        </p:txBody>
      </p:sp>
      <p:sp>
        <p:nvSpPr>
          <p:cNvPr id="7" name="Rectangle 6">
            <a:extLst>
              <a:ext uri="{FF2B5EF4-FFF2-40B4-BE49-F238E27FC236}">
                <a16:creationId xmlns:a16="http://schemas.microsoft.com/office/drawing/2014/main" id="{597159D2-ABEC-4203-AD91-3751F6D76650}"/>
              </a:ext>
            </a:extLst>
          </p:cNvPr>
          <p:cNvSpPr/>
          <p:nvPr/>
        </p:nvSpPr>
        <p:spPr>
          <a:xfrm>
            <a:off x="6096000" y="882869"/>
            <a:ext cx="6096000" cy="5975131"/>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8" name="TextBox 7">
            <a:extLst>
              <a:ext uri="{FF2B5EF4-FFF2-40B4-BE49-F238E27FC236}">
                <a16:creationId xmlns:a16="http://schemas.microsoft.com/office/drawing/2014/main" id="{71C2D5AF-5D3B-4276-B36C-97AFA6E5BBF9}"/>
              </a:ext>
            </a:extLst>
          </p:cNvPr>
          <p:cNvSpPr txBox="1"/>
          <p:nvPr/>
        </p:nvSpPr>
        <p:spPr>
          <a:xfrm>
            <a:off x="6510845" y="5615756"/>
            <a:ext cx="5489818" cy="461665"/>
          </a:xfrm>
          <a:prstGeom prst="rect">
            <a:avLst/>
          </a:prstGeom>
          <a:noFill/>
        </p:spPr>
        <p:txBody>
          <a:bodyPr wrap="square" rtlCol="0">
            <a:spAutoFit/>
          </a:bodyPr>
          <a:lstStyle/>
          <a:p>
            <a:r>
              <a:rPr lang="en-GB" sz="2400" b="1" dirty="0">
                <a:solidFill>
                  <a:schemeClr val="bg1"/>
                </a:solidFill>
              </a:rPr>
              <a:t>Online Examination Review (OER) </a:t>
            </a:r>
          </a:p>
        </p:txBody>
      </p:sp>
      <p:pic>
        <p:nvPicPr>
          <p:cNvPr id="9" name="Picture 8">
            <a:extLst>
              <a:ext uri="{FF2B5EF4-FFF2-40B4-BE49-F238E27FC236}">
                <a16:creationId xmlns:a16="http://schemas.microsoft.com/office/drawing/2014/main" id="{D0D25735-823F-4728-8EDA-51AB7473F8FA}"/>
              </a:ext>
            </a:extLst>
          </p:cNvPr>
          <p:cNvPicPr>
            <a:picLocks noChangeAspect="1"/>
          </p:cNvPicPr>
          <p:nvPr/>
        </p:nvPicPr>
        <p:blipFill>
          <a:blip r:embed="rId3"/>
          <a:stretch>
            <a:fillRect/>
          </a:stretch>
        </p:blipFill>
        <p:spPr>
          <a:xfrm>
            <a:off x="7220058" y="1743310"/>
            <a:ext cx="3807976" cy="3371380"/>
          </a:xfrm>
          <a:prstGeom prst="rect">
            <a:avLst/>
          </a:prstGeom>
          <a:effectLst/>
        </p:spPr>
      </p:pic>
      <p:pic>
        <p:nvPicPr>
          <p:cNvPr id="2" name="Picture 1">
            <a:extLst>
              <a:ext uri="{FF2B5EF4-FFF2-40B4-BE49-F238E27FC236}">
                <a16:creationId xmlns:a16="http://schemas.microsoft.com/office/drawing/2014/main" id="{E327EC36-CD63-1530-9953-70D694A05715}"/>
              </a:ext>
            </a:extLst>
          </p:cNvPr>
          <p:cNvPicPr>
            <a:picLocks noChangeAspect="1"/>
          </p:cNvPicPr>
          <p:nvPr/>
        </p:nvPicPr>
        <p:blipFill>
          <a:blip r:embed="rId4"/>
          <a:stretch>
            <a:fillRect/>
          </a:stretch>
        </p:blipFill>
        <p:spPr>
          <a:xfrm>
            <a:off x="1081154" y="1014528"/>
            <a:ext cx="3850880" cy="5567357"/>
          </a:xfrm>
          <a:prstGeom prst="rect">
            <a:avLst/>
          </a:prstGeom>
        </p:spPr>
      </p:pic>
      <p:cxnSp>
        <p:nvCxnSpPr>
          <p:cNvPr id="6" name="Straight Connector 5">
            <a:extLst>
              <a:ext uri="{FF2B5EF4-FFF2-40B4-BE49-F238E27FC236}">
                <a16:creationId xmlns:a16="http://schemas.microsoft.com/office/drawing/2014/main" id="{16971371-4EFF-A211-C683-76235F462D06}"/>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Picture 9" descr="A logo with a book and text&#10;&#10;Description automatically generated with medium confidence">
            <a:extLst>
              <a:ext uri="{FF2B5EF4-FFF2-40B4-BE49-F238E27FC236}">
                <a16:creationId xmlns:a16="http://schemas.microsoft.com/office/drawing/2014/main" id="{222781BC-9189-32FB-8AB1-B32574E030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1643471483"/>
      </p:ext>
    </p:extLst>
  </p:cSld>
  <p:clrMapOvr>
    <a:masterClrMapping/>
  </p:clrMapOvr>
  <mc:AlternateContent xmlns:mc="http://schemas.openxmlformats.org/markup-compatibility/2006" xmlns:p14="http://schemas.microsoft.com/office/powerpoint/2010/main">
    <mc:Choice Requires="p14">
      <p:transition spd="slow" p14:dur="2000" advTm="124445"/>
    </mc:Choice>
    <mc:Fallback xmlns="">
      <p:transition spd="slow" advTm="124445"/>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987004" y="1219396"/>
            <a:ext cx="3689990" cy="4524315"/>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i="1" dirty="0">
                <a:solidFill>
                  <a:srgbClr val="0070C0"/>
                </a:solidFill>
              </a:rPr>
              <a:t>This response has included some relevant information indicating good knowledge of how a playgroup may meet the needs of families. There is limited development of ideas to support higher band requirements. The examiner may have awarded further marks if the learner had developed  the summary around the use of play and given more specific and relevant ideas.</a:t>
            </a:r>
            <a:br>
              <a:rPr lang="en-GB" b="1" i="1" dirty="0">
                <a:solidFill>
                  <a:srgbClr val="0070C0"/>
                </a:solidFill>
              </a:rPr>
            </a:br>
            <a:endParaRPr lang="en-GB" i="1" dirty="0">
              <a:solidFill>
                <a:srgbClr val="0070C0"/>
              </a:solidFill>
            </a:endParaRPr>
          </a:p>
          <a:p>
            <a:r>
              <a:rPr lang="en-GB" b="1" i="1" dirty="0">
                <a:solidFill>
                  <a:srgbClr val="0070C0"/>
                </a:solidFill>
              </a:rPr>
              <a:t>Marks awarded 2/4</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651101" y="1095284"/>
            <a:ext cx="4162527" cy="510024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7 Candidate’s answer with Principal Examiner’s comments</a:t>
            </a:r>
          </a:p>
        </p:txBody>
      </p:sp>
      <p:sp>
        <p:nvSpPr>
          <p:cNvPr id="3" name="TextBox 2">
            <a:extLst>
              <a:ext uri="{FF2B5EF4-FFF2-40B4-BE49-F238E27FC236}">
                <a16:creationId xmlns:a16="http://schemas.microsoft.com/office/drawing/2014/main" id="{DC0EEF3E-A0F4-77FD-7DEC-C850457DBE42}"/>
              </a:ext>
            </a:extLst>
          </p:cNvPr>
          <p:cNvSpPr txBox="1"/>
          <p:nvPr/>
        </p:nvSpPr>
        <p:spPr>
          <a:xfrm>
            <a:off x="282575" y="1246783"/>
            <a:ext cx="6092456" cy="2585323"/>
          </a:xfrm>
          <a:prstGeom prst="rect">
            <a:avLst/>
          </a:prstGeom>
          <a:noFill/>
        </p:spPr>
        <p:txBody>
          <a:bodyPr wrap="square">
            <a:spAutoFit/>
          </a:bodyPr>
          <a:lstStyle/>
          <a:p>
            <a:r>
              <a:rPr lang="en-US" dirty="0"/>
              <a:t>a playgroup will prove care for a child/ children to have care 5 day a week for  2.5 hours a day, this can help families/ carers as they may need to make money to support the child, and may not have another else to look after the child. the playgroup will have staff member watching the children at all times. they will help the children learn through play and encourage to play for example they may ask the children questions about how their weekend was.</a:t>
            </a:r>
            <a:endParaRPr lang="en-GB" dirty="0"/>
          </a:p>
        </p:txBody>
      </p:sp>
      <p:cxnSp>
        <p:nvCxnSpPr>
          <p:cNvPr id="2" name="Straight Connector 1">
            <a:extLst>
              <a:ext uri="{FF2B5EF4-FFF2-40B4-BE49-F238E27FC236}">
                <a16:creationId xmlns:a16="http://schemas.microsoft.com/office/drawing/2014/main" id="{4FE2407D-46E1-0C53-7D7B-DBF9DA0FF476}"/>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C8ECD6E3-42D4-7FE2-ABD0-5E67BA66FB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29679702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8(a)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6505731" y="64030"/>
            <a:ext cx="3671397" cy="738664"/>
          </a:xfrm>
          <a:prstGeom prst="rect">
            <a:avLst/>
          </a:prstGeom>
          <a:noFill/>
        </p:spPr>
        <p:txBody>
          <a:bodyPr wrap="square">
            <a:spAutoFit/>
          </a:bodyPr>
          <a:lstStyle/>
          <a:p>
            <a:r>
              <a:rPr lang="en-US" sz="1400" dirty="0">
                <a:solidFill>
                  <a:schemeClr val="accent1"/>
                </a:solidFill>
              </a:rPr>
              <a:t>Command Verb: </a:t>
            </a:r>
            <a:r>
              <a:rPr lang="en-US" sz="1400" b="1" i="1" dirty="0">
                <a:solidFill>
                  <a:schemeClr val="accent1"/>
                </a:solidFill>
              </a:rPr>
              <a:t>Discuss</a:t>
            </a:r>
            <a:r>
              <a:rPr lang="en-US" sz="1400" i="1" dirty="0">
                <a:solidFill>
                  <a:schemeClr val="accent1"/>
                </a:solidFill>
              </a:rPr>
              <a:t> </a:t>
            </a:r>
          </a:p>
          <a:p>
            <a:r>
              <a:rPr lang="en-US" sz="1400" i="1" dirty="0">
                <a:solidFill>
                  <a:schemeClr val="accent1"/>
                </a:solidFill>
              </a:rPr>
              <a:t>Examine an issue in detail/in a structured way, taking into account different ideas </a:t>
            </a:r>
          </a:p>
        </p:txBody>
      </p:sp>
      <p:pic>
        <p:nvPicPr>
          <p:cNvPr id="3" name="Picture 2">
            <a:extLst>
              <a:ext uri="{FF2B5EF4-FFF2-40B4-BE49-F238E27FC236}">
                <a16:creationId xmlns:a16="http://schemas.microsoft.com/office/drawing/2014/main" id="{C953AF52-7391-9058-BB26-97E257C0438A}"/>
              </a:ext>
            </a:extLst>
          </p:cNvPr>
          <p:cNvPicPr>
            <a:picLocks noChangeAspect="1"/>
          </p:cNvPicPr>
          <p:nvPr/>
        </p:nvPicPr>
        <p:blipFill>
          <a:blip r:embed="rId2"/>
          <a:stretch>
            <a:fillRect/>
          </a:stretch>
        </p:blipFill>
        <p:spPr>
          <a:xfrm>
            <a:off x="282012" y="1035887"/>
            <a:ext cx="5425910" cy="3543607"/>
          </a:xfrm>
          <a:prstGeom prst="rect">
            <a:avLst/>
          </a:prstGeom>
        </p:spPr>
      </p:pic>
      <p:sp>
        <p:nvSpPr>
          <p:cNvPr id="6" name="TextBox 5">
            <a:extLst>
              <a:ext uri="{FF2B5EF4-FFF2-40B4-BE49-F238E27FC236}">
                <a16:creationId xmlns:a16="http://schemas.microsoft.com/office/drawing/2014/main" id="{DA45241F-4675-886D-7F96-6D4EFE1845C6}"/>
              </a:ext>
            </a:extLst>
          </p:cNvPr>
          <p:cNvSpPr txBox="1"/>
          <p:nvPr/>
        </p:nvSpPr>
        <p:spPr>
          <a:xfrm>
            <a:off x="282012" y="4822047"/>
            <a:ext cx="5698910" cy="1827231"/>
          </a:xfrm>
          <a:prstGeom prst="rect">
            <a:avLst/>
          </a:prstGeom>
          <a:noFill/>
        </p:spPr>
        <p:txBody>
          <a:bodyPr wrap="square">
            <a:spAutoFit/>
          </a:bodyPr>
          <a:lstStyle/>
          <a:p>
            <a:pPr fontAlgn="base">
              <a:lnSpc>
                <a:spcPct val="115000"/>
              </a:lnSpc>
              <a:spcAft>
                <a:spcPts val="1000"/>
              </a:spcAft>
            </a:pPr>
            <a:r>
              <a:rPr lang="en-GB" sz="1100" b="1" dirty="0">
                <a:solidFill>
                  <a:srgbClr val="000000"/>
                </a:solidFill>
                <a:effectLst/>
                <a:highlight>
                  <a:srgbClr val="FFFFFF"/>
                </a:highlight>
                <a:latin typeface="Arial" panose="020B0604020202020204" pitchFamily="34" charset="0"/>
                <a:ea typeface="Calibri" panose="020F0502020204030204" pitchFamily="34" charset="0"/>
                <a:cs typeface="Tahoma" panose="020B0604030504040204" pitchFamily="34" charset="0"/>
              </a:rPr>
              <a:t>Award 0</a:t>
            </a:r>
            <a:r>
              <a:rPr lang="en-GB" sz="1100" dirty="0">
                <a:solidFill>
                  <a:srgbClr val="000000"/>
                </a:solidFill>
                <a:effectLst/>
                <a:highlight>
                  <a:srgbClr val="FFFFFF"/>
                </a:highlight>
                <a:latin typeface="Arial" panose="020B0604020202020204" pitchFamily="34" charset="0"/>
                <a:ea typeface="Calibri" panose="020F0502020204030204" pitchFamily="34" charset="0"/>
                <a:cs typeface="Tahoma" panose="020B0604030504040204" pitchFamily="34" charset="0"/>
              </a:rPr>
              <a:t> </a:t>
            </a:r>
            <a:r>
              <a:rPr lang="en-GB" sz="1100" b="1" dirty="0">
                <a:solidFill>
                  <a:srgbClr val="000000"/>
                </a:solidFill>
                <a:effectLst/>
                <a:highlight>
                  <a:srgbClr val="FFFFFF"/>
                </a:highlight>
                <a:latin typeface="Arial" panose="020B0604020202020204" pitchFamily="34" charset="0"/>
                <a:ea typeface="Calibri" panose="020F0502020204030204" pitchFamily="34" charset="0"/>
                <a:cs typeface="Tahoma" panose="020B0604030504040204" pitchFamily="34" charset="0"/>
              </a:rPr>
              <a:t>marks</a:t>
            </a:r>
            <a:r>
              <a:rPr lang="en-GB" sz="1100" dirty="0">
                <a:solidFill>
                  <a:srgbClr val="000000"/>
                </a:solidFill>
                <a:effectLst/>
                <a:highlight>
                  <a:srgbClr val="FFFFFF"/>
                </a:highlight>
                <a:latin typeface="Arial" panose="020B0604020202020204" pitchFamily="34" charset="0"/>
                <a:ea typeface="Calibri" panose="020F0502020204030204" pitchFamily="34" charset="0"/>
                <a:cs typeface="Tahoma" panose="020B0604030504040204" pitchFamily="34" charset="0"/>
              </a:rPr>
              <a:t> where response is not creditworthy</a:t>
            </a:r>
            <a:endParaRPr lang="en-GB" sz="1100" dirty="0">
              <a:effectLst/>
              <a:highlight>
                <a:srgbClr val="FFFFFF"/>
              </a:highligh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1-2</a:t>
            </a:r>
            <a:r>
              <a:rPr lang="en-GB" sz="1100" dirty="0">
                <a:effectLst/>
                <a:latin typeface="Arial" panose="020B0604020202020204" pitchFamily="34" charset="0"/>
                <a:ea typeface="Calibri" panose="020F0502020204030204" pitchFamily="34" charset="0"/>
                <a:cs typeface="Tahoma" panose="020B0604030504040204" pitchFamily="34" charset="0"/>
              </a:rPr>
              <a:t> </a:t>
            </a:r>
            <a:r>
              <a:rPr lang="en-GB" sz="1100" b="1" dirty="0">
                <a:effectLst/>
                <a:latin typeface="Arial" panose="020B0604020202020204" pitchFamily="34" charset="0"/>
                <a:ea typeface="Calibri" panose="020F0502020204030204" pitchFamily="34" charset="0"/>
                <a:cs typeface="Tahoma" panose="020B0604030504040204" pitchFamily="34" charset="0"/>
              </a:rPr>
              <a:t>marks </a:t>
            </a:r>
            <a:r>
              <a:rPr lang="en-GB" sz="1100" dirty="0">
                <a:effectLst/>
                <a:latin typeface="Arial" panose="020B0604020202020204" pitchFamily="34" charset="0"/>
                <a:ea typeface="Calibri" panose="020F0502020204030204" pitchFamily="34" charset="0"/>
                <a:cs typeface="Tahoma" panose="020B0604030504040204" pitchFamily="34" charset="0"/>
              </a:rPr>
              <a:t>for a basic discussion which shows limited knowledge and understanding of how </a:t>
            </a:r>
            <a:r>
              <a:rPr lang="en-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this activity might support children’s holistic development.</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3-4</a:t>
            </a:r>
            <a:r>
              <a:rPr lang="en-GB" sz="1100" dirty="0">
                <a:effectLst/>
                <a:latin typeface="Arial" panose="020B0604020202020204" pitchFamily="34" charset="0"/>
                <a:ea typeface="Calibri" panose="020F0502020204030204" pitchFamily="34" charset="0"/>
                <a:cs typeface="Tahoma" panose="020B0604030504040204" pitchFamily="34" charset="0"/>
              </a:rPr>
              <a:t> </a:t>
            </a:r>
            <a:r>
              <a:rPr lang="en-GB" sz="1100" b="1" dirty="0">
                <a:effectLst/>
                <a:latin typeface="Arial" panose="020B0604020202020204" pitchFamily="34" charset="0"/>
                <a:ea typeface="Calibri" panose="020F0502020204030204" pitchFamily="34" charset="0"/>
                <a:cs typeface="Tahoma" panose="020B0604030504040204" pitchFamily="34" charset="0"/>
              </a:rPr>
              <a:t>marks</a:t>
            </a:r>
            <a:r>
              <a:rPr lang="en-GB" sz="1100" dirty="0">
                <a:effectLst/>
                <a:latin typeface="Arial" panose="020B0604020202020204" pitchFamily="34" charset="0"/>
                <a:ea typeface="Calibri" panose="020F0502020204030204" pitchFamily="34" charset="0"/>
                <a:cs typeface="Tahoma" panose="020B0604030504040204" pitchFamily="34" charset="0"/>
              </a:rPr>
              <a:t> for a good discussion which shows some knowledge and understanding of how </a:t>
            </a:r>
            <a:r>
              <a:rPr lang="en-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this activity might support children’s holistic development.</a:t>
            </a:r>
            <a:r>
              <a:rPr lang="en-GB" sz="1100" dirty="0">
                <a:effectLst/>
                <a:latin typeface="Arial" panose="020B0604020202020204" pitchFamily="34" charset="0"/>
                <a:ea typeface="Calibri" panose="020F0502020204030204" pitchFamily="34" charset="0"/>
                <a:cs typeface="Tahoma" panose="020B0604030504040204" pitchFamily="34" charset="0"/>
              </a:rPr>
              <a:t>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pPr>
            <a:r>
              <a:rPr lang="en-GB" sz="1100" b="1" dirty="0">
                <a:solidFill>
                  <a:srgbClr val="000000"/>
                </a:solidFill>
                <a:effectLst/>
                <a:latin typeface="Arial" panose="020B0604020202020204" pitchFamily="34" charset="0"/>
                <a:ea typeface="Calibri" panose="020F0502020204030204" pitchFamily="34" charset="0"/>
                <a:cs typeface="Tahoma" panose="020B0604030504040204" pitchFamily="34" charset="0"/>
              </a:rPr>
              <a:t>Award 5 marks</a:t>
            </a:r>
            <a:r>
              <a:rPr lang="en-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 for a very good discussion which shows sound knowledge and understanding of how this activity might support children’s holistic development.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
        <p:nvSpPr>
          <p:cNvPr id="8" name="TextBox 7">
            <a:extLst>
              <a:ext uri="{FF2B5EF4-FFF2-40B4-BE49-F238E27FC236}">
                <a16:creationId xmlns:a16="http://schemas.microsoft.com/office/drawing/2014/main" id="{B3985714-8603-E317-DD4C-C30F82396048}"/>
              </a:ext>
            </a:extLst>
          </p:cNvPr>
          <p:cNvSpPr txBox="1"/>
          <p:nvPr/>
        </p:nvSpPr>
        <p:spPr>
          <a:xfrm>
            <a:off x="6610662" y="1059210"/>
            <a:ext cx="5269346" cy="5536131"/>
          </a:xfrm>
          <a:prstGeom prst="rect">
            <a:avLst/>
          </a:prstGeom>
          <a:noFill/>
        </p:spPr>
        <p:txBody>
          <a:bodyPr wrap="square">
            <a:spAutoFit/>
          </a:bodyPr>
          <a:lstStyle/>
          <a:p>
            <a:pPr fontAlgn="base">
              <a:lnSpc>
                <a:spcPct val="115000"/>
              </a:lnSpc>
              <a:spcAft>
                <a:spcPts val="1000"/>
              </a:spcAft>
            </a:pPr>
            <a:r>
              <a:rPr lang="en-GB" sz="900" dirty="0">
                <a:solidFill>
                  <a:srgbClr val="000000"/>
                </a:solidFill>
                <a:effectLst/>
                <a:latin typeface="Arial" panose="020B0604020202020204" pitchFamily="34" charset="0"/>
                <a:ea typeface="Calibri" panose="020F0502020204030204" pitchFamily="34" charset="0"/>
                <a:cs typeface="Tahoma" panose="020B0604030504040204" pitchFamily="34" charset="0"/>
              </a:rPr>
              <a:t>Response may refer to:</a:t>
            </a:r>
            <a:endParaRPr lang="en-GB" sz="9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spcAft>
                <a:spcPts val="1000"/>
              </a:spcAft>
              <a:buFont typeface="Arial" panose="020B0604020202020204" pitchFamily="34" charset="0"/>
              <a:buChar char="•"/>
              <a:tabLst>
                <a:tab pos="457200" algn="l"/>
              </a:tabLst>
            </a:pPr>
            <a:r>
              <a:rPr lang="en-GB" sz="900" b="1" dirty="0">
                <a:solidFill>
                  <a:srgbClr val="000000"/>
                </a:solidFill>
                <a:effectLst/>
                <a:latin typeface="Arial" panose="020B0604020202020204" pitchFamily="34" charset="0"/>
                <a:ea typeface="Calibri" panose="020F0502020204030204" pitchFamily="34" charset="0"/>
                <a:cs typeface="Symbol" panose="05050102010706020507" pitchFamily="18" charset="2"/>
              </a:rPr>
              <a:t>emotional development - </a:t>
            </a:r>
            <a:r>
              <a:rPr lang="en-GB" sz="900" dirty="0">
                <a:solidFill>
                  <a:srgbClr val="000000"/>
                </a:solidFill>
                <a:effectLst/>
                <a:latin typeface="Arial" panose="020B0604020202020204" pitchFamily="34" charset="0"/>
                <a:ea typeface="Calibri" panose="020F0502020204030204" pitchFamily="34" charset="0"/>
                <a:cs typeface="Symbol" panose="05050102010706020507" pitchFamily="18" charset="2"/>
              </a:rPr>
              <a:t>planning with the teacher and others supports good self-esteem. Working with others encourages sharing ideas and choice/decision making which will support a sense of achievement. Working in the outdoors might encourage letting of steam and sharing feelings. Boundaries can be tested alongside the development of consequences of behaviour. Supports risk taking and managing own risks in a safe environment to develop confidence and independence. The finished product supports self-esteem and pride and provides a quiet space for reflection.</a:t>
            </a:r>
            <a:endParaRPr lang="en-GB" sz="9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spcAft>
                <a:spcPts val="1000"/>
              </a:spcAft>
              <a:buFont typeface="Arial" panose="020B0604020202020204" pitchFamily="34" charset="0"/>
              <a:buChar char="•"/>
              <a:tabLst>
                <a:tab pos="457200" algn="l"/>
              </a:tabLst>
            </a:pPr>
            <a:r>
              <a:rPr lang="en-GB" sz="900" b="1" dirty="0">
                <a:solidFill>
                  <a:srgbClr val="000000"/>
                </a:solidFill>
                <a:effectLst/>
                <a:latin typeface="Arial" panose="020B0604020202020204" pitchFamily="34" charset="0"/>
                <a:ea typeface="Calibri" panose="020F0502020204030204" pitchFamily="34" charset="0"/>
                <a:cs typeface="Symbol" panose="05050102010706020507" pitchFamily="18" charset="2"/>
              </a:rPr>
              <a:t>physical development - </a:t>
            </a:r>
            <a:r>
              <a:rPr lang="en-GB" sz="900" dirty="0">
                <a:solidFill>
                  <a:srgbClr val="000000"/>
                </a:solidFill>
                <a:effectLst/>
                <a:latin typeface="Arial" panose="020B0604020202020204" pitchFamily="34" charset="0"/>
                <a:ea typeface="Calibri" panose="020F0502020204030204" pitchFamily="34" charset="0"/>
                <a:cs typeface="Symbol" panose="05050102010706020507" pitchFamily="18" charset="2"/>
              </a:rPr>
              <a:t>lifting and carrying resources will support strength and muscle building which will support gross motor skills development. Fitting pieces together and using smaller objects can support fine motor skill development and hand eye co-ordination</a:t>
            </a:r>
            <a:endParaRPr lang="en-GB" sz="9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spcAft>
                <a:spcPts val="1000"/>
              </a:spcAft>
              <a:buFont typeface="Arial" panose="020B0604020202020204" pitchFamily="34" charset="0"/>
              <a:buChar char="•"/>
              <a:tabLst>
                <a:tab pos="457200" algn="l"/>
              </a:tabLst>
            </a:pPr>
            <a:r>
              <a:rPr lang="en-GB" sz="900" b="1" dirty="0">
                <a:solidFill>
                  <a:srgbClr val="000000"/>
                </a:solidFill>
                <a:effectLst/>
                <a:latin typeface="Arial" panose="020B0604020202020204" pitchFamily="34" charset="0"/>
                <a:ea typeface="Calibri" panose="020F0502020204030204" pitchFamily="34" charset="0"/>
                <a:cs typeface="Symbol" panose="05050102010706020507" pitchFamily="18" charset="2"/>
              </a:rPr>
              <a:t>speech and language development -</a:t>
            </a:r>
            <a:r>
              <a:rPr lang="en-GB" sz="900" dirty="0">
                <a:solidFill>
                  <a:srgbClr val="000000"/>
                </a:solidFill>
                <a:effectLst/>
                <a:latin typeface="Arial" panose="020B0604020202020204" pitchFamily="34" charset="0"/>
                <a:ea typeface="Calibri" panose="020F0502020204030204" pitchFamily="34" charset="0"/>
                <a:cs typeface="Symbol" panose="05050102010706020507" pitchFamily="18" charset="2"/>
              </a:rPr>
              <a:t> new vocabulary can be developed based on the resources used and elements of the outdoors. Children may need to ask each other questions and answer appropriately. Listening to each other’s instructions and ideas will support listening skills. The new experience in the outdoors might encourage those less comfortable to voice their thoughts in a quieter environment. Introduction of new/second language </a:t>
            </a:r>
            <a:endParaRPr lang="en-GB" sz="900" dirty="0">
              <a:effectLst/>
              <a:latin typeface="Calibri" panose="020F0502020204030204" pitchFamily="34" charset="0"/>
              <a:ea typeface="Calibri" panose="020F0502020204030204" pitchFamily="34" charset="0"/>
              <a:cs typeface="Symbol" panose="05050102010706020507" pitchFamily="18" charset="2"/>
            </a:endParaRPr>
          </a:p>
          <a:p>
            <a:pPr marL="358775" indent="-358775">
              <a:buFont typeface="Arial" panose="020B0604020202020204" pitchFamily="34" charset="0"/>
              <a:buChar char="•"/>
            </a:pPr>
            <a:r>
              <a:rPr lang="en-GB" sz="900" b="1" dirty="0">
                <a:solidFill>
                  <a:srgbClr val="000000"/>
                </a:solidFill>
                <a:effectLst/>
                <a:latin typeface="Arial" panose="020B0604020202020204" pitchFamily="34" charset="0"/>
                <a:ea typeface="Calibri" panose="020F0502020204030204" pitchFamily="34" charset="0"/>
              </a:rPr>
              <a:t>social development- </a:t>
            </a:r>
            <a:r>
              <a:rPr lang="en-GB" sz="900" dirty="0">
                <a:solidFill>
                  <a:srgbClr val="000000"/>
                </a:solidFill>
                <a:effectLst/>
                <a:latin typeface="Arial" panose="020B0604020202020204" pitchFamily="34" charset="0"/>
                <a:ea typeface="Calibri" panose="020F0502020204030204" pitchFamily="34" charset="0"/>
              </a:rPr>
              <a:t>team building skills will support social skills as children learn to tolerate each other. Respecting each other’s ideas will develop relationships. group work/individual work- will provide opportunities to work together as well as develop skills independently. Sharing materials and turn taking. Sharing a lunch together following completion of the den will encourage social experiences and raise self-esteem.</a:t>
            </a:r>
          </a:p>
          <a:p>
            <a:endParaRPr lang="en-GB" sz="900" dirty="0">
              <a:solidFill>
                <a:srgbClr val="000000"/>
              </a:solidFill>
              <a:latin typeface="Arial" panose="020B0604020202020204" pitchFamily="34" charset="0"/>
              <a:ea typeface="Calibri" panose="020F0502020204030204" pitchFamily="34" charset="0"/>
            </a:endParaRPr>
          </a:p>
          <a:p>
            <a:pPr marL="342900" lvl="0" indent="-342900" fontAlgn="base">
              <a:lnSpc>
                <a:spcPct val="115000"/>
              </a:lnSpc>
              <a:spcAft>
                <a:spcPts val="1000"/>
              </a:spcAft>
              <a:buFont typeface="Symbol" panose="05050102010706020507" pitchFamily="18" charset="2"/>
              <a:buChar char=""/>
              <a:tabLst>
                <a:tab pos="457200" algn="l"/>
              </a:tabLst>
            </a:pPr>
            <a:r>
              <a:rPr lang="en-GB" sz="900" b="1" dirty="0">
                <a:solidFill>
                  <a:srgbClr val="000000"/>
                </a:solidFill>
                <a:effectLst/>
                <a:latin typeface="Arial" panose="020B0604020202020204" pitchFamily="34" charset="0"/>
                <a:ea typeface="Calibri" panose="020F0502020204030204" pitchFamily="34" charset="0"/>
                <a:cs typeface="Symbol" panose="05050102010706020507" pitchFamily="18" charset="2"/>
              </a:rPr>
              <a:t>intellectual/cognitive development- </a:t>
            </a:r>
            <a:r>
              <a:rPr lang="en-GB" sz="900" dirty="0">
                <a:solidFill>
                  <a:srgbClr val="000000"/>
                </a:solidFill>
                <a:effectLst/>
                <a:latin typeface="Arial" panose="020B0604020202020204" pitchFamily="34" charset="0"/>
                <a:ea typeface="Calibri" panose="020F0502020204030204" pitchFamily="34" charset="0"/>
                <a:cs typeface="Symbol" panose="05050102010706020507" pitchFamily="18" charset="2"/>
              </a:rPr>
              <a:t>opportunities for mathematical development through choosing size and weight of resources available. Development of problem-solving skills where decision making processes are needed. Concentration skills are developed as the den is put together. The need to evaluate and analyse and ask questions to support the suitability of the product for purpose. Using real life tools can enrich cognitive experiences in preparation for the real world. Supports the development of exploration skills and discovering interests. Following instructions will encourage thinking and problem solving.</a:t>
            </a:r>
            <a:endParaRPr lang="en-GB" sz="9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900" dirty="0">
                <a:effectLst/>
                <a:latin typeface="Arial" panose="020B0604020202020204" pitchFamily="34" charset="0"/>
                <a:ea typeface="Calibri" panose="020F0502020204030204" pitchFamily="34" charset="0"/>
                <a:cs typeface="Tahoma" panose="020B0604030504040204" pitchFamily="34" charset="0"/>
              </a:rPr>
              <a:t>This list is not exhaustive.</a:t>
            </a:r>
            <a:br>
              <a:rPr lang="en-GB" sz="900" dirty="0">
                <a:effectLst/>
                <a:latin typeface="Arial" panose="020B0604020202020204" pitchFamily="34" charset="0"/>
                <a:ea typeface="Calibri" panose="020F0502020204030204" pitchFamily="34" charset="0"/>
                <a:cs typeface="Tahoma" panose="020B0604030504040204" pitchFamily="34" charset="0"/>
              </a:rPr>
            </a:br>
            <a:r>
              <a:rPr lang="en-GB" sz="900" dirty="0">
                <a:solidFill>
                  <a:srgbClr val="000000"/>
                </a:solidFill>
                <a:effectLst/>
                <a:latin typeface="Arial" panose="020B0604020202020204" pitchFamily="34" charset="0"/>
                <a:ea typeface="Calibri" panose="020F0502020204030204" pitchFamily="34" charset="0"/>
                <a:cs typeface="Tahoma" panose="020B0604030504040204" pitchFamily="34" charset="0"/>
              </a:rPr>
              <a:t>Credit any other relevant response.</a:t>
            </a:r>
            <a:endParaRPr lang="en-GB" sz="900" dirty="0">
              <a:effectLst/>
              <a:latin typeface="Calibri" panose="020F0502020204030204" pitchFamily="34" charset="0"/>
              <a:ea typeface="Calibri" panose="020F0502020204030204" pitchFamily="34" charset="0"/>
              <a:cs typeface="Tahoma" panose="020B0604030504040204" pitchFamily="34" charset="0"/>
            </a:endParaRPr>
          </a:p>
        </p:txBody>
      </p:sp>
      <p:cxnSp>
        <p:nvCxnSpPr>
          <p:cNvPr id="2" name="Straight Connector 1">
            <a:extLst>
              <a:ext uri="{FF2B5EF4-FFF2-40B4-BE49-F238E27FC236}">
                <a16:creationId xmlns:a16="http://schemas.microsoft.com/office/drawing/2014/main" id="{A952B4B5-2A5B-3C55-3FBC-F6597029C48D}"/>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descr="A logo with a book and text&#10;&#10;Description automatically generated with medium confidence">
            <a:extLst>
              <a:ext uri="{FF2B5EF4-FFF2-40B4-BE49-F238E27FC236}">
                <a16:creationId xmlns:a16="http://schemas.microsoft.com/office/drawing/2014/main" id="{37591BAA-D870-2E06-F538-4B27F50F50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4683558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8400017" y="1452661"/>
            <a:ext cx="3354088" cy="4524315"/>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i="1" dirty="0">
                <a:solidFill>
                  <a:srgbClr val="0070C0"/>
                </a:solidFill>
              </a:rPr>
              <a:t>The command verb here requires learners to present a discussion based on the scenario provided. This response has succeeded at a very high-level  meeting top band requirements.  The learner has remained focussed on the question referring to the activity in relation to holistic development using correct terminology.</a:t>
            </a:r>
            <a:br>
              <a:rPr lang="en-GB" i="1" dirty="0">
                <a:solidFill>
                  <a:srgbClr val="0070C0"/>
                </a:solidFill>
              </a:rPr>
            </a:br>
            <a:endParaRPr lang="en-GB" i="1" dirty="0">
              <a:solidFill>
                <a:srgbClr val="0070C0"/>
              </a:solidFill>
            </a:endParaRPr>
          </a:p>
          <a:p>
            <a:r>
              <a:rPr lang="en-GB" b="1" i="1" dirty="0">
                <a:solidFill>
                  <a:srgbClr val="0070C0"/>
                </a:solidFill>
              </a:rPr>
              <a:t>Marks awarded 5/5</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8145624" y="1095284"/>
            <a:ext cx="3862874" cy="5268194"/>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8(a)  Candidate’s answer with Principal Examiner’s comments</a:t>
            </a:r>
          </a:p>
        </p:txBody>
      </p:sp>
      <p:sp>
        <p:nvSpPr>
          <p:cNvPr id="3" name="TextBox 2">
            <a:extLst>
              <a:ext uri="{FF2B5EF4-FFF2-40B4-BE49-F238E27FC236}">
                <a16:creationId xmlns:a16="http://schemas.microsoft.com/office/drawing/2014/main" id="{F9AF57A2-0941-245C-031D-01568C889A28}"/>
              </a:ext>
            </a:extLst>
          </p:cNvPr>
          <p:cNvSpPr txBox="1"/>
          <p:nvPr/>
        </p:nvSpPr>
        <p:spPr>
          <a:xfrm>
            <a:off x="282576" y="1095284"/>
            <a:ext cx="7079277" cy="5632311"/>
          </a:xfrm>
          <a:prstGeom prst="rect">
            <a:avLst/>
          </a:prstGeom>
          <a:noFill/>
        </p:spPr>
        <p:txBody>
          <a:bodyPr wrap="square">
            <a:spAutoFit/>
          </a:bodyPr>
          <a:lstStyle/>
          <a:p>
            <a:r>
              <a:rPr lang="en-US" sz="1500" dirty="0"/>
              <a:t>This activity will help support a child's development holistically. This activity will help support their physical development as they will be using their gross motor skills to walk around the forest, use their arms to reach for certain materials, and building a space for them to sit down, The activity will also support them physically through supporting their fine motor skills by picking up and carrying materials with their fingers and hands, as well as possibly tying materials together to  create a space for them to sit. This activity will also help with their </a:t>
            </a:r>
            <a:r>
              <a:rPr lang="en-US" sz="1500" dirty="0" err="1"/>
              <a:t>congitive</a:t>
            </a:r>
            <a:r>
              <a:rPr lang="en-US" sz="1500" dirty="0"/>
              <a:t> skills and development as they will </a:t>
            </a:r>
            <a:r>
              <a:rPr lang="en-US" sz="1500" dirty="0" err="1"/>
              <a:t>ned</a:t>
            </a:r>
            <a:r>
              <a:rPr lang="en-US" sz="1500" dirty="0"/>
              <a:t> to use their brain to think about what they will need to create the space for them to sit, and they will also use their problem solving skills as they will be thinking about how to build a space for them to sit, this activity may also help with a child's imagination and creativity. The children's language development will also be supported with this activity as they will be </a:t>
            </a:r>
            <a:r>
              <a:rPr lang="en-US" sz="1500" dirty="0" err="1"/>
              <a:t>tallking</a:t>
            </a:r>
            <a:r>
              <a:rPr lang="en-US" sz="1500" dirty="0"/>
              <a:t> to their peers/friends about what they will need and what they will need to do, and they will also listen to and pick up new words and terminology related to this activity. The activity will also help with their emotional development as it will give them a sense of achievement once they have completed the activity, boosting their confidence, but it may also work on their resilience if something goes wrong and they need to try again. A child's social development will also be supported as they will be working together with everyone else in their class and they my also pick up new skills like leadership whilst helping the group and sportsmanship. Their social skills will also be developed by sitting and eating their lunch with the rest of their class which may also give them a sense of belonging. This activity will also boost a child's well-being through going outside and getting fresh air, as well as being around people and keeping their mind's busy.</a:t>
            </a:r>
            <a:endParaRPr lang="en-GB" sz="1500" dirty="0"/>
          </a:p>
        </p:txBody>
      </p:sp>
      <p:cxnSp>
        <p:nvCxnSpPr>
          <p:cNvPr id="2" name="Straight Connector 1">
            <a:extLst>
              <a:ext uri="{FF2B5EF4-FFF2-40B4-BE49-F238E27FC236}">
                <a16:creationId xmlns:a16="http://schemas.microsoft.com/office/drawing/2014/main" id="{50309E86-C2AE-5DB9-733C-B38169F3C1BE}"/>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2C5C0176-433B-7F32-26EF-ADE5CF008C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8159337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8098970" y="1367720"/>
            <a:ext cx="3578023" cy="3693319"/>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i="1" dirty="0">
                <a:solidFill>
                  <a:srgbClr val="0070C0"/>
                </a:solidFill>
              </a:rPr>
              <a:t>A slightly different approach which has been recognised as a very good response by the examiner.</a:t>
            </a:r>
          </a:p>
          <a:p>
            <a:endParaRPr lang="en-GB" i="1" dirty="0">
              <a:solidFill>
                <a:srgbClr val="0070C0"/>
              </a:solidFill>
            </a:endParaRPr>
          </a:p>
          <a:p>
            <a:r>
              <a:rPr lang="en-GB" i="1" dirty="0">
                <a:solidFill>
                  <a:srgbClr val="0070C0"/>
                </a:solidFill>
              </a:rPr>
              <a:t>The learner makes good links to the activity and logically develops the discussion identifying each aspect of development. </a:t>
            </a:r>
            <a:br>
              <a:rPr lang="en-GB" b="1" i="1" dirty="0">
                <a:solidFill>
                  <a:srgbClr val="0070C0"/>
                </a:solidFill>
              </a:rPr>
            </a:br>
            <a:endParaRPr lang="en-GB" i="1" dirty="0">
              <a:solidFill>
                <a:srgbClr val="0070C0"/>
              </a:solidFill>
            </a:endParaRPr>
          </a:p>
          <a:p>
            <a:r>
              <a:rPr lang="en-GB" b="1" i="1" dirty="0">
                <a:solidFill>
                  <a:srgbClr val="0070C0"/>
                </a:solidFill>
              </a:rPr>
              <a:t>Marks awarded 5/5</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893697" y="1095284"/>
            <a:ext cx="3919931" cy="4232496"/>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8(a)  Candidate’s answer with Principal Examiner’s comments</a:t>
            </a:r>
          </a:p>
        </p:txBody>
      </p:sp>
      <p:sp>
        <p:nvSpPr>
          <p:cNvPr id="3" name="TextBox 2">
            <a:extLst>
              <a:ext uri="{FF2B5EF4-FFF2-40B4-BE49-F238E27FC236}">
                <a16:creationId xmlns:a16="http://schemas.microsoft.com/office/drawing/2014/main" id="{FA851645-972D-6924-6C7E-88C2D17E89FB}"/>
              </a:ext>
            </a:extLst>
          </p:cNvPr>
          <p:cNvSpPr txBox="1"/>
          <p:nvPr/>
        </p:nvSpPr>
        <p:spPr>
          <a:xfrm>
            <a:off x="282575" y="1219396"/>
            <a:ext cx="6092456" cy="5078313"/>
          </a:xfrm>
          <a:prstGeom prst="rect">
            <a:avLst/>
          </a:prstGeom>
          <a:noFill/>
        </p:spPr>
        <p:txBody>
          <a:bodyPr wrap="square">
            <a:spAutoFit/>
          </a:bodyPr>
          <a:lstStyle/>
          <a:p>
            <a:r>
              <a:rPr lang="en-US" dirty="0"/>
              <a:t>for physical development, they will be able to go around the forest school and they may walk or run which will help them develop their gross motor skills. this is because they are moving the larger </a:t>
            </a:r>
            <a:r>
              <a:rPr lang="en-US" dirty="0" err="1"/>
              <a:t>mucles</a:t>
            </a:r>
            <a:r>
              <a:rPr lang="en-US" dirty="0"/>
              <a:t>. for intellectual development, they will use their listening skills and understanding skills. as they will need to listen and understand the instructions to collect the natural materials. they will have to use the </a:t>
            </a:r>
            <a:r>
              <a:rPr lang="en-US" dirty="0" err="1"/>
              <a:t>problom</a:t>
            </a:r>
            <a:r>
              <a:rPr lang="en-US" dirty="0"/>
              <a:t> </a:t>
            </a:r>
            <a:r>
              <a:rPr lang="en-US" dirty="0" err="1"/>
              <a:t>sovling</a:t>
            </a:r>
            <a:r>
              <a:rPr lang="en-US" dirty="0"/>
              <a:t> skills as they will need to work together to </a:t>
            </a:r>
            <a:r>
              <a:rPr lang="en-US" dirty="0" err="1"/>
              <a:t>bulid</a:t>
            </a:r>
            <a:r>
              <a:rPr lang="en-US" dirty="0"/>
              <a:t> a space. for language </a:t>
            </a:r>
            <a:r>
              <a:rPr lang="en-US" dirty="0" err="1"/>
              <a:t>language</a:t>
            </a:r>
            <a:r>
              <a:rPr lang="en-US" dirty="0"/>
              <a:t> they will need to talk to each to work together this could be </a:t>
            </a:r>
            <a:r>
              <a:rPr lang="en-US" dirty="0" err="1"/>
              <a:t>english</a:t>
            </a:r>
            <a:r>
              <a:rPr lang="en-US" dirty="0"/>
              <a:t> or </a:t>
            </a:r>
            <a:r>
              <a:rPr lang="en-US" dirty="0" err="1"/>
              <a:t>welsh</a:t>
            </a:r>
            <a:r>
              <a:rPr lang="en-US" dirty="0"/>
              <a:t>, and the teacher could </a:t>
            </a:r>
            <a:r>
              <a:rPr lang="en-US" dirty="0" err="1"/>
              <a:t>prase</a:t>
            </a:r>
            <a:r>
              <a:rPr lang="en-US" dirty="0"/>
              <a:t> them in </a:t>
            </a:r>
            <a:r>
              <a:rPr lang="en-US" dirty="0" err="1"/>
              <a:t>welsh</a:t>
            </a:r>
            <a:r>
              <a:rPr lang="en-US" dirty="0"/>
              <a:t> helping them feel happy. for emotional development they may feel happy about what they have done in forest school, and they may feel happy about working together as they could have made friends. for social development they will need to communicate effectively with each other to be able to work </a:t>
            </a:r>
            <a:r>
              <a:rPr lang="en-US" dirty="0" err="1"/>
              <a:t>togother</a:t>
            </a:r>
            <a:r>
              <a:rPr lang="en-US" dirty="0"/>
              <a:t> and finish the task which is given to them.</a:t>
            </a:r>
            <a:endParaRPr lang="en-GB" dirty="0"/>
          </a:p>
        </p:txBody>
      </p:sp>
      <p:cxnSp>
        <p:nvCxnSpPr>
          <p:cNvPr id="2" name="Straight Connector 1">
            <a:extLst>
              <a:ext uri="{FF2B5EF4-FFF2-40B4-BE49-F238E27FC236}">
                <a16:creationId xmlns:a16="http://schemas.microsoft.com/office/drawing/2014/main" id="{74CBFCEF-021D-C96F-E3A5-0B7269377214}"/>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01C1F89B-D4DC-948B-8E6B-1148E84306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7649614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8(b)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6915807" y="64030"/>
            <a:ext cx="2812809" cy="738664"/>
          </a:xfrm>
          <a:prstGeom prst="rect">
            <a:avLst/>
          </a:prstGeom>
          <a:noFill/>
        </p:spPr>
        <p:txBody>
          <a:bodyPr wrap="square">
            <a:spAutoFit/>
          </a:bodyPr>
          <a:lstStyle/>
          <a:p>
            <a:r>
              <a:rPr lang="en-US" sz="1400" dirty="0">
                <a:solidFill>
                  <a:schemeClr val="accent1"/>
                </a:solidFill>
              </a:rPr>
              <a:t>Command Verb: </a:t>
            </a:r>
            <a:r>
              <a:rPr lang="en-US" sz="1400" b="1" i="1" dirty="0">
                <a:solidFill>
                  <a:schemeClr val="accent1"/>
                </a:solidFill>
              </a:rPr>
              <a:t>Describe</a:t>
            </a:r>
            <a:r>
              <a:rPr lang="en-US" sz="1400" i="1" dirty="0">
                <a:solidFill>
                  <a:schemeClr val="accent1"/>
                </a:solidFill>
              </a:rPr>
              <a:t> Provide characteristics/main features or a brief account</a:t>
            </a:r>
          </a:p>
        </p:txBody>
      </p:sp>
      <p:pic>
        <p:nvPicPr>
          <p:cNvPr id="3" name="Picture 2">
            <a:extLst>
              <a:ext uri="{FF2B5EF4-FFF2-40B4-BE49-F238E27FC236}">
                <a16:creationId xmlns:a16="http://schemas.microsoft.com/office/drawing/2014/main" id="{327A7C1C-3B95-4311-DC6B-9CE1D8411200}"/>
              </a:ext>
            </a:extLst>
          </p:cNvPr>
          <p:cNvPicPr>
            <a:picLocks noChangeAspect="1"/>
          </p:cNvPicPr>
          <p:nvPr/>
        </p:nvPicPr>
        <p:blipFill>
          <a:blip r:embed="rId2"/>
          <a:stretch>
            <a:fillRect/>
          </a:stretch>
        </p:blipFill>
        <p:spPr>
          <a:xfrm>
            <a:off x="168346" y="1074552"/>
            <a:ext cx="5319221" cy="2065199"/>
          </a:xfrm>
          <a:prstGeom prst="rect">
            <a:avLst/>
          </a:prstGeom>
        </p:spPr>
      </p:pic>
      <p:sp>
        <p:nvSpPr>
          <p:cNvPr id="6" name="TextBox 5">
            <a:extLst>
              <a:ext uri="{FF2B5EF4-FFF2-40B4-BE49-F238E27FC236}">
                <a16:creationId xmlns:a16="http://schemas.microsoft.com/office/drawing/2014/main" id="{19C1B1F3-F7EB-E1B0-BD8D-F163C7B3A42C}"/>
              </a:ext>
            </a:extLst>
          </p:cNvPr>
          <p:cNvSpPr txBox="1"/>
          <p:nvPr/>
        </p:nvSpPr>
        <p:spPr>
          <a:xfrm>
            <a:off x="6872779" y="1032081"/>
            <a:ext cx="5319221" cy="2150140"/>
          </a:xfrm>
          <a:prstGeom prst="rect">
            <a:avLst/>
          </a:prstGeom>
          <a:noFill/>
        </p:spPr>
        <p:txBody>
          <a:bodyPr wrap="square">
            <a:spAutoFit/>
          </a:bodyPr>
          <a:lstStyle/>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up to 3 marks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0 marks</a:t>
            </a:r>
            <a:r>
              <a:rPr lang="en-GB" sz="1100" dirty="0">
                <a:effectLst/>
                <a:latin typeface="Arial" panose="020B0604020202020204" pitchFamily="34" charset="0"/>
                <a:ea typeface="Calibri" panose="020F0502020204030204" pitchFamily="34" charset="0"/>
                <a:cs typeface="Tahoma" panose="020B0604030504040204" pitchFamily="34" charset="0"/>
              </a:rPr>
              <a:t> where response is not creditworthy</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1 mark</a:t>
            </a:r>
            <a:r>
              <a:rPr lang="en-GB" sz="1100" dirty="0">
                <a:effectLst/>
                <a:latin typeface="Arial" panose="020B0604020202020204" pitchFamily="34" charset="0"/>
                <a:ea typeface="Calibri" panose="020F0502020204030204" pitchFamily="34" charset="0"/>
                <a:cs typeface="Tahoma" panose="020B0604030504040204" pitchFamily="34" charset="0"/>
              </a:rPr>
              <a:t> for a basic description which shows limited knowledge and understanding of the </a:t>
            </a:r>
            <a:r>
              <a:rPr lang="en-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purpose of a risk assessment when planning activities.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2 marks</a:t>
            </a:r>
            <a:r>
              <a:rPr lang="en-GB" sz="1100" dirty="0">
                <a:effectLst/>
                <a:latin typeface="Arial" panose="020B0604020202020204" pitchFamily="34" charset="0"/>
                <a:ea typeface="Calibri" panose="020F0502020204030204" pitchFamily="34" charset="0"/>
                <a:cs typeface="Tahoma" panose="020B0604030504040204" pitchFamily="34" charset="0"/>
              </a:rPr>
              <a:t> for a good description which shows some knowledge and understanding of the </a:t>
            </a:r>
            <a:r>
              <a:rPr lang="en-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purpose of a risk assessment when planning activities.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b="1" dirty="0">
                <a:solidFill>
                  <a:srgbClr val="000000"/>
                </a:solidFill>
                <a:effectLst/>
                <a:latin typeface="Arial" panose="020B0604020202020204" pitchFamily="34" charset="0"/>
                <a:ea typeface="Calibri" panose="020F0502020204030204" pitchFamily="34" charset="0"/>
                <a:cs typeface="Tahoma" panose="020B0604030504040204" pitchFamily="34" charset="0"/>
              </a:rPr>
              <a:t>Award 3</a:t>
            </a:r>
            <a:r>
              <a:rPr lang="en-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 </a:t>
            </a:r>
            <a:r>
              <a:rPr lang="en-GB" sz="1100" b="1" dirty="0">
                <a:solidFill>
                  <a:srgbClr val="000000"/>
                </a:solidFill>
                <a:effectLst/>
                <a:latin typeface="Arial" panose="020B0604020202020204" pitchFamily="34" charset="0"/>
                <a:ea typeface="Calibri" panose="020F0502020204030204" pitchFamily="34" charset="0"/>
                <a:cs typeface="Tahoma" panose="020B0604030504040204" pitchFamily="34" charset="0"/>
              </a:rPr>
              <a:t>marks</a:t>
            </a:r>
            <a:r>
              <a:rPr lang="en-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 for a very good description which shows sound knowledge and understanding of the purpose of a risk assessment when planning activities.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
        <p:nvSpPr>
          <p:cNvPr id="8" name="TextBox 7">
            <a:extLst>
              <a:ext uri="{FF2B5EF4-FFF2-40B4-BE49-F238E27FC236}">
                <a16:creationId xmlns:a16="http://schemas.microsoft.com/office/drawing/2014/main" id="{97B14FE8-1F79-0D19-06C6-C57C9E5E5FE5}"/>
              </a:ext>
            </a:extLst>
          </p:cNvPr>
          <p:cNvSpPr txBox="1"/>
          <p:nvPr/>
        </p:nvSpPr>
        <p:spPr>
          <a:xfrm>
            <a:off x="6915807" y="3387012"/>
            <a:ext cx="4691476" cy="3262432"/>
          </a:xfrm>
          <a:prstGeom prst="rect">
            <a:avLst/>
          </a:prstGeom>
          <a:noFill/>
        </p:spPr>
        <p:txBody>
          <a:bodyPr wrap="square">
            <a:spAutoFit/>
          </a:bodyPr>
          <a:lstStyle/>
          <a:p>
            <a:pPr fontAlgn="base"/>
            <a:r>
              <a:rPr lang="en-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Response may refer to:</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the risk assessment should support the balance between risk and benefit to children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the risk assessment should identify the possible risks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the risk assessment should identify how the risks could be reduced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the risk assessment should avoid creating a negative situation where risk is seen as unacceptable</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the risk assessment should consider appropriate challenge which is age and stage appropriate for the children</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the risk assessment should consider the suitability of location and resources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the risk assessment should consider the possible consequences of any accident</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the risk assessment should identify control measures where specific tools are used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the risk assessment should consider staffing ratios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fontAlgn="base"/>
            <a:r>
              <a:rPr lang="en-GB" sz="800" dirty="0">
                <a:solidFill>
                  <a:srgbClr val="000000"/>
                </a:solidFill>
                <a:effectLst/>
                <a:latin typeface="Arial" panose="020B0604020202020204" pitchFamily="34" charset="0"/>
                <a:ea typeface="Calibri" panose="020F0502020204030204" pitchFamily="34" charset="0"/>
                <a:cs typeface="Tahoma" panose="020B0604030504040204" pitchFamily="34" charset="0"/>
              </a:rPr>
              <a:t>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r>
              <a:rPr lang="en-GB" sz="1100" dirty="0">
                <a:effectLst/>
                <a:latin typeface="Arial" panose="020B0604020202020204" pitchFamily="34" charset="0"/>
                <a:ea typeface="Calibri" panose="020F0502020204030204" pitchFamily="34" charset="0"/>
                <a:cs typeface="Tahoma" panose="020B0604030504040204" pitchFamily="34" charset="0"/>
              </a:rPr>
              <a:t>This list is not exhaustive.</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r>
              <a:rPr lang="en-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Credit any other relevant response.</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cxnSp>
        <p:nvCxnSpPr>
          <p:cNvPr id="2" name="Straight Connector 1">
            <a:extLst>
              <a:ext uri="{FF2B5EF4-FFF2-40B4-BE49-F238E27FC236}">
                <a16:creationId xmlns:a16="http://schemas.microsoft.com/office/drawing/2014/main" id="{3371E515-1500-71DE-3B6B-E02E6ADF2A20}"/>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descr="A logo with a book and text&#10;&#10;Description automatically generated with medium confidence">
            <a:extLst>
              <a:ext uri="{FF2B5EF4-FFF2-40B4-BE49-F238E27FC236}">
                <a16:creationId xmlns:a16="http://schemas.microsoft.com/office/drawing/2014/main" id="{637E9245-A108-E9EB-06E0-7A9C155A04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13714791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865706" y="1219396"/>
            <a:ext cx="3811288" cy="3970318"/>
          </a:xfrm>
          <a:prstGeom prst="rect">
            <a:avLst/>
          </a:prstGeom>
          <a:noFill/>
          <a:ln>
            <a:noFill/>
          </a:ln>
        </p:spPr>
        <p:txBody>
          <a:bodyPr wrap="square" rtlCol="0">
            <a:spAutoFit/>
          </a:bodyPr>
          <a:lstStyle/>
          <a:p>
            <a:r>
              <a:rPr lang="en-GB" b="1" i="1" dirty="0">
                <a:solidFill>
                  <a:srgbClr val="0070C0"/>
                </a:solidFill>
              </a:rPr>
              <a:t>Principal Examiner feedback </a:t>
            </a:r>
          </a:p>
          <a:p>
            <a:br>
              <a:rPr lang="en-GB" b="1" i="1" dirty="0">
                <a:solidFill>
                  <a:srgbClr val="0070C0"/>
                </a:solidFill>
              </a:rPr>
            </a:br>
            <a:r>
              <a:rPr lang="en-GB" i="1" dirty="0">
                <a:solidFill>
                  <a:srgbClr val="0070C0"/>
                </a:solidFill>
              </a:rPr>
              <a:t>Although this question proved difficult for some learners this learner has shown some knowledge and understanding of the purpose of a risk assessment. The response is slightly off track where the learner focusses on what to do rather than the purpose of the risk assessment which could account for the loss of one mark.</a:t>
            </a:r>
          </a:p>
          <a:p>
            <a:endParaRPr lang="en-GB" i="1" dirty="0">
              <a:solidFill>
                <a:srgbClr val="0070C0"/>
              </a:solidFill>
            </a:endParaRPr>
          </a:p>
          <a:p>
            <a:r>
              <a:rPr lang="en-GB" b="1" i="1" dirty="0">
                <a:solidFill>
                  <a:srgbClr val="0070C0"/>
                </a:solidFill>
              </a:rPr>
              <a:t>Marks awarded 2/3</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095284"/>
            <a:ext cx="4403836" cy="4307140"/>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8(b)  Candidate’s answer with Principal Examiner’s comments</a:t>
            </a:r>
          </a:p>
        </p:txBody>
      </p:sp>
      <p:sp>
        <p:nvSpPr>
          <p:cNvPr id="3" name="TextBox 2">
            <a:extLst>
              <a:ext uri="{FF2B5EF4-FFF2-40B4-BE49-F238E27FC236}">
                <a16:creationId xmlns:a16="http://schemas.microsoft.com/office/drawing/2014/main" id="{DA033C61-14E2-2AE3-868A-25F49CADE998}"/>
              </a:ext>
            </a:extLst>
          </p:cNvPr>
          <p:cNvSpPr txBox="1"/>
          <p:nvPr/>
        </p:nvSpPr>
        <p:spPr>
          <a:xfrm>
            <a:off x="266626" y="1171926"/>
            <a:ext cx="6092456" cy="2862322"/>
          </a:xfrm>
          <a:prstGeom prst="rect">
            <a:avLst/>
          </a:prstGeom>
          <a:noFill/>
        </p:spPr>
        <p:txBody>
          <a:bodyPr wrap="square">
            <a:spAutoFit/>
          </a:bodyPr>
          <a:lstStyle/>
          <a:p>
            <a:r>
              <a:rPr lang="en-US" dirty="0"/>
              <a:t>A risk assessment is important whilst planning out activities because it helps reduce the risks of any minor or serious injuries or accidents from happening, ensuring the health and safety of the children. It is important to carry out the risk assessment before the activity as if you do notice any risks then you can get rid of them before the activity such as faulty or broken equipment, or be aware of them and let staff and children know if you are unable to get rid of it like extreme weather so you are able to prevent any accidents from happening.</a:t>
            </a:r>
            <a:endParaRPr lang="en-GB" dirty="0"/>
          </a:p>
        </p:txBody>
      </p:sp>
      <p:cxnSp>
        <p:nvCxnSpPr>
          <p:cNvPr id="2" name="Straight Connector 1">
            <a:extLst>
              <a:ext uri="{FF2B5EF4-FFF2-40B4-BE49-F238E27FC236}">
                <a16:creationId xmlns:a16="http://schemas.microsoft.com/office/drawing/2014/main" id="{462C9CDE-CF12-77EF-6529-DBFA06657EC2}"/>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43990CA3-DA37-4F7E-D64E-3292F380B8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21307752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879136" y="1313335"/>
            <a:ext cx="3765468" cy="3416320"/>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i="1" dirty="0">
                <a:solidFill>
                  <a:srgbClr val="0070C0"/>
                </a:solidFill>
              </a:rPr>
              <a:t>This learner shows an understanding of a risk assessment where they begin to describe the purpose of identifying and minimising risk. There is, however, no development to the response for the higher band mark to have been awarded.</a:t>
            </a:r>
            <a:br>
              <a:rPr lang="en-GB" b="1" i="1" dirty="0">
                <a:solidFill>
                  <a:srgbClr val="0070C0"/>
                </a:solidFill>
              </a:rPr>
            </a:br>
            <a:endParaRPr lang="en-GB" i="1" dirty="0">
              <a:solidFill>
                <a:srgbClr val="0070C0"/>
              </a:solidFill>
            </a:endParaRPr>
          </a:p>
          <a:p>
            <a:r>
              <a:rPr lang="en-GB" b="1" i="1" dirty="0">
                <a:solidFill>
                  <a:srgbClr val="0070C0"/>
                </a:solidFill>
              </a:rPr>
              <a:t>Marks awarded 2/3</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529803" y="1095284"/>
            <a:ext cx="4283825" cy="4054785"/>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8(b)  Candidate’s answer with Principal Examiner’s comments</a:t>
            </a:r>
          </a:p>
        </p:txBody>
      </p:sp>
      <p:sp>
        <p:nvSpPr>
          <p:cNvPr id="3" name="TextBox 2">
            <a:extLst>
              <a:ext uri="{FF2B5EF4-FFF2-40B4-BE49-F238E27FC236}">
                <a16:creationId xmlns:a16="http://schemas.microsoft.com/office/drawing/2014/main" id="{17073A28-5C92-6828-714F-840478B605BD}"/>
              </a:ext>
            </a:extLst>
          </p:cNvPr>
          <p:cNvSpPr txBox="1"/>
          <p:nvPr/>
        </p:nvSpPr>
        <p:spPr>
          <a:xfrm>
            <a:off x="282575" y="1219396"/>
            <a:ext cx="6092456" cy="1754326"/>
          </a:xfrm>
          <a:prstGeom prst="rect">
            <a:avLst/>
          </a:prstGeom>
          <a:noFill/>
        </p:spPr>
        <p:txBody>
          <a:bodyPr wrap="square">
            <a:spAutoFit/>
          </a:bodyPr>
          <a:lstStyle/>
          <a:p>
            <a:r>
              <a:rPr lang="en-US" dirty="0"/>
              <a:t>the purpose of a risk assessment is to </a:t>
            </a:r>
            <a:r>
              <a:rPr lang="en-US" dirty="0" err="1"/>
              <a:t>analise</a:t>
            </a:r>
            <a:r>
              <a:rPr lang="en-US" dirty="0"/>
              <a:t> the risk or hazard in the activity that can harm the child or yourself and remove the risk all </a:t>
            </a:r>
            <a:r>
              <a:rPr lang="en-US" dirty="0" err="1"/>
              <a:t>togother</a:t>
            </a:r>
            <a:r>
              <a:rPr lang="en-US" dirty="0"/>
              <a:t> or </a:t>
            </a:r>
            <a:r>
              <a:rPr lang="en-US" dirty="0" err="1"/>
              <a:t>minimise</a:t>
            </a:r>
            <a:r>
              <a:rPr lang="en-US" dirty="0"/>
              <a:t> it as much as you can. because it is very hard to remove the risk altogether as there will always be a risk in something. this could be a big risk or a some risk</a:t>
            </a:r>
            <a:endParaRPr lang="en-GB" dirty="0"/>
          </a:p>
        </p:txBody>
      </p:sp>
      <p:cxnSp>
        <p:nvCxnSpPr>
          <p:cNvPr id="2" name="Straight Connector 1">
            <a:extLst>
              <a:ext uri="{FF2B5EF4-FFF2-40B4-BE49-F238E27FC236}">
                <a16:creationId xmlns:a16="http://schemas.microsoft.com/office/drawing/2014/main" id="{D419AA69-4F32-8844-F08F-DF6D4C49868F}"/>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0DB1A713-8E88-E067-FEFC-F5CE8892DF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29126859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2 and mark scheme </a:t>
            </a:r>
          </a:p>
        </p:txBody>
      </p:sp>
      <p:pic>
        <p:nvPicPr>
          <p:cNvPr id="6" name="Picture 5">
            <a:extLst>
              <a:ext uri="{FF2B5EF4-FFF2-40B4-BE49-F238E27FC236}">
                <a16:creationId xmlns:a16="http://schemas.microsoft.com/office/drawing/2014/main" id="{5B16FC21-7FB4-D9BF-69FC-925422BD18D8}"/>
              </a:ext>
            </a:extLst>
          </p:cNvPr>
          <p:cNvPicPr>
            <a:picLocks noChangeAspect="1"/>
          </p:cNvPicPr>
          <p:nvPr/>
        </p:nvPicPr>
        <p:blipFill>
          <a:blip r:embed="rId2"/>
          <a:stretch>
            <a:fillRect/>
          </a:stretch>
        </p:blipFill>
        <p:spPr>
          <a:xfrm>
            <a:off x="350436" y="1081176"/>
            <a:ext cx="5745564" cy="3164106"/>
          </a:xfrm>
          <a:prstGeom prst="rect">
            <a:avLst/>
          </a:prstGeom>
        </p:spPr>
      </p:pic>
      <p:sp>
        <p:nvSpPr>
          <p:cNvPr id="15" name="TextBox 14">
            <a:extLst>
              <a:ext uri="{FF2B5EF4-FFF2-40B4-BE49-F238E27FC236}">
                <a16:creationId xmlns:a16="http://schemas.microsoft.com/office/drawing/2014/main" id="{1EB76791-781F-2963-705C-8E147859C25E}"/>
              </a:ext>
            </a:extLst>
          </p:cNvPr>
          <p:cNvSpPr txBox="1"/>
          <p:nvPr/>
        </p:nvSpPr>
        <p:spPr>
          <a:xfrm>
            <a:off x="6783355" y="1081176"/>
            <a:ext cx="5302120" cy="5452326"/>
          </a:xfrm>
          <a:prstGeom prst="rect">
            <a:avLst/>
          </a:prstGeom>
          <a:noFill/>
        </p:spPr>
        <p:txBody>
          <a:bodyPr wrap="square">
            <a:spAutoFit/>
          </a:bodyPr>
          <a:lstStyle/>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up to 4 marks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0 marks</a:t>
            </a:r>
            <a:r>
              <a:rPr lang="en-GB" sz="1100" dirty="0">
                <a:effectLst/>
                <a:latin typeface="Arial" panose="020B0604020202020204" pitchFamily="34" charset="0"/>
                <a:ea typeface="Calibri" panose="020F0502020204030204" pitchFamily="34" charset="0"/>
                <a:cs typeface="Tahoma" panose="020B0604030504040204" pitchFamily="34" charset="0"/>
              </a:rPr>
              <a:t> where response is not creditworthy</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1 mark</a:t>
            </a:r>
            <a:r>
              <a:rPr lang="en-GB" sz="1100" dirty="0">
                <a:effectLst/>
                <a:latin typeface="Arial" panose="020B0604020202020204" pitchFamily="34" charset="0"/>
                <a:ea typeface="Calibri" panose="020F0502020204030204" pitchFamily="34" charset="0"/>
                <a:cs typeface="Tahoma" panose="020B0604030504040204" pitchFamily="34" charset="0"/>
              </a:rPr>
              <a:t> for a basic description which shows limited knowledge and understanding of how obtaining a clothing grant to buy a school uniform can promote inclusion.</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2 marks</a:t>
            </a:r>
            <a:r>
              <a:rPr lang="en-GB" sz="1100" dirty="0">
                <a:effectLst/>
                <a:latin typeface="Arial" panose="020B0604020202020204" pitchFamily="34" charset="0"/>
                <a:ea typeface="Calibri" panose="020F0502020204030204" pitchFamily="34" charset="0"/>
                <a:cs typeface="Tahoma" panose="020B0604030504040204" pitchFamily="34" charset="0"/>
              </a:rPr>
              <a:t> for a good description which shows some knowledge and understanding of how obtaining a clothing grant to buy a school uniform can promote inclusion.</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3-4</a:t>
            </a:r>
            <a:r>
              <a:rPr lang="en-GB" sz="1100" dirty="0">
                <a:effectLst/>
                <a:latin typeface="Arial" panose="020B0604020202020204" pitchFamily="34" charset="0"/>
                <a:ea typeface="Calibri" panose="020F0502020204030204" pitchFamily="34" charset="0"/>
                <a:cs typeface="Tahoma" panose="020B0604030504040204" pitchFamily="34" charset="0"/>
              </a:rPr>
              <a:t> </a:t>
            </a:r>
            <a:r>
              <a:rPr lang="en-GB" sz="1100" b="1" dirty="0">
                <a:effectLst/>
                <a:latin typeface="Arial" panose="020B0604020202020204" pitchFamily="34" charset="0"/>
                <a:ea typeface="Calibri" panose="020F0502020204030204" pitchFamily="34" charset="0"/>
                <a:cs typeface="Tahoma" panose="020B0604030504040204" pitchFamily="34" charset="0"/>
              </a:rPr>
              <a:t>marks</a:t>
            </a:r>
            <a:r>
              <a:rPr lang="en-GB" sz="1100" dirty="0">
                <a:effectLst/>
                <a:latin typeface="Arial" panose="020B0604020202020204" pitchFamily="34" charset="0"/>
                <a:ea typeface="Calibri" panose="020F0502020204030204" pitchFamily="34" charset="0"/>
                <a:cs typeface="Tahoma" panose="020B0604030504040204" pitchFamily="34" charset="0"/>
              </a:rPr>
              <a:t> for a very good description which shows sound knowledge and understanding of how obtaining a clothing grant to buy a school uniform can promote inclusion.</a:t>
            </a:r>
            <a:endParaRPr lang="en-GB" sz="1100" dirty="0">
              <a:effectLst/>
              <a:highlight>
                <a:srgbClr val="FFFFFF"/>
              </a:highlight>
              <a:latin typeface="Calibri" panose="020F0502020204030204" pitchFamily="34" charset="0"/>
              <a:ea typeface="Calibri" panose="020F0502020204030204" pitchFamily="34" charset="0"/>
              <a:cs typeface="Tahoma" panose="020B0604030504040204" pitchFamily="34" charset="0"/>
            </a:endParaRPr>
          </a:p>
          <a:p>
            <a:pPr fontAlgn="base"/>
            <a:r>
              <a:rPr lang="en-GB" sz="1100" dirty="0">
                <a:solidFill>
                  <a:srgbClr val="000000"/>
                </a:solidFill>
                <a:effectLst/>
                <a:highlight>
                  <a:srgbClr val="FFFFFF"/>
                </a:highlight>
                <a:latin typeface="Arial" panose="020B0604020202020204" pitchFamily="34" charset="0"/>
                <a:ea typeface="Calibri" panose="020F0502020204030204" pitchFamily="34" charset="0"/>
                <a:cs typeface="Tahoma" panose="020B0604030504040204" pitchFamily="34" charset="0"/>
              </a:rPr>
              <a:t>Response may refer to:</a:t>
            </a:r>
            <a:endParaRPr lang="en-GB" sz="1100" dirty="0">
              <a:effectLst/>
              <a:highlight>
                <a:srgbClr val="FFFFFF"/>
              </a:highligh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enables low-income families to purchase the clothing required without struggling to find the extra money needed from the weekly budget</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enables all children to “fit in” with their peers</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brings together those from different socio-economic backgrounds</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can discourage teasing and prevent bullying</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being able to wear the required clothing enables a sense of belonging</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where a sense of belonging is encouraged, self-esteem can improve</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access to the school uniform will discourage competition and fashion statements</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wearing the uniform can instil a sense of pride</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can ensure children from low-income families usually have suitable clothing to wear at school</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a:lnSpc>
                <a:spcPct val="115000"/>
              </a:lnSpc>
              <a:spcAft>
                <a:spcPts val="1000"/>
              </a:spcAft>
            </a:pPr>
            <a:r>
              <a:rPr lang="en-GB" sz="1100" dirty="0">
                <a:effectLst/>
                <a:latin typeface="Arial" panose="020B0604020202020204" pitchFamily="34" charset="0"/>
                <a:ea typeface="Calibri" panose="020F0502020204030204" pitchFamily="34" charset="0"/>
                <a:cs typeface="Tahoma" panose="020B0604030504040204" pitchFamily="34" charset="0"/>
              </a:rPr>
              <a:t> This list is not exhaustive.</a:t>
            </a:r>
            <a:br>
              <a:rPr lang="en-GB" sz="1100" dirty="0">
                <a:effectLst/>
                <a:latin typeface="Arial" panose="020B0604020202020204" pitchFamily="34" charset="0"/>
                <a:ea typeface="Calibri" panose="020F0502020204030204" pitchFamily="34" charset="0"/>
                <a:cs typeface="Tahoma" panose="020B0604030504040204" pitchFamily="34" charset="0"/>
              </a:rPr>
            </a:br>
            <a:r>
              <a:rPr lang="en-GB" sz="1100" dirty="0">
                <a:solidFill>
                  <a:srgbClr val="000000"/>
                </a:solidFill>
                <a:effectLst/>
                <a:highlight>
                  <a:srgbClr val="FFFFFF"/>
                </a:highlight>
                <a:latin typeface="Arial" panose="020B0604020202020204" pitchFamily="34" charset="0"/>
                <a:ea typeface="Calibri" panose="020F0502020204030204" pitchFamily="34" charset="0"/>
                <a:cs typeface="Tahoma" panose="020B0604030504040204" pitchFamily="34" charset="0"/>
              </a:rPr>
              <a:t>Credit any other relevant response.</a:t>
            </a:r>
            <a:endParaRPr lang="en-GB" sz="1100" dirty="0">
              <a:effectLst/>
              <a:highlight>
                <a:srgbClr val="FFFFFF"/>
              </a:highlight>
              <a:latin typeface="Calibri" panose="020F0502020204030204" pitchFamily="34" charset="0"/>
              <a:ea typeface="Calibri" panose="020F0502020204030204" pitchFamily="34" charset="0"/>
              <a:cs typeface="Tahoma" panose="020B0604030504040204" pitchFamily="34" charset="0"/>
            </a:endParaRPr>
          </a:p>
        </p:txBody>
      </p:sp>
      <p:sp>
        <p:nvSpPr>
          <p:cNvPr id="17" name="TextBox 16">
            <a:extLst>
              <a:ext uri="{FF2B5EF4-FFF2-40B4-BE49-F238E27FC236}">
                <a16:creationId xmlns:a16="http://schemas.microsoft.com/office/drawing/2014/main" id="{CE0A2FD5-72A8-C086-19C7-8754A32430D6}"/>
              </a:ext>
            </a:extLst>
          </p:cNvPr>
          <p:cNvSpPr txBox="1"/>
          <p:nvPr/>
        </p:nvSpPr>
        <p:spPr>
          <a:xfrm>
            <a:off x="6599420" y="0"/>
            <a:ext cx="6093500" cy="923330"/>
          </a:xfrm>
          <a:prstGeom prst="rect">
            <a:avLst/>
          </a:prstGeom>
          <a:noFill/>
        </p:spPr>
        <p:txBody>
          <a:bodyPr wrap="square">
            <a:spAutoFit/>
          </a:bodyPr>
          <a:lstStyle/>
          <a:p>
            <a:r>
              <a:rPr lang="en-US" sz="1800" dirty="0">
                <a:solidFill>
                  <a:schemeClr val="accent1"/>
                </a:solidFill>
              </a:rPr>
              <a:t>Command Verb: </a:t>
            </a:r>
            <a:r>
              <a:rPr lang="en-US" b="1" i="1" dirty="0">
                <a:solidFill>
                  <a:schemeClr val="accent1"/>
                </a:solidFill>
              </a:rPr>
              <a:t>Describe</a:t>
            </a:r>
            <a:r>
              <a:rPr lang="en-US" i="1" dirty="0">
                <a:solidFill>
                  <a:schemeClr val="accent1"/>
                </a:solidFill>
              </a:rPr>
              <a:t> </a:t>
            </a:r>
          </a:p>
          <a:p>
            <a:r>
              <a:rPr lang="en-US" i="1" dirty="0">
                <a:solidFill>
                  <a:schemeClr val="accent1"/>
                </a:solidFill>
              </a:rPr>
              <a:t>Provide characteristics/main </a:t>
            </a:r>
          </a:p>
          <a:p>
            <a:r>
              <a:rPr lang="en-US" i="1" dirty="0">
                <a:solidFill>
                  <a:schemeClr val="accent1"/>
                </a:solidFill>
              </a:rPr>
              <a:t>features or a brief account</a:t>
            </a:r>
            <a:r>
              <a:rPr lang="en-US" sz="1800" i="1" dirty="0">
                <a:solidFill>
                  <a:schemeClr val="accent1"/>
                </a:solidFill>
              </a:rPr>
              <a:t>  </a:t>
            </a:r>
          </a:p>
        </p:txBody>
      </p:sp>
      <p:cxnSp>
        <p:nvCxnSpPr>
          <p:cNvPr id="2" name="Straight Connector 1">
            <a:extLst>
              <a:ext uri="{FF2B5EF4-FFF2-40B4-BE49-F238E27FC236}">
                <a16:creationId xmlns:a16="http://schemas.microsoft.com/office/drawing/2014/main" id="{699CE0F5-67FA-DC2D-27D8-DCCA677DC3FF}"/>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3" name="Picture 2" descr="A logo with a book and text&#10;&#10;Description automatically generated with medium confidence">
            <a:extLst>
              <a:ext uri="{FF2B5EF4-FFF2-40B4-BE49-F238E27FC236}">
                <a16:creationId xmlns:a16="http://schemas.microsoft.com/office/drawing/2014/main" id="{FD0D0963-6552-403A-06D0-4C87788F3B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35080028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800392" y="1219396"/>
            <a:ext cx="3876602" cy="4524315"/>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i="1" dirty="0">
                <a:solidFill>
                  <a:srgbClr val="0070C0"/>
                </a:solidFill>
              </a:rPr>
              <a:t>This learner has achieved the full 4 marks available for a very good description. The response gives clear reasons for the clothing grant and develops this in relation to inclusion as the question requires. The ability to extend the points made where we can see an understanding of what might happen without the grant has prompted the examiner to award the full range of marks available.</a:t>
            </a:r>
            <a:br>
              <a:rPr lang="en-GB" b="1" i="1" dirty="0">
                <a:solidFill>
                  <a:srgbClr val="0070C0"/>
                </a:solidFill>
              </a:rPr>
            </a:br>
            <a:endParaRPr lang="en-GB" i="1" dirty="0">
              <a:solidFill>
                <a:srgbClr val="0070C0"/>
              </a:solidFill>
            </a:endParaRPr>
          </a:p>
          <a:p>
            <a:r>
              <a:rPr lang="en-GB" b="1" i="1" dirty="0">
                <a:solidFill>
                  <a:srgbClr val="0070C0"/>
                </a:solidFill>
              </a:rPr>
              <a:t>Marks awarded 4/4</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567127" y="1095284"/>
            <a:ext cx="4246502" cy="487630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2 Candidate’s answer with Principal Examiner’s comments</a:t>
            </a:r>
          </a:p>
        </p:txBody>
      </p:sp>
      <p:sp>
        <p:nvSpPr>
          <p:cNvPr id="5" name="TextBox 4">
            <a:extLst>
              <a:ext uri="{FF2B5EF4-FFF2-40B4-BE49-F238E27FC236}">
                <a16:creationId xmlns:a16="http://schemas.microsoft.com/office/drawing/2014/main" id="{BE695BF7-F77D-EF50-5C67-B163C29A206C}"/>
              </a:ext>
            </a:extLst>
          </p:cNvPr>
          <p:cNvSpPr txBox="1"/>
          <p:nvPr/>
        </p:nvSpPr>
        <p:spPr>
          <a:xfrm>
            <a:off x="282575" y="1405672"/>
            <a:ext cx="5224145" cy="3970318"/>
          </a:xfrm>
          <a:prstGeom prst="rect">
            <a:avLst/>
          </a:prstGeom>
          <a:noFill/>
        </p:spPr>
        <p:txBody>
          <a:bodyPr wrap="square">
            <a:spAutoFit/>
          </a:bodyPr>
          <a:lstStyle/>
          <a:p>
            <a:r>
              <a:rPr lang="en-US" dirty="0"/>
              <a:t>Obtaining a clothing grant means that Freya is able to access the school uniform required for her to wear. This will help promote inclusion as if she is wearing the same uniform as everyone else then she wont feel out of place, as if she </a:t>
            </a:r>
            <a:r>
              <a:rPr lang="en-US" dirty="0" err="1"/>
              <a:t>didnt</a:t>
            </a:r>
            <a:r>
              <a:rPr lang="en-US" dirty="0"/>
              <a:t> have the uniform required and everyone else did then this could make her feel left out and may even lead to bullying which will then affect her self esteem and confidence. A clothing grant will also promote inclusion as it means that families with a lower income are still able to access the uniform required, and relieve the stress of having to worry about payments for the uniform or any extra work for themselves.</a:t>
            </a:r>
            <a:endParaRPr lang="en-GB" dirty="0"/>
          </a:p>
        </p:txBody>
      </p:sp>
      <p:cxnSp>
        <p:nvCxnSpPr>
          <p:cNvPr id="2" name="Straight Connector 1">
            <a:extLst>
              <a:ext uri="{FF2B5EF4-FFF2-40B4-BE49-F238E27FC236}">
                <a16:creationId xmlns:a16="http://schemas.microsoft.com/office/drawing/2014/main" id="{CE68E4F6-70AE-A8F4-3182-D09945A2A57A}"/>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3" name="Picture 2" descr="A logo with a book and text&#10;&#10;Description automatically generated with medium confidence">
            <a:extLst>
              <a:ext uri="{FF2B5EF4-FFF2-40B4-BE49-F238E27FC236}">
                <a16:creationId xmlns:a16="http://schemas.microsoft.com/office/drawing/2014/main" id="{C415A637-5CAA-81B6-2F1A-4F0DC622DC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41898122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8033656" y="1219396"/>
            <a:ext cx="3415005" cy="3970318"/>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i="1" dirty="0">
                <a:solidFill>
                  <a:srgbClr val="0070C0"/>
                </a:solidFill>
              </a:rPr>
              <a:t>Some understanding of this question can be seen where the learner identifies the importance of Freya not feeling left out. However, where an attempt is made to describe benefits to Freya’s mother  the response is not fully developed and therefore limits the marks awarded to the middle band.</a:t>
            </a:r>
            <a:br>
              <a:rPr lang="en-GB" b="1" i="1" dirty="0">
                <a:solidFill>
                  <a:srgbClr val="0070C0"/>
                </a:solidFill>
              </a:rPr>
            </a:br>
            <a:endParaRPr lang="en-GB" i="1" dirty="0">
              <a:solidFill>
                <a:srgbClr val="0070C0"/>
              </a:solidFill>
            </a:endParaRPr>
          </a:p>
          <a:p>
            <a:r>
              <a:rPr lang="en-GB" b="1" i="1" dirty="0">
                <a:solidFill>
                  <a:srgbClr val="0070C0"/>
                </a:solidFill>
              </a:rPr>
              <a:t>Marks awarded 2/4</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735077" y="1095284"/>
            <a:ext cx="4078551" cy="426981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2 Candidate’s answer with Principal Examiner’s comments</a:t>
            </a:r>
          </a:p>
        </p:txBody>
      </p:sp>
      <p:sp>
        <p:nvSpPr>
          <p:cNvPr id="3" name="TextBox 2">
            <a:extLst>
              <a:ext uri="{FF2B5EF4-FFF2-40B4-BE49-F238E27FC236}">
                <a16:creationId xmlns:a16="http://schemas.microsoft.com/office/drawing/2014/main" id="{EDCD712D-FA6E-E28E-8241-7A929E673023}"/>
              </a:ext>
            </a:extLst>
          </p:cNvPr>
          <p:cNvSpPr txBox="1"/>
          <p:nvPr/>
        </p:nvSpPr>
        <p:spPr>
          <a:xfrm>
            <a:off x="378371" y="1376243"/>
            <a:ext cx="6092456" cy="1754326"/>
          </a:xfrm>
          <a:prstGeom prst="rect">
            <a:avLst/>
          </a:prstGeom>
          <a:noFill/>
        </p:spPr>
        <p:txBody>
          <a:bodyPr wrap="square">
            <a:spAutoFit/>
          </a:bodyPr>
          <a:lstStyle/>
          <a:p>
            <a:r>
              <a:rPr lang="en-US" dirty="0"/>
              <a:t>it can help inclusion as </a:t>
            </a:r>
            <a:r>
              <a:rPr lang="en-US" dirty="0" err="1"/>
              <a:t>freya</a:t>
            </a:r>
            <a:r>
              <a:rPr lang="en-US" dirty="0"/>
              <a:t> may be more </a:t>
            </a:r>
            <a:r>
              <a:rPr lang="en-US" dirty="0" err="1"/>
              <a:t>comfidence</a:t>
            </a:r>
            <a:r>
              <a:rPr lang="en-US" dirty="0"/>
              <a:t> to job in with the </a:t>
            </a:r>
            <a:r>
              <a:rPr lang="en-US" dirty="0" err="1"/>
              <a:t>reast</a:t>
            </a:r>
            <a:r>
              <a:rPr lang="en-US" dirty="0"/>
              <a:t> of the class when doing an </a:t>
            </a:r>
            <a:r>
              <a:rPr lang="en-US" dirty="0" err="1"/>
              <a:t>activty</a:t>
            </a:r>
            <a:r>
              <a:rPr lang="en-US" dirty="0"/>
              <a:t>. as she may not feel left out of the odd one out if she </a:t>
            </a:r>
            <a:r>
              <a:rPr lang="en-US" dirty="0" err="1"/>
              <a:t>didnt</a:t>
            </a:r>
            <a:r>
              <a:rPr lang="en-US" dirty="0"/>
              <a:t> have the uniform </a:t>
            </a:r>
            <a:r>
              <a:rPr lang="en-US" dirty="0" err="1"/>
              <a:t>requried</a:t>
            </a:r>
            <a:r>
              <a:rPr lang="en-US" dirty="0"/>
              <a:t>. it also helps </a:t>
            </a:r>
            <a:r>
              <a:rPr lang="en-US" dirty="0" err="1"/>
              <a:t>freya's</a:t>
            </a:r>
            <a:r>
              <a:rPr lang="en-US" dirty="0"/>
              <a:t> mother so she </a:t>
            </a:r>
            <a:r>
              <a:rPr lang="en-US" dirty="0" err="1"/>
              <a:t>didnt</a:t>
            </a:r>
            <a:r>
              <a:rPr lang="en-US" dirty="0"/>
              <a:t> have to pay for expensive school uniform but the clothing grant way able to give them to her.</a:t>
            </a:r>
            <a:endParaRPr lang="en-GB" dirty="0"/>
          </a:p>
        </p:txBody>
      </p:sp>
      <p:cxnSp>
        <p:nvCxnSpPr>
          <p:cNvPr id="2" name="Straight Connector 1">
            <a:extLst>
              <a:ext uri="{FF2B5EF4-FFF2-40B4-BE49-F238E27FC236}">
                <a16:creationId xmlns:a16="http://schemas.microsoft.com/office/drawing/2014/main" id="{CA50159D-5102-0E11-84F8-FADE8EAEF5DA}"/>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D2CE2BDD-764F-44C0-4CD8-8DD0356181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4280176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3(a) and mark scheme </a:t>
            </a:r>
          </a:p>
        </p:txBody>
      </p:sp>
      <p:pic>
        <p:nvPicPr>
          <p:cNvPr id="3" name="Picture 2">
            <a:extLst>
              <a:ext uri="{FF2B5EF4-FFF2-40B4-BE49-F238E27FC236}">
                <a16:creationId xmlns:a16="http://schemas.microsoft.com/office/drawing/2014/main" id="{F0BC7370-FBC3-B581-26CA-3A819ED19761}"/>
              </a:ext>
            </a:extLst>
          </p:cNvPr>
          <p:cNvPicPr>
            <a:picLocks noChangeAspect="1"/>
          </p:cNvPicPr>
          <p:nvPr/>
        </p:nvPicPr>
        <p:blipFill>
          <a:blip r:embed="rId2"/>
          <a:stretch>
            <a:fillRect/>
          </a:stretch>
        </p:blipFill>
        <p:spPr>
          <a:xfrm>
            <a:off x="282012" y="983101"/>
            <a:ext cx="5418290" cy="2568163"/>
          </a:xfrm>
          <a:prstGeom prst="rect">
            <a:avLst/>
          </a:prstGeom>
        </p:spPr>
      </p:pic>
      <p:sp>
        <p:nvSpPr>
          <p:cNvPr id="6" name="TextBox 5">
            <a:extLst>
              <a:ext uri="{FF2B5EF4-FFF2-40B4-BE49-F238E27FC236}">
                <a16:creationId xmlns:a16="http://schemas.microsoft.com/office/drawing/2014/main" id="{2416A44D-2BC1-4406-22ED-EFA2FC0953CA}"/>
              </a:ext>
            </a:extLst>
          </p:cNvPr>
          <p:cNvSpPr txBox="1"/>
          <p:nvPr/>
        </p:nvSpPr>
        <p:spPr>
          <a:xfrm>
            <a:off x="6383157" y="1287375"/>
            <a:ext cx="5526831" cy="4527778"/>
          </a:xfrm>
          <a:prstGeom prst="rect">
            <a:avLst/>
          </a:prstGeom>
          <a:noFill/>
        </p:spPr>
        <p:txBody>
          <a:bodyPr wrap="square">
            <a:spAutoFit/>
          </a:bodyPr>
          <a:lstStyle/>
          <a:p>
            <a:pPr fontAlgn="base"/>
            <a:r>
              <a:rPr lang="en-GB" sz="1100" dirty="0">
                <a:solidFill>
                  <a:srgbClr val="000000"/>
                </a:solidFill>
                <a:effectLst/>
                <a:highlight>
                  <a:srgbClr val="FFFFFF"/>
                </a:highlight>
                <a:latin typeface="Arial" panose="020B0604020202020204" pitchFamily="34" charset="0"/>
                <a:ea typeface="Calibri" panose="020F0502020204030204" pitchFamily="34" charset="0"/>
                <a:cs typeface="Tahoma" panose="020B0604030504040204" pitchFamily="34" charset="0"/>
              </a:rPr>
              <a:t>Response may refer to:</a:t>
            </a:r>
            <a:endParaRPr lang="en-GB" sz="1100" dirty="0">
              <a:effectLst/>
              <a:highlight>
                <a:srgbClr val="FFFFFF"/>
              </a:highligh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the act focuses on well-being</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the act sets out 7 goals for the future</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111111"/>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the act seeks to improve the social, economic, environmental, and cultural well-being of Wales.</a:t>
            </a:r>
            <a:r>
              <a:rPr lang="en-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 </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The act requires public bodies in Wales to think about the long-term impact of their decisions</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the act encourages working together within communities and each other</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the act encourages working together to prevent persistent problems such as poverty, health inequalities and climate change. </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the act offers opportunity for long lasting positive change for the betterment of future generations</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public bodies must strive to achieve all 7 goals which include; a prosperous/resilient/more equal/healthier Wales with cohesive communities, a vibrant culture with a thriving language and global responsibility</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the act encourages the involvement of children and young people and families in their own goals for well-being</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the act encourages public bodies to use preventative measures to support well-being</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the act promotes a society in which people’s physical and mental well-being is maximised and in which choices and behaviours that benefit future health are understood.</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the act promotes a more equal Wales which enables people to fulfil their potential no matter what their background or circumstances.</a:t>
            </a:r>
            <a:endParaRPr lang="en-GB" sz="1100" dirty="0">
              <a:effectLst/>
              <a:highlight>
                <a:srgbClr val="FFFFFF"/>
              </a:highligh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dirty="0">
                <a:effectLst/>
                <a:latin typeface="Arial" panose="020B0604020202020204" pitchFamily="34" charset="0"/>
                <a:ea typeface="Calibri" panose="020F0502020204030204" pitchFamily="34" charset="0"/>
                <a:cs typeface="Tahoma" panose="020B0604030504040204" pitchFamily="34" charset="0"/>
              </a:rPr>
              <a:t>This list is not exhaustive.</a:t>
            </a:r>
            <a:br>
              <a:rPr lang="en-GB" sz="1100" dirty="0">
                <a:effectLst/>
                <a:latin typeface="Arial" panose="020B0604020202020204" pitchFamily="34" charset="0"/>
                <a:ea typeface="Calibri" panose="020F0502020204030204" pitchFamily="34" charset="0"/>
                <a:cs typeface="Tahoma" panose="020B0604030504040204" pitchFamily="34" charset="0"/>
              </a:rPr>
            </a:br>
            <a:r>
              <a:rPr lang="en-GB" sz="1100" dirty="0">
                <a:solidFill>
                  <a:srgbClr val="000000"/>
                </a:solidFill>
                <a:effectLst/>
                <a:latin typeface="Arial" panose="020B0604020202020204" pitchFamily="34" charset="0"/>
                <a:ea typeface="Calibri" panose="020F0502020204030204" pitchFamily="34" charset="0"/>
              </a:rPr>
              <a:t>Credit any other relevant response</a:t>
            </a:r>
            <a:endParaRPr lang="en-GB" sz="1100" dirty="0"/>
          </a:p>
        </p:txBody>
      </p:sp>
      <p:sp>
        <p:nvSpPr>
          <p:cNvPr id="8" name="TextBox 7">
            <a:extLst>
              <a:ext uri="{FF2B5EF4-FFF2-40B4-BE49-F238E27FC236}">
                <a16:creationId xmlns:a16="http://schemas.microsoft.com/office/drawing/2014/main" id="{E85BA8DE-AE7B-8B7B-D916-1C1E3733676E}"/>
              </a:ext>
            </a:extLst>
          </p:cNvPr>
          <p:cNvSpPr txBox="1"/>
          <p:nvPr/>
        </p:nvSpPr>
        <p:spPr>
          <a:xfrm>
            <a:off x="135294" y="4234047"/>
            <a:ext cx="5854959" cy="2150140"/>
          </a:xfrm>
          <a:prstGeom prst="rect">
            <a:avLst/>
          </a:prstGeom>
          <a:noFill/>
        </p:spPr>
        <p:txBody>
          <a:bodyPr wrap="square">
            <a:spAutoFit/>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kumimoji="0" lang="en-GB" sz="11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Award up to 4 marks</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0" marR="0" lvl="0" indent="0" algn="l" defTabSz="914400" rtl="0" eaLnBrk="1" fontAlgn="auto" latinLnBrk="0" hangingPunct="1">
              <a:lnSpc>
                <a:spcPct val="115000"/>
              </a:lnSpc>
              <a:spcBef>
                <a:spcPts val="0"/>
              </a:spcBef>
              <a:spcAft>
                <a:spcPts val="1000"/>
              </a:spcAft>
              <a:buClrTx/>
              <a:buSzTx/>
              <a:buFontTx/>
              <a:buNone/>
              <a:tabLst/>
              <a:defRPr/>
            </a:pPr>
            <a:r>
              <a:rPr kumimoji="0" lang="en-GB" sz="11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Award 0 marks</a:t>
            </a:r>
            <a:r>
              <a:rPr kumimoji="0" lang="en-GB" sz="11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 where response is not creditworthy</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0" marR="0" lvl="0" indent="0" algn="l" defTabSz="914400" rtl="0" eaLnBrk="1" fontAlgn="auto" latinLnBrk="0" hangingPunct="1">
              <a:lnSpc>
                <a:spcPct val="115000"/>
              </a:lnSpc>
              <a:spcBef>
                <a:spcPts val="0"/>
              </a:spcBef>
              <a:spcAft>
                <a:spcPts val="1000"/>
              </a:spcAft>
              <a:buClrTx/>
              <a:buSzTx/>
              <a:buFontTx/>
              <a:buNone/>
              <a:tabLst/>
              <a:defRPr/>
            </a:pPr>
            <a:r>
              <a:rPr kumimoji="0" lang="en-GB" sz="11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Award 1 mark</a:t>
            </a:r>
            <a:r>
              <a:rPr kumimoji="0" lang="en-GB" sz="11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 for a basic outline which shows limited knowledge and understanding of the value of the Well-being of Future Generations Act (Wales) 2015 on childcare practice.</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0" marR="0" lvl="0" indent="0" algn="l" defTabSz="914400" rtl="0" eaLnBrk="1" fontAlgn="auto" latinLnBrk="0" hangingPunct="1">
              <a:lnSpc>
                <a:spcPct val="115000"/>
              </a:lnSpc>
              <a:spcBef>
                <a:spcPts val="0"/>
              </a:spcBef>
              <a:spcAft>
                <a:spcPts val="1000"/>
              </a:spcAft>
              <a:buClrTx/>
              <a:buSzTx/>
              <a:buFontTx/>
              <a:buNone/>
              <a:tabLst/>
              <a:defRPr/>
            </a:pPr>
            <a:r>
              <a:rPr kumimoji="0" lang="en-GB" sz="11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Award 2-3 marks</a:t>
            </a:r>
            <a:r>
              <a:rPr kumimoji="0" lang="en-GB" sz="11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 for a good outline which shows some knowledge and understanding of the value of the Well-being of Future Generations Act (Wales) 2015 on childcare practice.</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0" marR="0" lvl="0" indent="0" algn="l" defTabSz="914400" rtl="0" eaLnBrk="1" fontAlgn="base" latinLnBrk="0" hangingPunct="1">
              <a:lnSpc>
                <a:spcPct val="115000"/>
              </a:lnSpc>
              <a:spcBef>
                <a:spcPts val="0"/>
              </a:spcBef>
              <a:spcAft>
                <a:spcPts val="1000"/>
              </a:spcAft>
              <a:buClrTx/>
              <a:buSzTx/>
              <a:buFontTx/>
              <a:buNone/>
              <a:tabLst/>
              <a:defRPr/>
            </a:pPr>
            <a:r>
              <a:rPr kumimoji="0" lang="en-GB" sz="1100" b="1" i="0" u="none" strike="noStrike" kern="1200" cap="none" spc="0" normalizeH="0" baseline="0" noProof="0" dirty="0">
                <a:ln>
                  <a:noFill/>
                </a:ln>
                <a:solidFill>
                  <a:srgbClr val="000000"/>
                </a:solidFill>
                <a:effectLst/>
                <a:highlight>
                  <a:srgbClr val="FFFFFF"/>
                </a:highlight>
                <a:uLnTx/>
                <a:uFillTx/>
                <a:latin typeface="Arial" panose="020B0604020202020204" pitchFamily="34" charset="0"/>
                <a:ea typeface="Calibri" panose="020F0502020204030204" pitchFamily="34" charset="0"/>
                <a:cs typeface="Tahoma" panose="020B0604030504040204" pitchFamily="34" charset="0"/>
              </a:rPr>
              <a:t>Award 4</a:t>
            </a:r>
            <a:r>
              <a:rPr kumimoji="0" lang="en-GB" sz="1100" b="0" i="0" u="none" strike="noStrike" kern="1200" cap="none" spc="0" normalizeH="0" baseline="0" noProof="0" dirty="0">
                <a:ln>
                  <a:noFill/>
                </a:ln>
                <a:solidFill>
                  <a:srgbClr val="000000"/>
                </a:solidFill>
                <a:effectLst/>
                <a:highlight>
                  <a:srgbClr val="FFFFFF"/>
                </a:highlight>
                <a:uLnTx/>
                <a:uFillTx/>
                <a:latin typeface="Arial" panose="020B0604020202020204" pitchFamily="34" charset="0"/>
                <a:ea typeface="Calibri" panose="020F0502020204030204" pitchFamily="34" charset="0"/>
                <a:cs typeface="Tahoma" panose="020B0604030504040204" pitchFamily="34" charset="0"/>
              </a:rPr>
              <a:t> </a:t>
            </a:r>
            <a:r>
              <a:rPr kumimoji="0" lang="en-GB" sz="1100" b="1" i="0" u="none" strike="noStrike" kern="1200" cap="none" spc="0" normalizeH="0" baseline="0" noProof="0" dirty="0">
                <a:ln>
                  <a:noFill/>
                </a:ln>
                <a:solidFill>
                  <a:srgbClr val="000000"/>
                </a:solidFill>
                <a:effectLst/>
                <a:highlight>
                  <a:srgbClr val="FFFFFF"/>
                </a:highlight>
                <a:uLnTx/>
                <a:uFillTx/>
                <a:latin typeface="Arial" panose="020B0604020202020204" pitchFamily="34" charset="0"/>
                <a:ea typeface="Calibri" panose="020F0502020204030204" pitchFamily="34" charset="0"/>
                <a:cs typeface="Tahoma" panose="020B0604030504040204" pitchFamily="34" charset="0"/>
              </a:rPr>
              <a:t>marks</a:t>
            </a:r>
            <a:r>
              <a:rPr kumimoji="0" lang="en-GB" sz="1100" b="0" i="0" u="none" strike="noStrike" kern="1200" cap="none" spc="0" normalizeH="0" baseline="0" noProof="0" dirty="0">
                <a:ln>
                  <a:noFill/>
                </a:ln>
                <a:solidFill>
                  <a:srgbClr val="000000"/>
                </a:solidFill>
                <a:effectLst/>
                <a:highlight>
                  <a:srgbClr val="FFFFFF"/>
                </a:highlight>
                <a:uLnTx/>
                <a:uFillTx/>
                <a:latin typeface="Arial" panose="020B0604020202020204" pitchFamily="34" charset="0"/>
                <a:ea typeface="Calibri" panose="020F0502020204030204" pitchFamily="34" charset="0"/>
                <a:cs typeface="Tahoma" panose="020B0604030504040204" pitchFamily="34" charset="0"/>
              </a:rPr>
              <a:t> for a very good outline which shows sound knowledge and understanding of the value of the Well-being of Future Generations Act (Wales) 2015 on childcare practice.</a:t>
            </a:r>
            <a:endParaRPr kumimoji="0" lang="en-GB" sz="1100" b="0" i="0" u="none" strike="noStrike" kern="1200" cap="none" spc="0" normalizeH="0" baseline="0" noProof="0" dirty="0">
              <a:ln>
                <a:noFill/>
              </a:ln>
              <a:solidFill>
                <a:srgbClr val="140000"/>
              </a:solidFill>
              <a:effectLst/>
              <a:highlight>
                <a:srgbClr val="FFFFFF"/>
              </a:highlight>
              <a:uLnTx/>
              <a:uFillTx/>
              <a:latin typeface="Calibri" panose="020F0502020204030204" pitchFamily="34" charset="0"/>
              <a:ea typeface="Calibri" panose="020F0502020204030204" pitchFamily="34" charset="0"/>
              <a:cs typeface="Tahoma" panose="020B0604030504040204" pitchFamily="34" charset="0"/>
            </a:endParaRPr>
          </a:p>
        </p:txBody>
      </p:sp>
      <p:sp>
        <p:nvSpPr>
          <p:cNvPr id="11" name="TextBox 10">
            <a:extLst>
              <a:ext uri="{FF2B5EF4-FFF2-40B4-BE49-F238E27FC236}">
                <a16:creationId xmlns:a16="http://schemas.microsoft.com/office/drawing/2014/main" id="{E9E6F342-BCBD-55C5-D510-93394EC26156}"/>
              </a:ext>
            </a:extLst>
          </p:cNvPr>
          <p:cNvSpPr txBox="1"/>
          <p:nvPr/>
        </p:nvSpPr>
        <p:spPr>
          <a:xfrm>
            <a:off x="6383157" y="23516"/>
            <a:ext cx="6093500" cy="923330"/>
          </a:xfrm>
          <a:prstGeom prst="rect">
            <a:avLst/>
          </a:prstGeom>
          <a:noFill/>
        </p:spPr>
        <p:txBody>
          <a:bodyPr wrap="square">
            <a:spAutoFit/>
          </a:bodyPr>
          <a:lstStyle/>
          <a:p>
            <a:r>
              <a:rPr lang="en-US" sz="1800" dirty="0">
                <a:solidFill>
                  <a:schemeClr val="accent1"/>
                </a:solidFill>
              </a:rPr>
              <a:t>Command Verb: </a:t>
            </a:r>
            <a:r>
              <a:rPr lang="en-US" b="1" i="1" dirty="0">
                <a:solidFill>
                  <a:schemeClr val="accent1"/>
                </a:solidFill>
              </a:rPr>
              <a:t>Outline</a:t>
            </a:r>
            <a:r>
              <a:rPr lang="en-US" i="1" dirty="0">
                <a:solidFill>
                  <a:schemeClr val="accent1"/>
                </a:solidFill>
              </a:rPr>
              <a:t> </a:t>
            </a:r>
          </a:p>
          <a:p>
            <a:r>
              <a:rPr lang="en-US" i="1" dirty="0">
                <a:solidFill>
                  <a:schemeClr val="accent1"/>
                </a:solidFill>
              </a:rPr>
              <a:t>Set out the main points/provide a brief </a:t>
            </a:r>
          </a:p>
          <a:p>
            <a:r>
              <a:rPr lang="en-US" i="1" dirty="0">
                <a:solidFill>
                  <a:schemeClr val="accent1"/>
                </a:solidFill>
              </a:rPr>
              <a:t>description or main characteristics </a:t>
            </a:r>
          </a:p>
        </p:txBody>
      </p:sp>
      <p:cxnSp>
        <p:nvCxnSpPr>
          <p:cNvPr id="2" name="Straight Connector 1">
            <a:extLst>
              <a:ext uri="{FF2B5EF4-FFF2-40B4-BE49-F238E27FC236}">
                <a16:creationId xmlns:a16="http://schemas.microsoft.com/office/drawing/2014/main" id="{D8A8DDB8-5359-7664-15EA-77C724980FDF}"/>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descr="A logo with a book and text&#10;&#10;Description automatically generated with medium confidence">
            <a:extLst>
              <a:ext uri="{FF2B5EF4-FFF2-40B4-BE49-F238E27FC236}">
                <a16:creationId xmlns:a16="http://schemas.microsoft.com/office/drawing/2014/main" id="{B664D1A8-31A4-70BA-FDBD-9D440C36E2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9322317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6540" y="1219396"/>
            <a:ext cx="4040454" cy="4524315"/>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i="1" dirty="0">
                <a:solidFill>
                  <a:srgbClr val="0070C0"/>
                </a:solidFill>
              </a:rPr>
              <a:t>Some learners found this question difficult, often not attempting a response. Here however we can see a well-developed response showing very good knowledge and understanding of the topic. The question is in relation to legislation in practice and this learner has used several practice examples to support their understanding. The outline is logically presented and makes relevant connections throughout. </a:t>
            </a:r>
            <a:br>
              <a:rPr lang="en-GB" b="1" i="1" dirty="0">
                <a:solidFill>
                  <a:srgbClr val="0070C0"/>
                </a:solidFill>
              </a:rPr>
            </a:br>
            <a:endParaRPr lang="en-GB" i="1" dirty="0">
              <a:solidFill>
                <a:srgbClr val="0070C0"/>
              </a:solidFill>
            </a:endParaRPr>
          </a:p>
          <a:p>
            <a:r>
              <a:rPr lang="en-GB" b="1" i="1" dirty="0">
                <a:solidFill>
                  <a:srgbClr val="0070C0"/>
                </a:solidFill>
              </a:rPr>
              <a:t>Marks awarded 4/4</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3 (a) Candidate’s answer with Principal Examiner’s comments</a:t>
            </a:r>
          </a:p>
        </p:txBody>
      </p:sp>
      <p:sp>
        <p:nvSpPr>
          <p:cNvPr id="3" name="TextBox 2">
            <a:extLst>
              <a:ext uri="{FF2B5EF4-FFF2-40B4-BE49-F238E27FC236}">
                <a16:creationId xmlns:a16="http://schemas.microsoft.com/office/drawing/2014/main" id="{41A3F079-03B1-C613-146D-D41B0E5A2699}"/>
              </a:ext>
            </a:extLst>
          </p:cNvPr>
          <p:cNvSpPr txBox="1"/>
          <p:nvPr/>
        </p:nvSpPr>
        <p:spPr>
          <a:xfrm>
            <a:off x="221615" y="1066510"/>
            <a:ext cx="6096000" cy="5355312"/>
          </a:xfrm>
          <a:prstGeom prst="rect">
            <a:avLst/>
          </a:prstGeom>
          <a:noFill/>
        </p:spPr>
        <p:txBody>
          <a:bodyPr wrap="square">
            <a:spAutoFit/>
          </a:bodyPr>
          <a:lstStyle/>
          <a:p>
            <a:r>
              <a:rPr lang="en-US" dirty="0"/>
              <a:t>The Well-being of Future Generations act is an act that focusses on the well-being of young children in schools. This mans that childcare practices should promote well-being and plan activities that can promote well-being, this can be done in many ways such as going outside for a walking and finding different objects, or even doing a lesson on well-being and teaching children why it is important to look after our mental health and well-being. </a:t>
            </a:r>
            <a:r>
              <a:rPr lang="en-US" dirty="0" err="1"/>
              <a:t>Childacre</a:t>
            </a:r>
            <a:r>
              <a:rPr lang="en-US" dirty="0"/>
              <a:t> settings should also foster a safe, comfortable, and positive environment so children will feel happy to come into the setting and boost their mood, as well as childcare workers should be good role models to the children as if they feel comfortable </a:t>
            </a:r>
            <a:r>
              <a:rPr lang="en-US" dirty="0" err="1"/>
              <a:t>aruond</a:t>
            </a:r>
            <a:r>
              <a:rPr lang="en-US" dirty="0"/>
              <a:t> them they will feel at ease, as well as feeling able to communicate their thoughts and feelings to them. This act being in place, childcare workers in a childcare practice shall also be made aware, and know the rights of a child and make sure those rights are met in the setting to boost their well-</a:t>
            </a:r>
            <a:r>
              <a:rPr lang="en-US" dirty="0" err="1"/>
              <a:t>bein</a:t>
            </a:r>
            <a:r>
              <a:rPr lang="en-US" dirty="0"/>
              <a:t> and make them feel safe and happy.</a:t>
            </a:r>
            <a:endParaRPr lang="en-GB" dirty="0"/>
          </a:p>
        </p:txBody>
      </p:sp>
      <p:cxnSp>
        <p:nvCxnSpPr>
          <p:cNvPr id="2" name="Straight Connector 1">
            <a:extLst>
              <a:ext uri="{FF2B5EF4-FFF2-40B4-BE49-F238E27FC236}">
                <a16:creationId xmlns:a16="http://schemas.microsoft.com/office/drawing/2014/main" id="{4FC0E670-8CC2-0A4A-E538-A3C0F1FA2D78}"/>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E8EEE7AD-E146-D8C0-5356-155514C95B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10910540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6540" y="1357896"/>
            <a:ext cx="4040454" cy="4801314"/>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i="1" dirty="0">
                <a:solidFill>
                  <a:srgbClr val="0070C0"/>
                </a:solidFill>
              </a:rPr>
              <a:t>This learner shows some understanding of the Well-being of Future Generations (Wales) Act 2015 and attempts to outline its value. The response makes good reference to best possible outcomes for a positive future but does not make relevant links to practice. This would have limited the marks awarded by the examiner, although the attempt has gained  an important 2 marks towards the overall outcome which is always better than a non attempt.</a:t>
            </a:r>
          </a:p>
          <a:p>
            <a:br>
              <a:rPr lang="en-GB" b="1" i="1" dirty="0">
                <a:solidFill>
                  <a:srgbClr val="0070C0"/>
                </a:solidFill>
              </a:rPr>
            </a:br>
            <a:r>
              <a:rPr lang="en-GB" b="1" i="1" dirty="0">
                <a:solidFill>
                  <a:srgbClr val="0070C0"/>
                </a:solidFill>
              </a:rPr>
              <a:t>Marks awarded 2/4</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3 (a) Candidate’s answer with Principal Examiner’s comments</a:t>
            </a:r>
          </a:p>
        </p:txBody>
      </p:sp>
      <p:sp>
        <p:nvSpPr>
          <p:cNvPr id="3" name="TextBox 2">
            <a:extLst>
              <a:ext uri="{FF2B5EF4-FFF2-40B4-BE49-F238E27FC236}">
                <a16:creationId xmlns:a16="http://schemas.microsoft.com/office/drawing/2014/main" id="{6DB08267-EE56-AD20-98E6-A619F0E9341D}"/>
              </a:ext>
            </a:extLst>
          </p:cNvPr>
          <p:cNvSpPr txBox="1"/>
          <p:nvPr/>
        </p:nvSpPr>
        <p:spPr>
          <a:xfrm>
            <a:off x="282575" y="1215318"/>
            <a:ext cx="6092456" cy="2585323"/>
          </a:xfrm>
          <a:prstGeom prst="rect">
            <a:avLst/>
          </a:prstGeom>
          <a:noFill/>
        </p:spPr>
        <p:txBody>
          <a:bodyPr wrap="square">
            <a:spAutoFit/>
          </a:bodyPr>
          <a:lstStyle/>
          <a:p>
            <a:r>
              <a:rPr lang="en-US" dirty="0"/>
              <a:t>The value of the well- being of future generations act 2015 is to ensure that all children have the best possible outcome that they can in life by ensuring that there are always plans put in place that will lead to the future generations of children having a positive future. This act includes a variety of different goals that they aim to improve in </a:t>
            </a:r>
            <a:r>
              <a:rPr lang="en-US" dirty="0" err="1"/>
              <a:t>childrens</a:t>
            </a:r>
            <a:r>
              <a:rPr lang="en-US" dirty="0"/>
              <a:t> lives now and continue throughout the future for other generations to improve lifestyles that will eventually impact future lives.</a:t>
            </a:r>
            <a:endParaRPr lang="en-GB" dirty="0"/>
          </a:p>
        </p:txBody>
      </p:sp>
      <p:cxnSp>
        <p:nvCxnSpPr>
          <p:cNvPr id="2" name="Straight Connector 1">
            <a:extLst>
              <a:ext uri="{FF2B5EF4-FFF2-40B4-BE49-F238E27FC236}">
                <a16:creationId xmlns:a16="http://schemas.microsoft.com/office/drawing/2014/main" id="{55DFE669-CED5-1E8F-8598-28666E88490F}"/>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9D28D91A-BC3C-07B3-54A4-16EA3F0024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22224624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en-GB" sz="1800" dirty="0"/>
              <a:t>Question 3(b) and mark scheme </a:t>
            </a:r>
          </a:p>
        </p:txBody>
      </p:sp>
      <p:sp>
        <p:nvSpPr>
          <p:cNvPr id="9" name="TextBox 8">
            <a:extLst>
              <a:ext uri="{FF2B5EF4-FFF2-40B4-BE49-F238E27FC236}">
                <a16:creationId xmlns:a16="http://schemas.microsoft.com/office/drawing/2014/main" id="{323288C8-06AF-1614-FAD2-F996BE5BCB37}"/>
              </a:ext>
            </a:extLst>
          </p:cNvPr>
          <p:cNvSpPr txBox="1"/>
          <p:nvPr/>
        </p:nvSpPr>
        <p:spPr>
          <a:xfrm>
            <a:off x="6915807" y="64030"/>
            <a:ext cx="3261321" cy="738664"/>
          </a:xfrm>
          <a:prstGeom prst="rect">
            <a:avLst/>
          </a:prstGeom>
          <a:noFill/>
        </p:spPr>
        <p:txBody>
          <a:bodyPr wrap="square">
            <a:spAutoFit/>
          </a:bodyPr>
          <a:lstStyle/>
          <a:p>
            <a:r>
              <a:rPr lang="en-US" sz="1400" dirty="0">
                <a:solidFill>
                  <a:schemeClr val="accent1"/>
                </a:solidFill>
              </a:rPr>
              <a:t>Command Verb: </a:t>
            </a:r>
            <a:r>
              <a:rPr lang="en-US" sz="1400" b="1" i="1" dirty="0">
                <a:solidFill>
                  <a:srgbClr val="0070C0"/>
                </a:solidFill>
              </a:rPr>
              <a:t>Explain</a:t>
            </a:r>
            <a:r>
              <a:rPr lang="en-US" sz="1400" dirty="0">
                <a:solidFill>
                  <a:srgbClr val="0070C0"/>
                </a:solidFill>
              </a:rPr>
              <a:t>  </a:t>
            </a:r>
          </a:p>
          <a:p>
            <a:r>
              <a:rPr lang="en-US" sz="1400" i="1" dirty="0">
                <a:solidFill>
                  <a:srgbClr val="0070C0"/>
                </a:solidFill>
              </a:rPr>
              <a:t>Provide details and reasons for how and why something is the way it is </a:t>
            </a:r>
          </a:p>
        </p:txBody>
      </p:sp>
      <p:pic>
        <p:nvPicPr>
          <p:cNvPr id="3" name="Picture 2">
            <a:extLst>
              <a:ext uri="{FF2B5EF4-FFF2-40B4-BE49-F238E27FC236}">
                <a16:creationId xmlns:a16="http://schemas.microsoft.com/office/drawing/2014/main" id="{7E10D5E6-D298-019D-A7D6-CBCE3B4CA923}"/>
              </a:ext>
            </a:extLst>
          </p:cNvPr>
          <p:cNvPicPr>
            <a:picLocks noChangeAspect="1"/>
          </p:cNvPicPr>
          <p:nvPr/>
        </p:nvPicPr>
        <p:blipFill rotWithShape="1">
          <a:blip r:embed="rId2"/>
          <a:srcRect b="20065"/>
          <a:stretch/>
        </p:blipFill>
        <p:spPr>
          <a:xfrm>
            <a:off x="77543" y="1033567"/>
            <a:ext cx="5875923" cy="3818351"/>
          </a:xfrm>
          <a:prstGeom prst="rect">
            <a:avLst/>
          </a:prstGeom>
        </p:spPr>
      </p:pic>
      <p:sp>
        <p:nvSpPr>
          <p:cNvPr id="6" name="TextBox 5">
            <a:extLst>
              <a:ext uri="{FF2B5EF4-FFF2-40B4-BE49-F238E27FC236}">
                <a16:creationId xmlns:a16="http://schemas.microsoft.com/office/drawing/2014/main" id="{926F4B95-96F3-DC37-197A-C2C44924197F}"/>
              </a:ext>
            </a:extLst>
          </p:cNvPr>
          <p:cNvSpPr txBox="1"/>
          <p:nvPr/>
        </p:nvSpPr>
        <p:spPr>
          <a:xfrm>
            <a:off x="6472337" y="986912"/>
            <a:ext cx="5422025" cy="5384807"/>
          </a:xfrm>
          <a:prstGeom prst="rect">
            <a:avLst/>
          </a:prstGeom>
          <a:noFill/>
        </p:spPr>
        <p:txBody>
          <a:bodyPr wrap="square">
            <a:spAutoFit/>
          </a:bodyPr>
          <a:lstStyle/>
          <a:p>
            <a:pPr fontAlgn="base">
              <a:lnSpc>
                <a:spcPct val="115000"/>
              </a:lnSpc>
              <a:spcAft>
                <a:spcPts val="1000"/>
              </a:spcAft>
            </a:pPr>
            <a:r>
              <a:rPr lang="en-GB" sz="1100" dirty="0">
                <a:solidFill>
                  <a:srgbClr val="000000"/>
                </a:solidFill>
                <a:effectLst/>
                <a:highlight>
                  <a:srgbClr val="FFFFFF"/>
                </a:highlight>
                <a:latin typeface="Arial" panose="020B0604020202020204" pitchFamily="34" charset="0"/>
                <a:ea typeface="Calibri" panose="020F0502020204030204" pitchFamily="34" charset="0"/>
                <a:cs typeface="Tahoma" panose="020B0604030504040204" pitchFamily="34" charset="0"/>
              </a:rPr>
              <a:t>Response may refer to:</a:t>
            </a:r>
            <a:endParaRPr lang="en-GB" sz="1100" dirty="0">
              <a:effectLst/>
              <a:highlight>
                <a:srgbClr val="FFFFFF"/>
              </a:highligh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spcAft>
                <a:spcPts val="1000"/>
              </a:spcAft>
              <a:buFont typeface="Symbol" panose="05050102010706020507" pitchFamily="18" charset="2"/>
              <a:buChar char=""/>
              <a:tabLst>
                <a:tab pos="457200" algn="l"/>
              </a:tabLst>
            </a:pPr>
            <a:r>
              <a:rPr lang="en-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all settings will need to consider the cultural background of children and their families/carers</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all settings will need to recognise and value diversity</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all settings should encourage inclusion and evidence this in practice with a variety of cultural activities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all settings should offer a choice of activities based on family culture and language</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all settings should provide opportunities for Welsh language development as appropriate to the setting</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all settings should offer activities which explore the arts and reflect the culture of the community</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all settings should explore the introduction of cultural diversity. This could be done through food, music, paintings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all settings should encourage sharing of cultural experiences, this could include visits from family members into the setting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all settings should work with others in the community to ensure provision promotes community participation based on the cultural needs of the area</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all settings should offer relevant age-appropriate experiences which support children and young people to explore their own heritage</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all settings should plan visits to support cultural interest within the curriculum</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access to green spaces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sporting facilities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457200">
              <a:lnSpc>
                <a:spcPct val="115000"/>
              </a:lnSpc>
            </a:pPr>
            <a:r>
              <a:rPr lang="en-GB" sz="1100" dirty="0">
                <a:effectLst/>
                <a:latin typeface="Arial" panose="020B0604020202020204" pitchFamily="34" charset="0"/>
                <a:ea typeface="Calibri" panose="020F0502020204030204" pitchFamily="34" charset="0"/>
                <a:cs typeface="Tahoma" panose="020B0604030504040204" pitchFamily="34" charset="0"/>
              </a:rPr>
              <a:t> </a:t>
            </a:r>
            <a:br>
              <a:rPr lang="en-GB" sz="1100" dirty="0">
                <a:latin typeface="Calibri" panose="020F0502020204030204" pitchFamily="34" charset="0"/>
                <a:ea typeface="Calibri" panose="020F0502020204030204" pitchFamily="34" charset="0"/>
                <a:cs typeface="Tahoma" panose="020B0604030504040204" pitchFamily="34" charset="0"/>
              </a:rPr>
            </a:br>
            <a:r>
              <a:rPr lang="en-GB" sz="1100" dirty="0">
                <a:effectLst/>
                <a:latin typeface="Arial" panose="020B0604020202020204" pitchFamily="34" charset="0"/>
                <a:ea typeface="Calibri" panose="020F0502020204030204" pitchFamily="34" charset="0"/>
                <a:cs typeface="Tahoma" panose="020B0604030504040204" pitchFamily="34" charset="0"/>
              </a:rPr>
              <a:t>This list is not exhaustive.</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r>
              <a:rPr lang="en-GB" sz="1100" dirty="0">
                <a:solidFill>
                  <a:srgbClr val="000000"/>
                </a:solidFill>
                <a:effectLst/>
                <a:latin typeface="Arial" panose="020B0604020202020204" pitchFamily="34" charset="0"/>
                <a:ea typeface="Calibri" panose="020F0502020204030204" pitchFamily="34" charset="0"/>
              </a:rPr>
              <a:t>Credit any other relevant response.</a:t>
            </a:r>
            <a:endParaRPr lang="en-GB" sz="1100" dirty="0"/>
          </a:p>
        </p:txBody>
      </p:sp>
      <p:sp>
        <p:nvSpPr>
          <p:cNvPr id="8" name="TextBox 7">
            <a:extLst>
              <a:ext uri="{FF2B5EF4-FFF2-40B4-BE49-F238E27FC236}">
                <a16:creationId xmlns:a16="http://schemas.microsoft.com/office/drawing/2014/main" id="{AB8E3B61-D595-D1EE-339B-69918F2608A1}"/>
              </a:ext>
            </a:extLst>
          </p:cNvPr>
          <p:cNvSpPr txBox="1"/>
          <p:nvPr/>
        </p:nvSpPr>
        <p:spPr>
          <a:xfrm>
            <a:off x="179777" y="4929964"/>
            <a:ext cx="5549219" cy="1827231"/>
          </a:xfrm>
          <a:prstGeom prst="rect">
            <a:avLst/>
          </a:prstGeom>
          <a:noFill/>
        </p:spPr>
        <p:txBody>
          <a:bodyPr wrap="square">
            <a:spAutoFit/>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kumimoji="0" lang="en-GB" sz="11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Award 0</a:t>
            </a:r>
            <a:r>
              <a:rPr kumimoji="0" lang="en-GB" sz="11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 </a:t>
            </a:r>
            <a:r>
              <a:rPr kumimoji="0" lang="en-GB" sz="11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marks</a:t>
            </a:r>
            <a:r>
              <a:rPr kumimoji="0" lang="en-GB" sz="11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 where response is not creditworthy</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0" marR="0" lvl="0" indent="0" algn="l" defTabSz="914400" rtl="0" eaLnBrk="1" fontAlgn="auto" latinLnBrk="0" hangingPunct="1">
              <a:lnSpc>
                <a:spcPct val="115000"/>
              </a:lnSpc>
              <a:spcBef>
                <a:spcPts val="0"/>
              </a:spcBef>
              <a:spcAft>
                <a:spcPts val="1000"/>
              </a:spcAft>
              <a:buClrTx/>
              <a:buSzTx/>
              <a:buFontTx/>
              <a:buNone/>
              <a:tabLst/>
              <a:defRPr/>
            </a:pPr>
            <a:r>
              <a:rPr kumimoji="0" lang="en-GB" sz="11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Award 1-2</a:t>
            </a:r>
            <a:r>
              <a:rPr kumimoji="0" lang="en-GB" sz="11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 </a:t>
            </a:r>
            <a:r>
              <a:rPr kumimoji="0" lang="en-GB" sz="11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marks</a:t>
            </a:r>
            <a:r>
              <a:rPr kumimoji="0" lang="en-GB" sz="11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 for a basic explanation which shows limited knowledge and understanding of how this goal impacts on childcare practice in Wales.</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0" marR="0" lvl="0" indent="0" algn="l" defTabSz="914400" rtl="0" eaLnBrk="1" fontAlgn="auto" latinLnBrk="0" hangingPunct="1">
              <a:lnSpc>
                <a:spcPct val="115000"/>
              </a:lnSpc>
              <a:spcBef>
                <a:spcPts val="0"/>
              </a:spcBef>
              <a:spcAft>
                <a:spcPts val="1000"/>
              </a:spcAft>
              <a:buClrTx/>
              <a:buSzTx/>
              <a:buFontTx/>
              <a:buNone/>
              <a:tabLst/>
              <a:defRPr/>
            </a:pPr>
            <a:r>
              <a:rPr kumimoji="0" lang="en-GB" sz="11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Award 3-4 marks</a:t>
            </a:r>
            <a:r>
              <a:rPr kumimoji="0" lang="en-GB" sz="11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 for a good explanation which shows some knowledge and understanding of how this goal impacts on childcare practice in Wales.</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0" marR="0" lvl="0" indent="0" algn="l" defTabSz="914400" rtl="0" eaLnBrk="1" fontAlgn="auto" latinLnBrk="0" hangingPunct="1">
              <a:lnSpc>
                <a:spcPct val="115000"/>
              </a:lnSpc>
              <a:spcBef>
                <a:spcPts val="0"/>
              </a:spcBef>
              <a:spcAft>
                <a:spcPts val="1000"/>
              </a:spcAft>
              <a:buClrTx/>
              <a:buSzTx/>
              <a:buFontTx/>
              <a:buNone/>
              <a:tabLst/>
              <a:defRPr/>
            </a:pPr>
            <a:r>
              <a:rPr kumimoji="0" lang="en-GB" sz="11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Award 5-6 marks</a:t>
            </a:r>
            <a:r>
              <a:rPr kumimoji="0" lang="en-GB" sz="11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 for a very good explanation which shows sound knowledge and understanding of how this goal impacts on childcare practice in Wales.</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p:txBody>
      </p:sp>
      <p:cxnSp>
        <p:nvCxnSpPr>
          <p:cNvPr id="2" name="Straight Connector 1">
            <a:extLst>
              <a:ext uri="{FF2B5EF4-FFF2-40B4-BE49-F238E27FC236}">
                <a16:creationId xmlns:a16="http://schemas.microsoft.com/office/drawing/2014/main" id="{BCC223F8-BFB8-9414-667B-667DC0D11320}"/>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descr="A logo with a book and text&#10;&#10;Description automatically generated with medium confidence">
            <a:extLst>
              <a:ext uri="{FF2B5EF4-FFF2-40B4-BE49-F238E27FC236}">
                <a16:creationId xmlns:a16="http://schemas.microsoft.com/office/drawing/2014/main" id="{0EEC92C4-0B4D-DC98-1A41-AA039281F7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2665755641"/>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Internal Assessment Form" ma:contentTypeID="0x0101005EE6F60F7FD1F54F8254869BFB0784AA0020879ED2A6C4B541A5BBE15202BD7708" ma:contentTypeVersion="68" ma:contentTypeDescription="" ma:contentTypeScope="" ma:versionID="043c4c2b67e9079195f1767799c5be97">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817c4f217645f9aa3fa5c00ae603fa12"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Subject_x0020_Code" minOccurs="0"/>
                <xsd:element ref="ns4:WJEC_x0020_Language" minOccurs="0"/>
                <xsd:element ref="ns4:WJEC_x0020_Available_x0020_Online" minOccurs="0"/>
                <xsd:element ref="ns1:PublishingStartDate" minOccurs="0"/>
                <xsd:element ref="ns1:PublishingExpirationDate" minOccurs="0"/>
                <xsd:element ref="ns4:WJEC_x0020_Secure_x0020_Scheduling_x0020_Start_x0020_Date" minOccurs="0"/>
                <xsd:element ref="ns4:WJEC_x0020_Secured_x0020_Scheduling_x0020_End_x0020_Date" minOccurs="0"/>
                <xsd:element ref="ns3:k48d8005054a4dd09ad49b7c837f0781"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element name="PublishingStartDate" ma:index="8" nillable="true" ma:displayName="Scheduling Start Date" ma:description="" ma:internalName="PublishingStartDate" ma:readOnly="fals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15"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aa87a6a0bdfe4bfb97a25745bc8270e2" ma:index="16"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7"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8"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Subject_x0020_Code" ma:index="5" nillable="true" ma:displayName="WJEC Subject Code" ma:internalName="WJEC_x0020_Subject_x0020_Code" ma:readOnly="false">
      <xsd:simpleType>
        <xsd:restriction base="dms:Text">
          <xsd:maxLength value="64"/>
        </xsd:restriction>
      </xsd:simpleType>
    </xsd:element>
    <xsd:element name="WJEC_x0020_Language" ma:index="6"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7" nillable="true" ma:displayName="WJEC Available Online" ma:default="0" ma:internalName="WJEC_x0020_Available_x0020_Online" ma:readOnly="false">
      <xsd:simpleType>
        <xsd:restriction base="dms:Boolean"/>
      </xsd:simpleType>
    </xsd:element>
    <xsd:element name="WJEC_x0020_Secure_x0020_Scheduling_x0020_Start_x0020_Date" ma:index="10" nillable="true" ma:displayName="WJEC Secure Scheduling Start Date" ma:format="DateTime" ma:internalName="WJEC_x0020_Secure_x0020_Scheduling_x0020_Start_x0020_Date" ma:readOnly="false">
      <xsd:simpleType>
        <xsd:restriction base="dms:DateTime"/>
      </xsd:simpleType>
    </xsd:element>
    <xsd:element name="WJEC_x0020_Secured_x0020_Scheduling_x0020_End_x0020_Date" ma:index="11" nillable="true" ma:displayName="WJEC Secure Scheduling End Date" ma:format="DateTime" ma:internalName="WJEC_x0020_Secured_x0020_Scheduling_x0020_End_x0020_Date" ma:readOnly="fals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aa87a6a0bdfe4bfb97a25745bc8270e2 xmlns="36f98b4f-ba65-4a7d-9a34-48b23de556cb">
      <Terms xmlns="http://schemas.microsoft.com/office/infopath/2007/PartnerControls"/>
    </aa87a6a0bdfe4bfb97a25745bc8270e2>
    <WJEC_x0020_Subject_x0020_Code xmlns="07b9bb9f-93d7-4a9d-9e48-363b5c999e88" xsi:nil="true"/>
    <WJEC_x0020_Available_x0020_Online xmlns="07b9bb9f-93d7-4a9d-9e48-363b5c999e88">false</WJEC_x0020_Available_x0020_Online>
    <TaxCatchAll xmlns="36f98b4f-ba65-4a7d-9a34-48b23de556cb" xsi:nil="true"/>
    <WJEC_x0020_Secured_x0020_Scheduling_x0020_End_x0020_Date xmlns="07b9bb9f-93d7-4a9d-9e48-363b5c999e88" xsi:nil="true"/>
    <RoutingRuleDescription xmlns="http://schemas.microsoft.com/sharepoint/v3" xsi:nil="true"/>
    <PublishingExpirationDate xmlns="http://schemas.microsoft.com/sharepoint/v3" xsi:nil="true"/>
    <PublishingStartDate xmlns="http://schemas.microsoft.com/sharepoint/v3" xsi:nil="true"/>
    <WJEC_x0020_Language xmlns="07b9bb9f-93d7-4a9d-9e48-363b5c999e88">
      <Value>English</Value>
    </WJEC_x0020_Language>
    <WJEC_x0020_Secure_x0020_Scheduling_x0020_Start_x0020_Date xmlns="07b9bb9f-93d7-4a9d-9e48-363b5c999e88" xsi:nil="true"/>
  </documentManagement>
</p:properties>
</file>

<file path=customXml/itemProps1.xml><?xml version="1.0" encoding="utf-8"?>
<ds:datastoreItem xmlns:ds="http://schemas.openxmlformats.org/officeDocument/2006/customXml" ds:itemID="{C3068891-23DE-4350-A7B2-1294A45AC0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3.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101960c9-2583-49a4-9434-4c0cad7b266a"/>
    <ds:schemaRef ds:uri="http://www.w3.org/XML/1998/namespace"/>
    <ds:schemaRef ds:uri="36f98b4f-ba65-4a7d-9a34-48b23de556cb"/>
    <ds:schemaRef ds:uri="07b9bb9f-93d7-4a9d-9e48-363b5c999e88"/>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19661</TotalTime>
  <Words>6572</Words>
  <Application>Microsoft Office PowerPoint</Application>
  <PresentationFormat>Widescreen</PresentationFormat>
  <Paragraphs>283</Paragraphs>
  <Slides>26</Slides>
  <Notes>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26</vt:i4>
      </vt:variant>
    </vt:vector>
  </HeadingPairs>
  <TitlesOfParts>
    <vt:vector size="33" baseType="lpstr">
      <vt:lpstr>Arial</vt:lpstr>
      <vt:lpstr>Calibri</vt:lpstr>
      <vt:lpstr>Courier New</vt:lpstr>
      <vt:lpstr>Lato</vt:lpstr>
      <vt:lpstr>Symbol</vt:lpstr>
      <vt:lpstr>Office Theme</vt:lpstr>
      <vt:lpstr>1_Office Theme</vt:lpstr>
      <vt:lpstr>PowerPoint Presentation</vt:lpstr>
      <vt:lpstr>PowerPoint Presentation</vt:lpstr>
      <vt:lpstr>Question 2 and mark scheme </vt:lpstr>
      <vt:lpstr>Question 2 Candidate’s answer with Principal Examiner’s comments</vt:lpstr>
      <vt:lpstr>Question 2 Candidate’s answer with Principal Examiner’s comments</vt:lpstr>
      <vt:lpstr>Question 3(a) and mark scheme </vt:lpstr>
      <vt:lpstr>Question 3 (a) Candidate’s answer with Principal Examiner’s comments</vt:lpstr>
      <vt:lpstr>Question 3 (a) Candidate’s answer with Principal Examiner’s comments</vt:lpstr>
      <vt:lpstr>Question 3(b) and mark scheme </vt:lpstr>
      <vt:lpstr>Question 3 (b) Candidate’s answer with Principal Examiner’s comments</vt:lpstr>
      <vt:lpstr>Question 3 (b) Candidate’s answer with Principal Examiner’s comments</vt:lpstr>
      <vt:lpstr>Question 5 and mark scheme </vt:lpstr>
      <vt:lpstr>Question 5 Candidate’s answer with Principal Examiner’s comments</vt:lpstr>
      <vt:lpstr>Question 5 Candidate’s answer with Principal Examiner’s comments</vt:lpstr>
      <vt:lpstr>Question 6 and mark scheme </vt:lpstr>
      <vt:lpstr>Question 6 Candidate’s answer with Principal Examiner’s comments</vt:lpstr>
      <vt:lpstr>Question 6 Candidate’s answer with Principal Examiner’s comments</vt:lpstr>
      <vt:lpstr>Question 7 and mark scheme </vt:lpstr>
      <vt:lpstr>Question 7 Candidate’s answer with Principal Examiner’s comments</vt:lpstr>
      <vt:lpstr>Question 7 Candidate’s answer with Principal Examiner’s comments</vt:lpstr>
      <vt:lpstr>Question 8(a) and mark scheme </vt:lpstr>
      <vt:lpstr>Question  8(a)  Candidate’s answer with Principal Examiner’s comments</vt:lpstr>
      <vt:lpstr>Question  8(a)  Candidate’s answer with Principal Examiner’s comments</vt:lpstr>
      <vt:lpstr>Question 8(b) and mark scheme </vt:lpstr>
      <vt:lpstr>Question  8(b)  Candidate’s answer with Principal Examiner’s comments</vt:lpstr>
      <vt:lpstr>Question  8(b)  Candidate’s answer with Principal Examiner’s comments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Lucas, Tania</cp:lastModifiedBy>
  <cp:revision>45</cp:revision>
  <dcterms:created xsi:type="dcterms:W3CDTF">2020-09-10T07:54:11Z</dcterms:created>
  <dcterms:modified xsi:type="dcterms:W3CDTF">2024-09-30T13:16:03Z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0x0101005EE6F60F7FD1F54F8254869BFB0784AA0020879ED2A6C4B541A5BBE15202BD7708</vt:lpwstr>
  </property>
  <property fmtid="{D5CDD505-2E9C-101B-9397-08002B2CF9AE}" pid="3" name="WJEC Department">
    <vt:lpwstr/>
  </property>
  <property fmtid="{D5CDD505-2E9C-101B-9397-08002B2CF9AE}" pid="4" name="WJEC Audiences">
    <vt:lpwstr/>
  </property>
  <property fmtid="{D5CDD505-2E9C-101B-9397-08002B2CF9AE}" pid="5" name="MediaServiceImageTags">
    <vt:lpwstr/>
  </property>
  <property fmtid="{D5CDD505-2E9C-101B-9397-08002B2CF9AE}" pid="6" name="lcf76f155ced4ddcb4097134ff3c332f">
    <vt:lpwstr/>
  </property>
  <property fmtid="{D5CDD505-2E9C-101B-9397-08002B2CF9AE}" pid="7" name="WJEC_x0020_Audiences">
    <vt:lpwstr/>
  </property>
  <property fmtid="{D5CDD505-2E9C-101B-9397-08002B2CF9AE}" pid="8" name="WJEC_x0020_Department">
    <vt:lpwstr/>
  </property>
</Properties>
</file>