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45"/>
  </p:notesMasterIdLst>
  <p:sldIdLst>
    <p:sldId id="257" r:id="rId5"/>
    <p:sldId id="329" r:id="rId6"/>
    <p:sldId id="280" r:id="rId7"/>
    <p:sldId id="261" r:id="rId8"/>
    <p:sldId id="331" r:id="rId9"/>
    <p:sldId id="333" r:id="rId10"/>
    <p:sldId id="334" r:id="rId11"/>
    <p:sldId id="336" r:id="rId12"/>
    <p:sldId id="338" r:id="rId13"/>
    <p:sldId id="339" r:id="rId14"/>
    <p:sldId id="340" r:id="rId15"/>
    <p:sldId id="342" r:id="rId16"/>
    <p:sldId id="341" r:id="rId17"/>
    <p:sldId id="347" r:id="rId18"/>
    <p:sldId id="344" r:id="rId19"/>
    <p:sldId id="345" r:id="rId20"/>
    <p:sldId id="343" r:id="rId21"/>
    <p:sldId id="348" r:id="rId22"/>
    <p:sldId id="349" r:id="rId23"/>
    <p:sldId id="437" r:id="rId24"/>
    <p:sldId id="351" r:id="rId25"/>
    <p:sldId id="352" r:id="rId26"/>
    <p:sldId id="353" r:id="rId27"/>
    <p:sldId id="354" r:id="rId28"/>
    <p:sldId id="355" r:id="rId29"/>
    <p:sldId id="356" r:id="rId30"/>
    <p:sldId id="357" r:id="rId31"/>
    <p:sldId id="358" r:id="rId32"/>
    <p:sldId id="359" r:id="rId33"/>
    <p:sldId id="360" r:id="rId34"/>
    <p:sldId id="361" r:id="rId35"/>
    <p:sldId id="362" r:id="rId36"/>
    <p:sldId id="363" r:id="rId37"/>
    <p:sldId id="365" r:id="rId38"/>
    <p:sldId id="366" r:id="rId39"/>
    <p:sldId id="367" r:id="rId40"/>
    <p:sldId id="368" r:id="rId41"/>
    <p:sldId id="369" r:id="rId42"/>
    <p:sldId id="370" r:id="rId43"/>
    <p:sldId id="436" r:id="rId44"/>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hian Bosanko" initials="RB" lastIdx="1" clrIdx="0">
    <p:extLst>
      <p:ext uri="{19B8F6BF-5375-455C-9EA6-DF929625EA0E}">
        <p15:presenceInfo xmlns:p15="http://schemas.microsoft.com/office/powerpoint/2012/main" userId="6f8220781ed0817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DEA72D-B87D-4EF3-BF0D-2D25FBC3132F}" v="153" dt="2021-05-27T16:44:04.2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2362" autoAdjust="0"/>
  </p:normalViewPr>
  <p:slideViewPr>
    <p:cSldViewPr snapToGrid="0" snapToObjects="1">
      <p:cViewPr varScale="1">
        <p:scale>
          <a:sx n="51" d="100"/>
          <a:sy n="51" d="100"/>
        </p:scale>
        <p:origin x="1140"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46DEA72D-B87D-4EF3-BF0D-2D25FBC3132F}"/>
    <pc:docChg chg="undo redo custSel addSld delSld modSld">
      <pc:chgData name="Wyman, Hilary" userId="f3bca22b-3a42-4d89-8a24-ce254d13f28a" providerId="ADAL" clId="{46DEA72D-B87D-4EF3-BF0D-2D25FBC3132F}" dt="2021-06-24T16:11:54.982" v="1874" actId="1036"/>
      <pc:docMkLst>
        <pc:docMk/>
      </pc:docMkLst>
      <pc:sldChg chg="modSp mod">
        <pc:chgData name="Wyman, Hilary" userId="f3bca22b-3a42-4d89-8a24-ce254d13f28a" providerId="ADAL" clId="{46DEA72D-B87D-4EF3-BF0D-2D25FBC3132F}" dt="2021-05-28T10:41:37.094" v="1853" actId="20577"/>
        <pc:sldMkLst>
          <pc:docMk/>
          <pc:sldMk cId="1589661922" sldId="257"/>
        </pc:sldMkLst>
        <pc:spChg chg="mod">
          <ac:chgData name="Wyman, Hilary" userId="f3bca22b-3a42-4d89-8a24-ce254d13f28a" providerId="ADAL" clId="{46DEA72D-B87D-4EF3-BF0D-2D25FBC3132F}" dt="2021-05-28T10:41:37.094" v="1853" actId="20577"/>
          <ac:spMkLst>
            <pc:docMk/>
            <pc:sldMk cId="1589661922" sldId="257"/>
            <ac:spMk id="4" creationId="{CCEAB97B-D907-49D2-AC00-E9B97A0BDA54}"/>
          </ac:spMkLst>
        </pc:spChg>
      </pc:sldChg>
      <pc:sldChg chg="modSp mod">
        <pc:chgData name="Wyman, Hilary" userId="f3bca22b-3a42-4d89-8a24-ce254d13f28a" providerId="ADAL" clId="{46DEA72D-B87D-4EF3-BF0D-2D25FBC3132F}" dt="2021-05-26T14:58:34.968" v="51" actId="6549"/>
        <pc:sldMkLst>
          <pc:docMk/>
          <pc:sldMk cId="151339769" sldId="261"/>
        </pc:sldMkLst>
        <pc:spChg chg="mod ord">
          <ac:chgData name="Wyman, Hilary" userId="f3bca22b-3a42-4d89-8a24-ce254d13f28a" providerId="ADAL" clId="{46DEA72D-B87D-4EF3-BF0D-2D25FBC3132F}" dt="2021-05-26T14:58:34.968" v="51" actId="6549"/>
          <ac:spMkLst>
            <pc:docMk/>
            <pc:sldMk cId="151339769" sldId="261"/>
            <ac:spMk id="7" creationId="{899909C5-A31C-469B-A34F-881DBFABED5A}"/>
          </ac:spMkLst>
        </pc:spChg>
        <pc:picChg chg="mod">
          <ac:chgData name="Wyman, Hilary" userId="f3bca22b-3a42-4d89-8a24-ce254d13f28a" providerId="ADAL" clId="{46DEA72D-B87D-4EF3-BF0D-2D25FBC3132F}" dt="2021-05-26T14:56:40.921" v="34" actId="1076"/>
          <ac:picMkLst>
            <pc:docMk/>
            <pc:sldMk cId="151339769" sldId="261"/>
            <ac:picMk id="6" creationId="{8A38BD95-2894-41BD-98CA-B607E55A657E}"/>
          </ac:picMkLst>
        </pc:picChg>
      </pc:sldChg>
      <pc:sldChg chg="modSp mod">
        <pc:chgData name="Wyman, Hilary" userId="f3bca22b-3a42-4d89-8a24-ce254d13f28a" providerId="ADAL" clId="{46DEA72D-B87D-4EF3-BF0D-2D25FBC3132F}" dt="2021-05-26T14:42:14.236" v="12" actId="27636"/>
        <pc:sldMkLst>
          <pc:docMk/>
          <pc:sldMk cId="503229803" sldId="280"/>
        </pc:sldMkLst>
        <pc:spChg chg="mod">
          <ac:chgData name="Wyman, Hilary" userId="f3bca22b-3a42-4d89-8a24-ce254d13f28a" providerId="ADAL" clId="{46DEA72D-B87D-4EF3-BF0D-2D25FBC3132F}" dt="2021-05-26T14:42:14.236" v="12" actId="27636"/>
          <ac:spMkLst>
            <pc:docMk/>
            <pc:sldMk cId="503229803" sldId="280"/>
            <ac:spMk id="7" creationId="{5C351537-3642-4135-97D8-7B60F06617AB}"/>
          </ac:spMkLst>
        </pc:spChg>
      </pc:sldChg>
      <pc:sldChg chg="modSp mod">
        <pc:chgData name="Wyman, Hilary" userId="f3bca22b-3a42-4d89-8a24-ce254d13f28a" providerId="ADAL" clId="{46DEA72D-B87D-4EF3-BF0D-2D25FBC3132F}" dt="2021-05-26T14:40:41.158" v="4" actId="14100"/>
        <pc:sldMkLst>
          <pc:docMk/>
          <pc:sldMk cId="2242577526" sldId="329"/>
        </pc:sldMkLst>
        <pc:spChg chg="mod">
          <ac:chgData name="Wyman, Hilary" userId="f3bca22b-3a42-4d89-8a24-ce254d13f28a" providerId="ADAL" clId="{46DEA72D-B87D-4EF3-BF0D-2D25FBC3132F}" dt="2021-05-26T14:40:41.158" v="4" actId="14100"/>
          <ac:spMkLst>
            <pc:docMk/>
            <pc:sldMk cId="2242577526" sldId="329"/>
            <ac:spMk id="6" creationId="{6DF6DC7B-B1B7-4E6D-954D-A52DB4805FC3}"/>
          </ac:spMkLst>
        </pc:spChg>
      </pc:sldChg>
      <pc:sldChg chg="modSp mod">
        <pc:chgData name="Wyman, Hilary" userId="f3bca22b-3a42-4d89-8a24-ce254d13f28a" providerId="ADAL" clId="{46DEA72D-B87D-4EF3-BF0D-2D25FBC3132F}" dt="2021-05-26T14:59:05.592" v="54" actId="1076"/>
        <pc:sldMkLst>
          <pc:docMk/>
          <pc:sldMk cId="1225700040" sldId="331"/>
        </pc:sldMkLst>
        <pc:spChg chg="mod">
          <ac:chgData name="Wyman, Hilary" userId="f3bca22b-3a42-4d89-8a24-ce254d13f28a" providerId="ADAL" clId="{46DEA72D-B87D-4EF3-BF0D-2D25FBC3132F}" dt="2021-05-26T14:58:51.718" v="52" actId="20577"/>
          <ac:spMkLst>
            <pc:docMk/>
            <pc:sldMk cId="1225700040" sldId="331"/>
            <ac:spMk id="8" creationId="{263E8BE3-D5CC-444B-BB59-028C6F401C9F}"/>
          </ac:spMkLst>
        </pc:spChg>
        <pc:spChg chg="mod">
          <ac:chgData name="Wyman, Hilary" userId="f3bca22b-3a42-4d89-8a24-ce254d13f28a" providerId="ADAL" clId="{46DEA72D-B87D-4EF3-BF0D-2D25FBC3132F}" dt="2021-05-26T14:59:05.592" v="54" actId="1076"/>
          <ac:spMkLst>
            <pc:docMk/>
            <pc:sldMk cId="1225700040" sldId="331"/>
            <ac:spMk id="9" creationId="{5CBE5BD6-E410-4D20-AB18-7A2295B339C7}"/>
          </ac:spMkLst>
        </pc:spChg>
      </pc:sldChg>
      <pc:sldChg chg="modSp mod">
        <pc:chgData name="Wyman, Hilary" userId="f3bca22b-3a42-4d89-8a24-ce254d13f28a" providerId="ADAL" clId="{46DEA72D-B87D-4EF3-BF0D-2D25FBC3132F}" dt="2021-05-26T15:04:31.044" v="151" actId="1035"/>
        <pc:sldMkLst>
          <pc:docMk/>
          <pc:sldMk cId="809152894" sldId="333"/>
        </pc:sldMkLst>
        <pc:spChg chg="mod">
          <ac:chgData name="Wyman, Hilary" userId="f3bca22b-3a42-4d89-8a24-ce254d13f28a" providerId="ADAL" clId="{46DEA72D-B87D-4EF3-BF0D-2D25FBC3132F}" dt="2021-05-26T15:04:31.044" v="151" actId="1035"/>
          <ac:spMkLst>
            <pc:docMk/>
            <pc:sldMk cId="809152894" sldId="333"/>
            <ac:spMk id="9" creationId="{5CBE5BD6-E410-4D20-AB18-7A2295B339C7}"/>
          </ac:spMkLst>
        </pc:spChg>
        <pc:spChg chg="mod">
          <ac:chgData name="Wyman, Hilary" userId="f3bca22b-3a42-4d89-8a24-ce254d13f28a" providerId="ADAL" clId="{46DEA72D-B87D-4EF3-BF0D-2D25FBC3132F}" dt="2021-05-26T15:00:05.264" v="85" actId="20577"/>
          <ac:spMkLst>
            <pc:docMk/>
            <pc:sldMk cId="809152894" sldId="333"/>
            <ac:spMk id="10" creationId="{EBB534C7-46AD-4361-A095-063510651F22}"/>
          </ac:spMkLst>
        </pc:spChg>
        <pc:picChg chg="mod">
          <ac:chgData name="Wyman, Hilary" userId="f3bca22b-3a42-4d89-8a24-ce254d13f28a" providerId="ADAL" clId="{46DEA72D-B87D-4EF3-BF0D-2D25FBC3132F}" dt="2021-05-26T14:59:41.811" v="83" actId="1036"/>
          <ac:picMkLst>
            <pc:docMk/>
            <pc:sldMk cId="809152894" sldId="333"/>
            <ac:picMk id="7" creationId="{EA654F1D-4A8F-4563-B511-AF2EAB8E4D64}"/>
          </ac:picMkLst>
        </pc:picChg>
      </pc:sldChg>
      <pc:sldChg chg="modSp mod">
        <pc:chgData name="Wyman, Hilary" userId="f3bca22b-3a42-4d89-8a24-ce254d13f28a" providerId="ADAL" clId="{46DEA72D-B87D-4EF3-BF0D-2D25FBC3132F}" dt="2021-05-26T15:05:33.748" v="181" actId="20577"/>
        <pc:sldMkLst>
          <pc:docMk/>
          <pc:sldMk cId="2730430429" sldId="334"/>
        </pc:sldMkLst>
        <pc:spChg chg="mod">
          <ac:chgData name="Wyman, Hilary" userId="f3bca22b-3a42-4d89-8a24-ce254d13f28a" providerId="ADAL" clId="{46DEA72D-B87D-4EF3-BF0D-2D25FBC3132F}" dt="2021-05-26T15:04:51.888" v="176" actId="1076"/>
          <ac:spMkLst>
            <pc:docMk/>
            <pc:sldMk cId="2730430429" sldId="334"/>
            <ac:spMk id="8" creationId="{263E8BE3-D5CC-444B-BB59-028C6F401C9F}"/>
          </ac:spMkLst>
        </pc:spChg>
        <pc:spChg chg="mod">
          <ac:chgData name="Wyman, Hilary" userId="f3bca22b-3a42-4d89-8a24-ce254d13f28a" providerId="ADAL" clId="{46DEA72D-B87D-4EF3-BF0D-2D25FBC3132F}" dt="2021-05-26T15:05:33.748" v="181" actId="20577"/>
          <ac:spMkLst>
            <pc:docMk/>
            <pc:sldMk cId="2730430429" sldId="334"/>
            <ac:spMk id="10" creationId="{74C14B66-D269-4766-8086-1FF4F0ECA2EC}"/>
          </ac:spMkLst>
        </pc:spChg>
        <pc:picChg chg="mod">
          <ac:chgData name="Wyman, Hilary" userId="f3bca22b-3a42-4d89-8a24-ce254d13f28a" providerId="ADAL" clId="{46DEA72D-B87D-4EF3-BF0D-2D25FBC3132F}" dt="2021-05-26T15:04:51.888" v="176" actId="1076"/>
          <ac:picMkLst>
            <pc:docMk/>
            <pc:sldMk cId="2730430429" sldId="334"/>
            <ac:picMk id="7" creationId="{23B5B68A-8E36-454E-B65C-7E2A9AAC640D}"/>
          </ac:picMkLst>
        </pc:picChg>
      </pc:sldChg>
      <pc:sldChg chg="modSp mod">
        <pc:chgData name="Wyman, Hilary" userId="f3bca22b-3a42-4d89-8a24-ce254d13f28a" providerId="ADAL" clId="{46DEA72D-B87D-4EF3-BF0D-2D25FBC3132F}" dt="2021-05-26T15:07:00.231" v="196" actId="20577"/>
        <pc:sldMkLst>
          <pc:docMk/>
          <pc:sldMk cId="2802348849" sldId="336"/>
        </pc:sldMkLst>
        <pc:spChg chg="mod">
          <ac:chgData name="Wyman, Hilary" userId="f3bca22b-3a42-4d89-8a24-ce254d13f28a" providerId="ADAL" clId="{46DEA72D-B87D-4EF3-BF0D-2D25FBC3132F}" dt="2021-05-26T15:06:09.732" v="184" actId="20577"/>
          <ac:spMkLst>
            <pc:docMk/>
            <pc:sldMk cId="2802348849" sldId="336"/>
            <ac:spMk id="8" creationId="{263E8BE3-D5CC-444B-BB59-028C6F401C9F}"/>
          </ac:spMkLst>
        </pc:spChg>
        <pc:spChg chg="mod">
          <ac:chgData name="Wyman, Hilary" userId="f3bca22b-3a42-4d89-8a24-ce254d13f28a" providerId="ADAL" clId="{46DEA72D-B87D-4EF3-BF0D-2D25FBC3132F}" dt="2021-05-26T15:07:00.231" v="196" actId="20577"/>
          <ac:spMkLst>
            <pc:docMk/>
            <pc:sldMk cId="2802348849" sldId="336"/>
            <ac:spMk id="10" creationId="{74C14B66-D269-4766-8086-1FF4F0ECA2EC}"/>
          </ac:spMkLst>
        </pc:spChg>
      </pc:sldChg>
      <pc:sldChg chg="modSp mod">
        <pc:chgData name="Wyman, Hilary" userId="f3bca22b-3a42-4d89-8a24-ce254d13f28a" providerId="ADAL" clId="{46DEA72D-B87D-4EF3-BF0D-2D25FBC3132F}" dt="2021-05-27T16:43:29.676" v="1843" actId="255"/>
        <pc:sldMkLst>
          <pc:docMk/>
          <pc:sldMk cId="736516547" sldId="338"/>
        </pc:sldMkLst>
        <pc:spChg chg="mod">
          <ac:chgData name="Wyman, Hilary" userId="f3bca22b-3a42-4d89-8a24-ce254d13f28a" providerId="ADAL" clId="{46DEA72D-B87D-4EF3-BF0D-2D25FBC3132F}" dt="2021-05-26T15:07:52.028" v="206" actId="1035"/>
          <ac:spMkLst>
            <pc:docMk/>
            <pc:sldMk cId="736516547" sldId="338"/>
            <ac:spMk id="5" creationId="{ECE01081-DB15-449A-8E8D-336608AF1DDE}"/>
          </ac:spMkLst>
        </pc:spChg>
        <pc:graphicFrameChg chg="mod modGraphic">
          <ac:chgData name="Wyman, Hilary" userId="f3bca22b-3a42-4d89-8a24-ce254d13f28a" providerId="ADAL" clId="{46DEA72D-B87D-4EF3-BF0D-2D25FBC3132F}" dt="2021-05-27T16:43:29.676" v="1843" actId="255"/>
          <ac:graphicFrameMkLst>
            <pc:docMk/>
            <pc:sldMk cId="736516547" sldId="338"/>
            <ac:graphicFrameMk id="2" creationId="{D539DBD9-5257-4AA8-960E-51A72E216336}"/>
          </ac:graphicFrameMkLst>
        </pc:graphicFrameChg>
      </pc:sldChg>
      <pc:sldChg chg="modSp mod">
        <pc:chgData name="Wyman, Hilary" userId="f3bca22b-3a42-4d89-8a24-ce254d13f28a" providerId="ADAL" clId="{46DEA72D-B87D-4EF3-BF0D-2D25FBC3132F}" dt="2021-05-26T15:12:53.105" v="273" actId="1076"/>
        <pc:sldMkLst>
          <pc:docMk/>
          <pc:sldMk cId="3891646859" sldId="339"/>
        </pc:sldMkLst>
        <pc:spChg chg="mod">
          <ac:chgData name="Wyman, Hilary" userId="f3bca22b-3a42-4d89-8a24-ce254d13f28a" providerId="ADAL" clId="{46DEA72D-B87D-4EF3-BF0D-2D25FBC3132F}" dt="2021-05-26T15:12:45.933" v="272" actId="1076"/>
          <ac:spMkLst>
            <pc:docMk/>
            <pc:sldMk cId="3891646859" sldId="339"/>
            <ac:spMk id="10" creationId="{EBB534C7-46AD-4361-A095-063510651F22}"/>
          </ac:spMkLst>
        </pc:spChg>
        <pc:spChg chg="mod">
          <ac:chgData name="Wyman, Hilary" userId="f3bca22b-3a42-4d89-8a24-ce254d13f28a" providerId="ADAL" clId="{46DEA72D-B87D-4EF3-BF0D-2D25FBC3132F}" dt="2021-05-26T15:12:53.105" v="273" actId="1076"/>
          <ac:spMkLst>
            <pc:docMk/>
            <pc:sldMk cId="3891646859" sldId="339"/>
            <ac:spMk id="24" creationId="{1C056258-45B7-4E9C-A8BB-14A97F5E7D0D}"/>
          </ac:spMkLst>
        </pc:spChg>
        <pc:picChg chg="mod">
          <ac:chgData name="Wyman, Hilary" userId="f3bca22b-3a42-4d89-8a24-ce254d13f28a" providerId="ADAL" clId="{46DEA72D-B87D-4EF3-BF0D-2D25FBC3132F}" dt="2021-05-26T15:12:45.933" v="272" actId="1076"/>
          <ac:picMkLst>
            <pc:docMk/>
            <pc:sldMk cId="3891646859" sldId="339"/>
            <ac:picMk id="1031" creationId="{00E66393-B2EC-488E-BE36-08153A0AD2EA}"/>
          </ac:picMkLst>
        </pc:picChg>
      </pc:sldChg>
      <pc:sldChg chg="modSp mod">
        <pc:chgData name="Wyman, Hilary" userId="f3bca22b-3a42-4d89-8a24-ce254d13f28a" providerId="ADAL" clId="{46DEA72D-B87D-4EF3-BF0D-2D25FBC3132F}" dt="2021-05-27T16:42:20.599" v="1836" actId="1076"/>
        <pc:sldMkLst>
          <pc:docMk/>
          <pc:sldMk cId="1319127456" sldId="340"/>
        </pc:sldMkLst>
        <pc:graphicFrameChg chg="mod modGraphic">
          <ac:chgData name="Wyman, Hilary" userId="f3bca22b-3a42-4d89-8a24-ce254d13f28a" providerId="ADAL" clId="{46DEA72D-B87D-4EF3-BF0D-2D25FBC3132F}" dt="2021-05-27T16:42:20.599" v="1836" actId="1076"/>
          <ac:graphicFrameMkLst>
            <pc:docMk/>
            <pc:sldMk cId="1319127456" sldId="340"/>
            <ac:graphicFrameMk id="2" creationId="{65E48382-164E-4B68-8AA6-C6C504BF718E}"/>
          </ac:graphicFrameMkLst>
        </pc:graphicFrameChg>
      </pc:sldChg>
      <pc:sldChg chg="modSp mod">
        <pc:chgData name="Wyman, Hilary" userId="f3bca22b-3a42-4d89-8a24-ce254d13f28a" providerId="ADAL" clId="{46DEA72D-B87D-4EF3-BF0D-2D25FBC3132F}" dt="2021-05-27T16:44:18.536" v="1848" actId="1076"/>
        <pc:sldMkLst>
          <pc:docMk/>
          <pc:sldMk cId="669093868" sldId="341"/>
        </pc:sldMkLst>
        <pc:spChg chg="mod">
          <ac:chgData name="Wyman, Hilary" userId="f3bca22b-3a42-4d89-8a24-ce254d13f28a" providerId="ADAL" clId="{46DEA72D-B87D-4EF3-BF0D-2D25FBC3132F}" dt="2021-05-27T16:43:55.777" v="1844" actId="207"/>
          <ac:spMkLst>
            <pc:docMk/>
            <pc:sldMk cId="669093868" sldId="341"/>
            <ac:spMk id="7" creationId="{479C65D6-6CB5-4216-9E13-35B30DA53E28}"/>
          </ac:spMkLst>
        </pc:spChg>
        <pc:spChg chg="mod">
          <ac:chgData name="Wyman, Hilary" userId="f3bca22b-3a42-4d89-8a24-ce254d13f28a" providerId="ADAL" clId="{46DEA72D-B87D-4EF3-BF0D-2D25FBC3132F}" dt="2021-05-27T16:44:18.536" v="1848" actId="1076"/>
          <ac:spMkLst>
            <pc:docMk/>
            <pc:sldMk cId="669093868" sldId="341"/>
            <ac:spMk id="11" creationId="{AC4F239C-D31C-4FC0-A4B0-FA8B3386D0E8}"/>
          </ac:spMkLst>
        </pc:spChg>
      </pc:sldChg>
      <pc:sldChg chg="modSp mod">
        <pc:chgData name="Wyman, Hilary" userId="f3bca22b-3a42-4d89-8a24-ce254d13f28a" providerId="ADAL" clId="{46DEA72D-B87D-4EF3-BF0D-2D25FBC3132F}" dt="2021-05-26T15:16:41.964" v="309" actId="20577"/>
        <pc:sldMkLst>
          <pc:docMk/>
          <pc:sldMk cId="1361831385" sldId="342"/>
        </pc:sldMkLst>
        <pc:spChg chg="mod">
          <ac:chgData name="Wyman, Hilary" userId="f3bca22b-3a42-4d89-8a24-ce254d13f28a" providerId="ADAL" clId="{46DEA72D-B87D-4EF3-BF0D-2D25FBC3132F}" dt="2021-05-26T15:16:22.042" v="307" actId="1035"/>
          <ac:spMkLst>
            <pc:docMk/>
            <pc:sldMk cId="1361831385" sldId="342"/>
            <ac:spMk id="5" creationId="{ECE01081-DB15-449A-8E8D-336608AF1DDE}"/>
          </ac:spMkLst>
        </pc:spChg>
        <pc:graphicFrameChg chg="modGraphic">
          <ac:chgData name="Wyman, Hilary" userId="f3bca22b-3a42-4d89-8a24-ce254d13f28a" providerId="ADAL" clId="{46DEA72D-B87D-4EF3-BF0D-2D25FBC3132F}" dt="2021-05-26T15:16:41.964" v="309" actId="20577"/>
          <ac:graphicFrameMkLst>
            <pc:docMk/>
            <pc:sldMk cId="1361831385" sldId="342"/>
            <ac:graphicFrameMk id="12" creationId="{F0046051-676F-47EF-9267-9B052934C261}"/>
          </ac:graphicFrameMkLst>
        </pc:graphicFrameChg>
      </pc:sldChg>
      <pc:sldChg chg="modSp mod">
        <pc:chgData name="Wyman, Hilary" userId="f3bca22b-3a42-4d89-8a24-ce254d13f28a" providerId="ADAL" clId="{46DEA72D-B87D-4EF3-BF0D-2D25FBC3132F}" dt="2021-05-26T15:34:40.935" v="511" actId="20577"/>
        <pc:sldMkLst>
          <pc:docMk/>
          <pc:sldMk cId="2165860088" sldId="343"/>
        </pc:sldMkLst>
        <pc:spChg chg="mod">
          <ac:chgData name="Wyman, Hilary" userId="f3bca22b-3a42-4d89-8a24-ce254d13f28a" providerId="ADAL" clId="{46DEA72D-B87D-4EF3-BF0D-2D25FBC3132F}" dt="2021-05-26T15:29:48.802" v="448" actId="1076"/>
          <ac:spMkLst>
            <pc:docMk/>
            <pc:sldMk cId="2165860088" sldId="343"/>
            <ac:spMk id="2" creationId="{62B99828-3F10-4D92-9199-431E666CEC3F}"/>
          </ac:spMkLst>
        </pc:spChg>
        <pc:spChg chg="mod">
          <ac:chgData name="Wyman, Hilary" userId="f3bca22b-3a42-4d89-8a24-ce254d13f28a" providerId="ADAL" clId="{46DEA72D-B87D-4EF3-BF0D-2D25FBC3132F}" dt="2021-05-26T15:34:40.935" v="511" actId="20577"/>
          <ac:spMkLst>
            <pc:docMk/>
            <pc:sldMk cId="2165860088" sldId="343"/>
            <ac:spMk id="3" creationId="{9EAD5562-5992-4F4F-91CE-E0D394CB6E65}"/>
          </ac:spMkLst>
        </pc:spChg>
        <pc:picChg chg="mod">
          <ac:chgData name="Wyman, Hilary" userId="f3bca22b-3a42-4d89-8a24-ce254d13f28a" providerId="ADAL" clId="{46DEA72D-B87D-4EF3-BF0D-2D25FBC3132F}" dt="2021-05-26T15:29:53.567" v="449" actId="1076"/>
          <ac:picMkLst>
            <pc:docMk/>
            <pc:sldMk cId="2165860088" sldId="343"/>
            <ac:picMk id="1026" creationId="{5E4F2FFB-6313-4C56-A504-1662E5A6A688}"/>
          </ac:picMkLst>
        </pc:picChg>
      </pc:sldChg>
      <pc:sldChg chg="modSp mod">
        <pc:chgData name="Wyman, Hilary" userId="f3bca22b-3a42-4d89-8a24-ce254d13f28a" providerId="ADAL" clId="{46DEA72D-B87D-4EF3-BF0D-2D25FBC3132F}" dt="2021-05-26T15:21:39.432" v="347" actId="20577"/>
        <pc:sldMkLst>
          <pc:docMk/>
          <pc:sldMk cId="360390977" sldId="344"/>
        </pc:sldMkLst>
        <pc:spChg chg="mod">
          <ac:chgData name="Wyman, Hilary" userId="f3bca22b-3a42-4d89-8a24-ce254d13f28a" providerId="ADAL" clId="{46DEA72D-B87D-4EF3-BF0D-2D25FBC3132F}" dt="2021-05-26T15:21:08.995" v="344" actId="1076"/>
          <ac:spMkLst>
            <pc:docMk/>
            <pc:sldMk cId="360390977" sldId="344"/>
            <ac:spMk id="22" creationId="{D3C290D0-C144-45E7-B4EA-75FDC55632BF}"/>
          </ac:spMkLst>
        </pc:spChg>
        <pc:spChg chg="mod">
          <ac:chgData name="Wyman, Hilary" userId="f3bca22b-3a42-4d89-8a24-ce254d13f28a" providerId="ADAL" clId="{46DEA72D-B87D-4EF3-BF0D-2D25FBC3132F}" dt="2021-05-26T15:21:39.432" v="347" actId="20577"/>
          <ac:spMkLst>
            <pc:docMk/>
            <pc:sldMk cId="360390977" sldId="344"/>
            <ac:spMk id="24" creationId="{E516A97B-A9A4-4157-B194-BDD732E817A6}"/>
          </ac:spMkLst>
        </pc:spChg>
        <pc:spChg chg="mod">
          <ac:chgData name="Wyman, Hilary" userId="f3bca22b-3a42-4d89-8a24-ce254d13f28a" providerId="ADAL" clId="{46DEA72D-B87D-4EF3-BF0D-2D25FBC3132F}" dt="2021-05-26T15:20:20.870" v="338" actId="1076"/>
          <ac:spMkLst>
            <pc:docMk/>
            <pc:sldMk cId="360390977" sldId="344"/>
            <ac:spMk id="25" creationId="{12793384-123D-4A63-8DC0-40FEF62EFE11}"/>
          </ac:spMkLst>
        </pc:spChg>
        <pc:spChg chg="mod">
          <ac:chgData name="Wyman, Hilary" userId="f3bca22b-3a42-4d89-8a24-ce254d13f28a" providerId="ADAL" clId="{46DEA72D-B87D-4EF3-BF0D-2D25FBC3132F}" dt="2021-05-26T15:20:17.198" v="337" actId="1076"/>
          <ac:spMkLst>
            <pc:docMk/>
            <pc:sldMk cId="360390977" sldId="344"/>
            <ac:spMk id="26" creationId="{BD6CCEEE-EA18-4318-9B3B-23B9BA6931AC}"/>
          </ac:spMkLst>
        </pc:spChg>
        <pc:spChg chg="mod">
          <ac:chgData name="Wyman, Hilary" userId="f3bca22b-3a42-4d89-8a24-ce254d13f28a" providerId="ADAL" clId="{46DEA72D-B87D-4EF3-BF0D-2D25FBC3132F}" dt="2021-05-26T15:21:29.150" v="346" actId="20577"/>
          <ac:spMkLst>
            <pc:docMk/>
            <pc:sldMk cId="360390977" sldId="344"/>
            <ac:spMk id="27" creationId="{C8895321-102D-4C1A-91D9-EECE827AEC7F}"/>
          </ac:spMkLst>
        </pc:spChg>
      </pc:sldChg>
      <pc:sldChg chg="modSp mod">
        <pc:chgData name="Wyman, Hilary" userId="f3bca22b-3a42-4d89-8a24-ce254d13f28a" providerId="ADAL" clId="{46DEA72D-B87D-4EF3-BF0D-2D25FBC3132F}" dt="2021-05-26T15:26:51.931" v="401" actId="20577"/>
        <pc:sldMkLst>
          <pc:docMk/>
          <pc:sldMk cId="2484232361" sldId="345"/>
        </pc:sldMkLst>
        <pc:spChg chg="mod">
          <ac:chgData name="Wyman, Hilary" userId="f3bca22b-3a42-4d89-8a24-ce254d13f28a" providerId="ADAL" clId="{46DEA72D-B87D-4EF3-BF0D-2D25FBC3132F}" dt="2021-05-26T15:23:27.151" v="355" actId="1035"/>
          <ac:spMkLst>
            <pc:docMk/>
            <pc:sldMk cId="2484232361" sldId="345"/>
            <ac:spMk id="5" creationId="{ECE01081-DB15-449A-8E8D-336608AF1DDE}"/>
          </ac:spMkLst>
        </pc:spChg>
        <pc:graphicFrameChg chg="modGraphic">
          <ac:chgData name="Wyman, Hilary" userId="f3bca22b-3a42-4d89-8a24-ce254d13f28a" providerId="ADAL" clId="{46DEA72D-B87D-4EF3-BF0D-2D25FBC3132F}" dt="2021-05-26T15:26:51.931" v="401" actId="20577"/>
          <ac:graphicFrameMkLst>
            <pc:docMk/>
            <pc:sldMk cId="2484232361" sldId="345"/>
            <ac:graphicFrameMk id="12" creationId="{F0046051-676F-47EF-9267-9B052934C261}"/>
          </ac:graphicFrameMkLst>
        </pc:graphicFrameChg>
      </pc:sldChg>
      <pc:sldChg chg="modSp mod">
        <pc:chgData name="Wyman, Hilary" userId="f3bca22b-3a42-4d89-8a24-ce254d13f28a" providerId="ADAL" clId="{46DEA72D-B87D-4EF3-BF0D-2D25FBC3132F}" dt="2021-05-27T10:09:20.951" v="906" actId="20577"/>
        <pc:sldMkLst>
          <pc:docMk/>
          <pc:sldMk cId="356670752" sldId="347"/>
        </pc:sldMkLst>
        <pc:spChg chg="mod">
          <ac:chgData name="Wyman, Hilary" userId="f3bca22b-3a42-4d89-8a24-ce254d13f28a" providerId="ADAL" clId="{46DEA72D-B87D-4EF3-BF0D-2D25FBC3132F}" dt="2021-05-27T10:09:20.951" v="906" actId="20577"/>
          <ac:spMkLst>
            <pc:docMk/>
            <pc:sldMk cId="356670752" sldId="347"/>
            <ac:spMk id="2" creationId="{62B99828-3F10-4D92-9199-431E666CEC3F}"/>
          </ac:spMkLst>
        </pc:spChg>
        <pc:spChg chg="mod">
          <ac:chgData name="Wyman, Hilary" userId="f3bca22b-3a42-4d89-8a24-ce254d13f28a" providerId="ADAL" clId="{46DEA72D-B87D-4EF3-BF0D-2D25FBC3132F}" dt="2021-05-26T15:19:25.183" v="331" actId="20577"/>
          <ac:spMkLst>
            <pc:docMk/>
            <pc:sldMk cId="356670752" sldId="347"/>
            <ac:spMk id="11" creationId="{A867AD3D-F504-4EC8-A0F2-D255718B9C82}"/>
          </ac:spMkLst>
        </pc:spChg>
        <pc:picChg chg="mod">
          <ac:chgData name="Wyman, Hilary" userId="f3bca22b-3a42-4d89-8a24-ce254d13f28a" providerId="ADAL" clId="{46DEA72D-B87D-4EF3-BF0D-2D25FBC3132F}" dt="2021-05-26T15:18:30.042" v="324" actId="1076"/>
          <ac:picMkLst>
            <pc:docMk/>
            <pc:sldMk cId="356670752" sldId="347"/>
            <ac:picMk id="1026" creationId="{5E4F2FFB-6313-4C56-A504-1662E5A6A688}"/>
          </ac:picMkLst>
        </pc:picChg>
      </pc:sldChg>
      <pc:sldChg chg="modSp mod">
        <pc:chgData name="Wyman, Hilary" userId="f3bca22b-3a42-4d89-8a24-ce254d13f28a" providerId="ADAL" clId="{46DEA72D-B87D-4EF3-BF0D-2D25FBC3132F}" dt="2021-06-24T16:07:20.724" v="1856" actId="313"/>
        <pc:sldMkLst>
          <pc:docMk/>
          <pc:sldMk cId="926955623" sldId="348"/>
        </pc:sldMkLst>
        <pc:spChg chg="mod">
          <ac:chgData name="Wyman, Hilary" userId="f3bca22b-3a42-4d89-8a24-ce254d13f28a" providerId="ADAL" clId="{46DEA72D-B87D-4EF3-BF0D-2D25FBC3132F}" dt="2021-06-24T16:07:20.724" v="1856" actId="313"/>
          <ac:spMkLst>
            <pc:docMk/>
            <pc:sldMk cId="926955623" sldId="348"/>
            <ac:spMk id="5" creationId="{ECE01081-DB15-449A-8E8D-336608AF1DDE}"/>
          </ac:spMkLst>
        </pc:spChg>
        <pc:graphicFrameChg chg="modGraphic">
          <ac:chgData name="Wyman, Hilary" userId="f3bca22b-3a42-4d89-8a24-ce254d13f28a" providerId="ADAL" clId="{46DEA72D-B87D-4EF3-BF0D-2D25FBC3132F}" dt="2021-05-26T15:35:51.606" v="559" actId="20577"/>
          <ac:graphicFrameMkLst>
            <pc:docMk/>
            <pc:sldMk cId="926955623" sldId="348"/>
            <ac:graphicFrameMk id="12" creationId="{F0046051-676F-47EF-9267-9B052934C261}"/>
          </ac:graphicFrameMkLst>
        </pc:graphicFrameChg>
      </pc:sldChg>
      <pc:sldChg chg="modSp mod">
        <pc:chgData name="Wyman, Hilary" userId="f3bca22b-3a42-4d89-8a24-ce254d13f28a" providerId="ADAL" clId="{46DEA72D-B87D-4EF3-BF0D-2D25FBC3132F}" dt="2021-05-26T15:39:02.071" v="619" actId="20577"/>
        <pc:sldMkLst>
          <pc:docMk/>
          <pc:sldMk cId="769136882" sldId="349"/>
        </pc:sldMkLst>
        <pc:spChg chg="mod">
          <ac:chgData name="Wyman, Hilary" userId="f3bca22b-3a42-4d89-8a24-ce254d13f28a" providerId="ADAL" clId="{46DEA72D-B87D-4EF3-BF0D-2D25FBC3132F}" dt="2021-05-26T15:37:56.197" v="600" actId="948"/>
          <ac:spMkLst>
            <pc:docMk/>
            <pc:sldMk cId="769136882" sldId="349"/>
            <ac:spMk id="7" creationId="{479C65D6-6CB5-4216-9E13-35B30DA53E28}"/>
          </ac:spMkLst>
        </pc:spChg>
        <pc:spChg chg="mod">
          <ac:chgData name="Wyman, Hilary" userId="f3bca22b-3a42-4d89-8a24-ce254d13f28a" providerId="ADAL" clId="{46DEA72D-B87D-4EF3-BF0D-2D25FBC3132F}" dt="2021-05-26T15:39:02.071" v="619" actId="20577"/>
          <ac:spMkLst>
            <pc:docMk/>
            <pc:sldMk cId="769136882" sldId="349"/>
            <ac:spMk id="11" creationId="{AC4F239C-D31C-4FC0-A4B0-FA8B3386D0E8}"/>
          </ac:spMkLst>
        </pc:spChg>
        <pc:picChg chg="mod">
          <ac:chgData name="Wyman, Hilary" userId="f3bca22b-3a42-4d89-8a24-ce254d13f28a" providerId="ADAL" clId="{46DEA72D-B87D-4EF3-BF0D-2D25FBC3132F}" dt="2021-05-26T15:37:10.573" v="590" actId="1036"/>
          <ac:picMkLst>
            <pc:docMk/>
            <pc:sldMk cId="769136882" sldId="349"/>
            <ac:picMk id="4098" creationId="{32CE51FD-1088-40E8-A7FF-611DEBDB246B}"/>
          </ac:picMkLst>
        </pc:picChg>
      </pc:sldChg>
      <pc:sldChg chg="add del">
        <pc:chgData name="Wyman, Hilary" userId="f3bca22b-3a42-4d89-8a24-ce254d13f28a" providerId="ADAL" clId="{46DEA72D-B87D-4EF3-BF0D-2D25FBC3132F}" dt="2021-05-26T15:42:54.968" v="652" actId="2696"/>
        <pc:sldMkLst>
          <pc:docMk/>
          <pc:sldMk cId="1089776290" sldId="350"/>
        </pc:sldMkLst>
      </pc:sldChg>
      <pc:sldChg chg="modSp mod">
        <pc:chgData name="Wyman, Hilary" userId="f3bca22b-3a42-4d89-8a24-ce254d13f28a" providerId="ADAL" clId="{46DEA72D-B87D-4EF3-BF0D-2D25FBC3132F}" dt="2021-05-26T15:48:24.606" v="716" actId="1076"/>
        <pc:sldMkLst>
          <pc:docMk/>
          <pc:sldMk cId="1742795429" sldId="351"/>
        </pc:sldMkLst>
        <pc:spChg chg="mod">
          <ac:chgData name="Wyman, Hilary" userId="f3bca22b-3a42-4d89-8a24-ce254d13f28a" providerId="ADAL" clId="{46DEA72D-B87D-4EF3-BF0D-2D25FBC3132F}" dt="2021-05-26T15:47:54.747" v="711" actId="255"/>
          <ac:spMkLst>
            <pc:docMk/>
            <pc:sldMk cId="1742795429" sldId="351"/>
            <ac:spMk id="2" creationId="{9600A177-0C8D-4FFE-A200-6EF9748B2CE6}"/>
          </ac:spMkLst>
        </pc:spChg>
        <pc:spChg chg="mod">
          <ac:chgData name="Wyman, Hilary" userId="f3bca22b-3a42-4d89-8a24-ce254d13f28a" providerId="ADAL" clId="{46DEA72D-B87D-4EF3-BF0D-2D25FBC3132F}" dt="2021-05-26T15:48:22.543" v="715" actId="1076"/>
          <ac:spMkLst>
            <pc:docMk/>
            <pc:sldMk cId="1742795429" sldId="351"/>
            <ac:spMk id="7" creationId="{479C65D6-6CB5-4216-9E13-35B30DA53E28}"/>
          </ac:spMkLst>
        </pc:spChg>
        <pc:picChg chg="mod">
          <ac:chgData name="Wyman, Hilary" userId="f3bca22b-3a42-4d89-8a24-ce254d13f28a" providerId="ADAL" clId="{46DEA72D-B87D-4EF3-BF0D-2D25FBC3132F}" dt="2021-05-26T15:48:24.606" v="716" actId="1076"/>
          <ac:picMkLst>
            <pc:docMk/>
            <pc:sldMk cId="1742795429" sldId="351"/>
            <ac:picMk id="7172" creationId="{529B7B98-AB9E-4219-A97A-EAB7B90742CE}"/>
          </ac:picMkLst>
        </pc:picChg>
      </pc:sldChg>
      <pc:sldChg chg="addSp delSp modSp mod">
        <pc:chgData name="Wyman, Hilary" userId="f3bca22b-3a42-4d89-8a24-ce254d13f28a" providerId="ADAL" clId="{46DEA72D-B87D-4EF3-BF0D-2D25FBC3132F}" dt="2021-05-27T15:25:54.585" v="1197"/>
        <pc:sldMkLst>
          <pc:docMk/>
          <pc:sldMk cId="3713931643" sldId="352"/>
        </pc:sldMkLst>
        <pc:spChg chg="mod">
          <ac:chgData name="Wyman, Hilary" userId="f3bca22b-3a42-4d89-8a24-ce254d13f28a" providerId="ADAL" clId="{46DEA72D-B87D-4EF3-BF0D-2D25FBC3132F}" dt="2021-05-26T15:51:15.306" v="750" actId="20577"/>
          <ac:spMkLst>
            <pc:docMk/>
            <pc:sldMk cId="3713931643" sldId="352"/>
            <ac:spMk id="2" creationId="{9600A177-0C8D-4FFE-A200-6EF9748B2CE6}"/>
          </ac:spMkLst>
        </pc:spChg>
        <pc:spChg chg="add del">
          <ac:chgData name="Wyman, Hilary" userId="f3bca22b-3a42-4d89-8a24-ce254d13f28a" providerId="ADAL" clId="{46DEA72D-B87D-4EF3-BF0D-2D25FBC3132F}" dt="2021-05-27T15:25:47.163" v="1196" actId="478"/>
          <ac:spMkLst>
            <pc:docMk/>
            <pc:sldMk cId="3713931643" sldId="352"/>
            <ac:spMk id="5" creationId="{ECE01081-DB15-449A-8E8D-336608AF1DDE}"/>
          </ac:spMkLst>
        </pc:spChg>
        <pc:spChg chg="add del mod">
          <ac:chgData name="Wyman, Hilary" userId="f3bca22b-3a42-4d89-8a24-ce254d13f28a" providerId="ADAL" clId="{46DEA72D-B87D-4EF3-BF0D-2D25FBC3132F}" dt="2021-05-27T15:25:42.445" v="1195"/>
          <ac:spMkLst>
            <pc:docMk/>
            <pc:sldMk cId="3713931643" sldId="352"/>
            <ac:spMk id="6" creationId="{88B130AB-63C3-4559-BB09-185C8A875355}"/>
          </ac:spMkLst>
        </pc:spChg>
        <pc:spChg chg="mod">
          <ac:chgData name="Wyman, Hilary" userId="f3bca22b-3a42-4d89-8a24-ce254d13f28a" providerId="ADAL" clId="{46DEA72D-B87D-4EF3-BF0D-2D25FBC3132F}" dt="2021-05-26T15:50:17.620" v="734" actId="1076"/>
          <ac:spMkLst>
            <pc:docMk/>
            <pc:sldMk cId="3713931643" sldId="352"/>
            <ac:spMk id="7" creationId="{479C65D6-6CB5-4216-9E13-35B30DA53E28}"/>
          </ac:spMkLst>
        </pc:spChg>
        <pc:spChg chg="add mod">
          <ac:chgData name="Wyman, Hilary" userId="f3bca22b-3a42-4d89-8a24-ce254d13f28a" providerId="ADAL" clId="{46DEA72D-B87D-4EF3-BF0D-2D25FBC3132F}" dt="2021-05-27T15:25:54.585" v="1197"/>
          <ac:spMkLst>
            <pc:docMk/>
            <pc:sldMk cId="3713931643" sldId="352"/>
            <ac:spMk id="8" creationId="{B762E602-0AC5-4B50-B3C9-0FB1DA732744}"/>
          </ac:spMkLst>
        </pc:spChg>
        <pc:picChg chg="mod">
          <ac:chgData name="Wyman, Hilary" userId="f3bca22b-3a42-4d89-8a24-ce254d13f28a" providerId="ADAL" clId="{46DEA72D-B87D-4EF3-BF0D-2D25FBC3132F}" dt="2021-05-26T15:50:22.276" v="735" actId="1076"/>
          <ac:picMkLst>
            <pc:docMk/>
            <pc:sldMk cId="3713931643" sldId="352"/>
            <ac:picMk id="7172" creationId="{529B7B98-AB9E-4219-A97A-EAB7B90742CE}"/>
          </ac:picMkLst>
        </pc:picChg>
      </pc:sldChg>
      <pc:sldChg chg="modSp mod">
        <pc:chgData name="Wyman, Hilary" userId="f3bca22b-3a42-4d89-8a24-ce254d13f28a" providerId="ADAL" clId="{46DEA72D-B87D-4EF3-BF0D-2D25FBC3132F}" dt="2021-05-27T13:20:42.120" v="1099" actId="20577"/>
        <pc:sldMkLst>
          <pc:docMk/>
          <pc:sldMk cId="556232700" sldId="353"/>
        </pc:sldMkLst>
        <pc:spChg chg="mod">
          <ac:chgData name="Wyman, Hilary" userId="f3bca22b-3a42-4d89-8a24-ce254d13f28a" providerId="ADAL" clId="{46DEA72D-B87D-4EF3-BF0D-2D25FBC3132F}" dt="2021-05-27T13:20:42.120" v="1099" actId="20577"/>
          <ac:spMkLst>
            <pc:docMk/>
            <pc:sldMk cId="556232700" sldId="353"/>
            <ac:spMk id="5" creationId="{ECE01081-DB15-449A-8E8D-336608AF1DDE}"/>
          </ac:spMkLst>
        </pc:spChg>
        <pc:graphicFrameChg chg="mod modGraphic">
          <ac:chgData name="Wyman, Hilary" userId="f3bca22b-3a42-4d89-8a24-ce254d13f28a" providerId="ADAL" clId="{46DEA72D-B87D-4EF3-BF0D-2D25FBC3132F}" dt="2021-05-26T15:55:21.207" v="835" actId="1035"/>
          <ac:graphicFrameMkLst>
            <pc:docMk/>
            <pc:sldMk cId="556232700" sldId="353"/>
            <ac:graphicFrameMk id="12" creationId="{F0046051-676F-47EF-9267-9B052934C261}"/>
          </ac:graphicFrameMkLst>
        </pc:graphicFrameChg>
      </pc:sldChg>
      <pc:sldChg chg="modSp mod">
        <pc:chgData name="Wyman, Hilary" userId="f3bca22b-3a42-4d89-8a24-ce254d13f28a" providerId="ADAL" clId="{46DEA72D-B87D-4EF3-BF0D-2D25FBC3132F}" dt="2021-05-26T15:56:46.488" v="846" actId="20577"/>
        <pc:sldMkLst>
          <pc:docMk/>
          <pc:sldMk cId="3582530216" sldId="354"/>
        </pc:sldMkLst>
        <pc:spChg chg="mod">
          <ac:chgData name="Wyman, Hilary" userId="f3bca22b-3a42-4d89-8a24-ce254d13f28a" providerId="ADAL" clId="{46DEA72D-B87D-4EF3-BF0D-2D25FBC3132F}" dt="2021-05-26T15:56:13.723" v="838" actId="20577"/>
          <ac:spMkLst>
            <pc:docMk/>
            <pc:sldMk cId="3582530216" sldId="354"/>
            <ac:spMk id="7" creationId="{479C65D6-6CB5-4216-9E13-35B30DA53E28}"/>
          </ac:spMkLst>
        </pc:spChg>
        <pc:spChg chg="mod">
          <ac:chgData name="Wyman, Hilary" userId="f3bca22b-3a42-4d89-8a24-ce254d13f28a" providerId="ADAL" clId="{46DEA72D-B87D-4EF3-BF0D-2D25FBC3132F}" dt="2021-05-26T15:56:46.488" v="846" actId="20577"/>
          <ac:spMkLst>
            <pc:docMk/>
            <pc:sldMk cId="3582530216" sldId="354"/>
            <ac:spMk id="11" creationId="{AC4F239C-D31C-4FC0-A4B0-FA8B3386D0E8}"/>
          </ac:spMkLst>
        </pc:spChg>
      </pc:sldChg>
      <pc:sldChg chg="addSp delSp modSp mod">
        <pc:chgData name="Wyman, Hilary" userId="f3bca22b-3a42-4d89-8a24-ce254d13f28a" providerId="ADAL" clId="{46DEA72D-B87D-4EF3-BF0D-2D25FBC3132F}" dt="2021-05-27T16:37:12.459" v="1746" actId="20577"/>
        <pc:sldMkLst>
          <pc:docMk/>
          <pc:sldMk cId="3201969337" sldId="355"/>
        </pc:sldMkLst>
        <pc:spChg chg="add mod ord">
          <ac:chgData name="Wyman, Hilary" userId="f3bca22b-3a42-4d89-8a24-ce254d13f28a" providerId="ADAL" clId="{46DEA72D-B87D-4EF3-BF0D-2D25FBC3132F}" dt="2021-05-27T16:37:12.459" v="1746" actId="20577"/>
          <ac:spMkLst>
            <pc:docMk/>
            <pc:sldMk cId="3201969337" sldId="355"/>
            <ac:spMk id="4" creationId="{ED10BC50-5DC3-4B42-877D-BF143FE15E3B}"/>
          </ac:spMkLst>
        </pc:spChg>
        <pc:spChg chg="del mod">
          <ac:chgData name="Wyman, Hilary" userId="f3bca22b-3a42-4d89-8a24-ce254d13f28a" providerId="ADAL" clId="{46DEA72D-B87D-4EF3-BF0D-2D25FBC3132F}" dt="2021-05-27T16:37:06.272" v="1737" actId="478"/>
          <ac:spMkLst>
            <pc:docMk/>
            <pc:sldMk cId="3201969337" sldId="355"/>
            <ac:spMk id="5" creationId="{ECE01081-DB15-449A-8E8D-336608AF1DDE}"/>
          </ac:spMkLst>
        </pc:spChg>
        <pc:graphicFrameChg chg="modGraphic">
          <ac:chgData name="Wyman, Hilary" userId="f3bca22b-3a42-4d89-8a24-ce254d13f28a" providerId="ADAL" clId="{46DEA72D-B87D-4EF3-BF0D-2D25FBC3132F}" dt="2021-05-26T15:59:18.688" v="899" actId="20577"/>
          <ac:graphicFrameMkLst>
            <pc:docMk/>
            <pc:sldMk cId="3201969337" sldId="355"/>
            <ac:graphicFrameMk id="12" creationId="{F0046051-676F-47EF-9267-9B052934C261}"/>
          </ac:graphicFrameMkLst>
        </pc:graphicFrameChg>
      </pc:sldChg>
      <pc:sldChg chg="modSp mod">
        <pc:chgData name="Wyman, Hilary" userId="f3bca22b-3a42-4d89-8a24-ce254d13f28a" providerId="ADAL" clId="{46DEA72D-B87D-4EF3-BF0D-2D25FBC3132F}" dt="2021-06-24T16:09:38.627" v="1857" actId="20577"/>
        <pc:sldMkLst>
          <pc:docMk/>
          <pc:sldMk cId="3514149843" sldId="356"/>
        </pc:sldMkLst>
        <pc:spChg chg="mod">
          <ac:chgData name="Wyman, Hilary" userId="f3bca22b-3a42-4d89-8a24-ce254d13f28a" providerId="ADAL" clId="{46DEA72D-B87D-4EF3-BF0D-2D25FBC3132F}" dt="2021-05-27T15:26:12.116" v="1198" actId="14100"/>
          <ac:spMkLst>
            <pc:docMk/>
            <pc:sldMk cId="3514149843" sldId="356"/>
            <ac:spMk id="5" creationId="{ECE01081-DB15-449A-8E8D-336608AF1DDE}"/>
          </ac:spMkLst>
        </pc:spChg>
        <pc:spChg chg="mod">
          <ac:chgData name="Wyman, Hilary" userId="f3bca22b-3a42-4d89-8a24-ce254d13f28a" providerId="ADAL" clId="{46DEA72D-B87D-4EF3-BF0D-2D25FBC3132F}" dt="2021-05-27T10:13:42.666" v="917" actId="20577"/>
          <ac:spMkLst>
            <pc:docMk/>
            <pc:sldMk cId="3514149843" sldId="356"/>
            <ac:spMk id="7" creationId="{479C65D6-6CB5-4216-9E13-35B30DA53E28}"/>
          </ac:spMkLst>
        </pc:spChg>
        <pc:spChg chg="mod">
          <ac:chgData name="Wyman, Hilary" userId="f3bca22b-3a42-4d89-8a24-ce254d13f28a" providerId="ADAL" clId="{46DEA72D-B87D-4EF3-BF0D-2D25FBC3132F}" dt="2021-06-24T16:09:38.627" v="1857" actId="20577"/>
          <ac:spMkLst>
            <pc:docMk/>
            <pc:sldMk cId="3514149843" sldId="356"/>
            <ac:spMk id="11" creationId="{AC4F239C-D31C-4FC0-A4B0-FA8B3386D0E8}"/>
          </ac:spMkLst>
        </pc:spChg>
        <pc:graphicFrameChg chg="modGraphic">
          <ac:chgData name="Wyman, Hilary" userId="f3bca22b-3a42-4d89-8a24-ce254d13f28a" providerId="ADAL" clId="{46DEA72D-B87D-4EF3-BF0D-2D25FBC3132F}" dt="2021-05-27T13:08:22.156" v="942" actId="20577"/>
          <ac:graphicFrameMkLst>
            <pc:docMk/>
            <pc:sldMk cId="3514149843" sldId="356"/>
            <ac:graphicFrameMk id="2" creationId="{5879C573-766D-4C88-A290-EAC82928A9ED}"/>
          </ac:graphicFrameMkLst>
        </pc:graphicFrameChg>
      </pc:sldChg>
      <pc:sldChg chg="addSp delSp modSp mod">
        <pc:chgData name="Wyman, Hilary" userId="f3bca22b-3a42-4d89-8a24-ce254d13f28a" providerId="ADAL" clId="{46DEA72D-B87D-4EF3-BF0D-2D25FBC3132F}" dt="2021-06-24T16:11:54.982" v="1874" actId="1036"/>
        <pc:sldMkLst>
          <pc:docMk/>
          <pc:sldMk cId="2062891457" sldId="357"/>
        </pc:sldMkLst>
        <pc:spChg chg="add mod">
          <ac:chgData name="Wyman, Hilary" userId="f3bca22b-3a42-4d89-8a24-ce254d13f28a" providerId="ADAL" clId="{46DEA72D-B87D-4EF3-BF0D-2D25FBC3132F}" dt="2021-05-27T15:27:28.944" v="1264" actId="14100"/>
          <ac:spMkLst>
            <pc:docMk/>
            <pc:sldMk cId="2062891457" sldId="357"/>
            <ac:spMk id="4" creationId="{76C5424A-0BCA-42FD-9805-87B56FDBECE0}"/>
          </ac:spMkLst>
        </pc:spChg>
        <pc:spChg chg="add del mod">
          <ac:chgData name="Wyman, Hilary" userId="f3bca22b-3a42-4d89-8a24-ce254d13f28a" providerId="ADAL" clId="{46DEA72D-B87D-4EF3-BF0D-2D25FBC3132F}" dt="2021-05-27T15:27:28.397" v="1263" actId="478"/>
          <ac:spMkLst>
            <pc:docMk/>
            <pc:sldMk cId="2062891457" sldId="357"/>
            <ac:spMk id="5" creationId="{ECE01081-DB15-449A-8E8D-336608AF1DDE}"/>
          </ac:spMkLst>
        </pc:spChg>
        <pc:graphicFrameChg chg="mod modGraphic">
          <ac:chgData name="Wyman, Hilary" userId="f3bca22b-3a42-4d89-8a24-ce254d13f28a" providerId="ADAL" clId="{46DEA72D-B87D-4EF3-BF0D-2D25FBC3132F}" dt="2021-06-24T16:11:54.982" v="1874" actId="1036"/>
          <ac:graphicFrameMkLst>
            <pc:docMk/>
            <pc:sldMk cId="2062891457" sldId="357"/>
            <ac:graphicFrameMk id="12" creationId="{F0046051-676F-47EF-9267-9B052934C261}"/>
          </ac:graphicFrameMkLst>
        </pc:graphicFrameChg>
      </pc:sldChg>
      <pc:sldChg chg="modSp mod">
        <pc:chgData name="Wyman, Hilary" userId="f3bca22b-3a42-4d89-8a24-ce254d13f28a" providerId="ADAL" clId="{46DEA72D-B87D-4EF3-BF0D-2D25FBC3132F}" dt="2021-05-27T15:27:21.944" v="1260" actId="14100"/>
        <pc:sldMkLst>
          <pc:docMk/>
          <pc:sldMk cId="3170870805" sldId="358"/>
        </pc:sldMkLst>
        <pc:spChg chg="mod">
          <ac:chgData name="Wyman, Hilary" userId="f3bca22b-3a42-4d89-8a24-ce254d13f28a" providerId="ADAL" clId="{46DEA72D-B87D-4EF3-BF0D-2D25FBC3132F}" dt="2021-05-27T13:18:49.621" v="1013" actId="20577"/>
          <ac:spMkLst>
            <pc:docMk/>
            <pc:sldMk cId="3170870805" sldId="358"/>
            <ac:spMk id="3" creationId="{88BC3EA5-7167-40CB-929B-9245D31A2C54}"/>
          </ac:spMkLst>
        </pc:spChg>
        <pc:spChg chg="mod">
          <ac:chgData name="Wyman, Hilary" userId="f3bca22b-3a42-4d89-8a24-ce254d13f28a" providerId="ADAL" clId="{46DEA72D-B87D-4EF3-BF0D-2D25FBC3132F}" dt="2021-05-27T15:27:21.944" v="1260" actId="14100"/>
          <ac:spMkLst>
            <pc:docMk/>
            <pc:sldMk cId="3170870805" sldId="358"/>
            <ac:spMk id="5" creationId="{ECE01081-DB15-449A-8E8D-336608AF1DDE}"/>
          </ac:spMkLst>
        </pc:spChg>
        <pc:spChg chg="mod">
          <ac:chgData name="Wyman, Hilary" userId="f3bca22b-3a42-4d89-8a24-ce254d13f28a" providerId="ADAL" clId="{46DEA72D-B87D-4EF3-BF0D-2D25FBC3132F}" dt="2021-05-27T13:11:48.717" v="965" actId="20577"/>
          <ac:spMkLst>
            <pc:docMk/>
            <pc:sldMk cId="3170870805" sldId="358"/>
            <ac:spMk id="7" creationId="{479C65D6-6CB5-4216-9E13-35B30DA53E28}"/>
          </ac:spMkLst>
        </pc:spChg>
      </pc:sldChg>
      <pc:sldChg chg="addSp delSp modSp mod">
        <pc:chgData name="Wyman, Hilary" userId="f3bca22b-3a42-4d89-8a24-ce254d13f28a" providerId="ADAL" clId="{46DEA72D-B87D-4EF3-BF0D-2D25FBC3132F}" dt="2021-05-27T15:28:09.665" v="1275" actId="14100"/>
        <pc:sldMkLst>
          <pc:docMk/>
          <pc:sldMk cId="1065663778" sldId="359"/>
        </pc:sldMkLst>
        <pc:spChg chg="add del mod">
          <ac:chgData name="Wyman, Hilary" userId="f3bca22b-3a42-4d89-8a24-ce254d13f28a" providerId="ADAL" clId="{46DEA72D-B87D-4EF3-BF0D-2D25FBC3132F}" dt="2021-05-27T15:27:21.116" v="1259"/>
          <ac:spMkLst>
            <pc:docMk/>
            <pc:sldMk cId="1065663778" sldId="359"/>
            <ac:spMk id="4" creationId="{B1E46AA1-FBD7-4C36-91C2-5E0D945E57B6}"/>
          </ac:spMkLst>
        </pc:spChg>
        <pc:spChg chg="del mod">
          <ac:chgData name="Wyman, Hilary" userId="f3bca22b-3a42-4d89-8a24-ce254d13f28a" providerId="ADAL" clId="{46DEA72D-B87D-4EF3-BF0D-2D25FBC3132F}" dt="2021-05-27T15:27:59.913" v="1266" actId="478"/>
          <ac:spMkLst>
            <pc:docMk/>
            <pc:sldMk cId="1065663778" sldId="359"/>
            <ac:spMk id="5" creationId="{ECE01081-DB15-449A-8E8D-336608AF1DDE}"/>
          </ac:spMkLst>
        </pc:spChg>
        <pc:spChg chg="add mod">
          <ac:chgData name="Wyman, Hilary" userId="f3bca22b-3a42-4d89-8a24-ce254d13f28a" providerId="ADAL" clId="{46DEA72D-B87D-4EF3-BF0D-2D25FBC3132F}" dt="2021-05-27T15:28:09.665" v="1275" actId="14100"/>
          <ac:spMkLst>
            <pc:docMk/>
            <pc:sldMk cId="1065663778" sldId="359"/>
            <ac:spMk id="6" creationId="{261BD363-E656-4BA8-8AE2-0256A5D2F475}"/>
          </ac:spMkLst>
        </pc:spChg>
        <pc:graphicFrameChg chg="modGraphic">
          <ac:chgData name="Wyman, Hilary" userId="f3bca22b-3a42-4d89-8a24-ce254d13f28a" providerId="ADAL" clId="{46DEA72D-B87D-4EF3-BF0D-2D25FBC3132F}" dt="2021-05-27T15:15:28.806" v="1106" actId="20577"/>
          <ac:graphicFrameMkLst>
            <pc:docMk/>
            <pc:sldMk cId="1065663778" sldId="359"/>
            <ac:graphicFrameMk id="12" creationId="{F0046051-676F-47EF-9267-9B052934C261}"/>
          </ac:graphicFrameMkLst>
        </pc:graphicFrameChg>
      </pc:sldChg>
      <pc:sldChg chg="modSp mod">
        <pc:chgData name="Wyman, Hilary" userId="f3bca22b-3a42-4d89-8a24-ce254d13f28a" providerId="ADAL" clId="{46DEA72D-B87D-4EF3-BF0D-2D25FBC3132F}" dt="2021-05-27T15:19:45.869" v="1137" actId="20577"/>
        <pc:sldMkLst>
          <pc:docMk/>
          <pc:sldMk cId="1448219390" sldId="360"/>
        </pc:sldMkLst>
        <pc:spChg chg="mod">
          <ac:chgData name="Wyman, Hilary" userId="f3bca22b-3a42-4d89-8a24-ce254d13f28a" providerId="ADAL" clId="{46DEA72D-B87D-4EF3-BF0D-2D25FBC3132F}" dt="2021-05-27T15:17:53.431" v="1135" actId="1076"/>
          <ac:spMkLst>
            <pc:docMk/>
            <pc:sldMk cId="1448219390" sldId="360"/>
            <ac:spMk id="7" creationId="{479C65D6-6CB5-4216-9E13-35B30DA53E28}"/>
          </ac:spMkLst>
        </pc:spChg>
        <pc:spChg chg="mod">
          <ac:chgData name="Wyman, Hilary" userId="f3bca22b-3a42-4d89-8a24-ce254d13f28a" providerId="ADAL" clId="{46DEA72D-B87D-4EF3-BF0D-2D25FBC3132F}" dt="2021-05-27T15:19:45.869" v="1137" actId="20577"/>
          <ac:spMkLst>
            <pc:docMk/>
            <pc:sldMk cId="1448219390" sldId="360"/>
            <ac:spMk id="18" creationId="{11BBF8DB-5701-4E39-BF7E-86C22FB89D00}"/>
          </ac:spMkLst>
        </pc:spChg>
      </pc:sldChg>
      <pc:sldChg chg="addSp delSp modSp mod">
        <pc:chgData name="Wyman, Hilary" userId="f3bca22b-3a42-4d89-8a24-ce254d13f28a" providerId="ADAL" clId="{46DEA72D-B87D-4EF3-BF0D-2D25FBC3132F}" dt="2021-05-27T15:21:40.508" v="1157" actId="20577"/>
        <pc:sldMkLst>
          <pc:docMk/>
          <pc:sldMk cId="415038786" sldId="361"/>
        </pc:sldMkLst>
        <pc:spChg chg="add mod">
          <ac:chgData name="Wyman, Hilary" userId="f3bca22b-3a42-4d89-8a24-ce254d13f28a" providerId="ADAL" clId="{46DEA72D-B87D-4EF3-BF0D-2D25FBC3132F}" dt="2021-05-27T13:19:42.746" v="1097" actId="20577"/>
          <ac:spMkLst>
            <pc:docMk/>
            <pc:sldMk cId="415038786" sldId="361"/>
            <ac:spMk id="4" creationId="{39562855-0B8E-463A-93CB-475B3DC0BB8B}"/>
          </ac:spMkLst>
        </pc:spChg>
        <pc:spChg chg="del">
          <ac:chgData name="Wyman, Hilary" userId="f3bca22b-3a42-4d89-8a24-ce254d13f28a" providerId="ADAL" clId="{46DEA72D-B87D-4EF3-BF0D-2D25FBC3132F}" dt="2021-05-27T13:19:45.542" v="1098" actId="478"/>
          <ac:spMkLst>
            <pc:docMk/>
            <pc:sldMk cId="415038786" sldId="361"/>
            <ac:spMk id="5" creationId="{ECE01081-DB15-449A-8E8D-336608AF1DDE}"/>
          </ac:spMkLst>
        </pc:spChg>
        <pc:graphicFrameChg chg="mod modGraphic">
          <ac:chgData name="Wyman, Hilary" userId="f3bca22b-3a42-4d89-8a24-ce254d13f28a" providerId="ADAL" clId="{46DEA72D-B87D-4EF3-BF0D-2D25FBC3132F}" dt="2021-05-27T15:21:40.508" v="1157" actId="20577"/>
          <ac:graphicFrameMkLst>
            <pc:docMk/>
            <pc:sldMk cId="415038786" sldId="361"/>
            <ac:graphicFrameMk id="12" creationId="{F0046051-676F-47EF-9267-9B052934C261}"/>
          </ac:graphicFrameMkLst>
        </pc:graphicFrameChg>
      </pc:sldChg>
      <pc:sldChg chg="modSp mod">
        <pc:chgData name="Wyman, Hilary" userId="f3bca22b-3a42-4d89-8a24-ce254d13f28a" providerId="ADAL" clId="{46DEA72D-B87D-4EF3-BF0D-2D25FBC3132F}" dt="2021-05-27T15:24:23.867" v="1191" actId="20577"/>
        <pc:sldMkLst>
          <pc:docMk/>
          <pc:sldMk cId="1646839161" sldId="362"/>
        </pc:sldMkLst>
        <pc:spChg chg="mod">
          <ac:chgData name="Wyman, Hilary" userId="f3bca22b-3a42-4d89-8a24-ce254d13f28a" providerId="ADAL" clId="{46DEA72D-B87D-4EF3-BF0D-2D25FBC3132F}" dt="2021-05-27T15:22:31.195" v="1167" actId="20577"/>
          <ac:spMkLst>
            <pc:docMk/>
            <pc:sldMk cId="1646839161" sldId="362"/>
            <ac:spMk id="7" creationId="{479C65D6-6CB5-4216-9E13-35B30DA53E28}"/>
          </ac:spMkLst>
        </pc:spChg>
        <pc:spChg chg="mod">
          <ac:chgData name="Wyman, Hilary" userId="f3bca22b-3a42-4d89-8a24-ce254d13f28a" providerId="ADAL" clId="{46DEA72D-B87D-4EF3-BF0D-2D25FBC3132F}" dt="2021-05-27T15:24:23.867" v="1191" actId="20577"/>
          <ac:spMkLst>
            <pc:docMk/>
            <pc:sldMk cId="1646839161" sldId="362"/>
            <ac:spMk id="11" creationId="{AC4F239C-D31C-4FC0-A4B0-FA8B3386D0E8}"/>
          </ac:spMkLst>
        </pc:spChg>
        <pc:picChg chg="mod">
          <ac:chgData name="Wyman, Hilary" userId="f3bca22b-3a42-4d89-8a24-ce254d13f28a" providerId="ADAL" clId="{46DEA72D-B87D-4EF3-BF0D-2D25FBC3132F}" dt="2021-05-27T15:22:15.614" v="1164" actId="1076"/>
          <ac:picMkLst>
            <pc:docMk/>
            <pc:sldMk cId="1646839161" sldId="362"/>
            <ac:picMk id="5122" creationId="{83E0AE17-A53A-4499-8DD0-0A83DE3B5547}"/>
          </ac:picMkLst>
        </pc:picChg>
      </pc:sldChg>
      <pc:sldChg chg="addSp delSp modSp mod">
        <pc:chgData name="Wyman, Hilary" userId="f3bca22b-3a42-4d89-8a24-ce254d13f28a" providerId="ADAL" clId="{46DEA72D-B87D-4EF3-BF0D-2D25FBC3132F}" dt="2021-05-27T15:28:39.507" v="1283" actId="20577"/>
        <pc:sldMkLst>
          <pc:docMk/>
          <pc:sldMk cId="602468454" sldId="363"/>
        </pc:sldMkLst>
        <pc:spChg chg="add mod">
          <ac:chgData name="Wyman, Hilary" userId="f3bca22b-3a42-4d89-8a24-ce254d13f28a" providerId="ADAL" clId="{46DEA72D-B87D-4EF3-BF0D-2D25FBC3132F}" dt="2021-05-27T15:28:39.507" v="1283" actId="20577"/>
          <ac:spMkLst>
            <pc:docMk/>
            <pc:sldMk cId="602468454" sldId="363"/>
            <ac:spMk id="4" creationId="{B644956C-3ACE-4DE0-B3E3-134091247A7F}"/>
          </ac:spMkLst>
        </pc:spChg>
        <pc:spChg chg="del">
          <ac:chgData name="Wyman, Hilary" userId="f3bca22b-3a42-4d89-8a24-ce254d13f28a" providerId="ADAL" clId="{46DEA72D-B87D-4EF3-BF0D-2D25FBC3132F}" dt="2021-05-27T15:28:33.357" v="1277" actId="478"/>
          <ac:spMkLst>
            <pc:docMk/>
            <pc:sldMk cId="602468454" sldId="363"/>
            <ac:spMk id="5" creationId="{ECE01081-DB15-449A-8E8D-336608AF1DDE}"/>
          </ac:spMkLst>
        </pc:spChg>
      </pc:sldChg>
      <pc:sldChg chg="modSp mod">
        <pc:chgData name="Wyman, Hilary" userId="f3bca22b-3a42-4d89-8a24-ce254d13f28a" providerId="ADAL" clId="{46DEA72D-B87D-4EF3-BF0D-2D25FBC3132F}" dt="2021-05-27T15:59:52.780" v="1378" actId="1036"/>
        <pc:sldMkLst>
          <pc:docMk/>
          <pc:sldMk cId="133683347" sldId="365"/>
        </pc:sldMkLst>
        <pc:spChg chg="mod">
          <ac:chgData name="Wyman, Hilary" userId="f3bca22b-3a42-4d89-8a24-ce254d13f28a" providerId="ADAL" clId="{46DEA72D-B87D-4EF3-BF0D-2D25FBC3132F}" dt="2021-05-27T15:59:48.248" v="1370" actId="1036"/>
          <ac:spMkLst>
            <pc:docMk/>
            <pc:sldMk cId="133683347" sldId="365"/>
            <ac:spMk id="8" creationId="{390D75D8-6FFF-4AC8-BE41-8453592A34B2}"/>
          </ac:spMkLst>
        </pc:spChg>
        <pc:spChg chg="mod">
          <ac:chgData name="Wyman, Hilary" userId="f3bca22b-3a42-4d89-8a24-ce254d13f28a" providerId="ADAL" clId="{46DEA72D-B87D-4EF3-BF0D-2D25FBC3132F}" dt="2021-05-27T15:59:33.052" v="1359" actId="14100"/>
          <ac:spMkLst>
            <pc:docMk/>
            <pc:sldMk cId="133683347" sldId="365"/>
            <ac:spMk id="9" creationId="{C99AC66D-D481-4181-A5EB-A60608898455}"/>
          </ac:spMkLst>
        </pc:spChg>
        <pc:picChg chg="mod">
          <ac:chgData name="Wyman, Hilary" userId="f3bca22b-3a42-4d89-8a24-ce254d13f28a" providerId="ADAL" clId="{46DEA72D-B87D-4EF3-BF0D-2D25FBC3132F}" dt="2021-05-27T15:59:52.780" v="1378" actId="1036"/>
          <ac:picMkLst>
            <pc:docMk/>
            <pc:sldMk cId="133683347" sldId="365"/>
            <ac:picMk id="6" creationId="{D5D510BE-F225-4845-A7A6-D6110E0871AE}"/>
          </ac:picMkLst>
        </pc:picChg>
      </pc:sldChg>
      <pc:sldChg chg="addSp delSp modSp mod">
        <pc:chgData name="Wyman, Hilary" userId="f3bca22b-3a42-4d89-8a24-ce254d13f28a" providerId="ADAL" clId="{46DEA72D-B87D-4EF3-BF0D-2D25FBC3132F}" dt="2021-05-27T16:03:30.357" v="1449" actId="1076"/>
        <pc:sldMkLst>
          <pc:docMk/>
          <pc:sldMk cId="1865319473" sldId="366"/>
        </pc:sldMkLst>
        <pc:spChg chg="mod">
          <ac:chgData name="Wyman, Hilary" userId="f3bca22b-3a42-4d89-8a24-ce254d13f28a" providerId="ADAL" clId="{46DEA72D-B87D-4EF3-BF0D-2D25FBC3132F}" dt="2021-05-27T16:02:52.421" v="1445" actId="1076"/>
          <ac:spMkLst>
            <pc:docMk/>
            <pc:sldMk cId="1865319473" sldId="366"/>
            <ac:spMk id="2" creationId="{150D7BD0-475F-4CCA-BB03-596E20DA62E1}"/>
          </ac:spMkLst>
        </pc:spChg>
        <pc:spChg chg="mod">
          <ac:chgData name="Wyman, Hilary" userId="f3bca22b-3a42-4d89-8a24-ce254d13f28a" providerId="ADAL" clId="{46DEA72D-B87D-4EF3-BF0D-2D25FBC3132F}" dt="2021-05-27T16:03:14.482" v="1448" actId="1076"/>
          <ac:spMkLst>
            <pc:docMk/>
            <pc:sldMk cId="1865319473" sldId="366"/>
            <ac:spMk id="10" creationId="{B771E473-FEDB-4C54-A6FB-8CAC55762348}"/>
          </ac:spMkLst>
        </pc:spChg>
        <pc:picChg chg="del">
          <ac:chgData name="Wyman, Hilary" userId="f3bca22b-3a42-4d89-8a24-ce254d13f28a" providerId="ADAL" clId="{46DEA72D-B87D-4EF3-BF0D-2D25FBC3132F}" dt="2021-05-27T16:00:13.562" v="1380" actId="478"/>
          <ac:picMkLst>
            <pc:docMk/>
            <pc:sldMk cId="1865319473" sldId="366"/>
            <ac:picMk id="6" creationId="{D5D510BE-F225-4845-A7A6-D6110E0871AE}"/>
          </ac:picMkLst>
        </pc:picChg>
        <pc:picChg chg="add mod">
          <ac:chgData name="Wyman, Hilary" userId="f3bca22b-3a42-4d89-8a24-ce254d13f28a" providerId="ADAL" clId="{46DEA72D-B87D-4EF3-BF0D-2D25FBC3132F}" dt="2021-05-27T16:03:30.357" v="1449" actId="1076"/>
          <ac:picMkLst>
            <pc:docMk/>
            <pc:sldMk cId="1865319473" sldId="366"/>
            <ac:picMk id="7" creationId="{C145ECFA-D946-41F4-A158-B0C64CF92886}"/>
          </ac:picMkLst>
        </pc:picChg>
      </pc:sldChg>
      <pc:sldChg chg="addSp delSp modSp mod">
        <pc:chgData name="Wyman, Hilary" userId="f3bca22b-3a42-4d89-8a24-ce254d13f28a" providerId="ADAL" clId="{46DEA72D-B87D-4EF3-BF0D-2D25FBC3132F}" dt="2021-05-27T16:06:10.873" v="1500" actId="20577"/>
        <pc:sldMkLst>
          <pc:docMk/>
          <pc:sldMk cId="2167844052" sldId="367"/>
        </pc:sldMkLst>
        <pc:spChg chg="mod">
          <ac:chgData name="Wyman, Hilary" userId="f3bca22b-3a42-4d89-8a24-ce254d13f28a" providerId="ADAL" clId="{46DEA72D-B87D-4EF3-BF0D-2D25FBC3132F}" dt="2021-05-27T16:04:02.998" v="1455" actId="20577"/>
          <ac:spMkLst>
            <pc:docMk/>
            <pc:sldMk cId="2167844052" sldId="367"/>
            <ac:spMk id="8" creationId="{390D75D8-6FFF-4AC8-BE41-8453592A34B2}"/>
          </ac:spMkLst>
        </pc:spChg>
        <pc:spChg chg="mod">
          <ac:chgData name="Wyman, Hilary" userId="f3bca22b-3a42-4d89-8a24-ce254d13f28a" providerId="ADAL" clId="{46DEA72D-B87D-4EF3-BF0D-2D25FBC3132F}" dt="2021-05-27T16:06:10.873" v="1500" actId="20577"/>
          <ac:spMkLst>
            <pc:docMk/>
            <pc:sldMk cId="2167844052" sldId="367"/>
            <ac:spMk id="10" creationId="{D4C4796D-72C8-412E-97F5-E6990EEDEFB7}"/>
          </ac:spMkLst>
        </pc:spChg>
        <pc:picChg chg="del">
          <ac:chgData name="Wyman, Hilary" userId="f3bca22b-3a42-4d89-8a24-ce254d13f28a" providerId="ADAL" clId="{46DEA72D-B87D-4EF3-BF0D-2D25FBC3132F}" dt="2021-05-27T16:03:40.795" v="1451" actId="478"/>
          <ac:picMkLst>
            <pc:docMk/>
            <pc:sldMk cId="2167844052" sldId="367"/>
            <ac:picMk id="6" creationId="{D5D510BE-F225-4845-A7A6-D6110E0871AE}"/>
          </ac:picMkLst>
        </pc:picChg>
        <pc:picChg chg="add mod">
          <ac:chgData name="Wyman, Hilary" userId="f3bca22b-3a42-4d89-8a24-ce254d13f28a" providerId="ADAL" clId="{46DEA72D-B87D-4EF3-BF0D-2D25FBC3132F}" dt="2021-05-27T16:03:38.186" v="1450"/>
          <ac:picMkLst>
            <pc:docMk/>
            <pc:sldMk cId="2167844052" sldId="367"/>
            <ac:picMk id="7" creationId="{EC6CC79F-603C-4669-BFAC-2A1D83BE251B}"/>
          </ac:picMkLst>
        </pc:picChg>
      </pc:sldChg>
      <pc:sldChg chg="addSp delSp modSp mod">
        <pc:chgData name="Wyman, Hilary" userId="f3bca22b-3a42-4d89-8a24-ce254d13f28a" providerId="ADAL" clId="{46DEA72D-B87D-4EF3-BF0D-2D25FBC3132F}" dt="2021-05-27T16:37:55.756" v="1750" actId="478"/>
        <pc:sldMkLst>
          <pc:docMk/>
          <pc:sldMk cId="1900305074" sldId="368"/>
        </pc:sldMkLst>
        <pc:spChg chg="add del mod ord">
          <ac:chgData name="Wyman, Hilary" userId="f3bca22b-3a42-4d89-8a24-ce254d13f28a" providerId="ADAL" clId="{46DEA72D-B87D-4EF3-BF0D-2D25FBC3132F}" dt="2021-05-27T16:37:55.756" v="1750" actId="478"/>
          <ac:spMkLst>
            <pc:docMk/>
            <pc:sldMk cId="1900305074" sldId="368"/>
            <ac:spMk id="4" creationId="{38B04CD8-9391-478A-A0B7-FBEF28A0A553}"/>
          </ac:spMkLst>
        </pc:spChg>
        <pc:spChg chg="del">
          <ac:chgData name="Wyman, Hilary" userId="f3bca22b-3a42-4d89-8a24-ce254d13f28a" providerId="ADAL" clId="{46DEA72D-B87D-4EF3-BF0D-2D25FBC3132F}" dt="2021-05-27T16:14:39.870" v="1536" actId="478"/>
          <ac:spMkLst>
            <pc:docMk/>
            <pc:sldMk cId="1900305074" sldId="368"/>
            <ac:spMk id="5" creationId="{ECE01081-DB15-449A-8E8D-336608AF1DDE}"/>
          </ac:spMkLst>
        </pc:spChg>
        <pc:spChg chg="add mod ord">
          <ac:chgData name="Wyman, Hilary" userId="f3bca22b-3a42-4d89-8a24-ce254d13f28a" providerId="ADAL" clId="{46DEA72D-B87D-4EF3-BF0D-2D25FBC3132F}" dt="2021-05-27T16:37:42.408" v="1748" actId="167"/>
          <ac:spMkLst>
            <pc:docMk/>
            <pc:sldMk cId="1900305074" sldId="368"/>
            <ac:spMk id="6" creationId="{5B04564A-9FAF-46F2-9F10-5418C0E0E451}"/>
          </ac:spMkLst>
        </pc:spChg>
        <pc:graphicFrameChg chg="modGraphic">
          <ac:chgData name="Wyman, Hilary" userId="f3bca22b-3a42-4d89-8a24-ce254d13f28a" providerId="ADAL" clId="{46DEA72D-B87D-4EF3-BF0D-2D25FBC3132F}" dt="2021-05-27T16:08:04.075" v="1533" actId="20577"/>
          <ac:graphicFrameMkLst>
            <pc:docMk/>
            <pc:sldMk cId="1900305074" sldId="368"/>
            <ac:graphicFrameMk id="12" creationId="{F0046051-676F-47EF-9267-9B052934C261}"/>
          </ac:graphicFrameMkLst>
        </pc:graphicFrameChg>
      </pc:sldChg>
      <pc:sldChg chg="modSp mod">
        <pc:chgData name="Wyman, Hilary" userId="f3bca22b-3a42-4d89-8a24-ce254d13f28a" providerId="ADAL" clId="{46DEA72D-B87D-4EF3-BF0D-2D25FBC3132F}" dt="2021-05-27T16:31:10.788" v="1663" actId="255"/>
        <pc:sldMkLst>
          <pc:docMk/>
          <pc:sldMk cId="4147328251" sldId="369"/>
        </pc:sldMkLst>
        <pc:spChg chg="mod">
          <ac:chgData name="Wyman, Hilary" userId="f3bca22b-3a42-4d89-8a24-ce254d13f28a" providerId="ADAL" clId="{46DEA72D-B87D-4EF3-BF0D-2D25FBC3132F}" dt="2021-05-27T16:31:10.788" v="1663" actId="255"/>
          <ac:spMkLst>
            <pc:docMk/>
            <pc:sldMk cId="4147328251" sldId="369"/>
            <ac:spMk id="2" creationId="{150D7BD0-475F-4CCA-BB03-596E20DA62E1}"/>
          </ac:spMkLst>
        </pc:spChg>
        <pc:spChg chg="mod">
          <ac:chgData name="Wyman, Hilary" userId="f3bca22b-3a42-4d89-8a24-ce254d13f28a" providerId="ADAL" clId="{46DEA72D-B87D-4EF3-BF0D-2D25FBC3132F}" dt="2021-05-27T16:31:02.617" v="1662" actId="255"/>
          <ac:spMkLst>
            <pc:docMk/>
            <pc:sldMk cId="4147328251" sldId="369"/>
            <ac:spMk id="7" creationId="{479C65D6-6CB5-4216-9E13-35B30DA53E28}"/>
          </ac:spMkLst>
        </pc:spChg>
        <pc:picChg chg="mod">
          <ac:chgData name="Wyman, Hilary" userId="f3bca22b-3a42-4d89-8a24-ce254d13f28a" providerId="ADAL" clId="{46DEA72D-B87D-4EF3-BF0D-2D25FBC3132F}" dt="2021-05-27T16:27:26.633" v="1614" actId="1036"/>
          <ac:picMkLst>
            <pc:docMk/>
            <pc:sldMk cId="4147328251" sldId="369"/>
            <ac:picMk id="1026" creationId="{AF41BD40-6AC2-413E-8EEA-D93D0617B2A1}"/>
          </ac:picMkLst>
        </pc:picChg>
      </pc:sldChg>
      <pc:sldChg chg="addSp delSp modSp mod">
        <pc:chgData name="Wyman, Hilary" userId="f3bca22b-3a42-4d89-8a24-ce254d13f28a" providerId="ADAL" clId="{46DEA72D-B87D-4EF3-BF0D-2D25FBC3132F}" dt="2021-05-27T16:38:17.006" v="1761" actId="20577"/>
        <pc:sldMkLst>
          <pc:docMk/>
          <pc:sldMk cId="3682905118" sldId="370"/>
        </pc:sldMkLst>
        <pc:spChg chg="add del mod ord">
          <ac:chgData name="Wyman, Hilary" userId="f3bca22b-3a42-4d89-8a24-ce254d13f28a" providerId="ADAL" clId="{46DEA72D-B87D-4EF3-BF0D-2D25FBC3132F}" dt="2021-05-27T16:38:06.771" v="1751" actId="478"/>
          <ac:spMkLst>
            <pc:docMk/>
            <pc:sldMk cId="3682905118" sldId="370"/>
            <ac:spMk id="4" creationId="{B25CA58A-46B0-41A0-9E1D-EE9256848F8F}"/>
          </ac:spMkLst>
        </pc:spChg>
        <pc:spChg chg="del">
          <ac:chgData name="Wyman, Hilary" userId="f3bca22b-3a42-4d89-8a24-ce254d13f28a" providerId="ADAL" clId="{46DEA72D-B87D-4EF3-BF0D-2D25FBC3132F}" dt="2021-05-27T16:32:14.882" v="1669" actId="478"/>
          <ac:spMkLst>
            <pc:docMk/>
            <pc:sldMk cId="3682905118" sldId="370"/>
            <ac:spMk id="5" creationId="{ECE01081-DB15-449A-8E8D-336608AF1DDE}"/>
          </ac:spMkLst>
        </pc:spChg>
        <pc:spChg chg="add mod">
          <ac:chgData name="Wyman, Hilary" userId="f3bca22b-3a42-4d89-8a24-ce254d13f28a" providerId="ADAL" clId="{46DEA72D-B87D-4EF3-BF0D-2D25FBC3132F}" dt="2021-05-27T16:38:17.006" v="1761" actId="20577"/>
          <ac:spMkLst>
            <pc:docMk/>
            <pc:sldMk cId="3682905118" sldId="370"/>
            <ac:spMk id="6" creationId="{5DC3DBF8-AABE-4EA2-904A-635C1D317B54}"/>
          </ac:spMkLst>
        </pc:spChg>
        <pc:graphicFrameChg chg="mod modGraphic">
          <ac:chgData name="Wyman, Hilary" userId="f3bca22b-3a42-4d89-8a24-ce254d13f28a" providerId="ADAL" clId="{46DEA72D-B87D-4EF3-BF0D-2D25FBC3132F}" dt="2021-05-27T16:35:29.084" v="1733" actId="20577"/>
          <ac:graphicFrameMkLst>
            <pc:docMk/>
            <pc:sldMk cId="3682905118" sldId="370"/>
            <ac:graphicFrameMk id="12" creationId="{F0046051-676F-47EF-9267-9B052934C261}"/>
          </ac:graphicFrameMkLst>
        </pc:graphicFrameChg>
      </pc:sldChg>
      <pc:sldChg chg="addSp delSp modSp mod">
        <pc:chgData name="Wyman, Hilary" userId="f3bca22b-3a42-4d89-8a24-ce254d13f28a" providerId="ADAL" clId="{46DEA72D-B87D-4EF3-BF0D-2D25FBC3132F}" dt="2021-05-27T16:41:17.776" v="1829" actId="14100"/>
        <pc:sldMkLst>
          <pc:docMk/>
          <pc:sldMk cId="3681129296" sldId="436"/>
        </pc:sldMkLst>
        <pc:spChg chg="add del mod">
          <ac:chgData name="Wyman, Hilary" userId="f3bca22b-3a42-4d89-8a24-ce254d13f28a" providerId="ADAL" clId="{46DEA72D-B87D-4EF3-BF0D-2D25FBC3132F}" dt="2021-05-27T16:39:07.725" v="1767" actId="478"/>
          <ac:spMkLst>
            <pc:docMk/>
            <pc:sldMk cId="3681129296" sldId="436"/>
            <ac:spMk id="3" creationId="{952E18C4-C91A-4F04-8A59-9F67BC4FBF2F}"/>
          </ac:spMkLst>
        </pc:spChg>
        <pc:spChg chg="add mod ord">
          <ac:chgData name="Wyman, Hilary" userId="f3bca22b-3a42-4d89-8a24-ce254d13f28a" providerId="ADAL" clId="{46DEA72D-B87D-4EF3-BF0D-2D25FBC3132F}" dt="2021-05-27T16:39:20.428" v="1805" actId="20577"/>
          <ac:spMkLst>
            <pc:docMk/>
            <pc:sldMk cId="3681129296" sldId="436"/>
            <ac:spMk id="4" creationId="{6D6FBAEE-1FDD-4DF5-9CE0-CC6E7CE6756C}"/>
          </ac:spMkLst>
        </pc:spChg>
        <pc:spChg chg="del">
          <ac:chgData name="Wyman, Hilary" userId="f3bca22b-3a42-4d89-8a24-ce254d13f28a" providerId="ADAL" clId="{46DEA72D-B87D-4EF3-BF0D-2D25FBC3132F}" dt="2021-05-27T16:39:04.771" v="1766" actId="478"/>
          <ac:spMkLst>
            <pc:docMk/>
            <pc:sldMk cId="3681129296" sldId="436"/>
            <ac:spMk id="5" creationId="{EEEEF42D-0784-4EA8-99E8-AA14F7B45D9C}"/>
          </ac:spMkLst>
        </pc:spChg>
        <pc:spChg chg="mod">
          <ac:chgData name="Wyman, Hilary" userId="f3bca22b-3a42-4d89-8a24-ce254d13f28a" providerId="ADAL" clId="{46DEA72D-B87D-4EF3-BF0D-2D25FBC3132F}" dt="2021-05-27T16:41:17.776" v="1829" actId="14100"/>
          <ac:spMkLst>
            <pc:docMk/>
            <pc:sldMk cId="3681129296" sldId="436"/>
            <ac:spMk id="10" creationId="{0CB8A614-BE16-4452-A7DB-662D233818F4}"/>
          </ac:spMkLst>
        </pc:spChg>
      </pc:sldChg>
      <pc:sldChg chg="addSp delSp modSp add mod">
        <pc:chgData name="Wyman, Hilary" userId="f3bca22b-3a42-4d89-8a24-ce254d13f28a" providerId="ADAL" clId="{46DEA72D-B87D-4EF3-BF0D-2D25FBC3132F}" dt="2021-05-26T15:41:49.020" v="643" actId="1076"/>
        <pc:sldMkLst>
          <pc:docMk/>
          <pc:sldMk cId="1475212428" sldId="437"/>
        </pc:sldMkLst>
        <pc:spChg chg="add mod">
          <ac:chgData name="Wyman, Hilary" userId="f3bca22b-3a42-4d89-8a24-ce254d13f28a" providerId="ADAL" clId="{46DEA72D-B87D-4EF3-BF0D-2D25FBC3132F}" dt="2021-05-26T15:40:59.287" v="636" actId="20577"/>
          <ac:spMkLst>
            <pc:docMk/>
            <pc:sldMk cId="1475212428" sldId="437"/>
            <ac:spMk id="6" creationId="{F7CCDF35-8897-43EE-B774-240346F566B3}"/>
          </ac:spMkLst>
        </pc:spChg>
        <pc:spChg chg="del">
          <ac:chgData name="Wyman, Hilary" userId="f3bca22b-3a42-4d89-8a24-ce254d13f28a" providerId="ADAL" clId="{46DEA72D-B87D-4EF3-BF0D-2D25FBC3132F}" dt="2021-05-26T15:39:50.772" v="622" actId="478"/>
          <ac:spMkLst>
            <pc:docMk/>
            <pc:sldMk cId="1475212428" sldId="437"/>
            <ac:spMk id="7" creationId="{479C65D6-6CB5-4216-9E13-35B30DA53E28}"/>
          </ac:spMkLst>
        </pc:spChg>
        <pc:spChg chg="add mod">
          <ac:chgData name="Wyman, Hilary" userId="f3bca22b-3a42-4d89-8a24-ce254d13f28a" providerId="ADAL" clId="{46DEA72D-B87D-4EF3-BF0D-2D25FBC3132F}" dt="2021-05-26T15:41:49.020" v="643" actId="1076"/>
          <ac:spMkLst>
            <pc:docMk/>
            <pc:sldMk cId="1475212428" sldId="437"/>
            <ac:spMk id="8" creationId="{2AA5D29C-CBE6-4F01-A905-A9CF388514A9}"/>
          </ac:spMkLst>
        </pc:spChg>
        <pc:spChg chg="del mod">
          <ac:chgData name="Wyman, Hilary" userId="f3bca22b-3a42-4d89-8a24-ce254d13f28a" providerId="ADAL" clId="{46DEA72D-B87D-4EF3-BF0D-2D25FBC3132F}" dt="2021-05-26T15:39:50.772" v="622" actId="478"/>
          <ac:spMkLst>
            <pc:docMk/>
            <pc:sldMk cId="1475212428" sldId="437"/>
            <ac:spMk id="11" creationId="{AC4F239C-D31C-4FC0-A4B0-FA8B3386D0E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6/24/2021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10</a:t>
            </a:fld>
            <a:endParaRPr lang="en-US"/>
          </a:p>
        </p:txBody>
      </p:sp>
    </p:spTree>
    <p:extLst>
      <p:ext uri="{BB962C8B-B14F-4D97-AF65-F5344CB8AC3E}">
        <p14:creationId xmlns:p14="http://schemas.microsoft.com/office/powerpoint/2010/main" val="2574882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11</a:t>
            </a:fld>
            <a:endParaRPr lang="en-US"/>
          </a:p>
        </p:txBody>
      </p:sp>
    </p:spTree>
    <p:extLst>
      <p:ext uri="{BB962C8B-B14F-4D97-AF65-F5344CB8AC3E}">
        <p14:creationId xmlns:p14="http://schemas.microsoft.com/office/powerpoint/2010/main" val="4078633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12</a:t>
            </a:fld>
            <a:endParaRPr lang="en-US"/>
          </a:p>
        </p:txBody>
      </p:sp>
    </p:spTree>
    <p:extLst>
      <p:ext uri="{BB962C8B-B14F-4D97-AF65-F5344CB8AC3E}">
        <p14:creationId xmlns:p14="http://schemas.microsoft.com/office/powerpoint/2010/main" val="380342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13</a:t>
            </a:fld>
            <a:endParaRPr lang="en-US"/>
          </a:p>
        </p:txBody>
      </p:sp>
    </p:spTree>
    <p:extLst>
      <p:ext uri="{BB962C8B-B14F-4D97-AF65-F5344CB8AC3E}">
        <p14:creationId xmlns:p14="http://schemas.microsoft.com/office/powerpoint/2010/main" val="1796489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14</a:t>
            </a:fld>
            <a:endParaRPr lang="en-US"/>
          </a:p>
        </p:txBody>
      </p:sp>
    </p:spTree>
    <p:extLst>
      <p:ext uri="{BB962C8B-B14F-4D97-AF65-F5344CB8AC3E}">
        <p14:creationId xmlns:p14="http://schemas.microsoft.com/office/powerpoint/2010/main" val="2376818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15</a:t>
            </a:fld>
            <a:endParaRPr lang="en-US"/>
          </a:p>
        </p:txBody>
      </p:sp>
    </p:spTree>
    <p:extLst>
      <p:ext uri="{BB962C8B-B14F-4D97-AF65-F5344CB8AC3E}">
        <p14:creationId xmlns:p14="http://schemas.microsoft.com/office/powerpoint/2010/main" val="2830817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16</a:t>
            </a:fld>
            <a:endParaRPr lang="en-US"/>
          </a:p>
        </p:txBody>
      </p:sp>
    </p:spTree>
    <p:extLst>
      <p:ext uri="{BB962C8B-B14F-4D97-AF65-F5344CB8AC3E}">
        <p14:creationId xmlns:p14="http://schemas.microsoft.com/office/powerpoint/2010/main" val="2834542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17</a:t>
            </a:fld>
            <a:endParaRPr lang="en-US"/>
          </a:p>
        </p:txBody>
      </p:sp>
    </p:spTree>
    <p:extLst>
      <p:ext uri="{BB962C8B-B14F-4D97-AF65-F5344CB8AC3E}">
        <p14:creationId xmlns:p14="http://schemas.microsoft.com/office/powerpoint/2010/main" val="12024235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18</a:t>
            </a:fld>
            <a:endParaRPr lang="en-US"/>
          </a:p>
        </p:txBody>
      </p:sp>
    </p:spTree>
    <p:extLst>
      <p:ext uri="{BB962C8B-B14F-4D97-AF65-F5344CB8AC3E}">
        <p14:creationId xmlns:p14="http://schemas.microsoft.com/office/powerpoint/2010/main" val="12042072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19</a:t>
            </a:fld>
            <a:endParaRPr lang="en-US"/>
          </a:p>
        </p:txBody>
      </p:sp>
    </p:spTree>
    <p:extLst>
      <p:ext uri="{BB962C8B-B14F-4D97-AF65-F5344CB8AC3E}">
        <p14:creationId xmlns:p14="http://schemas.microsoft.com/office/powerpoint/2010/main" val="3073418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20</a:t>
            </a:fld>
            <a:endParaRPr lang="en-US"/>
          </a:p>
        </p:txBody>
      </p:sp>
    </p:spTree>
    <p:extLst>
      <p:ext uri="{BB962C8B-B14F-4D97-AF65-F5344CB8AC3E}">
        <p14:creationId xmlns:p14="http://schemas.microsoft.com/office/powerpoint/2010/main" val="41102158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21</a:t>
            </a:fld>
            <a:endParaRPr lang="en-US"/>
          </a:p>
        </p:txBody>
      </p:sp>
    </p:spTree>
    <p:extLst>
      <p:ext uri="{BB962C8B-B14F-4D97-AF65-F5344CB8AC3E}">
        <p14:creationId xmlns:p14="http://schemas.microsoft.com/office/powerpoint/2010/main" val="842431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22</a:t>
            </a:fld>
            <a:endParaRPr lang="en-US"/>
          </a:p>
        </p:txBody>
      </p:sp>
    </p:spTree>
    <p:extLst>
      <p:ext uri="{BB962C8B-B14F-4D97-AF65-F5344CB8AC3E}">
        <p14:creationId xmlns:p14="http://schemas.microsoft.com/office/powerpoint/2010/main" val="1425012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23</a:t>
            </a:fld>
            <a:endParaRPr lang="en-US"/>
          </a:p>
        </p:txBody>
      </p:sp>
    </p:spTree>
    <p:extLst>
      <p:ext uri="{BB962C8B-B14F-4D97-AF65-F5344CB8AC3E}">
        <p14:creationId xmlns:p14="http://schemas.microsoft.com/office/powerpoint/2010/main" val="1160723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24</a:t>
            </a:fld>
            <a:endParaRPr lang="en-US"/>
          </a:p>
        </p:txBody>
      </p:sp>
    </p:spTree>
    <p:extLst>
      <p:ext uri="{BB962C8B-B14F-4D97-AF65-F5344CB8AC3E}">
        <p14:creationId xmlns:p14="http://schemas.microsoft.com/office/powerpoint/2010/main" val="3527414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25</a:t>
            </a:fld>
            <a:endParaRPr lang="en-US"/>
          </a:p>
        </p:txBody>
      </p:sp>
    </p:spTree>
    <p:extLst>
      <p:ext uri="{BB962C8B-B14F-4D97-AF65-F5344CB8AC3E}">
        <p14:creationId xmlns:p14="http://schemas.microsoft.com/office/powerpoint/2010/main" val="22490714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26</a:t>
            </a:fld>
            <a:endParaRPr lang="en-US"/>
          </a:p>
        </p:txBody>
      </p:sp>
    </p:spTree>
    <p:extLst>
      <p:ext uri="{BB962C8B-B14F-4D97-AF65-F5344CB8AC3E}">
        <p14:creationId xmlns:p14="http://schemas.microsoft.com/office/powerpoint/2010/main" val="17326896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27</a:t>
            </a:fld>
            <a:endParaRPr lang="en-US"/>
          </a:p>
        </p:txBody>
      </p:sp>
    </p:spTree>
    <p:extLst>
      <p:ext uri="{BB962C8B-B14F-4D97-AF65-F5344CB8AC3E}">
        <p14:creationId xmlns:p14="http://schemas.microsoft.com/office/powerpoint/2010/main" val="3466127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28</a:t>
            </a:fld>
            <a:endParaRPr lang="en-US"/>
          </a:p>
        </p:txBody>
      </p:sp>
    </p:spTree>
    <p:extLst>
      <p:ext uri="{BB962C8B-B14F-4D97-AF65-F5344CB8AC3E}">
        <p14:creationId xmlns:p14="http://schemas.microsoft.com/office/powerpoint/2010/main" val="6032507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29</a:t>
            </a:fld>
            <a:endParaRPr lang="en-US"/>
          </a:p>
        </p:txBody>
      </p:sp>
    </p:spTree>
    <p:extLst>
      <p:ext uri="{BB962C8B-B14F-4D97-AF65-F5344CB8AC3E}">
        <p14:creationId xmlns:p14="http://schemas.microsoft.com/office/powerpoint/2010/main" val="2910864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14567406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30</a:t>
            </a:fld>
            <a:endParaRPr lang="en-US"/>
          </a:p>
        </p:txBody>
      </p:sp>
    </p:spTree>
    <p:extLst>
      <p:ext uri="{BB962C8B-B14F-4D97-AF65-F5344CB8AC3E}">
        <p14:creationId xmlns:p14="http://schemas.microsoft.com/office/powerpoint/2010/main" val="38763029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31</a:t>
            </a:fld>
            <a:endParaRPr lang="en-US"/>
          </a:p>
        </p:txBody>
      </p:sp>
    </p:spTree>
    <p:extLst>
      <p:ext uri="{BB962C8B-B14F-4D97-AF65-F5344CB8AC3E}">
        <p14:creationId xmlns:p14="http://schemas.microsoft.com/office/powerpoint/2010/main" val="34541711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32</a:t>
            </a:fld>
            <a:endParaRPr lang="en-US"/>
          </a:p>
        </p:txBody>
      </p:sp>
    </p:spTree>
    <p:extLst>
      <p:ext uri="{BB962C8B-B14F-4D97-AF65-F5344CB8AC3E}">
        <p14:creationId xmlns:p14="http://schemas.microsoft.com/office/powerpoint/2010/main" val="3881745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33</a:t>
            </a:fld>
            <a:endParaRPr lang="en-US"/>
          </a:p>
        </p:txBody>
      </p:sp>
    </p:spTree>
    <p:extLst>
      <p:ext uri="{BB962C8B-B14F-4D97-AF65-F5344CB8AC3E}">
        <p14:creationId xmlns:p14="http://schemas.microsoft.com/office/powerpoint/2010/main" val="13474231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34</a:t>
            </a:fld>
            <a:endParaRPr lang="en-US"/>
          </a:p>
        </p:txBody>
      </p:sp>
    </p:spTree>
    <p:extLst>
      <p:ext uri="{BB962C8B-B14F-4D97-AF65-F5344CB8AC3E}">
        <p14:creationId xmlns:p14="http://schemas.microsoft.com/office/powerpoint/2010/main" val="297467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35</a:t>
            </a:fld>
            <a:endParaRPr lang="en-US" dirty="0"/>
          </a:p>
        </p:txBody>
      </p:sp>
    </p:spTree>
    <p:extLst>
      <p:ext uri="{BB962C8B-B14F-4D97-AF65-F5344CB8AC3E}">
        <p14:creationId xmlns:p14="http://schemas.microsoft.com/office/powerpoint/2010/main" val="20754343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36</a:t>
            </a:fld>
            <a:endParaRPr lang="en-US" dirty="0"/>
          </a:p>
        </p:txBody>
      </p:sp>
    </p:spTree>
    <p:extLst>
      <p:ext uri="{BB962C8B-B14F-4D97-AF65-F5344CB8AC3E}">
        <p14:creationId xmlns:p14="http://schemas.microsoft.com/office/powerpoint/2010/main" val="38498077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37</a:t>
            </a:fld>
            <a:endParaRPr lang="en-US"/>
          </a:p>
        </p:txBody>
      </p:sp>
    </p:spTree>
    <p:extLst>
      <p:ext uri="{BB962C8B-B14F-4D97-AF65-F5344CB8AC3E}">
        <p14:creationId xmlns:p14="http://schemas.microsoft.com/office/powerpoint/2010/main" val="32762647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38</a:t>
            </a:fld>
            <a:endParaRPr lang="en-US"/>
          </a:p>
        </p:txBody>
      </p:sp>
    </p:spTree>
    <p:extLst>
      <p:ext uri="{BB962C8B-B14F-4D97-AF65-F5344CB8AC3E}">
        <p14:creationId xmlns:p14="http://schemas.microsoft.com/office/powerpoint/2010/main" val="20362838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39</a:t>
            </a:fld>
            <a:endParaRPr lang="en-US"/>
          </a:p>
        </p:txBody>
      </p:sp>
    </p:spTree>
    <p:extLst>
      <p:ext uri="{BB962C8B-B14F-4D97-AF65-F5344CB8AC3E}">
        <p14:creationId xmlns:p14="http://schemas.microsoft.com/office/powerpoint/2010/main" val="751304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3128155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1859517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6</a:t>
            </a:fld>
            <a:endParaRPr lang="en-US"/>
          </a:p>
        </p:txBody>
      </p:sp>
    </p:spTree>
    <p:extLst>
      <p:ext uri="{BB962C8B-B14F-4D97-AF65-F5344CB8AC3E}">
        <p14:creationId xmlns:p14="http://schemas.microsoft.com/office/powerpoint/2010/main" val="2301163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7</a:t>
            </a:fld>
            <a:endParaRPr lang="en-US"/>
          </a:p>
        </p:txBody>
      </p:sp>
    </p:spTree>
    <p:extLst>
      <p:ext uri="{BB962C8B-B14F-4D97-AF65-F5344CB8AC3E}">
        <p14:creationId xmlns:p14="http://schemas.microsoft.com/office/powerpoint/2010/main" val="2433429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8</a:t>
            </a:fld>
            <a:endParaRPr lang="en-US"/>
          </a:p>
        </p:txBody>
      </p:sp>
    </p:spTree>
    <p:extLst>
      <p:ext uri="{BB962C8B-B14F-4D97-AF65-F5344CB8AC3E}">
        <p14:creationId xmlns:p14="http://schemas.microsoft.com/office/powerpoint/2010/main" val="600979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9</a:t>
            </a:fld>
            <a:endParaRPr lang="en-US"/>
          </a:p>
        </p:txBody>
      </p:sp>
    </p:spTree>
    <p:extLst>
      <p:ext uri="{BB962C8B-B14F-4D97-AF65-F5344CB8AC3E}">
        <p14:creationId xmlns:p14="http://schemas.microsoft.com/office/powerpoint/2010/main" val="14143838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dirty="0"/>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dirty="0"/>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dirty="0"/>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6/24/2021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dirty="0">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dirty="0"/>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4"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hyperlink" Target="https://www.simplypsychology.org/introvert-extrovert.htm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468508"/>
            <a:ext cx="6264385" cy="1287224"/>
          </a:xfrm>
        </p:spPr>
        <p:txBody>
          <a:bodyPr>
            <a:normAutofit fontScale="90000"/>
          </a:bodyPr>
          <a:lstStyle/>
          <a:p>
            <a:r>
              <a:rPr lang="en-US" dirty="0"/>
              <a:t>GCE Health and Social Care, and Childcare</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116363"/>
            <a:ext cx="6264385" cy="1491809"/>
          </a:xfrm>
        </p:spPr>
        <p:txBody>
          <a:bodyPr>
            <a:noAutofit/>
          </a:bodyPr>
          <a:lstStyle/>
          <a:p>
            <a:r>
              <a:rPr lang="en-US" sz="2800" dirty="0">
                <a:latin typeface="+mj-lt"/>
                <a:cs typeface="Calibri"/>
              </a:rPr>
              <a:t>Unit 5:</a:t>
            </a:r>
          </a:p>
          <a:p>
            <a:r>
              <a:rPr lang="en-US" sz="2800" dirty="0">
                <a:latin typeface="+mj-lt"/>
                <a:cs typeface="Calibri"/>
              </a:rPr>
              <a:t>Theoretical perspectives of adult </a:t>
            </a:r>
            <a:r>
              <a:rPr lang="en-US" sz="2800" dirty="0" err="1">
                <a:latin typeface="+mj-lt"/>
                <a:cs typeface="Calibri"/>
              </a:rPr>
              <a:t>behaviour</a:t>
            </a:r>
            <a:endParaRPr lang="en-GB" sz="2800" dirty="0">
              <a:latin typeface="+mj-lt"/>
              <a:cs typeface="Arial" panose="020B0604020202020204" pitchFamily="34" charset="0"/>
            </a:endParaRPr>
          </a:p>
        </p:txBody>
      </p:sp>
      <p:sp>
        <p:nvSpPr>
          <p:cNvPr id="4" name="TextBox 3">
            <a:extLst>
              <a:ext uri="{FF2B5EF4-FFF2-40B4-BE49-F238E27FC236}">
                <a16:creationId xmlns:a16="http://schemas.microsoft.com/office/drawing/2014/main" id="{CCEAB97B-D907-49D2-AC00-E9B97A0BDA54}"/>
              </a:ext>
            </a:extLst>
          </p:cNvPr>
          <p:cNvSpPr txBox="1"/>
          <p:nvPr/>
        </p:nvSpPr>
        <p:spPr>
          <a:xfrm flipH="1">
            <a:off x="5658905" y="4120738"/>
            <a:ext cx="5761315" cy="707886"/>
          </a:xfrm>
          <a:prstGeom prst="rect">
            <a:avLst/>
          </a:prstGeom>
          <a:noFill/>
        </p:spPr>
        <p:txBody>
          <a:bodyPr wrap="square" rtlCol="0">
            <a:spAutoFit/>
          </a:bodyPr>
          <a:lstStyle/>
          <a:p>
            <a:pPr marL="1162050" indent="-1162050"/>
            <a:r>
              <a:rPr lang="en-GB" sz="2000" dirty="0">
                <a:solidFill>
                  <a:schemeClr val="bg1"/>
                </a:solidFill>
              </a:rPr>
              <a:t>2.5.2  </a:t>
            </a:r>
            <a:r>
              <a:rPr lang="en-GB" sz="2000">
                <a:solidFill>
                  <a:schemeClr val="bg1"/>
                </a:solidFill>
              </a:rPr>
              <a:t>(a)	Understanding </a:t>
            </a:r>
            <a:r>
              <a:rPr lang="en-GB" sz="2000" dirty="0">
                <a:solidFill>
                  <a:schemeClr val="bg1"/>
                </a:solidFill>
              </a:rPr>
              <a:t>perspectives affecting adult behaviour - key theories</a:t>
            </a:r>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a:ln w="0"/>
                <a:solidFill>
                  <a:schemeClr val="bg2"/>
                </a:solidFill>
              </a:rPr>
              <a:t>Psychosocial theory</a:t>
            </a:r>
            <a:endParaRPr lang="en-US" sz="2800" dirty="0">
              <a:ln w="0"/>
              <a:solidFill>
                <a:schemeClr val="bg2"/>
              </a:solidFill>
            </a:endParaRPr>
          </a:p>
        </p:txBody>
      </p:sp>
      <p:sp>
        <p:nvSpPr>
          <p:cNvPr id="10" name="TextBox 9">
            <a:extLst>
              <a:ext uri="{FF2B5EF4-FFF2-40B4-BE49-F238E27FC236}">
                <a16:creationId xmlns:a16="http://schemas.microsoft.com/office/drawing/2014/main" id="{EBB534C7-46AD-4361-A095-063510651F22}"/>
              </a:ext>
            </a:extLst>
          </p:cNvPr>
          <p:cNvSpPr txBox="1"/>
          <p:nvPr/>
        </p:nvSpPr>
        <p:spPr>
          <a:xfrm>
            <a:off x="522026" y="4289575"/>
            <a:ext cx="5256212" cy="2031325"/>
          </a:xfrm>
          <a:prstGeom prst="rect">
            <a:avLst/>
          </a:prstGeom>
          <a:noFill/>
        </p:spPr>
        <p:txBody>
          <a:bodyPr wrap="square">
            <a:spAutoFit/>
          </a:bodyPr>
          <a:lstStyle/>
          <a:p>
            <a:r>
              <a:rPr lang="en-GB" b="0" i="0" dirty="0">
                <a:solidFill>
                  <a:schemeClr val="accent1">
                    <a:lumMod val="75000"/>
                  </a:schemeClr>
                </a:solidFill>
                <a:effectLst/>
              </a:rPr>
              <a:t>Psychosocial theory explains changes in self-understanding, social relationships, and an individual’s relationship to society from infancy through to later life. </a:t>
            </a:r>
          </a:p>
          <a:p>
            <a:pPr marL="285750" indent="-285750">
              <a:buFont typeface="Arial" panose="020B0604020202020204" pitchFamily="34" charset="0"/>
              <a:buChar char="•"/>
            </a:pPr>
            <a:endParaRPr lang="en-GB" dirty="0">
              <a:solidFill>
                <a:srgbClr val="2E2E2E"/>
              </a:solidFill>
            </a:endParaRPr>
          </a:p>
          <a:p>
            <a:r>
              <a:rPr lang="en-GB" b="0" i="0" dirty="0">
                <a:solidFill>
                  <a:schemeClr val="accent1">
                    <a:lumMod val="75000"/>
                  </a:schemeClr>
                </a:solidFill>
                <a:effectLst/>
              </a:rPr>
              <a:t>Erik Erikson is the primary theorist identified with the development of psychosocial theory. </a:t>
            </a:r>
          </a:p>
        </p:txBody>
      </p:sp>
      <p:sp>
        <p:nvSpPr>
          <p:cNvPr id="24" name="TextBox 23">
            <a:extLst>
              <a:ext uri="{FF2B5EF4-FFF2-40B4-BE49-F238E27FC236}">
                <a16:creationId xmlns:a16="http://schemas.microsoft.com/office/drawing/2014/main" id="{1C056258-45B7-4E9C-A8BB-14A97F5E7D0D}"/>
              </a:ext>
            </a:extLst>
          </p:cNvPr>
          <p:cNvSpPr txBox="1"/>
          <p:nvPr/>
        </p:nvSpPr>
        <p:spPr>
          <a:xfrm>
            <a:off x="6096000" y="2535828"/>
            <a:ext cx="5635885" cy="2970044"/>
          </a:xfrm>
          <a:prstGeom prst="rect">
            <a:avLst/>
          </a:prstGeom>
          <a:noFill/>
        </p:spPr>
        <p:txBody>
          <a:bodyPr wrap="square">
            <a:spAutoFit/>
          </a:bodyPr>
          <a:lstStyle/>
          <a:p>
            <a:pPr marL="0" indent="0">
              <a:lnSpc>
                <a:spcPct val="100000"/>
              </a:lnSpc>
              <a:spcAft>
                <a:spcPts val="1000"/>
              </a:spcAft>
              <a:buNone/>
            </a:pPr>
            <a:r>
              <a:rPr lang="en-GB" sz="1800" b="0" i="0" dirty="0">
                <a:solidFill>
                  <a:schemeClr val="accent1">
                    <a:lumMod val="75000"/>
                  </a:schemeClr>
                </a:solidFill>
                <a:effectLst/>
              </a:rPr>
              <a:t>Erikson proposed that:</a:t>
            </a:r>
          </a:p>
          <a:p>
            <a:pPr marL="285750" indent="-285750">
              <a:lnSpc>
                <a:spcPct val="100000"/>
              </a:lnSpc>
              <a:spcAft>
                <a:spcPts val="1000"/>
              </a:spcAft>
              <a:buFont typeface="Arial" panose="020B0604020202020204" pitchFamily="34" charset="0"/>
              <a:buChar char="•"/>
            </a:pPr>
            <a:r>
              <a:rPr lang="en-GB" sz="1800" b="0" i="0" dirty="0">
                <a:solidFill>
                  <a:schemeClr val="accent1">
                    <a:lumMod val="75000"/>
                  </a:schemeClr>
                </a:solidFill>
                <a:effectLst/>
              </a:rPr>
              <a:t>personality develops in eight </a:t>
            </a:r>
            <a:r>
              <a:rPr lang="en-GB" sz="1800" b="1" i="0" dirty="0">
                <a:solidFill>
                  <a:schemeClr val="accent1">
                    <a:lumMod val="75000"/>
                  </a:schemeClr>
                </a:solidFill>
                <a:effectLst/>
              </a:rPr>
              <a:t>stages</a:t>
            </a:r>
            <a:r>
              <a:rPr lang="en-GB" sz="1800" b="0" i="0" dirty="0">
                <a:solidFill>
                  <a:schemeClr val="accent1">
                    <a:lumMod val="75000"/>
                  </a:schemeClr>
                </a:solidFill>
                <a:effectLst/>
              </a:rPr>
              <a:t> of </a:t>
            </a:r>
            <a:r>
              <a:rPr lang="en-GB" sz="1800" b="1" i="0" dirty="0">
                <a:solidFill>
                  <a:schemeClr val="accent1">
                    <a:lumMod val="75000"/>
                  </a:schemeClr>
                </a:solidFill>
                <a:effectLst/>
              </a:rPr>
              <a:t>psychosocial development</a:t>
            </a:r>
            <a:r>
              <a:rPr lang="en-GB" sz="1800" b="0" i="0" dirty="0">
                <a:solidFill>
                  <a:schemeClr val="accent1">
                    <a:lumMod val="75000"/>
                  </a:schemeClr>
                </a:solidFill>
                <a:effectLst/>
              </a:rPr>
              <a:t>, from infancy to adulthood</a:t>
            </a:r>
          </a:p>
          <a:p>
            <a:pPr marL="285750" indent="-285750">
              <a:lnSpc>
                <a:spcPct val="100000"/>
              </a:lnSpc>
              <a:spcAft>
                <a:spcPts val="1000"/>
              </a:spcAft>
              <a:buFont typeface="Arial" panose="020B0604020202020204" pitchFamily="34" charset="0"/>
              <a:buChar char="•"/>
            </a:pPr>
            <a:r>
              <a:rPr lang="en-GB" sz="1800" b="0" i="0" dirty="0">
                <a:solidFill>
                  <a:schemeClr val="accent1">
                    <a:lumMod val="75000"/>
                  </a:schemeClr>
                </a:solidFill>
                <a:effectLst/>
              </a:rPr>
              <a:t>the </a:t>
            </a:r>
            <a:r>
              <a:rPr lang="en-GB" sz="1800" b="1" i="0" dirty="0">
                <a:solidFill>
                  <a:schemeClr val="accent1">
                    <a:lumMod val="75000"/>
                  </a:schemeClr>
                </a:solidFill>
                <a:effectLst/>
              </a:rPr>
              <a:t>individual</a:t>
            </a:r>
            <a:r>
              <a:rPr lang="en-GB" sz="1800" b="0" i="0" dirty="0">
                <a:solidFill>
                  <a:schemeClr val="accent1">
                    <a:lumMod val="75000"/>
                  </a:schemeClr>
                </a:solidFill>
                <a:effectLst/>
              </a:rPr>
              <a:t> faces a conflict at each stage, which may or may not be successfully resolved within that stage</a:t>
            </a:r>
          </a:p>
          <a:p>
            <a:pPr marL="285750" indent="-285750">
              <a:lnSpc>
                <a:spcPct val="100000"/>
              </a:lnSpc>
              <a:spcAft>
                <a:spcPts val="1000"/>
              </a:spcAft>
              <a:buFont typeface="Arial" panose="020B0604020202020204" pitchFamily="34" charset="0"/>
              <a:buChar char="•"/>
            </a:pPr>
            <a:r>
              <a:rPr lang="en-GB" sz="1800" dirty="0">
                <a:solidFill>
                  <a:schemeClr val="accent1">
                    <a:lumMod val="75000"/>
                  </a:schemeClr>
                </a:solidFill>
              </a:rPr>
              <a:t>the conflict needs to be resolved</a:t>
            </a:r>
            <a:r>
              <a:rPr lang="en-GB" sz="1800" b="0" i="0" dirty="0">
                <a:solidFill>
                  <a:schemeClr val="accent1">
                    <a:lumMod val="75000"/>
                  </a:schemeClr>
                </a:solidFill>
                <a:effectLst/>
              </a:rPr>
              <a:t> so that the individual can move onto the next stage</a:t>
            </a:r>
            <a:endParaRPr lang="en-GB" sz="1800" dirty="0">
              <a:solidFill>
                <a:schemeClr val="accent1">
                  <a:lumMod val="75000"/>
                </a:schemeClr>
              </a:solidFill>
              <a:effectLst/>
              <a:ea typeface="Times New Roman" panose="02020603050405020304" pitchFamily="18" charset="0"/>
              <a:cs typeface="Times New Roman" panose="02020603050405020304" pitchFamily="18" charset="0"/>
            </a:endParaRPr>
          </a:p>
        </p:txBody>
      </p:sp>
      <p:pic>
        <p:nvPicPr>
          <p:cNvPr id="1031" name="Picture 7" descr="807,578 Aging Process Stock Photos, Pictures &amp; Royalty-Free Images - iStock">
            <a:extLst>
              <a:ext uri="{FF2B5EF4-FFF2-40B4-BE49-F238E27FC236}">
                <a16:creationId xmlns:a16="http://schemas.microsoft.com/office/drawing/2014/main" id="{00E66393-B2EC-488E-BE36-08153A0AD2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034" y="1600379"/>
            <a:ext cx="4266267" cy="2420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1646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Erikson’s psychosocial theory</a:t>
            </a:r>
          </a:p>
        </p:txBody>
      </p:sp>
      <p:sp>
        <p:nvSpPr>
          <p:cNvPr id="10" name="TextBox 9">
            <a:extLst>
              <a:ext uri="{FF2B5EF4-FFF2-40B4-BE49-F238E27FC236}">
                <a16:creationId xmlns:a16="http://schemas.microsoft.com/office/drawing/2014/main" id="{EBB534C7-46AD-4361-A095-063510651F22}"/>
              </a:ext>
            </a:extLst>
          </p:cNvPr>
          <p:cNvSpPr txBox="1"/>
          <p:nvPr/>
        </p:nvSpPr>
        <p:spPr>
          <a:xfrm>
            <a:off x="522026" y="4020850"/>
            <a:ext cx="5256212" cy="615553"/>
          </a:xfrm>
          <a:prstGeom prst="rect">
            <a:avLst/>
          </a:prstGeom>
          <a:noFill/>
        </p:spPr>
        <p:txBody>
          <a:bodyPr wrap="square">
            <a:spAutoFit/>
          </a:bodyPr>
          <a:lstStyle/>
          <a:p>
            <a:endParaRPr lang="en-GB" dirty="0">
              <a:solidFill>
                <a:schemeClr val="accent1">
                  <a:lumMod val="75000"/>
                </a:schemeClr>
              </a:solidFill>
              <a:latin typeface="+mj-lt"/>
              <a:ea typeface="Times New Roman" panose="02020603050405020304" pitchFamily="18" charset="0"/>
              <a:cs typeface="Times New Roman" panose="02020603050405020304" pitchFamily="18" charset="0"/>
            </a:endParaRPr>
          </a:p>
          <a:p>
            <a:endParaRPr lang="en-GB" sz="1600" dirty="0">
              <a:solidFill>
                <a:schemeClr val="accent1">
                  <a:lumMod val="75000"/>
                </a:schemeClr>
              </a:solidFill>
              <a:effectLst/>
              <a:latin typeface="+mj-lt"/>
              <a:ea typeface="Times New Roman" panose="02020603050405020304" pitchFamily="18" charset="0"/>
              <a:cs typeface="Times New Roman" panose="02020603050405020304" pitchFamily="18" charset="0"/>
            </a:endParaRPr>
          </a:p>
        </p:txBody>
      </p:sp>
      <p:graphicFrame>
        <p:nvGraphicFramePr>
          <p:cNvPr id="2" name="Table 1">
            <a:extLst>
              <a:ext uri="{FF2B5EF4-FFF2-40B4-BE49-F238E27FC236}">
                <a16:creationId xmlns:a16="http://schemas.microsoft.com/office/drawing/2014/main" id="{65E48382-164E-4B68-8AA6-C6C504BF718E}"/>
              </a:ext>
            </a:extLst>
          </p:cNvPr>
          <p:cNvGraphicFramePr>
            <a:graphicFrameLocks noGrp="1"/>
          </p:cNvGraphicFramePr>
          <p:nvPr>
            <p:extLst>
              <p:ext uri="{D42A27DB-BD31-4B8C-83A1-F6EECF244321}">
                <p14:modId xmlns:p14="http://schemas.microsoft.com/office/powerpoint/2010/main" val="249176672"/>
              </p:ext>
            </p:extLst>
          </p:nvPr>
        </p:nvGraphicFramePr>
        <p:xfrm>
          <a:off x="1189325" y="1220788"/>
          <a:ext cx="9998627" cy="5624510"/>
        </p:xfrm>
        <a:graphic>
          <a:graphicData uri="http://schemas.openxmlformats.org/drawingml/2006/table">
            <a:tbl>
              <a:tblPr firstRow="1" firstCol="1" bandRow="1">
                <a:tableStyleId>{5C22544A-7EE6-4342-B048-85BDC9FD1C3A}</a:tableStyleId>
              </a:tblPr>
              <a:tblGrid>
                <a:gridCol w="845767">
                  <a:extLst>
                    <a:ext uri="{9D8B030D-6E8A-4147-A177-3AD203B41FA5}">
                      <a16:colId xmlns:a16="http://schemas.microsoft.com/office/drawing/2014/main" val="3185179809"/>
                    </a:ext>
                  </a:extLst>
                </a:gridCol>
                <a:gridCol w="2498808">
                  <a:extLst>
                    <a:ext uri="{9D8B030D-6E8A-4147-A177-3AD203B41FA5}">
                      <a16:colId xmlns:a16="http://schemas.microsoft.com/office/drawing/2014/main" val="3814142819"/>
                    </a:ext>
                  </a:extLst>
                </a:gridCol>
                <a:gridCol w="2282148">
                  <a:extLst>
                    <a:ext uri="{9D8B030D-6E8A-4147-A177-3AD203B41FA5}">
                      <a16:colId xmlns:a16="http://schemas.microsoft.com/office/drawing/2014/main" val="3411546365"/>
                    </a:ext>
                  </a:extLst>
                </a:gridCol>
                <a:gridCol w="4371904">
                  <a:extLst>
                    <a:ext uri="{9D8B030D-6E8A-4147-A177-3AD203B41FA5}">
                      <a16:colId xmlns:a16="http://schemas.microsoft.com/office/drawing/2014/main" val="3517317593"/>
                    </a:ext>
                  </a:extLst>
                </a:gridCol>
              </a:tblGrid>
              <a:tr h="369965">
                <a:tc>
                  <a:txBody>
                    <a:bodyPr/>
                    <a:lstStyle/>
                    <a:p>
                      <a:pPr algn="ctr">
                        <a:lnSpc>
                          <a:spcPct val="107000"/>
                        </a:lnSpc>
                        <a:spcAft>
                          <a:spcPts val="800"/>
                        </a:spcAft>
                      </a:pPr>
                      <a:r>
                        <a:rPr lang="en-GB" sz="1200">
                          <a:effectLst/>
                        </a:rPr>
                        <a:t>Stage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64823" marB="64823" anchor="ctr"/>
                </a:tc>
                <a:tc>
                  <a:txBody>
                    <a:bodyPr/>
                    <a:lstStyle/>
                    <a:p>
                      <a:pPr algn="ctr">
                        <a:lnSpc>
                          <a:spcPct val="107000"/>
                        </a:lnSpc>
                        <a:spcAft>
                          <a:spcPts val="800"/>
                        </a:spcAft>
                      </a:pPr>
                      <a:r>
                        <a:rPr lang="en-GB" sz="1200">
                          <a:effectLst/>
                        </a:rPr>
                        <a:t>Conflict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64823" marB="64823" anchor="ctr"/>
                </a:tc>
                <a:tc>
                  <a:txBody>
                    <a:bodyPr/>
                    <a:lstStyle/>
                    <a:p>
                      <a:pPr algn="ctr">
                        <a:lnSpc>
                          <a:spcPct val="107000"/>
                        </a:lnSpc>
                        <a:spcAft>
                          <a:spcPts val="800"/>
                        </a:spcAft>
                      </a:pPr>
                      <a:r>
                        <a:rPr lang="en-GB" sz="1200" dirty="0">
                          <a:effectLst/>
                        </a:rPr>
                        <a:t>Age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64823" marB="64823" anchor="ctr"/>
                </a:tc>
                <a:tc>
                  <a:txBody>
                    <a:bodyPr/>
                    <a:lstStyle/>
                    <a:p>
                      <a:pPr algn="ctr">
                        <a:lnSpc>
                          <a:spcPct val="107000"/>
                        </a:lnSpc>
                        <a:spcAft>
                          <a:spcPts val="800"/>
                        </a:spcAft>
                      </a:pPr>
                      <a:r>
                        <a:rPr lang="en-GB" sz="1200">
                          <a:effectLst/>
                        </a:rPr>
                        <a:t>Desired outcome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64823" marB="64823" anchor="ctr"/>
                </a:tc>
                <a:extLst>
                  <a:ext uri="{0D108BD9-81ED-4DB2-BD59-A6C34878D82A}">
                    <a16:rowId xmlns:a16="http://schemas.microsoft.com/office/drawing/2014/main" val="2224898822"/>
                  </a:ext>
                </a:extLst>
              </a:tr>
              <a:tr h="369964">
                <a:tc>
                  <a:txBody>
                    <a:bodyPr/>
                    <a:lstStyle/>
                    <a:p>
                      <a:pPr>
                        <a:lnSpc>
                          <a:spcPct val="107000"/>
                        </a:lnSpc>
                        <a:spcAft>
                          <a:spcPts val="800"/>
                        </a:spcAft>
                      </a:pPr>
                      <a:r>
                        <a:rPr lang="en-GB" sz="1200">
                          <a:effectLst/>
                        </a:rPr>
                        <a:t>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Trust vs mistrust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Birth to 12-18 months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a:effectLst/>
                        </a:rPr>
                        <a:t>A sense of trust and security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2303276304"/>
                  </a:ext>
                </a:extLst>
              </a:tr>
              <a:tr h="828931">
                <a:tc>
                  <a:txBody>
                    <a:bodyPr/>
                    <a:lstStyle/>
                    <a:p>
                      <a:pPr>
                        <a:lnSpc>
                          <a:spcPct val="107000"/>
                        </a:lnSpc>
                        <a:spcAft>
                          <a:spcPts val="800"/>
                        </a:spcAft>
                      </a:pPr>
                      <a:r>
                        <a:rPr lang="en-GB" sz="1200">
                          <a:effectLst/>
                        </a:rPr>
                        <a:t>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Autonomy vs shame and doubt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18 months to 3 years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a:effectLst/>
                        </a:rPr>
                        <a:t>Feelings of independence lead to belief in yourself and your abilities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3999692194"/>
                  </a:ext>
                </a:extLst>
              </a:tr>
              <a:tr h="828931">
                <a:tc>
                  <a:txBody>
                    <a:bodyPr/>
                    <a:lstStyle/>
                    <a:p>
                      <a:pPr>
                        <a:lnSpc>
                          <a:spcPct val="107000"/>
                        </a:lnSpc>
                        <a:spcAft>
                          <a:spcPts val="800"/>
                        </a:spcAft>
                      </a:pPr>
                      <a:r>
                        <a:rPr lang="en-GB" sz="12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Initiative vs guilt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3 to 5 years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Self-confidence; the ability to take the initiative and make decisions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2966616906"/>
                  </a:ext>
                </a:extLst>
              </a:tr>
              <a:tr h="599447">
                <a:tc>
                  <a:txBody>
                    <a:bodyPr/>
                    <a:lstStyle/>
                    <a:p>
                      <a:pPr>
                        <a:lnSpc>
                          <a:spcPct val="107000"/>
                        </a:lnSpc>
                        <a:spcAft>
                          <a:spcPts val="800"/>
                        </a:spcAft>
                      </a:pPr>
                      <a:r>
                        <a:rPr lang="en-GB" sz="1200">
                          <a:effectLst/>
                        </a:rPr>
                        <a: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Industry vs inferiority</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a:effectLst/>
                        </a:rPr>
                        <a:t>5 to 12 years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a:effectLst/>
                        </a:rPr>
                        <a:t>Feelings of pride and accomplishment</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1070115415"/>
                  </a:ext>
                </a:extLst>
              </a:tr>
              <a:tr h="599447">
                <a:tc>
                  <a:txBody>
                    <a:bodyPr/>
                    <a:lstStyle/>
                    <a:p>
                      <a:pPr>
                        <a:lnSpc>
                          <a:spcPct val="107000"/>
                        </a:lnSpc>
                        <a:spcAft>
                          <a:spcPts val="800"/>
                        </a:spcAft>
                      </a:pPr>
                      <a:r>
                        <a:rPr lang="en-GB" sz="1200">
                          <a:effectLst/>
                        </a:rPr>
                        <a:t>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Identity vs confusion</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12 to 18 years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a:effectLst/>
                        </a:rPr>
                        <a:t>A strong sense of identity; a clear picture of your future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2061576750"/>
                  </a:ext>
                </a:extLst>
              </a:tr>
              <a:tr h="599447">
                <a:tc>
                  <a:txBody>
                    <a:bodyPr/>
                    <a:lstStyle/>
                    <a:p>
                      <a:pPr>
                        <a:lnSpc>
                          <a:spcPct val="107000"/>
                        </a:lnSpc>
                        <a:spcAft>
                          <a:spcPts val="800"/>
                        </a:spcAft>
                      </a:pPr>
                      <a:r>
                        <a:rPr lang="en-GB" sz="1200">
                          <a:effectLst/>
                        </a:rPr>
                        <a:t>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Intimacy vs isolation</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18 to 40 years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a:effectLst/>
                        </a:rPr>
                        <a:t>Safe relationships filled with commitment and love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579903531"/>
                  </a:ext>
                </a:extLst>
              </a:tr>
              <a:tr h="828931">
                <a:tc>
                  <a:txBody>
                    <a:bodyPr/>
                    <a:lstStyle/>
                    <a:p>
                      <a:pPr>
                        <a:lnSpc>
                          <a:spcPct val="107000"/>
                        </a:lnSpc>
                        <a:spcAft>
                          <a:spcPts val="800"/>
                        </a:spcAft>
                      </a:pPr>
                      <a:r>
                        <a:rPr lang="en-GB" sz="1200">
                          <a:effectLst/>
                        </a:rPr>
                        <a:t>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Generativity vs stagnation</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40 to 65 years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The desire to give to family and community, and to succeed at work</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162590137"/>
                  </a:ext>
                </a:extLst>
              </a:tr>
              <a:tr h="599447">
                <a:tc>
                  <a:txBody>
                    <a:bodyPr/>
                    <a:lstStyle/>
                    <a:p>
                      <a:pPr>
                        <a:lnSpc>
                          <a:spcPct val="107000"/>
                        </a:lnSpc>
                        <a:spcAft>
                          <a:spcPts val="800"/>
                        </a:spcAft>
                      </a:pPr>
                      <a:r>
                        <a:rPr lang="en-GB" sz="1200">
                          <a:effectLst/>
                        </a:rPr>
                        <a:t>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Integrity vs despair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a:effectLst/>
                        </a:rPr>
                        <a:t>Over 65 years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pPr>
                      <a:r>
                        <a:rPr lang="en-GB" sz="1400" dirty="0">
                          <a:effectLst/>
                        </a:rPr>
                        <a:t>Pride in what you’ve achieved leads to feelings of satisfaction</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4171315917"/>
                  </a:ext>
                </a:extLst>
              </a:tr>
            </a:tbl>
          </a:graphicData>
        </a:graphic>
      </p:graphicFrame>
      <p:sp>
        <p:nvSpPr>
          <p:cNvPr id="3" name="Rectangle 1">
            <a:extLst>
              <a:ext uri="{FF2B5EF4-FFF2-40B4-BE49-F238E27FC236}">
                <a16:creationId xmlns:a16="http://schemas.microsoft.com/office/drawing/2014/main" id="{0F0DC2D9-57A7-4F82-A89B-5D1EC9099F59}"/>
              </a:ext>
            </a:extLst>
          </p:cNvPr>
          <p:cNvSpPr>
            <a:spLocks noChangeArrowheads="1"/>
          </p:cNvSpPr>
          <p:nvPr/>
        </p:nvSpPr>
        <p:spPr bwMode="auto">
          <a:xfrm>
            <a:off x="542925" y="1430338"/>
            <a:ext cx="13801426" cy="50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319127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177781"/>
            <a:ext cx="8883231" cy="954107"/>
          </a:xfrm>
          <a:prstGeom prst="rect">
            <a:avLst/>
          </a:prstGeom>
        </p:spPr>
        <p:txBody>
          <a:bodyPr wrap="square">
            <a:spAutoFit/>
          </a:bodyPr>
          <a:lstStyle/>
          <a:p>
            <a:r>
              <a:rPr lang="en-GB" sz="2800" dirty="0">
                <a:solidFill>
                  <a:schemeClr val="bg2"/>
                </a:solidFill>
              </a:rPr>
              <a:t>Strengths and limitations of Erikson’s psychosocial theory and approach</a:t>
            </a:r>
            <a:endParaRPr lang="en-US" sz="2800" dirty="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3726313743"/>
              </p:ext>
            </p:extLst>
          </p:nvPr>
        </p:nvGraphicFramePr>
        <p:xfrm>
          <a:off x="846491" y="1826879"/>
          <a:ext cx="10292644" cy="4145280"/>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r>
                        <a:rPr lang="en-GB" sz="1600" dirty="0">
                          <a:solidFill>
                            <a:schemeClr val="accent1">
                              <a:lumMod val="75000"/>
                            </a:schemeClr>
                          </a:solidFill>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Development continues throughout the lifespan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accent1">
                            <a:lumMod val="75000"/>
                          </a:schemeClr>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Stages can occur more than once or at different times of life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accent1">
                            <a:lumMod val="75000"/>
                          </a:schemeClr>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917779">
                <a:tc>
                  <a:txBody>
                    <a:bodyPr/>
                    <a:lstStyle/>
                    <a:p>
                      <a:r>
                        <a:rPr lang="en-GB" sz="1800" kern="1200" dirty="0">
                          <a:solidFill>
                            <a:schemeClr val="accent1">
                              <a:lumMod val="75000"/>
                            </a:schemeClr>
                          </a:solidFill>
                          <a:effectLst/>
                          <a:latin typeface="+mn-lt"/>
                          <a:ea typeface="+mn-ea"/>
                          <a:cs typeface="+mn-cs"/>
                        </a:rPr>
                        <a:t>Recognises the influence relationships have on individuals and society </a:t>
                      </a:r>
                      <a:endParaRPr lang="en-GB" sz="1600" dirty="0">
                        <a:solidFill>
                          <a:schemeClr val="accent1">
                            <a:lumMod val="75000"/>
                          </a:schemeClr>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Focuses too heavily on stages and assumes that the completion of one stage is needed to progress onto the next</a:t>
                      </a:r>
                    </a:p>
                    <a:p>
                      <a:endParaRPr lang="en-GB" sz="1600" dirty="0">
                        <a:solidFill>
                          <a:schemeClr val="accent1">
                            <a:lumMod val="75000"/>
                          </a:schemeClr>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657989">
                <a:tc>
                  <a:txBody>
                    <a:bodyPr/>
                    <a:lstStyle/>
                    <a:p>
                      <a:r>
                        <a:rPr lang="en-GB" sz="1800" kern="1200" dirty="0">
                          <a:solidFill>
                            <a:schemeClr val="accent1">
                              <a:lumMod val="75000"/>
                            </a:schemeClr>
                          </a:solidFill>
                          <a:effectLst/>
                          <a:latin typeface="+mn-lt"/>
                          <a:ea typeface="+mn-ea"/>
                          <a:cs typeface="+mn-cs"/>
                        </a:rPr>
                        <a:t>An individual can feel a sense of accomplishment by moving through the  stages</a:t>
                      </a:r>
                      <a:endParaRPr lang="en-GB" sz="1600" dirty="0">
                        <a:solidFill>
                          <a:schemeClr val="accent1">
                            <a:lumMod val="75000"/>
                          </a:schemeClr>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Focuses on the social expectations that are found in some cultures, but not in 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dirty="0">
                        <a:solidFill>
                          <a:schemeClr val="accent1">
                            <a:lumMod val="75000"/>
                          </a:schemeClr>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6641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The eight stages serve as a developmental guide that can be applied to all society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accent1">
                            <a:lumMod val="75000"/>
                          </a:schemeClr>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Greater emphasis on infancy and childhood than adult life</a:t>
                      </a:r>
                      <a:endParaRPr lang="en-GB" sz="1600" kern="1200" dirty="0">
                        <a:solidFill>
                          <a:schemeClr val="accent1">
                            <a:lumMod val="75000"/>
                          </a:schemeClr>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6432445"/>
                  </a:ext>
                </a:extLst>
              </a:tr>
            </a:tbl>
          </a:graphicData>
        </a:graphic>
      </p:graphicFrame>
    </p:spTree>
    <p:extLst>
      <p:ext uri="{BB962C8B-B14F-4D97-AF65-F5344CB8AC3E}">
        <p14:creationId xmlns:p14="http://schemas.microsoft.com/office/powerpoint/2010/main" val="1361831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a:ln w="0"/>
                <a:solidFill>
                  <a:schemeClr val="bg2"/>
                </a:solidFill>
              </a:rPr>
              <a:t>Psychosocial theory</a:t>
            </a:r>
            <a:endParaRPr lang="en-US" sz="2800" dirty="0">
              <a:ln w="0"/>
              <a:solidFill>
                <a:schemeClr val="bg2"/>
              </a:solidFill>
            </a:endParaRPr>
          </a:p>
        </p:txBody>
      </p:sp>
      <p:sp>
        <p:nvSpPr>
          <p:cNvPr id="7" name="TextBox 6">
            <a:extLst>
              <a:ext uri="{FF2B5EF4-FFF2-40B4-BE49-F238E27FC236}">
                <a16:creationId xmlns:a16="http://schemas.microsoft.com/office/drawing/2014/main" id="{479C65D6-6CB5-4216-9E13-35B30DA53E28}"/>
              </a:ext>
            </a:extLst>
          </p:cNvPr>
          <p:cNvSpPr txBox="1"/>
          <p:nvPr/>
        </p:nvSpPr>
        <p:spPr>
          <a:xfrm>
            <a:off x="753034" y="4178931"/>
            <a:ext cx="4911166" cy="2308324"/>
          </a:xfrm>
          <a:prstGeom prst="rect">
            <a:avLst/>
          </a:prstGeom>
          <a:noFill/>
        </p:spPr>
        <p:txBody>
          <a:bodyPr wrap="square">
            <a:spAutoFit/>
          </a:bodyPr>
          <a:lstStyle/>
          <a:p>
            <a:r>
              <a:rPr lang="en-GB" dirty="0">
                <a:solidFill>
                  <a:schemeClr val="accent4">
                    <a:lumMod val="50000"/>
                  </a:schemeClr>
                </a:solidFill>
                <a:cs typeface="Arial" panose="020B0604020202020204" pitchFamily="34" charset="0"/>
              </a:rPr>
              <a:t>In 1981, </a:t>
            </a:r>
            <a:r>
              <a:rPr lang="en-GB" i="0" dirty="0">
                <a:solidFill>
                  <a:schemeClr val="accent4">
                    <a:lumMod val="50000"/>
                  </a:schemeClr>
                </a:solidFill>
                <a:effectLst/>
                <a:cs typeface="Arial" panose="020B0604020202020204" pitchFamily="34" charset="0"/>
              </a:rPr>
              <a:t>Michael Rutter challenged Bowlby's attachment theory</a:t>
            </a:r>
            <a:r>
              <a:rPr lang="en-GB" dirty="0">
                <a:solidFill>
                  <a:schemeClr val="accent4">
                    <a:lumMod val="50000"/>
                  </a:schemeClr>
                </a:solidFill>
                <a:cs typeface="Arial" panose="020B0604020202020204" pitchFamily="34" charset="0"/>
              </a:rPr>
              <a:t>.</a:t>
            </a:r>
          </a:p>
          <a:p>
            <a:endParaRPr lang="en-GB" i="0" dirty="0">
              <a:solidFill>
                <a:schemeClr val="accent4">
                  <a:lumMod val="50000"/>
                </a:schemeClr>
              </a:solidFill>
              <a:effectLst/>
              <a:cs typeface="Arial" panose="020B0604020202020204" pitchFamily="34" charset="0"/>
            </a:endParaRPr>
          </a:p>
          <a:p>
            <a:r>
              <a:rPr lang="en-GB" dirty="0">
                <a:solidFill>
                  <a:schemeClr val="accent4">
                    <a:lumMod val="50000"/>
                  </a:schemeClr>
                </a:solidFill>
                <a:cs typeface="Arial" panose="020B0604020202020204" pitchFamily="34" charset="0"/>
              </a:rPr>
              <a:t>He proposed </a:t>
            </a:r>
            <a:r>
              <a:rPr lang="en-GB" i="0" dirty="0">
                <a:solidFill>
                  <a:schemeClr val="accent4">
                    <a:lumMod val="50000"/>
                  </a:schemeClr>
                </a:solidFill>
                <a:effectLst/>
                <a:cs typeface="Arial" panose="020B0604020202020204" pitchFamily="34" charset="0"/>
              </a:rPr>
              <a:t>that multiple attachments were important for children rather than sole attachment to the mother.</a:t>
            </a:r>
          </a:p>
          <a:p>
            <a:endParaRPr lang="en-GB" i="0" dirty="0">
              <a:solidFill>
                <a:schemeClr val="accent4">
                  <a:lumMod val="50000"/>
                </a:schemeClr>
              </a:solidFill>
              <a:effectLst/>
              <a:cs typeface="Arial" panose="020B0604020202020204" pitchFamily="34" charset="0"/>
            </a:endParaRPr>
          </a:p>
          <a:p>
            <a:r>
              <a:rPr lang="en-GB" b="0" i="0" dirty="0">
                <a:solidFill>
                  <a:schemeClr val="accent4">
                    <a:lumMod val="50000"/>
                  </a:schemeClr>
                </a:solidFill>
                <a:effectLst/>
                <a:cs typeface="Arial" panose="020B0604020202020204" pitchFamily="34" charset="0"/>
              </a:rPr>
              <a:t>Rutter disagreed with Bowlby.</a:t>
            </a:r>
            <a:r>
              <a:rPr lang="en-GB" dirty="0">
                <a:solidFill>
                  <a:schemeClr val="accent4">
                    <a:lumMod val="50000"/>
                  </a:schemeClr>
                </a:solidFill>
                <a:cs typeface="Arial" panose="020B0604020202020204" pitchFamily="34" charset="0"/>
              </a:rPr>
              <a:t>  </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989919" y="2244901"/>
            <a:ext cx="5600719" cy="3416320"/>
          </a:xfrm>
          <a:prstGeom prst="rect">
            <a:avLst/>
          </a:prstGeom>
          <a:noFill/>
        </p:spPr>
        <p:txBody>
          <a:bodyPr wrap="square">
            <a:spAutoFit/>
          </a:bodyPr>
          <a:lstStyle/>
          <a:p>
            <a:pPr algn="l" fontAlgn="base"/>
            <a:r>
              <a:rPr lang="en-GB" dirty="0">
                <a:solidFill>
                  <a:schemeClr val="accent4">
                    <a:lumMod val="50000"/>
                  </a:schemeClr>
                </a:solidFill>
                <a:cs typeface="Arial" panose="020B0604020202020204" pitchFamily="34" charset="0"/>
              </a:rPr>
              <a:t>Rutter</a:t>
            </a:r>
            <a:r>
              <a:rPr lang="en-GB" b="0" i="0" dirty="0">
                <a:solidFill>
                  <a:schemeClr val="accent4">
                    <a:lumMod val="50000"/>
                  </a:schemeClr>
                </a:solidFill>
                <a:effectLst/>
                <a:cs typeface="Arial" panose="020B0604020202020204" pitchFamily="34" charset="0"/>
              </a:rPr>
              <a:t> studied a group of adolescent boys to see if there was a relationship between anti-social behaviour and early separation due to family problems.</a:t>
            </a:r>
          </a:p>
          <a:p>
            <a:pPr algn="l" fontAlgn="base"/>
            <a:endParaRPr lang="en-GB" dirty="0">
              <a:solidFill>
                <a:schemeClr val="accent4">
                  <a:lumMod val="50000"/>
                </a:schemeClr>
              </a:solidFill>
              <a:cs typeface="Arial" panose="020B0604020202020204" pitchFamily="34" charset="0"/>
            </a:endParaRPr>
          </a:p>
          <a:p>
            <a:pPr algn="l" fontAlgn="base"/>
            <a:r>
              <a:rPr lang="en-GB" b="0" i="0" dirty="0">
                <a:solidFill>
                  <a:schemeClr val="accent4">
                    <a:lumMod val="50000"/>
                  </a:schemeClr>
                </a:solidFill>
                <a:effectLst/>
                <a:cs typeface="Arial" panose="020B0604020202020204" pitchFamily="34" charset="0"/>
              </a:rPr>
              <a:t>He found that, when </a:t>
            </a:r>
            <a:r>
              <a:rPr lang="en-GB" dirty="0">
                <a:solidFill>
                  <a:schemeClr val="accent4">
                    <a:lumMod val="50000"/>
                  </a:schemeClr>
                </a:solidFill>
                <a:cs typeface="Arial" panose="020B0604020202020204" pitchFamily="34" charset="0"/>
              </a:rPr>
              <a:t>the boys</a:t>
            </a:r>
            <a:r>
              <a:rPr lang="en-GB" b="0" i="0" dirty="0">
                <a:solidFill>
                  <a:schemeClr val="accent4">
                    <a:lumMod val="50000"/>
                  </a:schemeClr>
                </a:solidFill>
                <a:effectLst/>
                <a:cs typeface="Arial" panose="020B0604020202020204" pitchFamily="34" charset="0"/>
              </a:rPr>
              <a:t> returned to a stable environment, they settled down and </a:t>
            </a:r>
            <a:r>
              <a:rPr lang="en-GB" dirty="0">
                <a:solidFill>
                  <a:schemeClr val="accent4">
                    <a:lumMod val="50000"/>
                  </a:schemeClr>
                </a:solidFill>
                <a:cs typeface="Arial" panose="020B0604020202020204" pitchFamily="34" charset="0"/>
              </a:rPr>
              <a:t>displayed less</a:t>
            </a:r>
            <a:r>
              <a:rPr lang="en-GB" b="0" i="0" dirty="0">
                <a:solidFill>
                  <a:schemeClr val="accent4">
                    <a:lumMod val="50000"/>
                  </a:schemeClr>
                </a:solidFill>
                <a:effectLst/>
                <a:cs typeface="Arial" panose="020B0604020202020204" pitchFamily="34" charset="0"/>
              </a:rPr>
              <a:t> anti-social behaviour. </a:t>
            </a:r>
          </a:p>
          <a:p>
            <a:pPr algn="l" fontAlgn="base"/>
            <a:endParaRPr lang="en-GB" dirty="0">
              <a:solidFill>
                <a:schemeClr val="accent4">
                  <a:lumMod val="50000"/>
                </a:schemeClr>
              </a:solidFill>
              <a:cs typeface="Arial" panose="020B0604020202020204" pitchFamily="34" charset="0"/>
            </a:endParaRPr>
          </a:p>
          <a:p>
            <a:pPr algn="l" fontAlgn="base"/>
            <a:r>
              <a:rPr lang="en-GB" b="0" i="0" dirty="0">
                <a:solidFill>
                  <a:schemeClr val="accent4">
                    <a:lumMod val="50000"/>
                  </a:schemeClr>
                </a:solidFill>
                <a:effectLst/>
                <a:cs typeface="Arial" panose="020B0604020202020204" pitchFamily="34" charset="0"/>
              </a:rPr>
              <a:t>Rutter concluded that family arguments and unsettled family circumstances were the causes of anti-social behaviour.</a:t>
            </a:r>
          </a:p>
        </p:txBody>
      </p:sp>
      <p:pic>
        <p:nvPicPr>
          <p:cNvPr id="12" name="Picture 2" descr="Baby, Mother, Infant, Child, Female">
            <a:extLst>
              <a:ext uri="{FF2B5EF4-FFF2-40B4-BE49-F238E27FC236}">
                <a16:creationId xmlns:a16="http://schemas.microsoft.com/office/drawing/2014/main" id="{3E8DC8F2-53BD-49EC-8012-F16E89BAC0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3694" y="1405077"/>
            <a:ext cx="3814482" cy="2547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9093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Humanistic theory</a:t>
            </a:r>
          </a:p>
        </p:txBody>
      </p:sp>
      <p:pic>
        <p:nvPicPr>
          <p:cNvPr id="1026" name="Picture 2" descr="Eye, Eyelashes, Eyebrow, Close-Up, Iris, Human Eye">
            <a:extLst>
              <a:ext uri="{FF2B5EF4-FFF2-40B4-BE49-F238E27FC236}">
                <a16:creationId xmlns:a16="http://schemas.microsoft.com/office/drawing/2014/main" id="{5E4F2FFB-6313-4C56-A504-1662E5A6A6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864" y="1812605"/>
            <a:ext cx="3239097" cy="2152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2B99828-3F10-4D92-9199-431E666CEC3F}"/>
              </a:ext>
            </a:extLst>
          </p:cNvPr>
          <p:cNvSpPr txBox="1"/>
          <p:nvPr/>
        </p:nvSpPr>
        <p:spPr>
          <a:xfrm>
            <a:off x="522026" y="4723447"/>
            <a:ext cx="5116774" cy="646331"/>
          </a:xfrm>
          <a:prstGeom prst="rect">
            <a:avLst/>
          </a:prstGeom>
          <a:noFill/>
        </p:spPr>
        <p:txBody>
          <a:bodyPr wrap="square" rtlCol="0">
            <a:spAutoFit/>
          </a:bodyPr>
          <a:lstStyle/>
          <a:p>
            <a:r>
              <a:rPr lang="en-GB" dirty="0">
                <a:solidFill>
                  <a:schemeClr val="accent1">
                    <a:lumMod val="75000"/>
                  </a:schemeClr>
                </a:solidFill>
              </a:rPr>
              <a:t>Pioneered by Abraham Maslow and Carl Rogers in the 1950s, humanism is a holistic approach.</a:t>
            </a:r>
          </a:p>
        </p:txBody>
      </p:sp>
      <p:sp>
        <p:nvSpPr>
          <p:cNvPr id="11" name="TextBox 10">
            <a:extLst>
              <a:ext uri="{FF2B5EF4-FFF2-40B4-BE49-F238E27FC236}">
                <a16:creationId xmlns:a16="http://schemas.microsoft.com/office/drawing/2014/main" id="{A867AD3D-F504-4EC8-A0F2-D255718B9C82}"/>
              </a:ext>
            </a:extLst>
          </p:cNvPr>
          <p:cNvSpPr txBox="1"/>
          <p:nvPr/>
        </p:nvSpPr>
        <p:spPr>
          <a:xfrm>
            <a:off x="5843588" y="1411602"/>
            <a:ext cx="5826386" cy="5186035"/>
          </a:xfrm>
          <a:prstGeom prst="rect">
            <a:avLst/>
          </a:prstGeom>
          <a:noFill/>
        </p:spPr>
        <p:txBody>
          <a:bodyPr wrap="square">
            <a:spAutoFit/>
          </a:bodyPr>
          <a:lstStyle/>
          <a:p>
            <a:pPr>
              <a:spcAft>
                <a:spcPts val="300"/>
              </a:spcAft>
            </a:pPr>
            <a:r>
              <a:rPr lang="en-GB" dirty="0">
                <a:solidFill>
                  <a:schemeClr val="accent1">
                    <a:lumMod val="75000"/>
                  </a:schemeClr>
                </a:solidFill>
              </a:rPr>
              <a:t>Humanism:</a:t>
            </a:r>
          </a:p>
          <a:p>
            <a:pPr marL="285750" indent="-285750">
              <a:spcAft>
                <a:spcPts val="300"/>
              </a:spcAft>
              <a:buFont typeface="Arial" panose="020B0604020202020204" pitchFamily="34" charset="0"/>
              <a:buChar char="•"/>
            </a:pPr>
            <a:r>
              <a:rPr lang="en-GB" dirty="0">
                <a:solidFill>
                  <a:schemeClr val="accent1">
                    <a:lumMod val="75000"/>
                  </a:schemeClr>
                </a:solidFill>
              </a:rPr>
              <a:t>focuses on the individual as a whole</a:t>
            </a:r>
          </a:p>
          <a:p>
            <a:pPr marL="285750" indent="-285750">
              <a:spcAft>
                <a:spcPts val="300"/>
              </a:spcAft>
              <a:buFont typeface="Arial" panose="020B0604020202020204" pitchFamily="34" charset="0"/>
              <a:buChar char="•"/>
            </a:pPr>
            <a:r>
              <a:rPr lang="en-GB" dirty="0">
                <a:solidFill>
                  <a:schemeClr val="accent1">
                    <a:lumMod val="75000"/>
                  </a:schemeClr>
                </a:solidFill>
              </a:rPr>
              <a:t>proposes that personal growth and fulfilment are main life goals</a:t>
            </a:r>
          </a:p>
          <a:p>
            <a:pPr marL="285750" indent="-285750">
              <a:spcAft>
                <a:spcPts val="300"/>
              </a:spcAft>
              <a:buFont typeface="Arial" panose="020B0604020202020204" pitchFamily="34" charset="0"/>
              <a:buChar char="•"/>
            </a:pPr>
            <a:r>
              <a:rPr lang="en-GB" dirty="0">
                <a:solidFill>
                  <a:schemeClr val="accent1">
                    <a:lumMod val="75000"/>
                  </a:schemeClr>
                </a:solidFill>
              </a:rPr>
              <a:t>assumes that emotional and mental well-being comes from achieving fulfilment</a:t>
            </a:r>
          </a:p>
          <a:p>
            <a:pPr marL="285750" indent="-285750">
              <a:spcAft>
                <a:spcPts val="300"/>
              </a:spcAft>
              <a:buFont typeface="Arial" panose="020B0604020202020204" pitchFamily="34" charset="0"/>
              <a:buChar char="•"/>
            </a:pPr>
            <a:r>
              <a:rPr lang="en-GB" dirty="0">
                <a:solidFill>
                  <a:schemeClr val="accent1">
                    <a:lumMod val="75000"/>
                  </a:schemeClr>
                </a:solidFill>
              </a:rPr>
              <a:t>treats every individual as being unique</a:t>
            </a:r>
          </a:p>
          <a:p>
            <a:pPr marL="285750" indent="-285750">
              <a:spcAft>
                <a:spcPts val="300"/>
              </a:spcAft>
              <a:buFont typeface="Arial" panose="020B0604020202020204" pitchFamily="34" charset="0"/>
              <a:buChar char="•"/>
            </a:pPr>
            <a:r>
              <a:rPr lang="en-GB" dirty="0">
                <a:solidFill>
                  <a:schemeClr val="accent1">
                    <a:lumMod val="75000"/>
                  </a:schemeClr>
                </a:solidFill>
              </a:rPr>
              <a:t>focuses on how an individual sees their own behaviour (self-concept)</a:t>
            </a:r>
          </a:p>
          <a:p>
            <a:pPr marL="285750" indent="-285750">
              <a:spcAft>
                <a:spcPts val="300"/>
              </a:spcAft>
              <a:buFont typeface="Arial" panose="020B0604020202020204" pitchFamily="34" charset="0"/>
              <a:buChar char="•"/>
            </a:pPr>
            <a:r>
              <a:rPr lang="en-GB" dirty="0">
                <a:solidFill>
                  <a:schemeClr val="accent1">
                    <a:lumMod val="75000"/>
                  </a:schemeClr>
                </a:solidFill>
              </a:rPr>
              <a:t>proposes that individuals choose how to behave</a:t>
            </a:r>
          </a:p>
          <a:p>
            <a:pPr marL="285750" indent="-285750">
              <a:spcAft>
                <a:spcPts val="300"/>
              </a:spcAft>
              <a:buFont typeface="Arial" panose="020B0604020202020204" pitchFamily="34" charset="0"/>
              <a:buChar char="•"/>
            </a:pPr>
            <a:r>
              <a:rPr lang="en-GB" dirty="0">
                <a:solidFill>
                  <a:schemeClr val="accent1">
                    <a:lumMod val="75000"/>
                  </a:schemeClr>
                </a:solidFill>
              </a:rPr>
              <a:t>behaviour is not caused by external or biological factors  </a:t>
            </a:r>
          </a:p>
          <a:p>
            <a:pPr marL="285750" indent="-285750">
              <a:spcAft>
                <a:spcPts val="300"/>
              </a:spcAft>
              <a:buFont typeface="Arial" panose="020B0604020202020204" pitchFamily="34" charset="0"/>
              <a:buChar char="•"/>
            </a:pPr>
            <a:r>
              <a:rPr lang="en-GB" dirty="0">
                <a:solidFill>
                  <a:schemeClr val="accent1">
                    <a:lumMod val="75000"/>
                  </a:schemeClr>
                </a:solidFill>
              </a:rPr>
              <a:t>considers how an individual interprets events and their feelings </a:t>
            </a:r>
          </a:p>
          <a:p>
            <a:pPr marL="285750" indent="-285750">
              <a:spcAft>
                <a:spcPts val="300"/>
              </a:spcAft>
              <a:buFont typeface="Arial" panose="020B0604020202020204" pitchFamily="34" charset="0"/>
              <a:buChar char="•"/>
            </a:pPr>
            <a:r>
              <a:rPr lang="en-GB" dirty="0">
                <a:solidFill>
                  <a:schemeClr val="accent1">
                    <a:lumMod val="75000"/>
                  </a:schemeClr>
                </a:solidFill>
              </a:rPr>
              <a:t>places importance on an individual’s free will to make personal choices</a:t>
            </a:r>
          </a:p>
          <a:p>
            <a:pPr marL="285750" indent="-285750">
              <a:buFont typeface="Arial" panose="020B0604020202020204" pitchFamily="34" charset="0"/>
              <a:buChar char="•"/>
            </a:pPr>
            <a:r>
              <a:rPr lang="en-GB" dirty="0">
                <a:solidFill>
                  <a:schemeClr val="accent1">
                    <a:lumMod val="75000"/>
                  </a:schemeClr>
                </a:solidFill>
              </a:rPr>
              <a:t>underpins person-centred therapy</a:t>
            </a:r>
          </a:p>
        </p:txBody>
      </p:sp>
    </p:spTree>
    <p:extLst>
      <p:ext uri="{BB962C8B-B14F-4D97-AF65-F5344CB8AC3E}">
        <p14:creationId xmlns:p14="http://schemas.microsoft.com/office/powerpoint/2010/main" val="356670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Humanistic theory </a:t>
            </a:r>
          </a:p>
        </p:txBody>
      </p:sp>
      <p:pic>
        <p:nvPicPr>
          <p:cNvPr id="2054" name="Picture 6" descr="Image">
            <a:extLst>
              <a:ext uri="{FF2B5EF4-FFF2-40B4-BE49-F238E27FC236}">
                <a16:creationId xmlns:a16="http://schemas.microsoft.com/office/drawing/2014/main" id="{B2490D01-9277-436F-8172-7237CD9714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054" y="1313361"/>
            <a:ext cx="6433857" cy="455042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a:extLst>
              <a:ext uri="{FF2B5EF4-FFF2-40B4-BE49-F238E27FC236}">
                <a16:creationId xmlns:a16="http://schemas.microsoft.com/office/drawing/2014/main" id="{F8D16AB5-3560-4380-BAFE-9CCBAB8A90F6}"/>
              </a:ext>
            </a:extLst>
          </p:cNvPr>
          <p:cNvCxnSpPr>
            <a:cxnSpLocks/>
          </p:cNvCxnSpPr>
          <p:nvPr/>
        </p:nvCxnSpPr>
        <p:spPr>
          <a:xfrm flipH="1" flipV="1">
            <a:off x="6669741" y="1842247"/>
            <a:ext cx="40340" cy="45061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3C290D0-C144-45E7-B4EA-75FDC55632BF}"/>
              </a:ext>
            </a:extLst>
          </p:cNvPr>
          <p:cNvSpPr txBox="1"/>
          <p:nvPr/>
        </p:nvSpPr>
        <p:spPr>
          <a:xfrm>
            <a:off x="6844805" y="5377510"/>
            <a:ext cx="3751731" cy="646331"/>
          </a:xfrm>
          <a:prstGeom prst="rect">
            <a:avLst/>
          </a:prstGeom>
          <a:noFill/>
        </p:spPr>
        <p:txBody>
          <a:bodyPr wrap="square" rtlCol="0">
            <a:spAutoFit/>
          </a:bodyPr>
          <a:lstStyle/>
          <a:p>
            <a:pPr marL="266700" indent="-266700"/>
            <a:r>
              <a:rPr lang="en-GB" b="1" dirty="0">
                <a:solidFill>
                  <a:schemeClr val="accent1">
                    <a:lumMod val="75000"/>
                  </a:schemeClr>
                </a:solidFill>
              </a:rPr>
              <a:t>1  </a:t>
            </a:r>
            <a:r>
              <a:rPr lang="en-GB" dirty="0">
                <a:solidFill>
                  <a:schemeClr val="accent1">
                    <a:lumMod val="75000"/>
                  </a:schemeClr>
                </a:solidFill>
              </a:rPr>
              <a:t>Source all that is needed to stay alive</a:t>
            </a:r>
          </a:p>
        </p:txBody>
      </p:sp>
      <p:sp>
        <p:nvSpPr>
          <p:cNvPr id="24" name="TextBox 23">
            <a:extLst>
              <a:ext uri="{FF2B5EF4-FFF2-40B4-BE49-F238E27FC236}">
                <a16:creationId xmlns:a16="http://schemas.microsoft.com/office/drawing/2014/main" id="{E516A97B-A9A4-4157-B194-BDD732E817A6}"/>
              </a:ext>
            </a:extLst>
          </p:cNvPr>
          <p:cNvSpPr txBox="1"/>
          <p:nvPr/>
        </p:nvSpPr>
        <p:spPr>
          <a:xfrm>
            <a:off x="6844805" y="4781889"/>
            <a:ext cx="4195482" cy="646331"/>
          </a:xfrm>
          <a:prstGeom prst="rect">
            <a:avLst/>
          </a:prstGeom>
          <a:noFill/>
        </p:spPr>
        <p:txBody>
          <a:bodyPr wrap="square" rtlCol="0">
            <a:spAutoFit/>
          </a:bodyPr>
          <a:lstStyle/>
          <a:p>
            <a:pPr marL="266700" indent="-266700"/>
            <a:r>
              <a:rPr lang="en-GB" b="1" dirty="0">
                <a:solidFill>
                  <a:schemeClr val="accent1">
                    <a:lumMod val="75000"/>
                  </a:schemeClr>
                </a:solidFill>
                <a:latin typeface="+mj-lt"/>
              </a:rPr>
              <a:t>2</a:t>
            </a:r>
            <a:r>
              <a:rPr lang="en-GB" dirty="0">
                <a:solidFill>
                  <a:schemeClr val="accent1">
                    <a:lumMod val="75000"/>
                  </a:schemeClr>
                </a:solidFill>
                <a:latin typeface="+mj-lt"/>
              </a:rPr>
              <a:t>  </a:t>
            </a:r>
            <a:r>
              <a:rPr lang="en-GB" dirty="0">
                <a:solidFill>
                  <a:schemeClr val="accent1">
                    <a:lumMod val="75000"/>
                  </a:schemeClr>
                </a:solidFill>
              </a:rPr>
              <a:t>Physical, psychological, economic safety</a:t>
            </a:r>
          </a:p>
        </p:txBody>
      </p:sp>
      <p:sp>
        <p:nvSpPr>
          <p:cNvPr id="25" name="TextBox 24">
            <a:extLst>
              <a:ext uri="{FF2B5EF4-FFF2-40B4-BE49-F238E27FC236}">
                <a16:creationId xmlns:a16="http://schemas.microsoft.com/office/drawing/2014/main" id="{12793384-123D-4A63-8DC0-40FEF62EFE11}"/>
              </a:ext>
            </a:extLst>
          </p:cNvPr>
          <p:cNvSpPr txBox="1"/>
          <p:nvPr/>
        </p:nvSpPr>
        <p:spPr>
          <a:xfrm>
            <a:off x="6844805" y="4147741"/>
            <a:ext cx="4679577" cy="646331"/>
          </a:xfrm>
          <a:prstGeom prst="rect">
            <a:avLst/>
          </a:prstGeom>
          <a:noFill/>
        </p:spPr>
        <p:txBody>
          <a:bodyPr wrap="square" rtlCol="0">
            <a:spAutoFit/>
          </a:bodyPr>
          <a:lstStyle/>
          <a:p>
            <a:pPr marL="266700" indent="-266700"/>
            <a:r>
              <a:rPr lang="en-GB" b="1" dirty="0">
                <a:solidFill>
                  <a:schemeClr val="accent1">
                    <a:lumMod val="75000"/>
                  </a:schemeClr>
                </a:solidFill>
                <a:latin typeface="+mj-lt"/>
              </a:rPr>
              <a:t>3</a:t>
            </a:r>
            <a:r>
              <a:rPr lang="en-GB" dirty="0">
                <a:solidFill>
                  <a:schemeClr val="accent1">
                    <a:lumMod val="75000"/>
                  </a:schemeClr>
                </a:solidFill>
                <a:latin typeface="+mj-lt"/>
              </a:rPr>
              <a:t>  </a:t>
            </a:r>
            <a:r>
              <a:rPr lang="en-GB" dirty="0">
                <a:solidFill>
                  <a:schemeClr val="accent1">
                    <a:lumMod val="75000"/>
                  </a:schemeClr>
                </a:solidFill>
              </a:rPr>
              <a:t>Affection, acceptance and belonging is most important</a:t>
            </a:r>
          </a:p>
        </p:txBody>
      </p:sp>
      <p:sp>
        <p:nvSpPr>
          <p:cNvPr id="26" name="TextBox 25">
            <a:extLst>
              <a:ext uri="{FF2B5EF4-FFF2-40B4-BE49-F238E27FC236}">
                <a16:creationId xmlns:a16="http://schemas.microsoft.com/office/drawing/2014/main" id="{BD6CCEEE-EA18-4318-9B3B-23B9BA6931AC}"/>
              </a:ext>
            </a:extLst>
          </p:cNvPr>
          <p:cNvSpPr txBox="1"/>
          <p:nvPr/>
        </p:nvSpPr>
        <p:spPr>
          <a:xfrm>
            <a:off x="6844805" y="3488193"/>
            <a:ext cx="4854391" cy="646331"/>
          </a:xfrm>
          <a:prstGeom prst="rect">
            <a:avLst/>
          </a:prstGeom>
          <a:noFill/>
        </p:spPr>
        <p:txBody>
          <a:bodyPr wrap="square" rtlCol="0">
            <a:spAutoFit/>
          </a:bodyPr>
          <a:lstStyle/>
          <a:p>
            <a:pPr marL="266700" indent="-266700"/>
            <a:r>
              <a:rPr lang="en-GB" b="1" dirty="0">
                <a:solidFill>
                  <a:schemeClr val="accent1">
                    <a:lumMod val="75000"/>
                  </a:schemeClr>
                </a:solidFill>
                <a:latin typeface="+mj-lt"/>
              </a:rPr>
              <a:t>4</a:t>
            </a:r>
            <a:r>
              <a:rPr lang="en-GB" dirty="0">
                <a:solidFill>
                  <a:schemeClr val="accent1">
                    <a:lumMod val="75000"/>
                  </a:schemeClr>
                </a:solidFill>
                <a:latin typeface="+mj-lt"/>
              </a:rPr>
              <a:t>  </a:t>
            </a:r>
            <a:r>
              <a:rPr lang="en-GB" dirty="0">
                <a:solidFill>
                  <a:schemeClr val="accent1">
                    <a:lumMod val="75000"/>
                  </a:schemeClr>
                </a:solidFill>
              </a:rPr>
              <a:t>Focus is on achieving and gaining respect for others</a:t>
            </a:r>
          </a:p>
        </p:txBody>
      </p:sp>
      <p:sp>
        <p:nvSpPr>
          <p:cNvPr id="27" name="TextBox 26">
            <a:extLst>
              <a:ext uri="{FF2B5EF4-FFF2-40B4-BE49-F238E27FC236}">
                <a16:creationId xmlns:a16="http://schemas.microsoft.com/office/drawing/2014/main" id="{C8895321-102D-4C1A-91D9-EECE827AEC7F}"/>
              </a:ext>
            </a:extLst>
          </p:cNvPr>
          <p:cNvSpPr txBox="1"/>
          <p:nvPr/>
        </p:nvSpPr>
        <p:spPr>
          <a:xfrm flipH="1">
            <a:off x="6844805" y="2785240"/>
            <a:ext cx="5120904" cy="646331"/>
          </a:xfrm>
          <a:prstGeom prst="rect">
            <a:avLst/>
          </a:prstGeom>
          <a:noFill/>
        </p:spPr>
        <p:txBody>
          <a:bodyPr wrap="square" rtlCol="0">
            <a:spAutoFit/>
          </a:bodyPr>
          <a:lstStyle/>
          <a:p>
            <a:pPr marL="266700" indent="-266700"/>
            <a:r>
              <a:rPr lang="en-GB" b="1" dirty="0">
                <a:solidFill>
                  <a:schemeClr val="accent1">
                    <a:lumMod val="75000"/>
                  </a:schemeClr>
                </a:solidFill>
                <a:latin typeface="+mj-lt"/>
              </a:rPr>
              <a:t>5</a:t>
            </a:r>
            <a:r>
              <a:rPr lang="en-GB" dirty="0">
                <a:solidFill>
                  <a:schemeClr val="accent1">
                    <a:lumMod val="75000"/>
                  </a:schemeClr>
                </a:solidFill>
                <a:latin typeface="+mj-lt"/>
              </a:rPr>
              <a:t>  </a:t>
            </a:r>
            <a:r>
              <a:rPr lang="en-GB" dirty="0">
                <a:solidFill>
                  <a:schemeClr val="accent1">
                    <a:lumMod val="75000"/>
                  </a:schemeClr>
                </a:solidFill>
              </a:rPr>
              <a:t>An individual reaches their fullest potential, becoming the best they are capable of being </a:t>
            </a:r>
          </a:p>
        </p:txBody>
      </p:sp>
      <p:sp>
        <p:nvSpPr>
          <p:cNvPr id="28" name="TextBox 27">
            <a:extLst>
              <a:ext uri="{FF2B5EF4-FFF2-40B4-BE49-F238E27FC236}">
                <a16:creationId xmlns:a16="http://schemas.microsoft.com/office/drawing/2014/main" id="{BB30B5E4-233C-4E96-96A9-86ECB18B1066}"/>
              </a:ext>
            </a:extLst>
          </p:cNvPr>
          <p:cNvSpPr txBox="1"/>
          <p:nvPr/>
        </p:nvSpPr>
        <p:spPr>
          <a:xfrm>
            <a:off x="2569190" y="5953406"/>
            <a:ext cx="3408529" cy="400110"/>
          </a:xfrm>
          <a:prstGeom prst="rect">
            <a:avLst/>
          </a:prstGeom>
          <a:noFill/>
        </p:spPr>
        <p:txBody>
          <a:bodyPr wrap="square" rtlCol="0">
            <a:spAutoFit/>
          </a:bodyPr>
          <a:lstStyle/>
          <a:p>
            <a:r>
              <a:rPr lang="en-GB" sz="2000" dirty="0">
                <a:solidFill>
                  <a:schemeClr val="accent1">
                    <a:lumMod val="75000"/>
                  </a:schemeClr>
                </a:solidFill>
              </a:rPr>
              <a:t>Maslow’s hierarchy of needs</a:t>
            </a:r>
          </a:p>
        </p:txBody>
      </p:sp>
    </p:spTree>
    <p:extLst>
      <p:ext uri="{BB962C8B-B14F-4D97-AF65-F5344CB8AC3E}">
        <p14:creationId xmlns:p14="http://schemas.microsoft.com/office/powerpoint/2010/main" val="360390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177781"/>
            <a:ext cx="8883231" cy="954107"/>
          </a:xfrm>
          <a:prstGeom prst="rect">
            <a:avLst/>
          </a:prstGeom>
        </p:spPr>
        <p:txBody>
          <a:bodyPr wrap="square">
            <a:spAutoFit/>
          </a:bodyPr>
          <a:lstStyle/>
          <a:p>
            <a:r>
              <a:rPr lang="en-GB" sz="2800" dirty="0">
                <a:solidFill>
                  <a:schemeClr val="bg2"/>
                </a:solidFill>
              </a:rPr>
              <a:t>Strengths and limitations of Maslow’s humanistic theory and approach</a:t>
            </a:r>
            <a:endParaRPr lang="en-US" sz="2800" dirty="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3816232030"/>
              </p:ext>
            </p:extLst>
          </p:nvPr>
        </p:nvGraphicFramePr>
        <p:xfrm>
          <a:off x="846491" y="1826879"/>
          <a:ext cx="10292644" cy="4453459"/>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Self-actualisation should be everybody’s goal.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By achieving self-actualisation, the individual gains a strong sense of awareness, a fully accepting view of themselves, resilience and a sense of creativity.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Based on the study of a narrow segment of the human population.</a:t>
                      </a: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917779">
                <a:tc>
                  <a:txBody>
                    <a:bodyPr/>
                    <a:lstStyle/>
                    <a:p>
                      <a:r>
                        <a:rPr lang="en-GB" sz="1800" b="0" i="0" kern="1200" dirty="0">
                          <a:solidFill>
                            <a:schemeClr val="accent1">
                              <a:lumMod val="75000"/>
                            </a:schemeClr>
                          </a:solidFill>
                          <a:effectLst/>
                          <a:latin typeface="+mn-lt"/>
                          <a:ea typeface="+mn-ea"/>
                          <a:cs typeface="+mn-cs"/>
                        </a:rPr>
                        <a:t>Relevant in modern day-to-day life.</a:t>
                      </a: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The terms in the hierarchy, such as "self-esteem" and "security," have different definitions in cultures around the globe.</a:t>
                      </a: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657989">
                <a:tc>
                  <a:txBody>
                    <a:bodyPr/>
                    <a:lstStyle/>
                    <a:p>
                      <a:r>
                        <a:rPr lang="en-GB" sz="1800" b="0" i="0" kern="1200" dirty="0">
                          <a:solidFill>
                            <a:schemeClr val="accent1">
                              <a:lumMod val="75000"/>
                            </a:schemeClr>
                          </a:solidFill>
                          <a:effectLst/>
                          <a:latin typeface="+mn-lt"/>
                          <a:ea typeface="+mn-ea"/>
                          <a:cs typeface="+mn-cs"/>
                        </a:rPr>
                        <a:t>Acknowledges that basic human nature  demands more as lower level needs are satisfied, e.g. suppose a small child is hungry and is given two options, one being food and the other toys, they will not select the toys but will eat the food first and then play with the toys.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The hierarchy also fails to take into account individual differences. Not everyone has the ability to reach self-actualisation.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200" dirty="0">
                        <a:solidFill>
                          <a:schemeClr val="accent1">
                            <a:lumMod val="7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bl>
          </a:graphicData>
        </a:graphic>
      </p:graphicFrame>
    </p:spTree>
    <p:extLst>
      <p:ext uri="{BB962C8B-B14F-4D97-AF65-F5344CB8AC3E}">
        <p14:creationId xmlns:p14="http://schemas.microsoft.com/office/powerpoint/2010/main" val="2484232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Humanistic theory</a:t>
            </a:r>
          </a:p>
        </p:txBody>
      </p:sp>
      <p:pic>
        <p:nvPicPr>
          <p:cNvPr id="1026" name="Picture 2" descr="Eye, Eyelashes, Eyebrow, Close-Up, Iris, Human Eye">
            <a:extLst>
              <a:ext uri="{FF2B5EF4-FFF2-40B4-BE49-F238E27FC236}">
                <a16:creationId xmlns:a16="http://schemas.microsoft.com/office/drawing/2014/main" id="{5E4F2FFB-6313-4C56-A504-1662E5A6A6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046" y="1547065"/>
            <a:ext cx="3239097" cy="2152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2B99828-3F10-4D92-9199-431E666CEC3F}"/>
              </a:ext>
            </a:extLst>
          </p:cNvPr>
          <p:cNvSpPr txBox="1"/>
          <p:nvPr/>
        </p:nvSpPr>
        <p:spPr>
          <a:xfrm>
            <a:off x="522026" y="3943866"/>
            <a:ext cx="4897139" cy="2816156"/>
          </a:xfrm>
          <a:prstGeom prst="rect">
            <a:avLst/>
          </a:prstGeom>
          <a:noFill/>
        </p:spPr>
        <p:txBody>
          <a:bodyPr wrap="square" rtlCol="0">
            <a:spAutoFit/>
          </a:bodyPr>
          <a:lstStyle/>
          <a:p>
            <a:pPr algn="l">
              <a:spcAft>
                <a:spcPts val="600"/>
              </a:spcAft>
            </a:pPr>
            <a:r>
              <a:rPr lang="en-GB" b="0" i="0" dirty="0">
                <a:solidFill>
                  <a:schemeClr val="accent1">
                    <a:lumMod val="75000"/>
                  </a:schemeClr>
                </a:solidFill>
                <a:effectLst/>
              </a:rPr>
              <a:t>Carl Rogers believed that:</a:t>
            </a:r>
          </a:p>
          <a:p>
            <a:pPr marL="285750" indent="-285750" algn="l">
              <a:spcAft>
                <a:spcPts val="600"/>
              </a:spcAft>
              <a:buFont typeface="Arial" panose="020B0604020202020204" pitchFamily="34" charset="0"/>
              <a:buChar char="•"/>
            </a:pPr>
            <a:r>
              <a:rPr lang="en-GB" b="0" i="0" dirty="0">
                <a:solidFill>
                  <a:schemeClr val="accent1">
                    <a:lumMod val="75000"/>
                  </a:schemeClr>
                </a:solidFill>
                <a:effectLst/>
              </a:rPr>
              <a:t>all people try to achieve self- actualisation</a:t>
            </a:r>
          </a:p>
          <a:p>
            <a:pPr marL="285750" indent="-285750" algn="l">
              <a:spcAft>
                <a:spcPts val="600"/>
              </a:spcAft>
              <a:buFont typeface="Arial" panose="020B0604020202020204" pitchFamily="34" charset="0"/>
              <a:buChar char="•"/>
            </a:pPr>
            <a:r>
              <a:rPr lang="en-GB" dirty="0">
                <a:solidFill>
                  <a:schemeClr val="accent1">
                    <a:lumMod val="75000"/>
                  </a:schemeClr>
                </a:solidFill>
              </a:rPr>
              <a:t>fo</a:t>
            </a:r>
            <a:r>
              <a:rPr lang="en-GB" b="0" i="0" dirty="0">
                <a:solidFill>
                  <a:schemeClr val="accent1">
                    <a:lumMod val="75000"/>
                  </a:schemeClr>
                </a:solidFill>
                <a:effectLst/>
              </a:rPr>
              <a:t>r a person to fully develop, they need to be in an environment that would provide them with genuineness, acceptance and empathy</a:t>
            </a:r>
          </a:p>
          <a:p>
            <a:pPr marL="285750" indent="-285750" algn="l">
              <a:buFont typeface="Arial" panose="020B0604020202020204" pitchFamily="34" charset="0"/>
              <a:buChar char="•"/>
            </a:pPr>
            <a:r>
              <a:rPr lang="en-GB" dirty="0">
                <a:solidFill>
                  <a:schemeClr val="accent1">
                    <a:lumMod val="75000"/>
                  </a:schemeClr>
                </a:solidFill>
              </a:rPr>
              <a:t>w</a:t>
            </a:r>
            <a:r>
              <a:rPr lang="en-GB" b="0" i="0" dirty="0">
                <a:solidFill>
                  <a:schemeClr val="accent1">
                    <a:lumMod val="75000"/>
                  </a:schemeClr>
                </a:solidFill>
                <a:effectLst/>
              </a:rPr>
              <a:t>ithout such an environment, healthy personalities and relationships would no be able to grow.</a:t>
            </a:r>
          </a:p>
        </p:txBody>
      </p:sp>
      <p:sp>
        <p:nvSpPr>
          <p:cNvPr id="3" name="TextBox 2">
            <a:extLst>
              <a:ext uri="{FF2B5EF4-FFF2-40B4-BE49-F238E27FC236}">
                <a16:creationId xmlns:a16="http://schemas.microsoft.com/office/drawing/2014/main" id="{9EAD5562-5992-4F4F-91CE-E0D394CB6E65}"/>
              </a:ext>
            </a:extLst>
          </p:cNvPr>
          <p:cNvSpPr txBox="1"/>
          <p:nvPr/>
        </p:nvSpPr>
        <p:spPr>
          <a:xfrm>
            <a:off x="5575300" y="1296988"/>
            <a:ext cx="6248400" cy="5463034"/>
          </a:xfrm>
          <a:prstGeom prst="rect">
            <a:avLst/>
          </a:prstGeom>
          <a:noFill/>
        </p:spPr>
        <p:txBody>
          <a:bodyPr wrap="square" rtlCol="0">
            <a:spAutoFit/>
          </a:bodyPr>
          <a:lstStyle/>
          <a:p>
            <a:pPr>
              <a:spcAft>
                <a:spcPts val="500"/>
              </a:spcAft>
            </a:pPr>
            <a:r>
              <a:rPr lang="en-GB" dirty="0">
                <a:solidFill>
                  <a:schemeClr val="accent1">
                    <a:lumMod val="75000"/>
                  </a:schemeClr>
                </a:solidFill>
              </a:rPr>
              <a:t>Rogers also suggested that:</a:t>
            </a:r>
          </a:p>
          <a:p>
            <a:pPr marL="285750" indent="-285750">
              <a:spcAft>
                <a:spcPts val="500"/>
              </a:spcAft>
              <a:buFont typeface="Arial" panose="020B0604020202020204" pitchFamily="34" charset="0"/>
              <a:buChar char="•"/>
            </a:pPr>
            <a:r>
              <a:rPr lang="en-GB" dirty="0">
                <a:solidFill>
                  <a:schemeClr val="accent1">
                    <a:lumMod val="75000"/>
                  </a:schemeClr>
                </a:solidFill>
              </a:rPr>
              <a:t>there are differences between how an individual sees themselves (self-concept) and how they would like to be (ideal self)</a:t>
            </a:r>
          </a:p>
          <a:p>
            <a:pPr marL="285750" indent="-285750">
              <a:spcAft>
                <a:spcPts val="500"/>
              </a:spcAft>
              <a:buFont typeface="Arial" panose="020B0604020202020204" pitchFamily="34" charset="0"/>
              <a:buChar char="•"/>
            </a:pPr>
            <a:r>
              <a:rPr lang="en-GB" dirty="0">
                <a:solidFill>
                  <a:schemeClr val="accent1">
                    <a:lumMod val="75000"/>
                  </a:schemeClr>
                </a:solidFill>
              </a:rPr>
              <a:t>self-concept is created and develops depending on whether an individual receives </a:t>
            </a:r>
            <a:r>
              <a:rPr lang="en-GB" b="1" dirty="0">
                <a:solidFill>
                  <a:schemeClr val="accent1">
                    <a:lumMod val="75000"/>
                  </a:schemeClr>
                </a:solidFill>
              </a:rPr>
              <a:t>unconditional positive regard </a:t>
            </a:r>
            <a:r>
              <a:rPr lang="en-GB" dirty="0">
                <a:solidFill>
                  <a:schemeClr val="accent1">
                    <a:lumMod val="75000"/>
                  </a:schemeClr>
                </a:solidFill>
              </a:rPr>
              <a:t>or whether </a:t>
            </a:r>
            <a:r>
              <a:rPr lang="en-GB" b="1" dirty="0">
                <a:solidFill>
                  <a:schemeClr val="accent1">
                    <a:lumMod val="75000"/>
                  </a:schemeClr>
                </a:solidFill>
              </a:rPr>
              <a:t>conditions of worth </a:t>
            </a:r>
            <a:r>
              <a:rPr lang="en-GB" dirty="0">
                <a:solidFill>
                  <a:schemeClr val="accent1">
                    <a:lumMod val="75000"/>
                  </a:schemeClr>
                </a:solidFill>
              </a:rPr>
              <a:t>are set for them</a:t>
            </a:r>
          </a:p>
          <a:p>
            <a:pPr marL="285750" indent="-285750">
              <a:spcAft>
                <a:spcPts val="500"/>
              </a:spcAft>
              <a:buFont typeface="Arial" panose="020B0604020202020204" pitchFamily="34" charset="0"/>
              <a:buChar char="•"/>
            </a:pPr>
            <a:r>
              <a:rPr lang="en-GB" dirty="0">
                <a:solidFill>
                  <a:schemeClr val="accent1">
                    <a:lumMod val="75000"/>
                  </a:schemeClr>
                </a:solidFill>
              </a:rPr>
              <a:t>if an individual has unconditional positive regard and receives love and acceptance they will experience </a:t>
            </a:r>
            <a:r>
              <a:rPr lang="en-GB" b="1" dirty="0">
                <a:solidFill>
                  <a:schemeClr val="accent1">
                    <a:lumMod val="75000"/>
                  </a:schemeClr>
                </a:solidFill>
              </a:rPr>
              <a:t>congruence</a:t>
            </a:r>
            <a:r>
              <a:rPr lang="en-GB" dirty="0">
                <a:solidFill>
                  <a:schemeClr val="accent1">
                    <a:lumMod val="75000"/>
                  </a:schemeClr>
                </a:solidFill>
              </a:rPr>
              <a:t> and become a fully-functioning person</a:t>
            </a:r>
          </a:p>
          <a:p>
            <a:pPr marL="285750" indent="-285750">
              <a:spcAft>
                <a:spcPts val="500"/>
              </a:spcAft>
              <a:buFont typeface="Arial" panose="020B0604020202020204" pitchFamily="34" charset="0"/>
              <a:buChar char="•"/>
            </a:pPr>
            <a:r>
              <a:rPr lang="en-GB" dirty="0">
                <a:solidFill>
                  <a:schemeClr val="accent1">
                    <a:lumMod val="75000"/>
                  </a:schemeClr>
                </a:solidFill>
              </a:rPr>
              <a:t>if an individual has set conditions of worth, then their ideal self becomes different to their self-concept and the individual will</a:t>
            </a:r>
            <a:r>
              <a:rPr lang="en-GB" b="1" dirty="0">
                <a:solidFill>
                  <a:schemeClr val="accent1">
                    <a:lumMod val="75000"/>
                  </a:schemeClr>
                </a:solidFill>
              </a:rPr>
              <a:t> </a:t>
            </a:r>
            <a:r>
              <a:rPr lang="en-GB" dirty="0">
                <a:solidFill>
                  <a:schemeClr val="accent1">
                    <a:lumMod val="75000"/>
                  </a:schemeClr>
                </a:solidFill>
              </a:rPr>
              <a:t>experience</a:t>
            </a:r>
            <a:r>
              <a:rPr lang="en-GB" b="1" dirty="0">
                <a:solidFill>
                  <a:schemeClr val="accent1">
                    <a:lumMod val="75000"/>
                  </a:schemeClr>
                </a:solidFill>
              </a:rPr>
              <a:t> incongruence</a:t>
            </a:r>
          </a:p>
          <a:p>
            <a:pPr marL="285750" indent="-285750">
              <a:spcAft>
                <a:spcPts val="500"/>
              </a:spcAft>
              <a:buFont typeface="Arial" panose="020B0604020202020204" pitchFamily="34" charset="0"/>
              <a:buChar char="•"/>
            </a:pPr>
            <a:r>
              <a:rPr lang="en-GB" dirty="0">
                <a:solidFill>
                  <a:schemeClr val="accent1">
                    <a:lumMod val="75000"/>
                  </a:schemeClr>
                </a:solidFill>
              </a:rPr>
              <a:t>many psychological problems are caused by incongruence (a mismatch between self-concept and ideal self)</a:t>
            </a:r>
          </a:p>
          <a:p>
            <a:r>
              <a:rPr lang="en-GB" dirty="0">
                <a:solidFill>
                  <a:schemeClr val="accent1">
                    <a:lumMod val="75000"/>
                  </a:schemeClr>
                </a:solidFill>
              </a:rPr>
              <a:t>He developed client-centred therapy/person-centred therapy that aimed to remove the incongruence.</a:t>
            </a:r>
          </a:p>
        </p:txBody>
      </p:sp>
    </p:spTree>
    <p:extLst>
      <p:ext uri="{BB962C8B-B14F-4D97-AF65-F5344CB8AC3E}">
        <p14:creationId xmlns:p14="http://schemas.microsoft.com/office/powerpoint/2010/main" val="2165860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177781"/>
            <a:ext cx="8883231" cy="954107"/>
          </a:xfrm>
          <a:prstGeom prst="rect">
            <a:avLst/>
          </a:prstGeom>
        </p:spPr>
        <p:txBody>
          <a:bodyPr wrap="square">
            <a:spAutoFit/>
          </a:bodyPr>
          <a:lstStyle/>
          <a:p>
            <a:r>
              <a:rPr lang="en-GB" sz="2800" dirty="0">
                <a:solidFill>
                  <a:schemeClr val="bg2"/>
                </a:solidFill>
              </a:rPr>
              <a:t>Strengths and limitations of Rogers’ humanistic theory and approach</a:t>
            </a:r>
            <a:endParaRPr lang="en-US" sz="2800" dirty="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2087090310"/>
              </p:ext>
            </p:extLst>
          </p:nvPr>
        </p:nvGraphicFramePr>
        <p:xfrm>
          <a:off x="846491" y="1826879"/>
          <a:ext cx="10292644" cy="3714478"/>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Focuses on the positivity and goodness of human nature.  </a:t>
                      </a:r>
                      <a:r>
                        <a:rPr lang="en-GB" sz="1800" b="0" i="0" kern="1200" dirty="0">
                          <a:solidFill>
                            <a:schemeClr val="accent1">
                              <a:lumMod val="75000"/>
                            </a:schemeClr>
                          </a:solidFill>
                          <a:effectLst/>
                          <a:latin typeface="+mn-lt"/>
                          <a:ea typeface="+mn-ea"/>
                          <a:cs typeface="+mn-cs"/>
                        </a:rPr>
                        <a:t>Less restrictive – allows a wider understanding of the complex nature of human behaviour.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Lacks a specific approach.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727438">
                <a:tc>
                  <a:txBody>
                    <a:bodyPr/>
                    <a:lstStyle/>
                    <a:p>
                      <a:r>
                        <a:rPr lang="en-GB" sz="1800" dirty="0">
                          <a:solidFill>
                            <a:schemeClr val="accent1">
                              <a:lumMod val="75000"/>
                            </a:schemeClr>
                          </a:solidFill>
                          <a:latin typeface="+mn-lt"/>
                        </a:rPr>
                        <a:t>Easy to understand and apply to successful therapy.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Difficult to apply to individuals with many personality or mental health disorders.</a:t>
                      </a: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r>
                        <a:rPr lang="en-GB" sz="1800" b="0" i="0" kern="1200" dirty="0">
                          <a:solidFill>
                            <a:schemeClr val="accent1">
                              <a:lumMod val="75000"/>
                            </a:schemeClr>
                          </a:solidFill>
                          <a:effectLst/>
                          <a:latin typeface="+mn-lt"/>
                          <a:ea typeface="+mn-ea"/>
                          <a:cs typeface="+mn-cs"/>
                        </a:rPr>
                        <a:t>Empowers individuals to develop their own inner resources to address issues.  Does not rely on therapist to find causes/treatments/ cures.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Humanistic theory is based on reality and a need to be healthy psychologically.  Individuals need to take responsibility for their actions, whether they are positive or negative.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bl>
          </a:graphicData>
        </a:graphic>
      </p:graphicFrame>
    </p:spTree>
    <p:extLst>
      <p:ext uri="{BB962C8B-B14F-4D97-AF65-F5344CB8AC3E}">
        <p14:creationId xmlns:p14="http://schemas.microsoft.com/office/powerpoint/2010/main" val="9269556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err="1">
                <a:ln w="0"/>
                <a:solidFill>
                  <a:schemeClr val="bg2"/>
                </a:solidFill>
              </a:rPr>
              <a:t>Behavioural</a:t>
            </a:r>
            <a:r>
              <a:rPr lang="en-US" sz="2800" dirty="0">
                <a:ln w="0"/>
                <a:solidFill>
                  <a:schemeClr val="bg2"/>
                </a:solidFill>
              </a:rPr>
              <a:t> theory</a:t>
            </a:r>
          </a:p>
        </p:txBody>
      </p:sp>
      <p:sp>
        <p:nvSpPr>
          <p:cNvPr id="7" name="TextBox 6">
            <a:extLst>
              <a:ext uri="{FF2B5EF4-FFF2-40B4-BE49-F238E27FC236}">
                <a16:creationId xmlns:a16="http://schemas.microsoft.com/office/drawing/2014/main" id="{479C65D6-6CB5-4216-9E13-35B30DA53E28}"/>
              </a:ext>
            </a:extLst>
          </p:cNvPr>
          <p:cNvSpPr txBox="1"/>
          <p:nvPr/>
        </p:nvSpPr>
        <p:spPr>
          <a:xfrm>
            <a:off x="522026" y="4356731"/>
            <a:ext cx="5256474" cy="2010807"/>
          </a:xfrm>
          <a:prstGeom prst="rect">
            <a:avLst/>
          </a:prstGeom>
          <a:noFill/>
        </p:spPr>
        <p:txBody>
          <a:bodyPr wrap="square">
            <a:spAutoFit/>
          </a:bodyPr>
          <a:lstStyle/>
          <a:p>
            <a:pPr>
              <a:spcAft>
                <a:spcPts val="1000"/>
              </a:spcAft>
            </a:pPr>
            <a:r>
              <a:rPr lang="en-GB" dirty="0">
                <a:solidFill>
                  <a:schemeClr val="accent1">
                    <a:lumMod val="75000"/>
                  </a:schemeClr>
                </a:solidFill>
                <a:cs typeface="Arial" panose="020B0604020202020204" pitchFamily="34" charset="0"/>
              </a:rPr>
              <a:t>Behavioural theory is also known as “Learning Theory’.</a:t>
            </a:r>
          </a:p>
          <a:p>
            <a:pPr>
              <a:spcAft>
                <a:spcPts val="1000"/>
              </a:spcAft>
            </a:pPr>
            <a:r>
              <a:rPr lang="en-GB" dirty="0">
                <a:solidFill>
                  <a:schemeClr val="accent1">
                    <a:lumMod val="75000"/>
                  </a:schemeClr>
                </a:solidFill>
                <a:cs typeface="Arial" panose="020B0604020202020204" pitchFamily="34" charset="0"/>
              </a:rPr>
              <a:t>It focuses on how we learn from our experiences and how they influence our behaviour.</a:t>
            </a:r>
          </a:p>
          <a:p>
            <a:r>
              <a:rPr lang="en-GB" dirty="0">
                <a:solidFill>
                  <a:schemeClr val="accent1">
                    <a:lumMod val="75000"/>
                  </a:schemeClr>
                </a:solidFill>
                <a:cs typeface="Arial" panose="020B0604020202020204" pitchFamily="34" charset="0"/>
              </a:rPr>
              <a:t>Ivan Pavlov, John Watson, and Burrhus F Skinner all developed behaviourist theories of learning.</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989919" y="1755739"/>
            <a:ext cx="5680055" cy="4524315"/>
          </a:xfrm>
          <a:prstGeom prst="rect">
            <a:avLst/>
          </a:prstGeom>
          <a:noFill/>
        </p:spPr>
        <p:txBody>
          <a:bodyPr wrap="square">
            <a:spAutoFit/>
          </a:bodyPr>
          <a:lstStyle/>
          <a:p>
            <a:pPr algn="l" fontAlgn="base"/>
            <a:r>
              <a:rPr lang="en-GB" b="0" i="0" dirty="0">
                <a:solidFill>
                  <a:schemeClr val="accent1">
                    <a:lumMod val="75000"/>
                  </a:schemeClr>
                </a:solidFill>
                <a:effectLst/>
                <a:cs typeface="Arial" panose="020B0604020202020204" pitchFamily="34" charset="0"/>
              </a:rPr>
              <a:t>There are three main assumptions of behavioural theory:</a:t>
            </a:r>
          </a:p>
          <a:p>
            <a:pPr algn="l" fontAlgn="base"/>
            <a:endParaRPr lang="en-GB" b="0" i="0" dirty="0">
              <a:solidFill>
                <a:schemeClr val="accent1">
                  <a:lumMod val="75000"/>
                </a:schemeClr>
              </a:solidFill>
              <a:effectLst/>
              <a:cs typeface="Arial" panose="020B0604020202020204" pitchFamily="34" charset="0"/>
            </a:endParaRPr>
          </a:p>
          <a:p>
            <a:pPr marL="285750" indent="-285750" algn="l" fontAlgn="base">
              <a:buFont typeface="Arial" panose="020B0604020202020204" pitchFamily="34" charset="0"/>
              <a:buChar char="•"/>
            </a:pPr>
            <a:r>
              <a:rPr lang="en-GB" b="1" dirty="0">
                <a:solidFill>
                  <a:schemeClr val="accent1">
                    <a:lumMod val="75000"/>
                  </a:schemeClr>
                </a:solidFill>
                <a:cs typeface="Arial" panose="020B0604020202020204" pitchFamily="34" charset="0"/>
              </a:rPr>
              <a:t>nearly all behaviour is learnt </a:t>
            </a:r>
            <a:r>
              <a:rPr lang="en-GB" dirty="0">
                <a:solidFill>
                  <a:schemeClr val="accent1">
                    <a:lumMod val="75000"/>
                  </a:schemeClr>
                </a:solidFill>
                <a:cs typeface="Arial" panose="020B0604020202020204" pitchFamily="34" charset="0"/>
              </a:rPr>
              <a:t>– except for a few reflexes (e.g. blinking) and instincts (running away from danger)</a:t>
            </a:r>
            <a:endParaRPr lang="en-GB" b="1" dirty="0">
              <a:solidFill>
                <a:schemeClr val="accent1">
                  <a:lumMod val="75000"/>
                </a:schemeClr>
              </a:solidFill>
              <a:cs typeface="Arial" panose="020B0604020202020204" pitchFamily="34" charset="0"/>
            </a:endParaRPr>
          </a:p>
          <a:p>
            <a:pPr algn="l" fontAlgn="base"/>
            <a:endParaRPr lang="en-GB" dirty="0">
              <a:solidFill>
                <a:schemeClr val="accent1">
                  <a:lumMod val="75000"/>
                </a:schemeClr>
              </a:solidFill>
              <a:cs typeface="Arial" panose="020B0604020202020204" pitchFamily="34" charset="0"/>
            </a:endParaRPr>
          </a:p>
          <a:p>
            <a:pPr marL="285750" indent="-285750" algn="l" fontAlgn="base">
              <a:buFont typeface="Arial" panose="020B0604020202020204" pitchFamily="34" charset="0"/>
              <a:buChar char="•"/>
            </a:pPr>
            <a:r>
              <a:rPr lang="en-GB" b="1" dirty="0">
                <a:solidFill>
                  <a:schemeClr val="accent1">
                    <a:lumMod val="75000"/>
                  </a:schemeClr>
                </a:solidFill>
                <a:cs typeface="Arial" panose="020B0604020202020204" pitchFamily="34" charset="0"/>
              </a:rPr>
              <a:t>a</a:t>
            </a:r>
            <a:r>
              <a:rPr lang="en-GB" b="1" i="0" dirty="0">
                <a:solidFill>
                  <a:schemeClr val="accent1">
                    <a:lumMod val="75000"/>
                  </a:schemeClr>
                </a:solidFill>
                <a:effectLst/>
                <a:cs typeface="Arial" panose="020B0604020202020204" pitchFamily="34" charset="0"/>
              </a:rPr>
              <a:t>nimals and humans learn the same way </a:t>
            </a:r>
            <a:r>
              <a:rPr lang="en-GB" dirty="0">
                <a:solidFill>
                  <a:schemeClr val="accent1">
                    <a:lumMod val="75000"/>
                  </a:schemeClr>
                </a:solidFill>
                <a:cs typeface="Arial" panose="020B0604020202020204" pitchFamily="34" charset="0"/>
              </a:rPr>
              <a:t>– e.g. we can learn to drive a car through the same principles as a cat learning to use a cat-flap – this is based on stimulus-response associations</a:t>
            </a:r>
            <a:endParaRPr lang="en-GB" i="0" dirty="0">
              <a:solidFill>
                <a:schemeClr val="accent1">
                  <a:lumMod val="75000"/>
                </a:schemeClr>
              </a:solidFill>
              <a:effectLst/>
              <a:cs typeface="Arial" panose="020B0604020202020204" pitchFamily="34" charset="0"/>
            </a:endParaRPr>
          </a:p>
          <a:p>
            <a:pPr algn="l" fontAlgn="base"/>
            <a:endParaRPr lang="en-GB" b="1" i="0" dirty="0">
              <a:solidFill>
                <a:schemeClr val="accent1">
                  <a:lumMod val="75000"/>
                </a:schemeClr>
              </a:solidFill>
              <a:effectLst/>
              <a:cs typeface="Arial" panose="020B0604020202020204" pitchFamily="34" charset="0"/>
            </a:endParaRPr>
          </a:p>
          <a:p>
            <a:pPr marL="285750" indent="-285750" algn="l" fontAlgn="base">
              <a:buFont typeface="Arial" panose="020B0604020202020204" pitchFamily="34" charset="0"/>
              <a:buChar char="•"/>
            </a:pPr>
            <a:r>
              <a:rPr lang="en-GB" b="1" dirty="0">
                <a:solidFill>
                  <a:schemeClr val="accent1">
                    <a:lumMod val="75000"/>
                  </a:schemeClr>
                </a:solidFill>
                <a:cs typeface="Arial" panose="020B0604020202020204" pitchFamily="34" charset="0"/>
              </a:rPr>
              <a:t>the ‘mind’ is irrelevant</a:t>
            </a:r>
            <a:r>
              <a:rPr lang="en-GB" dirty="0">
                <a:solidFill>
                  <a:schemeClr val="accent1">
                    <a:lumMod val="75000"/>
                  </a:schemeClr>
                </a:solidFill>
                <a:cs typeface="Arial" panose="020B0604020202020204" pitchFamily="34" charset="0"/>
              </a:rPr>
              <a:t> – we are unable to observe and measure what an individual thinks. Measurable data can only be obtained by studying behaviour.</a:t>
            </a:r>
            <a:endParaRPr lang="en-GB" b="1" i="0" dirty="0">
              <a:solidFill>
                <a:schemeClr val="accent1">
                  <a:lumMod val="75000"/>
                </a:schemeClr>
              </a:solidFill>
              <a:effectLst/>
              <a:cs typeface="Arial" panose="020B0604020202020204" pitchFamily="34" charset="0"/>
            </a:endParaRPr>
          </a:p>
        </p:txBody>
      </p:sp>
      <p:pic>
        <p:nvPicPr>
          <p:cNvPr id="4098" name="Picture 2" descr="yellow labrador retriever puppy sitting on floor">
            <a:extLst>
              <a:ext uri="{FF2B5EF4-FFF2-40B4-BE49-F238E27FC236}">
                <a16:creationId xmlns:a16="http://schemas.microsoft.com/office/drawing/2014/main" id="{32CE51FD-1088-40E8-A7FF-611DEBDB24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889" y="1386894"/>
            <a:ext cx="1918447" cy="286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9136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523220"/>
          </a:xfrm>
          <a:prstGeom prst="rect">
            <a:avLst/>
          </a:prstGeom>
        </p:spPr>
        <p:txBody>
          <a:bodyPr wrap="square">
            <a:spAutoFit/>
          </a:bodyPr>
          <a:lstStyle/>
          <a:p>
            <a:r>
              <a:rPr lang="en-US" sz="2800" dirty="0">
                <a:solidFill>
                  <a:schemeClr val="bg2"/>
                </a:solidFill>
                <a:latin typeface="+mn-lt"/>
                <a:ea typeface="+mj-lt"/>
                <a:cs typeface="+mj-lt"/>
              </a:rPr>
              <a:t>Key psychological theories</a:t>
            </a:r>
            <a:endParaRPr lang="en-US" sz="2800" dirty="0">
              <a:ln w="0"/>
              <a:solidFill>
                <a:schemeClr val="bg2"/>
              </a:solidFill>
            </a:endParaRPr>
          </a:p>
        </p:txBody>
      </p:sp>
      <p:sp>
        <p:nvSpPr>
          <p:cNvPr id="6" name="Content Placeholder 6">
            <a:extLst>
              <a:ext uri="{FF2B5EF4-FFF2-40B4-BE49-F238E27FC236}">
                <a16:creationId xmlns:a16="http://schemas.microsoft.com/office/drawing/2014/main" id="{6DF6DC7B-B1B7-4E6D-954D-A52DB4805FC3}"/>
              </a:ext>
            </a:extLst>
          </p:cNvPr>
          <p:cNvSpPr txBox="1">
            <a:spLocks/>
          </p:cNvSpPr>
          <p:nvPr/>
        </p:nvSpPr>
        <p:spPr>
          <a:xfrm>
            <a:off x="591543" y="1825626"/>
            <a:ext cx="11008914" cy="1955542"/>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ea typeface="+mn-lt"/>
                <a:cs typeface="+mn-lt"/>
              </a:rPr>
              <a:t>Content covered:</a:t>
            </a:r>
          </a:p>
          <a:p>
            <a:pPr marL="457200" indent="-457200" algn="l">
              <a:buFont typeface="Arial" panose="020B0604020202020204" pitchFamily="34" charset="0"/>
              <a:buChar char="•"/>
            </a:pPr>
            <a:r>
              <a:rPr lang="en-GB" sz="2400" dirty="0">
                <a:ea typeface="+mn-lt"/>
                <a:cs typeface="+mn-lt"/>
              </a:rPr>
              <a:t>how the key psychological perspectives and associated theories relate to human behaviour</a:t>
            </a:r>
          </a:p>
          <a:p>
            <a:pPr marL="457200" indent="-457200" algn="l">
              <a:buFont typeface="Arial" panose="020B0604020202020204" pitchFamily="34" charset="0"/>
              <a:buChar char="•"/>
            </a:pPr>
            <a:r>
              <a:rPr lang="en-GB" dirty="0">
                <a:ea typeface="+mn-lt"/>
                <a:cs typeface="+mn-lt"/>
              </a:rPr>
              <a:t>t</a:t>
            </a:r>
            <a:r>
              <a:rPr lang="en-GB" sz="2400" dirty="0">
                <a:ea typeface="+mn-lt"/>
                <a:cs typeface="+mn-lt"/>
              </a:rPr>
              <a:t>he strengths and limitations of the different theories and approaches</a:t>
            </a:r>
            <a:endParaRPr lang="en-GB" dirty="0">
              <a:solidFill>
                <a:srgbClr val="000000"/>
              </a:solidFill>
              <a:ea typeface="+mn-lt"/>
              <a:cs typeface="+mn-lt"/>
            </a:endParaRPr>
          </a:p>
          <a:p>
            <a:endParaRPr lang="en-GB" dirty="0">
              <a:cs typeface="Calibri" panose="020F0502020204030204"/>
            </a:endParaRPr>
          </a:p>
        </p:txBody>
      </p:sp>
    </p:spTree>
    <p:extLst>
      <p:ext uri="{BB962C8B-B14F-4D97-AF65-F5344CB8AC3E}">
        <p14:creationId xmlns:p14="http://schemas.microsoft.com/office/powerpoint/2010/main" val="2242577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err="1">
                <a:ln w="0"/>
                <a:solidFill>
                  <a:schemeClr val="bg2"/>
                </a:solidFill>
              </a:rPr>
              <a:t>Behavioural</a:t>
            </a:r>
            <a:r>
              <a:rPr lang="en-US" sz="2800" dirty="0">
                <a:ln w="0"/>
                <a:solidFill>
                  <a:schemeClr val="bg2"/>
                </a:solidFill>
              </a:rPr>
              <a:t> theory</a:t>
            </a:r>
          </a:p>
        </p:txBody>
      </p:sp>
      <p:pic>
        <p:nvPicPr>
          <p:cNvPr id="4098" name="Picture 2" descr="yellow labrador retriever puppy sitting on floor">
            <a:extLst>
              <a:ext uri="{FF2B5EF4-FFF2-40B4-BE49-F238E27FC236}">
                <a16:creationId xmlns:a16="http://schemas.microsoft.com/office/drawing/2014/main" id="{32CE51FD-1088-40E8-A7FF-611DEBDB24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889" y="1386894"/>
            <a:ext cx="1918447" cy="28637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7CCDF35-8897-43EE-B774-240346F566B3}"/>
              </a:ext>
            </a:extLst>
          </p:cNvPr>
          <p:cNvSpPr txBox="1"/>
          <p:nvPr/>
        </p:nvSpPr>
        <p:spPr>
          <a:xfrm>
            <a:off x="753034" y="4455443"/>
            <a:ext cx="5342966" cy="2031325"/>
          </a:xfrm>
          <a:prstGeom prst="rect">
            <a:avLst/>
          </a:prstGeom>
          <a:noFill/>
        </p:spPr>
        <p:txBody>
          <a:bodyPr wrap="square">
            <a:spAutoFit/>
          </a:bodyPr>
          <a:lstStyle/>
          <a:p>
            <a:r>
              <a:rPr lang="en-GB" dirty="0">
                <a:solidFill>
                  <a:schemeClr val="accent1">
                    <a:lumMod val="75000"/>
                  </a:schemeClr>
                </a:solidFill>
                <a:cs typeface="Arial" panose="020B0604020202020204" pitchFamily="34" charset="0"/>
              </a:rPr>
              <a:t>In the early 1900s, Ivan Pavlov studied how</a:t>
            </a:r>
          </a:p>
          <a:p>
            <a:r>
              <a:rPr lang="en-GB" dirty="0">
                <a:solidFill>
                  <a:schemeClr val="accent1">
                    <a:lumMod val="75000"/>
                  </a:schemeClr>
                </a:solidFill>
                <a:cs typeface="Arial" panose="020B0604020202020204" pitchFamily="34" charset="0"/>
              </a:rPr>
              <a:t>dogs’ salivation helped them to digest and noticed they sometimes salivated before getting food.</a:t>
            </a:r>
          </a:p>
          <a:p>
            <a:endParaRPr lang="en-GB" dirty="0">
              <a:solidFill>
                <a:schemeClr val="accent1">
                  <a:lumMod val="75000"/>
                </a:schemeClr>
              </a:solidFill>
              <a:cs typeface="Arial" panose="020B0604020202020204" pitchFamily="34" charset="0"/>
            </a:endParaRPr>
          </a:p>
          <a:p>
            <a:r>
              <a:rPr lang="en-GB" dirty="0">
                <a:solidFill>
                  <a:schemeClr val="accent1">
                    <a:lumMod val="75000"/>
                  </a:schemeClr>
                </a:solidFill>
                <a:cs typeface="Arial" panose="020B0604020202020204" pitchFamily="34" charset="0"/>
              </a:rPr>
              <a:t>He realised that they associated food with another stimulus and carried out a series of experiments to confirm his theory of </a:t>
            </a:r>
            <a:r>
              <a:rPr lang="en-GB" b="1" dirty="0">
                <a:solidFill>
                  <a:schemeClr val="accent1">
                    <a:lumMod val="75000"/>
                  </a:schemeClr>
                </a:solidFill>
                <a:cs typeface="Arial" panose="020B0604020202020204" pitchFamily="34" charset="0"/>
              </a:rPr>
              <a:t>classical conditioning.</a:t>
            </a:r>
          </a:p>
        </p:txBody>
      </p:sp>
      <p:sp>
        <p:nvSpPr>
          <p:cNvPr id="8" name="TextBox 7">
            <a:extLst>
              <a:ext uri="{FF2B5EF4-FFF2-40B4-BE49-F238E27FC236}">
                <a16:creationId xmlns:a16="http://schemas.microsoft.com/office/drawing/2014/main" id="{2AA5D29C-CBE6-4F01-A905-A9CF388514A9}"/>
              </a:ext>
            </a:extLst>
          </p:cNvPr>
          <p:cNvSpPr txBox="1"/>
          <p:nvPr/>
        </p:nvSpPr>
        <p:spPr>
          <a:xfrm>
            <a:off x="6401518" y="2239451"/>
            <a:ext cx="5378823" cy="4247317"/>
          </a:xfrm>
          <a:prstGeom prst="rect">
            <a:avLst/>
          </a:prstGeom>
          <a:noFill/>
        </p:spPr>
        <p:txBody>
          <a:bodyPr wrap="square" rtlCol="0">
            <a:spAutoFit/>
          </a:bodyPr>
          <a:lstStyle/>
          <a:p>
            <a:r>
              <a:rPr lang="en-GB" dirty="0">
                <a:solidFill>
                  <a:schemeClr val="accent1">
                    <a:lumMod val="75000"/>
                  </a:schemeClr>
                </a:solidFill>
              </a:rPr>
              <a:t>Pavlov rang a bell whenever he gave the dogs food.</a:t>
            </a:r>
          </a:p>
          <a:p>
            <a:endParaRPr lang="en-GB" dirty="0">
              <a:solidFill>
                <a:schemeClr val="accent1">
                  <a:lumMod val="75000"/>
                </a:schemeClr>
              </a:solidFill>
            </a:endParaRPr>
          </a:p>
          <a:p>
            <a:r>
              <a:rPr lang="en-GB" dirty="0">
                <a:solidFill>
                  <a:schemeClr val="accent1">
                    <a:lumMod val="75000"/>
                  </a:schemeClr>
                </a:solidFill>
              </a:rPr>
              <a:t>He then rang the bell without giving the dogs food and noticed they salivated. The sound of the bell on it’s own caused the dogs to salivate.</a:t>
            </a:r>
          </a:p>
          <a:p>
            <a:endParaRPr lang="en-GB" dirty="0">
              <a:solidFill>
                <a:schemeClr val="accent1">
                  <a:lumMod val="75000"/>
                </a:schemeClr>
              </a:solidFill>
            </a:endParaRPr>
          </a:p>
          <a:p>
            <a:r>
              <a:rPr lang="en-GB" dirty="0">
                <a:solidFill>
                  <a:schemeClr val="accent1">
                    <a:lumMod val="75000"/>
                  </a:schemeClr>
                </a:solidFill>
              </a:rPr>
              <a:t>When dogs saw food they salivated – </a:t>
            </a:r>
            <a:r>
              <a:rPr lang="en-GB" b="1" dirty="0">
                <a:solidFill>
                  <a:schemeClr val="accent1">
                    <a:lumMod val="75000"/>
                  </a:schemeClr>
                </a:solidFill>
              </a:rPr>
              <a:t>a reflex </a:t>
            </a:r>
            <a:r>
              <a:rPr lang="en-GB" dirty="0">
                <a:solidFill>
                  <a:schemeClr val="accent1">
                    <a:lumMod val="75000"/>
                  </a:schemeClr>
                </a:solidFill>
              </a:rPr>
              <a:t>( an automatic unlearned response).</a:t>
            </a:r>
          </a:p>
          <a:p>
            <a:r>
              <a:rPr lang="en-GB" dirty="0">
                <a:solidFill>
                  <a:schemeClr val="accent1">
                    <a:lumMod val="75000"/>
                  </a:schemeClr>
                </a:solidFill>
              </a:rPr>
              <a:t>Food is an </a:t>
            </a:r>
            <a:r>
              <a:rPr lang="en-GB" b="1" dirty="0">
                <a:solidFill>
                  <a:schemeClr val="accent1">
                    <a:lumMod val="75000"/>
                  </a:schemeClr>
                </a:solidFill>
              </a:rPr>
              <a:t>unconditioned stimulus</a:t>
            </a:r>
            <a:r>
              <a:rPr lang="en-GB" dirty="0">
                <a:solidFill>
                  <a:schemeClr val="accent1">
                    <a:lumMod val="75000"/>
                  </a:schemeClr>
                </a:solidFill>
              </a:rPr>
              <a:t>.</a:t>
            </a:r>
          </a:p>
          <a:p>
            <a:r>
              <a:rPr lang="en-GB" dirty="0">
                <a:solidFill>
                  <a:schemeClr val="accent1">
                    <a:lumMod val="75000"/>
                  </a:schemeClr>
                </a:solidFill>
              </a:rPr>
              <a:t>Salivation is an </a:t>
            </a:r>
            <a:r>
              <a:rPr lang="en-GB" b="1" dirty="0">
                <a:solidFill>
                  <a:schemeClr val="accent1">
                    <a:lumMod val="75000"/>
                  </a:schemeClr>
                </a:solidFill>
              </a:rPr>
              <a:t>unlearned response</a:t>
            </a:r>
            <a:r>
              <a:rPr lang="en-GB" dirty="0">
                <a:solidFill>
                  <a:schemeClr val="accent1">
                    <a:lumMod val="75000"/>
                  </a:schemeClr>
                </a:solidFill>
              </a:rPr>
              <a:t>.</a:t>
            </a:r>
          </a:p>
          <a:p>
            <a:endParaRPr lang="en-GB" dirty="0">
              <a:solidFill>
                <a:schemeClr val="accent1">
                  <a:lumMod val="75000"/>
                </a:schemeClr>
              </a:solidFill>
            </a:endParaRPr>
          </a:p>
          <a:p>
            <a:r>
              <a:rPr lang="en-GB" dirty="0">
                <a:solidFill>
                  <a:schemeClr val="accent1">
                    <a:lumMod val="75000"/>
                  </a:schemeClr>
                </a:solidFill>
              </a:rPr>
              <a:t>The bell had become a </a:t>
            </a:r>
            <a:r>
              <a:rPr lang="en-GB" b="1" dirty="0">
                <a:solidFill>
                  <a:schemeClr val="accent1">
                    <a:lumMod val="75000"/>
                  </a:schemeClr>
                </a:solidFill>
              </a:rPr>
              <a:t>conditioned stimulus </a:t>
            </a:r>
            <a:r>
              <a:rPr lang="en-GB" dirty="0">
                <a:solidFill>
                  <a:schemeClr val="accent1">
                    <a:lumMod val="75000"/>
                  </a:schemeClr>
                </a:solidFill>
              </a:rPr>
              <a:t>and the salivation had become a </a:t>
            </a:r>
            <a:r>
              <a:rPr lang="en-GB" b="1" dirty="0">
                <a:solidFill>
                  <a:schemeClr val="accent1">
                    <a:lumMod val="75000"/>
                  </a:schemeClr>
                </a:solidFill>
              </a:rPr>
              <a:t>conditioned response</a:t>
            </a:r>
            <a:r>
              <a:rPr lang="en-GB" dirty="0">
                <a:solidFill>
                  <a:schemeClr val="accent1">
                    <a:lumMod val="75000"/>
                  </a:schemeClr>
                </a:solidFill>
              </a:rPr>
              <a:t>.</a:t>
            </a:r>
          </a:p>
        </p:txBody>
      </p:sp>
    </p:spTree>
    <p:extLst>
      <p:ext uri="{BB962C8B-B14F-4D97-AF65-F5344CB8AC3E}">
        <p14:creationId xmlns:p14="http://schemas.microsoft.com/office/powerpoint/2010/main" val="1475212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err="1">
                <a:ln w="0"/>
                <a:solidFill>
                  <a:schemeClr val="bg2"/>
                </a:solidFill>
              </a:rPr>
              <a:t>Behavioural</a:t>
            </a:r>
            <a:r>
              <a:rPr lang="en-US" sz="2800" dirty="0">
                <a:ln w="0"/>
                <a:solidFill>
                  <a:schemeClr val="bg2"/>
                </a:solidFill>
              </a:rPr>
              <a:t> theory</a:t>
            </a:r>
          </a:p>
        </p:txBody>
      </p:sp>
      <p:sp>
        <p:nvSpPr>
          <p:cNvPr id="2" name="TextBox 1">
            <a:extLst>
              <a:ext uri="{FF2B5EF4-FFF2-40B4-BE49-F238E27FC236}">
                <a16:creationId xmlns:a16="http://schemas.microsoft.com/office/drawing/2014/main" id="{9600A177-0C8D-4FFE-A200-6EF9748B2CE6}"/>
              </a:ext>
            </a:extLst>
          </p:cNvPr>
          <p:cNvSpPr txBox="1"/>
          <p:nvPr/>
        </p:nvSpPr>
        <p:spPr>
          <a:xfrm>
            <a:off x="5524500" y="1233488"/>
            <a:ext cx="6111689" cy="5478423"/>
          </a:xfrm>
          <a:prstGeom prst="rect">
            <a:avLst/>
          </a:prstGeom>
          <a:noFill/>
        </p:spPr>
        <p:txBody>
          <a:bodyPr wrap="square" rtlCol="0">
            <a:spAutoFit/>
          </a:bodyPr>
          <a:lstStyle/>
          <a:p>
            <a:pPr>
              <a:spcAft>
                <a:spcPts val="1000"/>
              </a:spcAft>
            </a:pPr>
            <a:r>
              <a:rPr lang="en-GB" sz="2000" dirty="0">
                <a:solidFill>
                  <a:schemeClr val="accent1">
                    <a:lumMod val="75000"/>
                  </a:schemeClr>
                </a:solidFill>
                <a:cs typeface="Arial" panose="020B0604020202020204" pitchFamily="34" charset="0"/>
              </a:rPr>
              <a:t>Watson’s theory:</a:t>
            </a:r>
          </a:p>
          <a:p>
            <a:pPr marL="285750" indent="-285750">
              <a:spcAft>
                <a:spcPts val="1000"/>
              </a:spcAft>
              <a:buFont typeface="Arial" panose="020B0604020202020204" pitchFamily="34" charset="0"/>
              <a:buChar char="•"/>
            </a:pPr>
            <a:r>
              <a:rPr lang="en-GB" sz="2000" dirty="0">
                <a:solidFill>
                  <a:schemeClr val="accent1">
                    <a:lumMod val="75000"/>
                  </a:schemeClr>
                </a:solidFill>
                <a:cs typeface="Arial" panose="020B0604020202020204" pitchFamily="34" charset="0"/>
              </a:rPr>
              <a:t>considered psychology as a science, the goal being how to predict and control behaviour</a:t>
            </a:r>
          </a:p>
          <a:p>
            <a:pPr marL="285750" indent="-285750">
              <a:spcAft>
                <a:spcPts val="1000"/>
              </a:spcAft>
              <a:buFont typeface="Arial" panose="020B0604020202020204" pitchFamily="34" charset="0"/>
              <a:buChar char="•"/>
            </a:pPr>
            <a:r>
              <a:rPr lang="en-GB" sz="2000" dirty="0">
                <a:solidFill>
                  <a:schemeClr val="accent1">
                    <a:lumMod val="75000"/>
                  </a:schemeClr>
                </a:solidFill>
                <a:cs typeface="Arial" panose="020B0604020202020204" pitchFamily="34" charset="0"/>
              </a:rPr>
              <a:t>ruled out any influence of DNA or internal mental state on an individual’s behaviour</a:t>
            </a:r>
          </a:p>
          <a:p>
            <a:pPr marL="285750" indent="-285750">
              <a:spcAft>
                <a:spcPts val="1000"/>
              </a:spcAft>
              <a:buFont typeface="Arial" panose="020B0604020202020204" pitchFamily="34" charset="0"/>
              <a:buChar char="•"/>
            </a:pPr>
            <a:r>
              <a:rPr lang="en-GB" sz="2000" dirty="0">
                <a:solidFill>
                  <a:schemeClr val="accent1">
                    <a:lumMod val="75000"/>
                  </a:schemeClr>
                </a:solidFill>
                <a:cs typeface="Arial" panose="020B0604020202020204" pitchFamily="34" charset="0"/>
              </a:rPr>
              <a:t>assumed that, when an individual is born, their mind is a blank state and they learn behaviour from others and things around them</a:t>
            </a:r>
            <a:endParaRPr lang="en-GB" sz="2000" dirty="0">
              <a:solidFill>
                <a:schemeClr val="accent1">
                  <a:lumMod val="75000"/>
                </a:schemeClr>
              </a:solidFill>
            </a:endParaRPr>
          </a:p>
          <a:p>
            <a:pPr>
              <a:spcAft>
                <a:spcPts val="1000"/>
              </a:spcAft>
            </a:pPr>
            <a:r>
              <a:rPr lang="en-GB" sz="2000" dirty="0">
                <a:solidFill>
                  <a:schemeClr val="accent1">
                    <a:lumMod val="75000"/>
                  </a:schemeClr>
                </a:solidFill>
              </a:rPr>
              <a:t>This process of learning can be applied to human development.</a:t>
            </a:r>
          </a:p>
          <a:p>
            <a:pPr>
              <a:spcAft>
                <a:spcPts val="1000"/>
              </a:spcAft>
            </a:pPr>
            <a:r>
              <a:rPr lang="en-GB" sz="2000" dirty="0">
                <a:solidFill>
                  <a:schemeClr val="accent1">
                    <a:lumMod val="75000"/>
                  </a:schemeClr>
                </a:solidFill>
              </a:rPr>
              <a:t>Babies learn to associate their mother’s voice with happiness through their mother talking to them whilst feeding and changing their nappy. </a:t>
            </a:r>
          </a:p>
          <a:p>
            <a:r>
              <a:rPr lang="en-GB" sz="2000" dirty="0">
                <a:solidFill>
                  <a:schemeClr val="accent1">
                    <a:lumMod val="75000"/>
                  </a:schemeClr>
                </a:solidFill>
              </a:rPr>
              <a:t>They learn to smile back when their mother smiles at them and cry when their mother raises their voice.</a:t>
            </a:r>
          </a:p>
        </p:txBody>
      </p:sp>
      <p:sp>
        <p:nvSpPr>
          <p:cNvPr id="7" name="TextBox 6">
            <a:extLst>
              <a:ext uri="{FF2B5EF4-FFF2-40B4-BE49-F238E27FC236}">
                <a16:creationId xmlns:a16="http://schemas.microsoft.com/office/drawing/2014/main" id="{479C65D6-6CB5-4216-9E13-35B30DA53E28}"/>
              </a:ext>
            </a:extLst>
          </p:cNvPr>
          <p:cNvSpPr txBox="1"/>
          <p:nvPr/>
        </p:nvSpPr>
        <p:spPr>
          <a:xfrm>
            <a:off x="522026" y="4841042"/>
            <a:ext cx="4593294" cy="707886"/>
          </a:xfrm>
          <a:prstGeom prst="rect">
            <a:avLst/>
          </a:prstGeom>
          <a:noFill/>
        </p:spPr>
        <p:txBody>
          <a:bodyPr wrap="square">
            <a:spAutoFit/>
          </a:bodyPr>
          <a:lstStyle/>
          <a:p>
            <a:r>
              <a:rPr lang="en-GB" sz="2000" dirty="0">
                <a:solidFill>
                  <a:schemeClr val="accent1">
                    <a:lumMod val="75000"/>
                  </a:schemeClr>
                </a:solidFill>
                <a:cs typeface="Arial" panose="020B0604020202020204" pitchFamily="34" charset="0"/>
              </a:rPr>
              <a:t>In the early1900s, John Watson devised methodological behaviourism. </a:t>
            </a:r>
          </a:p>
        </p:txBody>
      </p:sp>
      <p:pic>
        <p:nvPicPr>
          <p:cNvPr id="7172" name="Picture 4" descr="woman in pink knit cap carrying baby in pink knit cap">
            <a:extLst>
              <a:ext uri="{FF2B5EF4-FFF2-40B4-BE49-F238E27FC236}">
                <a16:creationId xmlns:a16="http://schemas.microsoft.com/office/drawing/2014/main" id="{529B7B98-AB9E-4219-A97A-EAB7B90742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3156" y="2016958"/>
            <a:ext cx="3391034" cy="2421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7954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00A177-0C8D-4FFE-A200-6EF9748B2CE6}"/>
              </a:ext>
            </a:extLst>
          </p:cNvPr>
          <p:cNvSpPr txBox="1"/>
          <p:nvPr/>
        </p:nvSpPr>
        <p:spPr>
          <a:xfrm>
            <a:off x="4991100" y="1227230"/>
            <a:ext cx="6794500" cy="5770811"/>
          </a:xfrm>
          <a:prstGeom prst="rect">
            <a:avLst/>
          </a:prstGeom>
          <a:noFill/>
        </p:spPr>
        <p:txBody>
          <a:bodyPr wrap="square" rtlCol="0">
            <a:spAutoFit/>
          </a:bodyPr>
          <a:lstStyle/>
          <a:p>
            <a:pPr>
              <a:spcAft>
                <a:spcPts val="500"/>
              </a:spcAft>
            </a:pPr>
            <a:r>
              <a:rPr lang="en-GB" dirty="0">
                <a:solidFill>
                  <a:schemeClr val="accent1">
                    <a:lumMod val="75000"/>
                  </a:schemeClr>
                </a:solidFill>
                <a:cs typeface="Arial" panose="020B0604020202020204" pitchFamily="34" charset="0"/>
              </a:rPr>
              <a:t>Skinner’s theory proposed that:</a:t>
            </a:r>
          </a:p>
          <a:p>
            <a:pPr marL="285750" indent="-285750">
              <a:spcAft>
                <a:spcPts val="500"/>
              </a:spcAft>
              <a:buFont typeface="Arial" panose="020B0604020202020204" pitchFamily="34" charset="0"/>
              <a:buChar char="•"/>
            </a:pPr>
            <a:r>
              <a:rPr lang="en-GB" dirty="0">
                <a:solidFill>
                  <a:schemeClr val="accent1">
                    <a:lumMod val="75000"/>
                  </a:schemeClr>
                </a:solidFill>
                <a:cs typeface="Arial" panose="020B0604020202020204" pitchFamily="34" charset="0"/>
              </a:rPr>
              <a:t>learning is caused by the consequences of our actions</a:t>
            </a:r>
          </a:p>
          <a:p>
            <a:pPr marL="285750" indent="-285750">
              <a:spcAft>
                <a:spcPts val="500"/>
              </a:spcAft>
              <a:buFont typeface="Arial" panose="020B0604020202020204" pitchFamily="34" charset="0"/>
              <a:buChar char="•"/>
            </a:pPr>
            <a:r>
              <a:rPr lang="en-GB" dirty="0">
                <a:solidFill>
                  <a:schemeClr val="accent1">
                    <a:lumMod val="75000"/>
                  </a:schemeClr>
                </a:solidFill>
                <a:cs typeface="Arial" panose="020B0604020202020204" pitchFamily="34" charset="0"/>
              </a:rPr>
              <a:t>individuals learn to associate actions with the pleasure or discomfort that follows</a:t>
            </a:r>
          </a:p>
          <a:p>
            <a:pPr marL="285750" indent="-285750">
              <a:spcAft>
                <a:spcPts val="500"/>
              </a:spcAft>
              <a:buFont typeface="Arial" panose="020B0604020202020204" pitchFamily="34" charset="0"/>
              <a:buChar char="•"/>
            </a:pPr>
            <a:r>
              <a:rPr lang="en-GB" b="1" dirty="0">
                <a:solidFill>
                  <a:schemeClr val="accent1">
                    <a:lumMod val="75000"/>
                  </a:schemeClr>
                </a:solidFill>
                <a:cs typeface="Arial" panose="020B0604020202020204" pitchFamily="34" charset="0"/>
              </a:rPr>
              <a:t>Operant conditioning</a:t>
            </a:r>
            <a:r>
              <a:rPr lang="en-GB" dirty="0">
                <a:solidFill>
                  <a:schemeClr val="accent1">
                    <a:lumMod val="75000"/>
                  </a:schemeClr>
                </a:solidFill>
                <a:cs typeface="Arial" panose="020B0604020202020204" pitchFamily="34" charset="0"/>
              </a:rPr>
              <a:t> – learning to repeat actions which have reinforcing outcome</a:t>
            </a:r>
          </a:p>
          <a:p>
            <a:pPr marL="285750" indent="-285750">
              <a:spcAft>
                <a:spcPts val="500"/>
              </a:spcAft>
              <a:buFont typeface="Arial" panose="020B0604020202020204" pitchFamily="34" charset="0"/>
              <a:buChar char="•"/>
            </a:pPr>
            <a:r>
              <a:rPr lang="en-GB" dirty="0">
                <a:solidFill>
                  <a:schemeClr val="accent1">
                    <a:lumMod val="75000"/>
                  </a:schemeClr>
                </a:solidFill>
                <a:cs typeface="Arial" panose="020B0604020202020204" pitchFamily="34" charset="0"/>
              </a:rPr>
              <a:t>life experiences cause conditioning</a:t>
            </a:r>
          </a:p>
          <a:p>
            <a:pPr marL="285750" indent="-285750">
              <a:spcAft>
                <a:spcPts val="500"/>
              </a:spcAft>
              <a:buFont typeface="Arial" panose="020B0604020202020204" pitchFamily="34" charset="0"/>
              <a:buChar char="•"/>
            </a:pPr>
            <a:r>
              <a:rPr lang="en-GB" b="1" dirty="0">
                <a:solidFill>
                  <a:schemeClr val="accent1">
                    <a:lumMod val="75000"/>
                  </a:schemeClr>
                </a:solidFill>
                <a:cs typeface="Arial" panose="020B0604020202020204" pitchFamily="34" charset="0"/>
              </a:rPr>
              <a:t>reinforcement</a:t>
            </a:r>
            <a:r>
              <a:rPr lang="en-GB" dirty="0">
                <a:solidFill>
                  <a:schemeClr val="accent1">
                    <a:lumMod val="75000"/>
                  </a:schemeClr>
                </a:solidFill>
                <a:cs typeface="Arial" panose="020B0604020202020204" pitchFamily="34" charset="0"/>
              </a:rPr>
              <a:t> involves things getting better for the individual that receives it</a:t>
            </a:r>
          </a:p>
          <a:p>
            <a:pPr marL="285750" indent="-285750">
              <a:spcAft>
                <a:spcPts val="500"/>
              </a:spcAft>
              <a:buFont typeface="Arial" panose="020B0604020202020204" pitchFamily="34" charset="0"/>
              <a:buChar char="•"/>
            </a:pPr>
            <a:r>
              <a:rPr lang="en-GB" b="1" dirty="0">
                <a:solidFill>
                  <a:schemeClr val="accent1">
                    <a:lumMod val="75000"/>
                  </a:schemeClr>
                </a:solidFill>
                <a:cs typeface="Arial" panose="020B0604020202020204" pitchFamily="34" charset="0"/>
              </a:rPr>
              <a:t>positive reinforcement </a:t>
            </a:r>
            <a:r>
              <a:rPr lang="en-GB" dirty="0">
                <a:solidFill>
                  <a:schemeClr val="accent1">
                    <a:lumMod val="75000"/>
                  </a:schemeClr>
                </a:solidFill>
                <a:cs typeface="Arial" panose="020B0604020202020204" pitchFamily="34" charset="0"/>
              </a:rPr>
              <a:t>refers to pleasurable outcomes for the individual who is reinforced</a:t>
            </a:r>
          </a:p>
          <a:p>
            <a:pPr marL="285750" indent="-285750">
              <a:spcAft>
                <a:spcPts val="500"/>
              </a:spcAft>
              <a:buFont typeface="Arial" panose="020B0604020202020204" pitchFamily="34" charset="0"/>
              <a:buChar char="•"/>
            </a:pPr>
            <a:r>
              <a:rPr lang="en-GB" b="1" dirty="0">
                <a:solidFill>
                  <a:schemeClr val="accent1">
                    <a:lumMod val="75000"/>
                  </a:schemeClr>
                </a:solidFill>
                <a:cs typeface="Arial" panose="020B0604020202020204" pitchFamily="34" charset="0"/>
              </a:rPr>
              <a:t>negative reinforcement </a:t>
            </a:r>
            <a:r>
              <a:rPr lang="en-GB" dirty="0">
                <a:solidFill>
                  <a:schemeClr val="accent1">
                    <a:lumMod val="75000"/>
                  </a:schemeClr>
                </a:solidFill>
                <a:cs typeface="Arial" panose="020B0604020202020204" pitchFamily="34" charset="0"/>
              </a:rPr>
              <a:t>refers to a situation where something unpleasant ends</a:t>
            </a:r>
          </a:p>
          <a:p>
            <a:pPr marL="285750" indent="-285750">
              <a:spcAft>
                <a:spcPts val="500"/>
              </a:spcAft>
              <a:buFont typeface="Arial" panose="020B0604020202020204" pitchFamily="34" charset="0"/>
              <a:buChar char="•"/>
            </a:pPr>
            <a:r>
              <a:rPr lang="en-GB" b="1" dirty="0">
                <a:solidFill>
                  <a:schemeClr val="accent1">
                    <a:lumMod val="75000"/>
                  </a:schemeClr>
                </a:solidFill>
                <a:cs typeface="Arial" panose="020B0604020202020204" pitchFamily="34" charset="0"/>
              </a:rPr>
              <a:t>punishment </a:t>
            </a:r>
            <a:r>
              <a:rPr lang="en-GB" dirty="0">
                <a:solidFill>
                  <a:schemeClr val="accent1">
                    <a:lumMod val="75000"/>
                  </a:schemeClr>
                </a:solidFill>
                <a:cs typeface="Arial" panose="020B0604020202020204" pitchFamily="34" charset="0"/>
              </a:rPr>
              <a:t>refers to an outcome that feels bad and is the opposite to reinforcement and will weaken or inhibit a behaviour.</a:t>
            </a:r>
          </a:p>
          <a:p>
            <a:r>
              <a:rPr lang="en-GB" dirty="0">
                <a:solidFill>
                  <a:schemeClr val="accent1">
                    <a:lumMod val="75000"/>
                  </a:schemeClr>
                </a:solidFill>
                <a:cs typeface="Arial" panose="020B0604020202020204" pitchFamily="34" charset="0"/>
              </a:rPr>
              <a:t>Rewards and sanctions are widely used in education to influence behaviour.</a:t>
            </a:r>
          </a:p>
        </p:txBody>
      </p:sp>
      <p:sp>
        <p:nvSpPr>
          <p:cNvPr id="7" name="TextBox 6">
            <a:extLst>
              <a:ext uri="{FF2B5EF4-FFF2-40B4-BE49-F238E27FC236}">
                <a16:creationId xmlns:a16="http://schemas.microsoft.com/office/drawing/2014/main" id="{479C65D6-6CB5-4216-9E13-35B30DA53E28}"/>
              </a:ext>
            </a:extLst>
          </p:cNvPr>
          <p:cNvSpPr txBox="1"/>
          <p:nvPr/>
        </p:nvSpPr>
        <p:spPr>
          <a:xfrm>
            <a:off x="522026" y="4020302"/>
            <a:ext cx="4227774" cy="2585323"/>
          </a:xfrm>
          <a:prstGeom prst="rect">
            <a:avLst/>
          </a:prstGeom>
          <a:noFill/>
        </p:spPr>
        <p:txBody>
          <a:bodyPr wrap="square">
            <a:spAutoFit/>
          </a:bodyPr>
          <a:lstStyle/>
          <a:p>
            <a:r>
              <a:rPr lang="en-GB" dirty="0">
                <a:solidFill>
                  <a:schemeClr val="accent1">
                    <a:lumMod val="75000"/>
                  </a:schemeClr>
                </a:solidFill>
                <a:latin typeface="Arial" panose="020B0604020202020204" pitchFamily="34" charset="0"/>
                <a:cs typeface="Arial" panose="020B0604020202020204" pitchFamily="34" charset="0"/>
              </a:rPr>
              <a:t>I</a:t>
            </a:r>
            <a:r>
              <a:rPr lang="en-GB" dirty="0">
                <a:solidFill>
                  <a:schemeClr val="accent1">
                    <a:lumMod val="75000"/>
                  </a:schemeClr>
                </a:solidFill>
                <a:cs typeface="Arial" panose="020B0604020202020204" pitchFamily="34" charset="0"/>
              </a:rPr>
              <a:t>n the 1930s, B F Skinner developed radical behaviourism which acknowledged the influence of biology on behaviour.</a:t>
            </a:r>
          </a:p>
          <a:p>
            <a:endParaRPr lang="en-GB" dirty="0">
              <a:solidFill>
                <a:schemeClr val="accent1">
                  <a:lumMod val="75000"/>
                </a:schemeClr>
              </a:solidFill>
              <a:cs typeface="Arial" panose="020B0604020202020204" pitchFamily="34" charset="0"/>
            </a:endParaRPr>
          </a:p>
          <a:p>
            <a:r>
              <a:rPr lang="en-GB" dirty="0">
                <a:solidFill>
                  <a:schemeClr val="accent1">
                    <a:lumMod val="75000"/>
                  </a:schemeClr>
                </a:solidFill>
                <a:cs typeface="Arial" panose="020B0604020202020204" pitchFamily="34" charset="0"/>
              </a:rPr>
              <a:t>He believed that the most valid approach to psychology was based on scientific observation of human behaviour and its triggers.</a:t>
            </a:r>
          </a:p>
        </p:txBody>
      </p:sp>
      <p:pic>
        <p:nvPicPr>
          <p:cNvPr id="7172" name="Picture 4" descr="woman in pink knit cap carrying baby in pink knit cap">
            <a:extLst>
              <a:ext uri="{FF2B5EF4-FFF2-40B4-BE49-F238E27FC236}">
                <a16:creationId xmlns:a16="http://schemas.microsoft.com/office/drawing/2014/main" id="{529B7B98-AB9E-4219-A97A-EAB7B90742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0396" y="1477297"/>
            <a:ext cx="3391034" cy="242119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B762E602-0AC5-4B50-B3C9-0FB1DA732744}"/>
              </a:ext>
            </a:extLst>
          </p:cNvPr>
          <p:cNvSpPr/>
          <p:nvPr/>
        </p:nvSpPr>
        <p:spPr>
          <a:xfrm>
            <a:off x="522026" y="531194"/>
            <a:ext cx="8883231" cy="523220"/>
          </a:xfrm>
          <a:prstGeom prst="rect">
            <a:avLst/>
          </a:prstGeom>
        </p:spPr>
        <p:txBody>
          <a:bodyPr wrap="square">
            <a:spAutoFit/>
          </a:bodyPr>
          <a:lstStyle/>
          <a:p>
            <a:r>
              <a:rPr lang="en-US" sz="2800" dirty="0" err="1">
                <a:ln w="0"/>
                <a:solidFill>
                  <a:schemeClr val="bg2"/>
                </a:solidFill>
              </a:rPr>
              <a:t>Behavioural</a:t>
            </a:r>
            <a:r>
              <a:rPr lang="en-US" sz="2800" dirty="0">
                <a:ln w="0"/>
                <a:solidFill>
                  <a:schemeClr val="bg2"/>
                </a:solidFill>
              </a:rPr>
              <a:t> theory</a:t>
            </a:r>
          </a:p>
        </p:txBody>
      </p:sp>
    </p:spTree>
    <p:extLst>
      <p:ext uri="{BB962C8B-B14F-4D97-AF65-F5344CB8AC3E}">
        <p14:creationId xmlns:p14="http://schemas.microsoft.com/office/powerpoint/2010/main" val="37139316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177781"/>
            <a:ext cx="8883231" cy="954107"/>
          </a:xfrm>
          <a:prstGeom prst="rect">
            <a:avLst/>
          </a:prstGeom>
        </p:spPr>
        <p:txBody>
          <a:bodyPr wrap="square">
            <a:spAutoFit/>
          </a:bodyPr>
          <a:lstStyle/>
          <a:p>
            <a:r>
              <a:rPr lang="en-GB" sz="2800" dirty="0">
                <a:solidFill>
                  <a:schemeClr val="bg2"/>
                </a:solidFill>
              </a:rPr>
              <a:t>Strengths and limitations of the behavioural theory and  approach</a:t>
            </a:r>
            <a:endParaRPr lang="en-US" sz="2800" dirty="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910700272"/>
              </p:ext>
            </p:extLst>
          </p:nvPr>
        </p:nvGraphicFramePr>
        <p:xfrm>
          <a:off x="496626" y="1374796"/>
          <a:ext cx="11200074" cy="5273040"/>
        </p:xfrm>
        <a:graphic>
          <a:graphicData uri="http://schemas.openxmlformats.org/drawingml/2006/table">
            <a:tbl>
              <a:tblPr firstRow="1" bandRow="1">
                <a:tableStyleId>{5C22544A-7EE6-4342-B048-85BDC9FD1C3A}</a:tableStyleId>
              </a:tblPr>
              <a:tblGrid>
                <a:gridCol w="5478731">
                  <a:extLst>
                    <a:ext uri="{9D8B030D-6E8A-4147-A177-3AD203B41FA5}">
                      <a16:colId xmlns:a16="http://schemas.microsoft.com/office/drawing/2014/main" val="2808567353"/>
                    </a:ext>
                  </a:extLst>
                </a:gridCol>
                <a:gridCol w="5721343">
                  <a:extLst>
                    <a:ext uri="{9D8B030D-6E8A-4147-A177-3AD203B41FA5}">
                      <a16:colId xmlns:a16="http://schemas.microsoft.com/office/drawing/2014/main" val="3889089871"/>
                    </a:ext>
                  </a:extLst>
                </a:gridCol>
              </a:tblGrid>
              <a:tr h="257461">
                <a:tc>
                  <a:txBody>
                    <a:bodyPr/>
                    <a:lstStyle/>
                    <a:p>
                      <a:pPr algn="ctr"/>
                      <a:r>
                        <a:rPr lang="en-GB" sz="1600" dirty="0">
                          <a:solidFill>
                            <a:schemeClr val="accent1">
                              <a:lumMod val="75000"/>
                            </a:schemeClr>
                          </a:solidFill>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912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Scientifically proven theory.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Many of the behavioural experiments were carried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out on rats and dogs. Cannot assume that humans will act the same way as animals under laboratory conditions.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491517">
                <a:tc>
                  <a:txBody>
                    <a:bodyPr/>
                    <a:lstStyle/>
                    <a:p>
                      <a:r>
                        <a:rPr lang="en-GB" sz="1800" dirty="0">
                          <a:solidFill>
                            <a:schemeClr val="accent1">
                              <a:lumMod val="75000"/>
                            </a:schemeClr>
                          </a:solidFill>
                          <a:latin typeface="+mn-lt"/>
                        </a:rPr>
                        <a:t>Easy to understand and combine with other approaches, e.g. cognitive approach.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Little account taken of an individual’s free will, or other biological factors.</a:t>
                      </a: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491517">
                <a:tc>
                  <a:txBody>
                    <a:bodyPr/>
                    <a:lstStyle/>
                    <a:p>
                      <a:r>
                        <a:rPr lang="en-GB" sz="1800" b="0" i="0" kern="1200" dirty="0">
                          <a:solidFill>
                            <a:schemeClr val="accent1">
                              <a:lumMod val="75000"/>
                            </a:schemeClr>
                          </a:solidFill>
                          <a:effectLst/>
                          <a:latin typeface="+mn-lt"/>
                          <a:ea typeface="+mn-ea"/>
                          <a:cs typeface="+mn-cs"/>
                        </a:rPr>
                        <a:t>The theory and approach are successful in changing behaviour.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Approach can be described as manipulative and de-humanising.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702167">
                <a:tc>
                  <a:txBody>
                    <a:bodyPr/>
                    <a:lstStyle/>
                    <a:p>
                      <a:r>
                        <a:rPr lang="en-GB" sz="1800" b="0" i="0" kern="1200" dirty="0">
                          <a:solidFill>
                            <a:schemeClr val="accent1">
                              <a:lumMod val="75000"/>
                            </a:schemeClr>
                          </a:solidFill>
                          <a:effectLst/>
                          <a:latin typeface="+mn-lt"/>
                          <a:ea typeface="+mn-ea"/>
                          <a:cs typeface="+mn-cs"/>
                        </a:rPr>
                        <a:t>Results from using the approach may be quick and inexpensive.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A narrow focus; trying to change behaviour is a waste of time without understanding why the behaviour occurs.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67431"/>
                  </a:ext>
                </a:extLst>
              </a:tr>
              <a:tr h="702167">
                <a:tc>
                  <a:txBody>
                    <a:bodyPr/>
                    <a:lstStyle/>
                    <a:p>
                      <a:r>
                        <a:rPr lang="en-GB" sz="1800" b="0" i="0" kern="1200" dirty="0">
                          <a:solidFill>
                            <a:schemeClr val="accent1">
                              <a:lumMod val="75000"/>
                            </a:schemeClr>
                          </a:solidFill>
                          <a:effectLst/>
                          <a:latin typeface="+mn-lt"/>
                          <a:ea typeface="+mn-ea"/>
                          <a:cs typeface="+mn-cs"/>
                        </a:rPr>
                        <a:t>Can be used with young children and those living with learning difficulties where talking therapies may be ineffective.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People are thought of as ‘mechanisms’ and are de-humanised.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49313924"/>
                  </a:ext>
                </a:extLst>
              </a:tr>
              <a:tr h="537490">
                <a:tc>
                  <a:txBody>
                    <a:bodyPr/>
                    <a:lstStyle/>
                    <a:p>
                      <a:r>
                        <a:rPr lang="en-GB" sz="1800" b="0" i="0" kern="1200" dirty="0">
                          <a:solidFill>
                            <a:schemeClr val="accent1">
                              <a:lumMod val="75000"/>
                            </a:schemeClr>
                          </a:solidFill>
                          <a:effectLst/>
                          <a:latin typeface="+mn-lt"/>
                          <a:ea typeface="+mn-ea"/>
                          <a:cs typeface="+mn-cs"/>
                        </a:rPr>
                        <a:t>Does not label individuals as ‘abnormal’.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Techniques used can be easily misinterpreted which may result in abuse unless therapists/staff are trained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0262481"/>
                  </a:ext>
                </a:extLst>
              </a:tr>
            </a:tbl>
          </a:graphicData>
        </a:graphic>
      </p:graphicFrame>
    </p:spTree>
    <p:extLst>
      <p:ext uri="{BB962C8B-B14F-4D97-AF65-F5344CB8AC3E}">
        <p14:creationId xmlns:p14="http://schemas.microsoft.com/office/powerpoint/2010/main" val="5562327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Cognitive theory</a:t>
            </a:r>
          </a:p>
        </p:txBody>
      </p:sp>
      <p:sp>
        <p:nvSpPr>
          <p:cNvPr id="7" name="TextBox 6">
            <a:extLst>
              <a:ext uri="{FF2B5EF4-FFF2-40B4-BE49-F238E27FC236}">
                <a16:creationId xmlns:a16="http://schemas.microsoft.com/office/drawing/2014/main" id="{479C65D6-6CB5-4216-9E13-35B30DA53E28}"/>
              </a:ext>
            </a:extLst>
          </p:cNvPr>
          <p:cNvSpPr txBox="1"/>
          <p:nvPr/>
        </p:nvSpPr>
        <p:spPr>
          <a:xfrm>
            <a:off x="753034" y="4178931"/>
            <a:ext cx="4911166" cy="2585323"/>
          </a:xfrm>
          <a:prstGeom prst="rect">
            <a:avLst/>
          </a:prstGeom>
          <a:noFill/>
        </p:spPr>
        <p:txBody>
          <a:bodyPr wrap="square">
            <a:spAutoFit/>
          </a:bodyPr>
          <a:lstStyle/>
          <a:p>
            <a:r>
              <a:rPr lang="en-GB" dirty="0">
                <a:solidFill>
                  <a:schemeClr val="accent1">
                    <a:lumMod val="75000"/>
                  </a:schemeClr>
                </a:solidFill>
                <a:cs typeface="Arial" panose="020B0604020202020204" pitchFamily="34" charset="0"/>
              </a:rPr>
              <a:t>Cognitive theory examines how an individual interprets the world. </a:t>
            </a:r>
          </a:p>
          <a:p>
            <a:endParaRPr lang="en-GB" dirty="0">
              <a:solidFill>
                <a:schemeClr val="accent1">
                  <a:lumMod val="75000"/>
                </a:schemeClr>
              </a:solidFill>
              <a:cs typeface="Arial" panose="020B0604020202020204" pitchFamily="34" charset="0"/>
            </a:endParaRPr>
          </a:p>
          <a:p>
            <a:r>
              <a:rPr lang="en-GB" dirty="0">
                <a:solidFill>
                  <a:schemeClr val="accent1">
                    <a:lumMod val="75000"/>
                  </a:schemeClr>
                </a:solidFill>
                <a:cs typeface="Arial" panose="020B0604020202020204" pitchFamily="34" charset="0"/>
              </a:rPr>
              <a:t>It looks at the internal workings of the mind and how we think.</a:t>
            </a:r>
          </a:p>
          <a:p>
            <a:endParaRPr lang="en-GB" dirty="0">
              <a:solidFill>
                <a:schemeClr val="accent1">
                  <a:lumMod val="75000"/>
                </a:schemeClr>
              </a:solidFill>
              <a:cs typeface="Arial" panose="020B0604020202020204" pitchFamily="34" charset="0"/>
            </a:endParaRPr>
          </a:p>
          <a:p>
            <a:r>
              <a:rPr lang="en-GB" dirty="0">
                <a:solidFill>
                  <a:schemeClr val="accent1">
                    <a:lumMod val="75000"/>
                  </a:schemeClr>
                </a:solidFill>
                <a:cs typeface="Arial" panose="020B0604020202020204" pitchFamily="34" charset="0"/>
              </a:rPr>
              <a:t>Different theoretical models are used to explain the mental processes that lead to different behaviours.</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989919" y="1755739"/>
            <a:ext cx="5757581" cy="3416320"/>
          </a:xfrm>
          <a:prstGeom prst="rect">
            <a:avLst/>
          </a:prstGeom>
          <a:noFill/>
        </p:spPr>
        <p:txBody>
          <a:bodyPr wrap="square">
            <a:spAutoFit/>
          </a:bodyPr>
          <a:lstStyle/>
          <a:p>
            <a:r>
              <a:rPr lang="en-GB" dirty="0">
                <a:solidFill>
                  <a:schemeClr val="accent1">
                    <a:lumMod val="75000"/>
                  </a:schemeClr>
                </a:solidFill>
                <a:cs typeface="Arial" panose="020B0604020202020204" pitchFamily="34" charset="0"/>
              </a:rPr>
              <a:t>It explains behaviour through cognitive processes and compares the human brain to a computer.</a:t>
            </a:r>
          </a:p>
          <a:p>
            <a:endParaRPr lang="en-GB" dirty="0">
              <a:solidFill>
                <a:schemeClr val="accent1">
                  <a:lumMod val="75000"/>
                </a:schemeClr>
              </a:solidFill>
              <a:cs typeface="Arial" panose="020B0604020202020204" pitchFamily="34" charset="0"/>
            </a:endParaRPr>
          </a:p>
          <a:p>
            <a:r>
              <a:rPr lang="en-GB" dirty="0">
                <a:solidFill>
                  <a:schemeClr val="accent1">
                    <a:lumMod val="75000"/>
                  </a:schemeClr>
                </a:solidFill>
                <a:cs typeface="Arial" panose="020B0604020202020204" pitchFamily="34" charset="0"/>
              </a:rPr>
              <a:t>The human mind takes in information, changes it to make sense of it, stores it and recalls it when needed.</a:t>
            </a:r>
          </a:p>
          <a:p>
            <a:pPr algn="l" fontAlgn="base"/>
            <a:endParaRPr lang="en-GB" i="0" dirty="0">
              <a:solidFill>
                <a:schemeClr val="accent1">
                  <a:lumMod val="75000"/>
                </a:schemeClr>
              </a:solidFill>
              <a:effectLst/>
              <a:cs typeface="Arial" panose="020B0604020202020204" pitchFamily="34" charset="0"/>
            </a:endParaRPr>
          </a:p>
          <a:p>
            <a:pPr algn="l" fontAlgn="base"/>
            <a:r>
              <a:rPr lang="en-GB" dirty="0">
                <a:solidFill>
                  <a:schemeClr val="accent1">
                    <a:lumMod val="75000"/>
                  </a:schemeClr>
                </a:solidFill>
                <a:cs typeface="Arial" panose="020B0604020202020204" pitchFamily="34" charset="0"/>
              </a:rPr>
              <a:t>It can also apply to learning new information and skills which require the brain to make connections and store new memories.</a:t>
            </a:r>
          </a:p>
          <a:p>
            <a:pPr algn="l" fontAlgn="base"/>
            <a:endParaRPr lang="en-GB" dirty="0">
              <a:solidFill>
                <a:schemeClr val="accent1">
                  <a:lumMod val="75000"/>
                </a:schemeClr>
              </a:solidFill>
              <a:cs typeface="Arial" panose="020B0604020202020204" pitchFamily="34" charset="0"/>
            </a:endParaRPr>
          </a:p>
          <a:p>
            <a:pPr algn="l" fontAlgn="base"/>
            <a:r>
              <a:rPr lang="en-GB" dirty="0">
                <a:solidFill>
                  <a:schemeClr val="accent1">
                    <a:lumMod val="75000"/>
                  </a:schemeClr>
                </a:solidFill>
                <a:cs typeface="Arial" panose="020B0604020202020204" pitchFamily="34" charset="0"/>
              </a:rPr>
              <a:t>Jean Piaget, Lev Vygotsky and Jerome Bruner all developed cognitive theories about learning.</a:t>
            </a:r>
          </a:p>
        </p:txBody>
      </p:sp>
      <p:pic>
        <p:nvPicPr>
          <p:cNvPr id="1026" name="Picture 2" descr="Macbook, Laptop, Google, Display, Screen">
            <a:extLst>
              <a:ext uri="{FF2B5EF4-FFF2-40B4-BE49-F238E27FC236}">
                <a16:creationId xmlns:a16="http://schemas.microsoft.com/office/drawing/2014/main" id="{CEED3B89-548C-4B5B-99B3-0861F4FDC3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1" y="1324736"/>
            <a:ext cx="4405966" cy="2728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5302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D10BC50-5DC3-4B42-877D-BF143FE15E3B}"/>
              </a:ext>
            </a:extLst>
          </p:cNvPr>
          <p:cNvSpPr/>
          <p:nvPr/>
        </p:nvSpPr>
        <p:spPr>
          <a:xfrm>
            <a:off x="522026" y="177781"/>
            <a:ext cx="8883231" cy="954107"/>
          </a:xfrm>
          <a:prstGeom prst="rect">
            <a:avLst/>
          </a:prstGeom>
        </p:spPr>
        <p:txBody>
          <a:bodyPr wrap="square">
            <a:spAutoFit/>
          </a:bodyPr>
          <a:lstStyle/>
          <a:p>
            <a:r>
              <a:rPr lang="en-GB" sz="2800" dirty="0">
                <a:solidFill>
                  <a:schemeClr val="bg2"/>
                </a:solidFill>
              </a:rPr>
              <a:t>Strengths and limitations of the cognitive theory and  approach</a:t>
            </a:r>
            <a:endParaRPr lang="en-US" sz="2800" dirty="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259031467"/>
              </p:ext>
            </p:extLst>
          </p:nvPr>
        </p:nvGraphicFramePr>
        <p:xfrm>
          <a:off x="876133" y="1570157"/>
          <a:ext cx="10292644" cy="4907280"/>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Scientifically proven theory.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Relies on scientific evidence to back up theories. What happens in experiments can be difficult to apply to real-life humans.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727438">
                <a:tc>
                  <a:txBody>
                    <a:bodyPr/>
                    <a:lstStyle/>
                    <a:p>
                      <a:r>
                        <a:rPr lang="en-GB" sz="1800" dirty="0">
                          <a:solidFill>
                            <a:schemeClr val="accent1">
                              <a:lumMod val="75000"/>
                            </a:schemeClr>
                          </a:solidFill>
                          <a:latin typeface="+mn-lt"/>
                        </a:rPr>
                        <a:t>Easy to understand and combine with other approaches, e.g. behavioural approach.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Little account taken of realities (humans get tired and emotional) and ignores the role of biology and genetics.</a:t>
                      </a: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r>
                        <a:rPr lang="en-GB" sz="1800" b="0" i="0" kern="1200" dirty="0">
                          <a:solidFill>
                            <a:schemeClr val="accent1">
                              <a:lumMod val="75000"/>
                            </a:schemeClr>
                          </a:solidFill>
                          <a:effectLst/>
                          <a:latin typeface="+mn-lt"/>
                          <a:ea typeface="+mn-ea"/>
                          <a:cs typeface="+mn-cs"/>
                        </a:rPr>
                        <a:t>Useful approach for understanding and treating memory loss.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Approach can be described as de-humanising, treating humans like machines with no consideration of free will.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0">
                <a:tc>
                  <a:txBody>
                    <a:bodyPr/>
                    <a:lstStyle/>
                    <a:p>
                      <a:r>
                        <a:rPr lang="en-GB" sz="1800" b="0" i="0" kern="1200" dirty="0">
                          <a:solidFill>
                            <a:schemeClr val="accent1">
                              <a:lumMod val="75000"/>
                            </a:schemeClr>
                          </a:solidFill>
                          <a:effectLst/>
                          <a:latin typeface="+mn-lt"/>
                          <a:ea typeface="+mn-ea"/>
                          <a:cs typeface="+mn-cs"/>
                        </a:rPr>
                        <a:t>Provides much of the basis for theories of child development and education.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A narrow focus; trying to change behaviour is a waste of time without understanding why the behaviour occurs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67431"/>
                  </a:ext>
                </a:extLst>
              </a:tr>
              <a:tr h="0">
                <a:tc>
                  <a:txBody>
                    <a:bodyPr/>
                    <a:lstStyle/>
                    <a:p>
                      <a:r>
                        <a:rPr lang="en-GB" sz="1800" b="0" i="0" kern="1200" dirty="0">
                          <a:solidFill>
                            <a:schemeClr val="accent1">
                              <a:lumMod val="75000"/>
                            </a:schemeClr>
                          </a:solidFill>
                          <a:effectLst/>
                          <a:latin typeface="+mn-lt"/>
                          <a:ea typeface="+mn-ea"/>
                          <a:cs typeface="+mn-cs"/>
                        </a:rPr>
                        <a:t>Considers mental processes.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Doesn’t account for individual differences, assumes individuals all process information in the same way.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49313924"/>
                  </a:ext>
                </a:extLst>
              </a:tr>
            </a:tbl>
          </a:graphicData>
        </a:graphic>
      </p:graphicFrame>
    </p:spTree>
    <p:extLst>
      <p:ext uri="{BB962C8B-B14F-4D97-AF65-F5344CB8AC3E}">
        <p14:creationId xmlns:p14="http://schemas.microsoft.com/office/powerpoint/2010/main" val="32019693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5335077" cy="523220"/>
          </a:xfrm>
          <a:prstGeom prst="rect">
            <a:avLst/>
          </a:prstGeom>
        </p:spPr>
        <p:txBody>
          <a:bodyPr wrap="square">
            <a:spAutoFit/>
          </a:bodyPr>
          <a:lstStyle/>
          <a:p>
            <a:r>
              <a:rPr lang="en-US" sz="2800" dirty="0">
                <a:ln w="0"/>
                <a:solidFill>
                  <a:schemeClr val="bg2"/>
                </a:solidFill>
              </a:rPr>
              <a:t>Cognitive theory of development </a:t>
            </a:r>
          </a:p>
        </p:txBody>
      </p:sp>
      <p:sp>
        <p:nvSpPr>
          <p:cNvPr id="7" name="TextBox 6">
            <a:extLst>
              <a:ext uri="{FF2B5EF4-FFF2-40B4-BE49-F238E27FC236}">
                <a16:creationId xmlns:a16="http://schemas.microsoft.com/office/drawing/2014/main" id="{479C65D6-6CB5-4216-9E13-35B30DA53E28}"/>
              </a:ext>
            </a:extLst>
          </p:cNvPr>
          <p:cNvSpPr txBox="1"/>
          <p:nvPr/>
        </p:nvSpPr>
        <p:spPr>
          <a:xfrm>
            <a:off x="504595" y="3590680"/>
            <a:ext cx="4911166" cy="3139321"/>
          </a:xfrm>
          <a:prstGeom prst="rect">
            <a:avLst/>
          </a:prstGeom>
          <a:noFill/>
        </p:spPr>
        <p:txBody>
          <a:bodyPr wrap="square">
            <a:spAutoFit/>
          </a:bodyPr>
          <a:lstStyle/>
          <a:p>
            <a:r>
              <a:rPr lang="en-GB" dirty="0">
                <a:solidFill>
                  <a:schemeClr val="accent1">
                    <a:lumMod val="75000"/>
                  </a:schemeClr>
                </a:solidFill>
                <a:cs typeface="Arial" panose="020B0604020202020204" pitchFamily="34" charset="0"/>
              </a:rPr>
              <a:t>In the early part of the 20th century, Jean Piaget proposed a theory of cognitive development.</a:t>
            </a:r>
          </a:p>
          <a:p>
            <a:endParaRPr lang="en-GB" dirty="0">
              <a:solidFill>
                <a:schemeClr val="accent1">
                  <a:lumMod val="75000"/>
                </a:schemeClr>
              </a:solidFill>
              <a:cs typeface="Arial" panose="020B0604020202020204" pitchFamily="34" charset="0"/>
            </a:endParaRPr>
          </a:p>
          <a:p>
            <a:r>
              <a:rPr lang="en-GB" dirty="0">
                <a:solidFill>
                  <a:schemeClr val="accent1">
                    <a:lumMod val="75000"/>
                  </a:schemeClr>
                </a:solidFill>
                <a:cs typeface="Arial" panose="020B0604020202020204" pitchFamily="34" charset="0"/>
              </a:rPr>
              <a:t>He believed that, as an individual develops, they gain units of knowledge (schemas) that shape the way they understand the world.</a:t>
            </a:r>
          </a:p>
          <a:p>
            <a:endParaRPr lang="en-GB" dirty="0">
              <a:solidFill>
                <a:schemeClr val="accent1">
                  <a:lumMod val="75000"/>
                </a:schemeClr>
              </a:solidFill>
              <a:cs typeface="Arial" panose="020B0604020202020204" pitchFamily="34" charset="0"/>
            </a:endParaRPr>
          </a:p>
          <a:p>
            <a:r>
              <a:rPr lang="en-GB" dirty="0">
                <a:solidFill>
                  <a:schemeClr val="accent1">
                    <a:lumMod val="75000"/>
                  </a:schemeClr>
                </a:solidFill>
                <a:cs typeface="Arial" panose="020B0604020202020204" pitchFamily="34" charset="0"/>
              </a:rPr>
              <a:t>Every time an individual encounters something new, they use previous knowledge to understand it and learn from it.</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952473" y="1206229"/>
            <a:ext cx="5918852" cy="369332"/>
          </a:xfrm>
          <a:prstGeom prst="rect">
            <a:avLst/>
          </a:prstGeom>
          <a:noFill/>
        </p:spPr>
        <p:txBody>
          <a:bodyPr wrap="square">
            <a:spAutoFit/>
          </a:bodyPr>
          <a:lstStyle/>
          <a:p>
            <a:pPr algn="l" fontAlgn="base"/>
            <a:r>
              <a:rPr lang="en-GB" i="0" dirty="0">
                <a:solidFill>
                  <a:schemeClr val="accent1">
                    <a:lumMod val="75000"/>
                  </a:schemeClr>
                </a:solidFill>
                <a:effectLst/>
                <a:cs typeface="Arial" panose="020B0604020202020204" pitchFamily="34" charset="0"/>
              </a:rPr>
              <a:t>Piaget proposed that cognition occurs in four stages:</a:t>
            </a:r>
          </a:p>
        </p:txBody>
      </p:sp>
      <p:pic>
        <p:nvPicPr>
          <p:cNvPr id="2050" name="Picture 2" descr="Learn, School, Nursery School">
            <a:extLst>
              <a:ext uri="{FF2B5EF4-FFF2-40B4-BE49-F238E27FC236}">
                <a16:creationId xmlns:a16="http://schemas.microsoft.com/office/drawing/2014/main" id="{02F207B4-431E-45DA-8E24-4231DF8E73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514" y="1233489"/>
            <a:ext cx="3933328" cy="243776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a:extLst>
              <a:ext uri="{FF2B5EF4-FFF2-40B4-BE49-F238E27FC236}">
                <a16:creationId xmlns:a16="http://schemas.microsoft.com/office/drawing/2014/main" id="{5879C573-766D-4C88-A290-EAC82928A9ED}"/>
              </a:ext>
            </a:extLst>
          </p:cNvPr>
          <p:cNvGraphicFramePr>
            <a:graphicFrameLocks noGrp="1"/>
          </p:cNvGraphicFramePr>
          <p:nvPr>
            <p:extLst>
              <p:ext uri="{D42A27DB-BD31-4B8C-83A1-F6EECF244321}">
                <p14:modId xmlns:p14="http://schemas.microsoft.com/office/powerpoint/2010/main" val="3968675273"/>
              </p:ext>
            </p:extLst>
          </p:nvPr>
        </p:nvGraphicFramePr>
        <p:xfrm>
          <a:off x="5689226" y="1651377"/>
          <a:ext cx="6330334" cy="5078622"/>
        </p:xfrm>
        <a:graphic>
          <a:graphicData uri="http://schemas.openxmlformats.org/drawingml/2006/table">
            <a:tbl>
              <a:tblPr firstRow="1" firstCol="1" bandRow="1">
                <a:tableStyleId>{5C22544A-7EE6-4342-B048-85BDC9FD1C3A}</a:tableStyleId>
              </a:tblPr>
              <a:tblGrid>
                <a:gridCol w="1688604">
                  <a:extLst>
                    <a:ext uri="{9D8B030D-6E8A-4147-A177-3AD203B41FA5}">
                      <a16:colId xmlns:a16="http://schemas.microsoft.com/office/drawing/2014/main" val="3005843033"/>
                    </a:ext>
                  </a:extLst>
                </a:gridCol>
                <a:gridCol w="4641730">
                  <a:extLst>
                    <a:ext uri="{9D8B030D-6E8A-4147-A177-3AD203B41FA5}">
                      <a16:colId xmlns:a16="http://schemas.microsoft.com/office/drawing/2014/main" val="4167556354"/>
                    </a:ext>
                  </a:extLst>
                </a:gridCol>
              </a:tblGrid>
              <a:tr h="739967">
                <a:tc>
                  <a:txBody>
                    <a:bodyPr/>
                    <a:lstStyle/>
                    <a:p>
                      <a:pPr algn="ctr">
                        <a:lnSpc>
                          <a:spcPct val="107000"/>
                        </a:lnSpc>
                        <a:spcAft>
                          <a:spcPts val="800"/>
                        </a:spcAft>
                      </a:pPr>
                      <a:r>
                        <a:rPr lang="en-GB" sz="1400" dirty="0">
                          <a:effectLst/>
                        </a:rPr>
                        <a:t>Stage</a:t>
                      </a:r>
                      <a:endParaRPr lang="en-GB" sz="1100" dirty="0">
                        <a:effectLst/>
                      </a:endParaRPr>
                    </a:p>
                    <a:p>
                      <a:pPr algn="ctr">
                        <a:lnSpc>
                          <a:spcPct val="107000"/>
                        </a:lnSpc>
                        <a:spcAft>
                          <a:spcPts val="800"/>
                        </a:spcAft>
                      </a:pPr>
                      <a:r>
                        <a:rPr lang="en-GB" sz="1400" dirty="0">
                          <a:effectLst/>
                        </a:rPr>
                        <a:t>(Age range)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GB" sz="1400" dirty="0">
                        <a:effectLst/>
                      </a:endParaRPr>
                    </a:p>
                    <a:p>
                      <a:pPr algn="ctr">
                        <a:lnSpc>
                          <a:spcPct val="107000"/>
                        </a:lnSpc>
                        <a:spcAft>
                          <a:spcPts val="800"/>
                        </a:spcAft>
                      </a:pPr>
                      <a:r>
                        <a:rPr lang="en-GB" sz="1400" dirty="0">
                          <a:effectLst/>
                        </a:rPr>
                        <a:t>What happens during this stage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21492307"/>
                  </a:ext>
                </a:extLst>
              </a:tr>
              <a:tr h="911441">
                <a:tc>
                  <a:txBody>
                    <a:bodyPr/>
                    <a:lstStyle/>
                    <a:p>
                      <a:pPr>
                        <a:lnSpc>
                          <a:spcPct val="107000"/>
                        </a:lnSpc>
                        <a:spcAft>
                          <a:spcPts val="0"/>
                        </a:spcAft>
                      </a:pPr>
                      <a:r>
                        <a:rPr lang="en-GB" sz="1400" dirty="0">
                          <a:effectLst/>
                          <a:latin typeface="+mj-lt"/>
                        </a:rPr>
                        <a:t>Sensorimotor</a:t>
                      </a:r>
                    </a:p>
                    <a:p>
                      <a:pPr>
                        <a:lnSpc>
                          <a:spcPct val="107000"/>
                        </a:lnSpc>
                        <a:spcAft>
                          <a:spcPts val="800"/>
                        </a:spcAft>
                      </a:pPr>
                      <a:r>
                        <a:rPr lang="en-GB" sz="1400" dirty="0">
                          <a:effectLst/>
                          <a:latin typeface="+mj-lt"/>
                        </a:rPr>
                        <a:t>(0-2 years)</a:t>
                      </a:r>
                      <a:endParaRPr lang="en-GB" sz="1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400" dirty="0">
                          <a:effectLst/>
                          <a:latin typeface="+mj-lt"/>
                        </a:rPr>
                        <a:t>Children’s knowledge limited to what senses tell them about their environment. Object permanence develops (if you cover a toy, they know it’s still there)</a:t>
                      </a:r>
                      <a:endParaRPr lang="en-GB" sz="1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4537382"/>
                  </a:ext>
                </a:extLst>
              </a:tr>
              <a:tr h="1054236">
                <a:tc>
                  <a:txBody>
                    <a:bodyPr/>
                    <a:lstStyle/>
                    <a:p>
                      <a:pPr>
                        <a:lnSpc>
                          <a:spcPct val="107000"/>
                        </a:lnSpc>
                        <a:spcAft>
                          <a:spcPts val="0"/>
                        </a:spcAft>
                      </a:pPr>
                      <a:r>
                        <a:rPr lang="en-GB" sz="1400" dirty="0">
                          <a:effectLst/>
                          <a:latin typeface="+mj-lt"/>
                        </a:rPr>
                        <a:t>Preoperational</a:t>
                      </a:r>
                      <a:endParaRPr lang="en-GB" sz="1100" dirty="0">
                        <a:effectLst/>
                        <a:latin typeface="+mj-lt"/>
                      </a:endParaRPr>
                    </a:p>
                    <a:p>
                      <a:pPr>
                        <a:lnSpc>
                          <a:spcPct val="107000"/>
                        </a:lnSpc>
                        <a:spcAft>
                          <a:spcPts val="800"/>
                        </a:spcAft>
                      </a:pPr>
                      <a:r>
                        <a:rPr lang="en-GB" sz="1400" dirty="0">
                          <a:effectLst/>
                          <a:latin typeface="+mj-lt"/>
                        </a:rPr>
                        <a:t>(2-7 years)</a:t>
                      </a:r>
                      <a:endParaRPr lang="en-GB" sz="1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400" dirty="0">
                          <a:effectLst/>
                          <a:latin typeface="+mj-lt"/>
                        </a:rPr>
                        <a:t>Some language is acquired but child makes logic mistakes. Imagination and intuition are strong, complex, abstract thought is difficult. Egocentric. Develop conservation.</a:t>
                      </a:r>
                      <a:endParaRPr lang="en-GB" sz="1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85688"/>
                  </a:ext>
                </a:extLst>
              </a:tr>
              <a:tr h="1186489">
                <a:tc>
                  <a:txBody>
                    <a:bodyPr/>
                    <a:lstStyle/>
                    <a:p>
                      <a:pPr>
                        <a:lnSpc>
                          <a:spcPct val="107000"/>
                        </a:lnSpc>
                        <a:spcAft>
                          <a:spcPts val="0"/>
                        </a:spcAft>
                      </a:pPr>
                      <a:r>
                        <a:rPr lang="en-GB" sz="1400" dirty="0">
                          <a:effectLst/>
                          <a:latin typeface="+mj-lt"/>
                        </a:rPr>
                        <a:t>Concrete</a:t>
                      </a:r>
                      <a:endParaRPr lang="en-GB" sz="1100" dirty="0">
                        <a:effectLst/>
                        <a:latin typeface="+mj-lt"/>
                      </a:endParaRPr>
                    </a:p>
                    <a:p>
                      <a:pPr>
                        <a:lnSpc>
                          <a:spcPct val="107000"/>
                        </a:lnSpc>
                        <a:spcAft>
                          <a:spcPts val="0"/>
                        </a:spcAft>
                      </a:pPr>
                      <a:r>
                        <a:rPr lang="en-GB" sz="1400" dirty="0">
                          <a:effectLst/>
                          <a:latin typeface="+mj-lt"/>
                        </a:rPr>
                        <a:t>Operational</a:t>
                      </a:r>
                      <a:endParaRPr lang="en-GB" sz="1100" dirty="0">
                        <a:effectLst/>
                        <a:latin typeface="+mj-lt"/>
                      </a:endParaRPr>
                    </a:p>
                    <a:p>
                      <a:pPr>
                        <a:lnSpc>
                          <a:spcPct val="107000"/>
                        </a:lnSpc>
                        <a:spcAft>
                          <a:spcPts val="0"/>
                        </a:spcAft>
                      </a:pPr>
                      <a:r>
                        <a:rPr lang="en-GB" sz="1400" dirty="0">
                          <a:effectLst/>
                          <a:latin typeface="+mj-lt"/>
                        </a:rPr>
                        <a:t>(7-11 years)</a:t>
                      </a:r>
                      <a:endParaRPr lang="en-GB" sz="1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400" dirty="0">
                          <a:effectLst/>
                          <a:latin typeface="+mj-lt"/>
                        </a:rPr>
                        <a:t>Use of logic improves, concepts are applied to concrete  situations. Time, space, quantity and class inclusion are understood. </a:t>
                      </a:r>
                      <a:endParaRPr lang="en-GB" sz="1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79491013"/>
                  </a:ext>
                </a:extLst>
              </a:tr>
              <a:tr h="1186489">
                <a:tc>
                  <a:txBody>
                    <a:bodyPr/>
                    <a:lstStyle/>
                    <a:p>
                      <a:pPr>
                        <a:lnSpc>
                          <a:spcPct val="107000"/>
                        </a:lnSpc>
                        <a:spcAft>
                          <a:spcPts val="0"/>
                        </a:spcAft>
                      </a:pPr>
                      <a:r>
                        <a:rPr lang="en-GB" sz="1400" dirty="0">
                          <a:effectLst/>
                          <a:latin typeface="+mj-lt"/>
                        </a:rPr>
                        <a:t>Formal</a:t>
                      </a:r>
                      <a:endParaRPr lang="en-GB" sz="1100" dirty="0">
                        <a:effectLst/>
                        <a:latin typeface="+mj-lt"/>
                      </a:endParaRPr>
                    </a:p>
                    <a:p>
                      <a:pPr>
                        <a:lnSpc>
                          <a:spcPct val="107000"/>
                        </a:lnSpc>
                        <a:spcAft>
                          <a:spcPts val="0"/>
                        </a:spcAft>
                      </a:pPr>
                      <a:r>
                        <a:rPr lang="en-GB" sz="1400" dirty="0">
                          <a:effectLst/>
                          <a:latin typeface="+mj-lt"/>
                        </a:rPr>
                        <a:t>Operational</a:t>
                      </a:r>
                      <a:endParaRPr lang="en-GB" sz="1100" dirty="0">
                        <a:effectLst/>
                        <a:latin typeface="+mj-lt"/>
                      </a:endParaRPr>
                    </a:p>
                    <a:p>
                      <a:pPr>
                        <a:lnSpc>
                          <a:spcPct val="107000"/>
                        </a:lnSpc>
                        <a:spcAft>
                          <a:spcPts val="0"/>
                        </a:spcAft>
                      </a:pPr>
                      <a:r>
                        <a:rPr lang="en-GB" sz="1400" dirty="0">
                          <a:effectLst/>
                          <a:latin typeface="+mj-lt"/>
                        </a:rPr>
                        <a:t>( 11 years +)</a:t>
                      </a:r>
                      <a:endParaRPr lang="en-GB" sz="1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400" dirty="0">
                          <a:effectLst/>
                          <a:latin typeface="+mj-lt"/>
                        </a:rPr>
                        <a:t>Abstract reasoning and theoretical principles used to solve problems. Concepts learned in one context can be applied to another</a:t>
                      </a:r>
                      <a:endParaRPr lang="en-GB" sz="1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74894871"/>
                  </a:ext>
                </a:extLst>
              </a:tr>
            </a:tbl>
          </a:graphicData>
        </a:graphic>
      </p:graphicFrame>
    </p:spTree>
    <p:extLst>
      <p:ext uri="{BB962C8B-B14F-4D97-AF65-F5344CB8AC3E}">
        <p14:creationId xmlns:p14="http://schemas.microsoft.com/office/powerpoint/2010/main" val="35141498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1363193602"/>
              </p:ext>
            </p:extLst>
          </p:nvPr>
        </p:nvGraphicFramePr>
        <p:xfrm>
          <a:off x="876133" y="1419845"/>
          <a:ext cx="10292644" cy="5181600"/>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7695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Children from all backgrounds progress through developmental stages in the same way.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Piaget underestimated the abilities of children at different stages. Some children belong in more than one stage.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7274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Provides much of the basis to theories of child development and education.</a:t>
                      </a:r>
                    </a:p>
                    <a:p>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chemeClr val="accent1">
                              <a:lumMod val="75000"/>
                            </a:schemeClr>
                          </a:solidFill>
                          <a:latin typeface="+mn-lt"/>
                        </a:rPr>
                        <a:t>Underestimates the importance of language in development.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r>
                        <a:rPr lang="en-GB" sz="1800" b="0" i="0" kern="1200" dirty="0">
                          <a:solidFill>
                            <a:schemeClr val="accent1">
                              <a:lumMod val="75000"/>
                            </a:schemeClr>
                          </a:solidFill>
                          <a:effectLst/>
                          <a:latin typeface="+mn-lt"/>
                          <a:ea typeface="+mn-ea"/>
                          <a:cs typeface="+mn-cs"/>
                        </a:rPr>
                        <a:t>Development comes before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Piaget said that practice and teaching would not speed up progress through the stages this is not true.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0">
                <a:tc>
                  <a:txBody>
                    <a:bodyPr/>
                    <a:lstStyle/>
                    <a:p>
                      <a:endParaRPr lang="en-GB" sz="1800" b="0" i="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800" kern="1200" dirty="0">
                          <a:solidFill>
                            <a:schemeClr val="accent1">
                              <a:lumMod val="75000"/>
                            </a:schemeClr>
                          </a:solidFill>
                          <a:effectLst/>
                          <a:latin typeface="+mn-lt"/>
                          <a:ea typeface="+mn-ea"/>
                          <a:cs typeface="+mn-cs"/>
                        </a:rPr>
                        <a:t>Piaget's research methods were not reliable and the theory was formed from a biased sample.</a:t>
                      </a:r>
                    </a:p>
                    <a:p>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67431"/>
                  </a:ext>
                </a:extLst>
              </a:tr>
              <a:tr h="0">
                <a:tc>
                  <a:txBody>
                    <a:bodyPr/>
                    <a:lstStyle/>
                    <a:p>
                      <a:endParaRPr lang="en-GB" sz="1800" b="0" i="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The theory fails to acknowledge the influence of social setting and culture.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49313924"/>
                  </a:ext>
                </a:extLst>
              </a:tr>
            </a:tbl>
          </a:graphicData>
        </a:graphic>
      </p:graphicFrame>
      <p:sp>
        <p:nvSpPr>
          <p:cNvPr id="4" name="Rectangle 3">
            <a:extLst>
              <a:ext uri="{FF2B5EF4-FFF2-40B4-BE49-F238E27FC236}">
                <a16:creationId xmlns:a16="http://schemas.microsoft.com/office/drawing/2014/main" id="{76C5424A-0BCA-42FD-9805-87B56FDBECE0}"/>
              </a:ext>
            </a:extLst>
          </p:cNvPr>
          <p:cNvSpPr/>
          <p:nvPr/>
        </p:nvSpPr>
        <p:spPr>
          <a:xfrm>
            <a:off x="522026" y="531194"/>
            <a:ext cx="7200947" cy="523220"/>
          </a:xfrm>
          <a:prstGeom prst="rect">
            <a:avLst/>
          </a:prstGeom>
        </p:spPr>
        <p:txBody>
          <a:bodyPr wrap="square">
            <a:spAutoFit/>
          </a:bodyPr>
          <a:lstStyle/>
          <a:p>
            <a:r>
              <a:rPr lang="en-US" sz="2800" dirty="0">
                <a:ln w="0"/>
                <a:solidFill>
                  <a:schemeClr val="bg2"/>
                </a:solidFill>
              </a:rPr>
              <a:t>Strengths and limitations of Piaget’s theory</a:t>
            </a:r>
          </a:p>
        </p:txBody>
      </p:sp>
    </p:spTree>
    <p:extLst>
      <p:ext uri="{BB962C8B-B14F-4D97-AF65-F5344CB8AC3E}">
        <p14:creationId xmlns:p14="http://schemas.microsoft.com/office/powerpoint/2010/main" val="2062891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Cognitive theory of development</a:t>
            </a:r>
          </a:p>
        </p:txBody>
      </p:sp>
      <p:sp>
        <p:nvSpPr>
          <p:cNvPr id="7" name="TextBox 6">
            <a:extLst>
              <a:ext uri="{FF2B5EF4-FFF2-40B4-BE49-F238E27FC236}">
                <a16:creationId xmlns:a16="http://schemas.microsoft.com/office/drawing/2014/main" id="{479C65D6-6CB5-4216-9E13-35B30DA53E28}"/>
              </a:ext>
            </a:extLst>
          </p:cNvPr>
          <p:cNvSpPr txBox="1"/>
          <p:nvPr/>
        </p:nvSpPr>
        <p:spPr>
          <a:xfrm>
            <a:off x="753034" y="3937105"/>
            <a:ext cx="4911166" cy="2585323"/>
          </a:xfrm>
          <a:prstGeom prst="rect">
            <a:avLst/>
          </a:prstGeom>
          <a:noFill/>
        </p:spPr>
        <p:txBody>
          <a:bodyPr wrap="square">
            <a:spAutoFit/>
          </a:bodyPr>
          <a:lstStyle/>
          <a:p>
            <a:r>
              <a:rPr lang="en-GB" b="0" i="0" dirty="0">
                <a:solidFill>
                  <a:schemeClr val="accent1">
                    <a:lumMod val="75000"/>
                  </a:schemeClr>
                </a:solidFill>
                <a:effectLst/>
              </a:rPr>
              <a:t>Lev Vygotsky outlined three main concepts related to cognitive development:</a:t>
            </a:r>
          </a:p>
          <a:p>
            <a:endParaRPr lang="en-GB" b="0" i="0" dirty="0">
              <a:solidFill>
                <a:schemeClr val="accent1">
                  <a:lumMod val="75000"/>
                </a:schemeClr>
              </a:solidFill>
              <a:effectLst/>
            </a:endParaRPr>
          </a:p>
          <a:p>
            <a:pPr marL="285750" indent="-285750">
              <a:buFont typeface="Arial" panose="020B0604020202020204" pitchFamily="34" charset="0"/>
              <a:buChar char="•"/>
            </a:pPr>
            <a:r>
              <a:rPr lang="en-GB" b="0" i="0" dirty="0">
                <a:solidFill>
                  <a:schemeClr val="accent1">
                    <a:lumMod val="75000"/>
                  </a:schemeClr>
                </a:solidFill>
                <a:effectLst/>
              </a:rPr>
              <a:t>culture is significant in learning</a:t>
            </a:r>
          </a:p>
          <a:p>
            <a:pPr marL="285750" indent="-285750">
              <a:buFont typeface="Arial" panose="020B0604020202020204" pitchFamily="34" charset="0"/>
              <a:buChar char="•"/>
            </a:pPr>
            <a:endParaRPr lang="en-GB" b="0" i="0" dirty="0">
              <a:solidFill>
                <a:schemeClr val="accent1">
                  <a:lumMod val="75000"/>
                </a:schemeClr>
              </a:solidFill>
              <a:effectLst/>
            </a:endParaRPr>
          </a:p>
          <a:p>
            <a:pPr marL="285750" indent="-285750">
              <a:buFont typeface="Arial" panose="020B0604020202020204" pitchFamily="34" charset="0"/>
              <a:buChar char="•"/>
            </a:pPr>
            <a:r>
              <a:rPr lang="en-GB" b="0" i="0" dirty="0">
                <a:solidFill>
                  <a:schemeClr val="accent1">
                    <a:lumMod val="75000"/>
                  </a:schemeClr>
                </a:solidFill>
                <a:effectLst/>
              </a:rPr>
              <a:t>language is the root of culture</a:t>
            </a:r>
          </a:p>
          <a:p>
            <a:pPr marL="285750" indent="-285750">
              <a:buFont typeface="Arial" panose="020B0604020202020204" pitchFamily="34" charset="0"/>
              <a:buChar char="•"/>
            </a:pPr>
            <a:endParaRPr lang="en-GB" b="0" i="0" dirty="0">
              <a:solidFill>
                <a:schemeClr val="accent1">
                  <a:lumMod val="75000"/>
                </a:schemeClr>
              </a:solidFill>
              <a:effectLst/>
            </a:endParaRPr>
          </a:p>
          <a:p>
            <a:pPr marL="285750" indent="-285750">
              <a:buFont typeface="Arial" panose="020B0604020202020204" pitchFamily="34" charset="0"/>
              <a:buChar char="•"/>
            </a:pPr>
            <a:r>
              <a:rPr lang="en-GB" b="0" i="0" dirty="0">
                <a:solidFill>
                  <a:schemeClr val="accent1">
                    <a:lumMod val="75000"/>
                  </a:schemeClr>
                </a:solidFill>
                <a:effectLst/>
              </a:rPr>
              <a:t>individuals learn and develop within their role in the community.</a:t>
            </a:r>
            <a:endParaRPr lang="en-GB" dirty="0">
              <a:solidFill>
                <a:schemeClr val="accent1">
                  <a:lumMod val="75000"/>
                </a:schemeClr>
              </a:solidFill>
              <a:cs typeface="Arial" panose="020B0604020202020204" pitchFamily="34" charset="0"/>
            </a:endParaRPr>
          </a:p>
        </p:txBody>
      </p:sp>
      <p:pic>
        <p:nvPicPr>
          <p:cNvPr id="2050" name="Picture 2" descr="Learn, School, Nursery School">
            <a:extLst>
              <a:ext uri="{FF2B5EF4-FFF2-40B4-BE49-F238E27FC236}">
                <a16:creationId xmlns:a16="http://schemas.microsoft.com/office/drawing/2014/main" id="{02F207B4-431E-45DA-8E24-4231DF8E73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514" y="1282046"/>
            <a:ext cx="3933328" cy="24377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8BC3EA5-7167-40CB-929B-9245D31A2C54}"/>
              </a:ext>
            </a:extLst>
          </p:cNvPr>
          <p:cNvSpPr txBox="1"/>
          <p:nvPr/>
        </p:nvSpPr>
        <p:spPr>
          <a:xfrm>
            <a:off x="5664200" y="1349217"/>
            <a:ext cx="6062362" cy="5175776"/>
          </a:xfrm>
          <a:prstGeom prst="rect">
            <a:avLst/>
          </a:prstGeom>
          <a:noFill/>
        </p:spPr>
        <p:txBody>
          <a:bodyPr wrap="square" rtlCol="0">
            <a:spAutoFit/>
          </a:bodyPr>
          <a:lstStyle/>
          <a:p>
            <a:pPr>
              <a:spcAft>
                <a:spcPts val="1000"/>
              </a:spcAft>
            </a:pPr>
            <a:r>
              <a:rPr lang="en-GB" sz="1700" dirty="0">
                <a:solidFill>
                  <a:schemeClr val="accent1">
                    <a:lumMod val="75000"/>
                  </a:schemeClr>
                </a:solidFill>
              </a:rPr>
              <a:t>Vygotsky proposed:</a:t>
            </a:r>
          </a:p>
          <a:p>
            <a:pPr marL="271463" indent="-271463">
              <a:spcAft>
                <a:spcPts val="1000"/>
              </a:spcAft>
            </a:pPr>
            <a:r>
              <a:rPr lang="en-GB" sz="1700" dirty="0">
                <a:solidFill>
                  <a:schemeClr val="accent1">
                    <a:lumMod val="75000"/>
                  </a:schemeClr>
                </a:solidFill>
              </a:rPr>
              <a:t>1.	The idea of the </a:t>
            </a:r>
            <a:r>
              <a:rPr lang="en-GB" sz="1700" b="1" dirty="0">
                <a:solidFill>
                  <a:schemeClr val="accent1">
                    <a:lumMod val="75000"/>
                  </a:schemeClr>
                </a:solidFill>
              </a:rPr>
              <a:t>zone of proximal development</a:t>
            </a:r>
            <a:r>
              <a:rPr lang="en-GB" sz="1700" dirty="0">
                <a:solidFill>
                  <a:schemeClr val="accent1">
                    <a:lumMod val="75000"/>
                  </a:schemeClr>
                </a:solidFill>
              </a:rPr>
              <a:t>.</a:t>
            </a:r>
            <a:endParaRPr lang="en-GB" sz="1700" b="1" dirty="0">
              <a:solidFill>
                <a:schemeClr val="accent1">
                  <a:lumMod val="75000"/>
                </a:schemeClr>
              </a:solidFill>
            </a:endParaRPr>
          </a:p>
          <a:p>
            <a:pPr marL="271463" indent="-271463">
              <a:spcAft>
                <a:spcPts val="1000"/>
              </a:spcAft>
            </a:pPr>
            <a:r>
              <a:rPr lang="en-GB" sz="1700" dirty="0">
                <a:solidFill>
                  <a:schemeClr val="accent1">
                    <a:lumMod val="75000"/>
                  </a:schemeClr>
                </a:solidFill>
              </a:rPr>
              <a:t>	This is the difference between the problem solving ability of a child on their own and what they can do with the help of others who are more able, e.g. a teacher.</a:t>
            </a:r>
          </a:p>
          <a:p>
            <a:pPr marL="271463" indent="-271463">
              <a:spcAft>
                <a:spcPts val="1000"/>
              </a:spcAft>
            </a:pPr>
            <a:r>
              <a:rPr lang="en-GB" sz="1700" dirty="0">
                <a:solidFill>
                  <a:schemeClr val="accent1">
                    <a:lumMod val="75000"/>
                  </a:schemeClr>
                </a:solidFill>
              </a:rPr>
              <a:t>	If a teacher has an idea of a child’s ability and potential they can help the child achieve this by guiding them through scaffolding. </a:t>
            </a:r>
          </a:p>
          <a:p>
            <a:pPr marL="271463" defTabSz="542925">
              <a:spcAft>
                <a:spcPts val="1000"/>
              </a:spcAft>
            </a:pPr>
            <a:r>
              <a:rPr lang="en-GB" sz="1700" dirty="0">
                <a:solidFill>
                  <a:schemeClr val="accent1">
                    <a:lumMod val="75000"/>
                  </a:schemeClr>
                </a:solidFill>
              </a:rPr>
              <a:t>It is the interaction with the teacher that is important, unlike Piaget’s idea that progression happens on its own.</a:t>
            </a:r>
          </a:p>
          <a:p>
            <a:pPr marL="271463" indent="-271463">
              <a:spcAft>
                <a:spcPts val="1000"/>
              </a:spcAft>
            </a:pPr>
            <a:r>
              <a:rPr lang="en-GB" sz="1700" dirty="0">
                <a:solidFill>
                  <a:schemeClr val="accent1">
                    <a:lumMod val="75000"/>
                  </a:schemeClr>
                </a:solidFill>
              </a:rPr>
              <a:t>2. The importance of language in cognitive development.</a:t>
            </a:r>
          </a:p>
          <a:p>
            <a:pPr marL="271463" indent="-271463">
              <a:spcAft>
                <a:spcPts val="1000"/>
              </a:spcAft>
            </a:pPr>
            <a:r>
              <a:rPr lang="en-GB" sz="1700" dirty="0">
                <a:solidFill>
                  <a:schemeClr val="accent1">
                    <a:lumMod val="75000"/>
                  </a:schemeClr>
                </a:solidFill>
              </a:rPr>
              <a:t>	Children learn language as a means of communication with adults and to guide their behaviour through self-talk (inner voice).</a:t>
            </a:r>
          </a:p>
          <a:p>
            <a:pPr marL="271463" indent="-271463"/>
            <a:r>
              <a:rPr lang="en-GB" sz="1700" dirty="0">
                <a:solidFill>
                  <a:schemeClr val="accent1">
                    <a:lumMod val="75000"/>
                  </a:schemeClr>
                </a:solidFill>
              </a:rPr>
              <a:t>	Adults communicate social and cultural information to children, which drives cognitive developme</a:t>
            </a:r>
            <a:r>
              <a:rPr lang="en-GB" sz="1600" dirty="0">
                <a:solidFill>
                  <a:schemeClr val="accent1">
                    <a:lumMod val="75000"/>
                  </a:schemeClr>
                </a:solidFill>
              </a:rPr>
              <a:t>nt.</a:t>
            </a:r>
          </a:p>
        </p:txBody>
      </p:sp>
    </p:spTree>
    <p:extLst>
      <p:ext uri="{BB962C8B-B14F-4D97-AF65-F5344CB8AC3E}">
        <p14:creationId xmlns:p14="http://schemas.microsoft.com/office/powerpoint/2010/main" val="31708708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988197868"/>
              </p:ext>
            </p:extLst>
          </p:nvPr>
        </p:nvGraphicFramePr>
        <p:xfrm>
          <a:off x="1009934" y="1570157"/>
          <a:ext cx="10158843" cy="3352800"/>
        </p:xfrm>
        <a:graphic>
          <a:graphicData uri="http://schemas.openxmlformats.org/drawingml/2006/table">
            <a:tbl>
              <a:tblPr firstRow="1" bandRow="1">
                <a:tableStyleId>{5C22544A-7EE6-4342-B048-85BDC9FD1C3A}</a:tableStyleId>
              </a:tblPr>
              <a:tblGrid>
                <a:gridCol w="4901043">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7695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Learners actively engage in the acquisition of knowledge through social interaction.</a:t>
                      </a: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Lack of experimental tests. Vygotsky relied widely on observation of his subjects to prove his findings as he believed that social interaction was a key factor to learning. </a:t>
                      </a: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1253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The concept of instructional scaffolding, which allows learning to build connections based on social interaction. Theory can be successfully applied to education.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chemeClr val="accent1">
                              <a:lumMod val="75000"/>
                            </a:schemeClr>
                          </a:solidFill>
                          <a:latin typeface="+mn-lt"/>
                        </a:rPr>
                        <a:t>Over-emphasises social and cultural factors in intelligence but ignores biological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r>
                        <a:rPr lang="en-GB" sz="1800" b="0" i="0" kern="1200" dirty="0">
                          <a:solidFill>
                            <a:schemeClr val="accent1">
                              <a:lumMod val="75000"/>
                            </a:schemeClr>
                          </a:solidFill>
                          <a:effectLst/>
                          <a:latin typeface="+mn-lt"/>
                          <a:ea typeface="+mn-ea"/>
                          <a:cs typeface="+mn-cs"/>
                        </a:rPr>
                        <a:t>Language is important in cognitive development.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No suggestions of the cognitive processes that might underlie development.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bl>
          </a:graphicData>
        </a:graphic>
      </p:graphicFrame>
      <p:sp>
        <p:nvSpPr>
          <p:cNvPr id="6" name="Rectangle 5">
            <a:extLst>
              <a:ext uri="{FF2B5EF4-FFF2-40B4-BE49-F238E27FC236}">
                <a16:creationId xmlns:a16="http://schemas.microsoft.com/office/drawing/2014/main" id="{261BD363-E656-4BA8-8AE2-0256A5D2F475}"/>
              </a:ext>
            </a:extLst>
          </p:cNvPr>
          <p:cNvSpPr/>
          <p:nvPr/>
        </p:nvSpPr>
        <p:spPr>
          <a:xfrm>
            <a:off x="522026" y="531194"/>
            <a:ext cx="7386298" cy="523220"/>
          </a:xfrm>
          <a:prstGeom prst="rect">
            <a:avLst/>
          </a:prstGeom>
        </p:spPr>
        <p:txBody>
          <a:bodyPr wrap="square">
            <a:spAutoFit/>
          </a:bodyPr>
          <a:lstStyle/>
          <a:p>
            <a:r>
              <a:rPr lang="en-US" sz="2800" dirty="0">
                <a:ln w="0"/>
                <a:solidFill>
                  <a:schemeClr val="bg2"/>
                </a:solidFill>
              </a:rPr>
              <a:t>Strengths and limitations of Vygotsky’s theory</a:t>
            </a:r>
          </a:p>
        </p:txBody>
      </p:sp>
    </p:spTree>
    <p:extLst>
      <p:ext uri="{BB962C8B-B14F-4D97-AF65-F5344CB8AC3E}">
        <p14:creationId xmlns:p14="http://schemas.microsoft.com/office/powerpoint/2010/main" val="1065663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7CE6EFD-DEB7-4F72-ADEE-1545E0ED38B9}"/>
              </a:ext>
            </a:extLst>
          </p:cNvPr>
          <p:cNvSpPr/>
          <p:nvPr/>
        </p:nvSpPr>
        <p:spPr>
          <a:xfrm>
            <a:off x="522026" y="531194"/>
            <a:ext cx="8588107" cy="523220"/>
          </a:xfrm>
          <a:prstGeom prst="rect">
            <a:avLst/>
          </a:prstGeom>
        </p:spPr>
        <p:txBody>
          <a:bodyPr wrap="square">
            <a:spAutoFit/>
          </a:bodyPr>
          <a:lstStyle/>
          <a:p>
            <a:r>
              <a:rPr lang="en-US" sz="2800" dirty="0">
                <a:ln w="0"/>
                <a:solidFill>
                  <a:schemeClr val="bg2"/>
                </a:solidFill>
              </a:rPr>
              <a:t>Factors that affect the </a:t>
            </a:r>
            <a:r>
              <a:rPr lang="en-US" sz="2800" dirty="0" err="1">
                <a:ln w="0"/>
                <a:solidFill>
                  <a:schemeClr val="bg2"/>
                </a:solidFill>
              </a:rPr>
              <a:t>behaviour</a:t>
            </a:r>
            <a:r>
              <a:rPr lang="en-US" sz="2800" dirty="0">
                <a:ln w="0"/>
                <a:solidFill>
                  <a:schemeClr val="bg2"/>
                </a:solidFill>
              </a:rPr>
              <a:t> of adults</a:t>
            </a:r>
          </a:p>
        </p:txBody>
      </p:sp>
      <p:sp>
        <p:nvSpPr>
          <p:cNvPr id="7" name="Content Placeholder 6">
            <a:extLst>
              <a:ext uri="{FF2B5EF4-FFF2-40B4-BE49-F238E27FC236}">
                <a16:creationId xmlns:a16="http://schemas.microsoft.com/office/drawing/2014/main" id="{5C351537-3642-4135-97D8-7B60F06617AB}"/>
              </a:ext>
            </a:extLst>
          </p:cNvPr>
          <p:cNvSpPr txBox="1">
            <a:spLocks/>
          </p:cNvSpPr>
          <p:nvPr/>
        </p:nvSpPr>
        <p:spPr>
          <a:xfrm>
            <a:off x="591543" y="1525254"/>
            <a:ext cx="11008914" cy="4801552"/>
          </a:xfrm>
          <a:prstGeom prst="rect">
            <a:avLst/>
          </a:prstGeom>
          <a:solidFill>
            <a:schemeClr val="bg2">
              <a:lumMod val="20000"/>
              <a:lumOff val="80000"/>
            </a:schemeClr>
          </a:solidFill>
        </p:spPr>
        <p:txBody>
          <a:bodyPr vert="horz" lIns="91440" tIns="45720" rIns="91440" bIns="45720" rtlCol="0" anchor="t">
            <a:normAutofit fontScale="85000" lnSpcReduction="1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10000"/>
              </a:lnSpc>
            </a:pPr>
            <a:r>
              <a:rPr lang="en-GB" sz="3000" dirty="0"/>
              <a:t>In the Unit 5 exam, candidates will be expected to be able to:</a:t>
            </a:r>
          </a:p>
          <a:p>
            <a:pPr marL="342900" indent="-342900" algn="l">
              <a:lnSpc>
                <a:spcPct val="110000"/>
              </a:lnSpc>
              <a:buFont typeface="Arial" panose="020B0604020202020204" pitchFamily="34" charset="0"/>
              <a:buChar char="•"/>
            </a:pPr>
            <a:r>
              <a:rPr lang="en-GB" sz="3000" dirty="0"/>
              <a:t>Identify, explain and discuss:</a:t>
            </a:r>
          </a:p>
          <a:p>
            <a:pPr marL="803275" indent="-457200" algn="l">
              <a:lnSpc>
                <a:spcPct val="110000"/>
              </a:lnSpc>
              <a:buFont typeface="Courier New" panose="02070309020205020404" pitchFamily="49" charset="0"/>
              <a:buChar char="o"/>
            </a:pPr>
            <a:r>
              <a:rPr lang="en-GB" sz="3000" dirty="0"/>
              <a:t>the different key psychological perspectives and associated theories including the strengths and weaknesses of each theory</a:t>
            </a:r>
          </a:p>
          <a:p>
            <a:pPr marL="803275" indent="-457200" algn="l">
              <a:lnSpc>
                <a:spcPct val="110000"/>
              </a:lnSpc>
              <a:buFont typeface="Courier New" panose="02070309020205020404" pitchFamily="49" charset="0"/>
              <a:buChar char="o"/>
            </a:pPr>
            <a:r>
              <a:rPr lang="en-GB" sz="3000" dirty="0"/>
              <a:t>how the theories relate to human development and specific behaviours</a:t>
            </a:r>
          </a:p>
          <a:p>
            <a:pPr marL="803275" indent="-457200" algn="l">
              <a:lnSpc>
                <a:spcPct val="110000"/>
              </a:lnSpc>
              <a:buFont typeface="Courier New" panose="02070309020205020404" pitchFamily="49" charset="0"/>
              <a:buChar char="o"/>
            </a:pPr>
            <a:r>
              <a:rPr lang="en-GB" sz="3000" dirty="0"/>
              <a:t>the approaches/techniques relating to adult behaviour which arise from key theories</a:t>
            </a:r>
          </a:p>
          <a:p>
            <a:pPr marL="803275" indent="-457200" algn="l">
              <a:lnSpc>
                <a:spcPct val="110000"/>
              </a:lnSpc>
              <a:buFont typeface="Courier New" panose="02070309020205020404" pitchFamily="49" charset="0"/>
              <a:buChar char="o"/>
            </a:pPr>
            <a:r>
              <a:rPr lang="en-GB" sz="3000" dirty="0"/>
              <a:t>key approaches in practice which relate to adult behaviour</a:t>
            </a:r>
          </a:p>
          <a:p>
            <a:pPr marL="457200" indent="-457200" algn="l">
              <a:buFont typeface="Arial" panose="020B0604020202020204" pitchFamily="34" charset="0"/>
              <a:buChar char="•"/>
            </a:pPr>
            <a:endParaRPr lang="en-GB" sz="3000" dirty="0"/>
          </a:p>
          <a:p>
            <a:pPr marL="457200" indent="-457200" algn="l">
              <a:buFont typeface="Arial" panose="020B0604020202020204" pitchFamily="34" charset="0"/>
              <a:buChar char="•"/>
            </a:pPr>
            <a:endParaRPr lang="en-GB" sz="3000" dirty="0"/>
          </a:p>
          <a:p>
            <a:pPr algn="l"/>
            <a:endParaRPr lang="en-GB" dirty="0">
              <a:solidFill>
                <a:srgbClr val="000000"/>
              </a:solidFill>
              <a:ea typeface="+mn-lt"/>
              <a:cs typeface="+mn-lt"/>
            </a:endParaRPr>
          </a:p>
          <a:p>
            <a:endParaRPr lang="en-GB" dirty="0">
              <a:cs typeface="Calibri" panose="020F0502020204030204"/>
            </a:endParaRPr>
          </a:p>
        </p:txBody>
      </p:sp>
    </p:spTree>
    <p:extLst>
      <p:ext uri="{BB962C8B-B14F-4D97-AF65-F5344CB8AC3E}">
        <p14:creationId xmlns:p14="http://schemas.microsoft.com/office/powerpoint/2010/main" val="503229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Cognitive theory of development </a:t>
            </a:r>
          </a:p>
        </p:txBody>
      </p:sp>
      <p:sp>
        <p:nvSpPr>
          <p:cNvPr id="7" name="TextBox 6">
            <a:extLst>
              <a:ext uri="{FF2B5EF4-FFF2-40B4-BE49-F238E27FC236}">
                <a16:creationId xmlns:a16="http://schemas.microsoft.com/office/drawing/2014/main" id="{479C65D6-6CB5-4216-9E13-35B30DA53E28}"/>
              </a:ext>
            </a:extLst>
          </p:cNvPr>
          <p:cNvSpPr txBox="1"/>
          <p:nvPr/>
        </p:nvSpPr>
        <p:spPr>
          <a:xfrm>
            <a:off x="522026" y="3430784"/>
            <a:ext cx="5251621" cy="3139321"/>
          </a:xfrm>
          <a:prstGeom prst="rect">
            <a:avLst/>
          </a:prstGeom>
          <a:noFill/>
        </p:spPr>
        <p:txBody>
          <a:bodyPr wrap="square">
            <a:spAutoFit/>
          </a:bodyPr>
          <a:lstStyle/>
          <a:p>
            <a:r>
              <a:rPr lang="en-GB" b="0" i="0" dirty="0">
                <a:solidFill>
                  <a:schemeClr val="accent1">
                    <a:lumMod val="75000"/>
                  </a:schemeClr>
                </a:solidFill>
                <a:effectLst/>
                <a:latin typeface="+mj-lt"/>
              </a:rPr>
              <a:t>Jerome Bruner (1961) thought the purpose of education </a:t>
            </a:r>
            <a:r>
              <a:rPr lang="en-GB" dirty="0">
                <a:solidFill>
                  <a:schemeClr val="accent1">
                    <a:lumMod val="75000"/>
                  </a:schemeClr>
                </a:solidFill>
                <a:latin typeface="+mj-lt"/>
              </a:rPr>
              <a:t>was</a:t>
            </a:r>
            <a:r>
              <a:rPr lang="en-GB" b="0" i="0" dirty="0">
                <a:solidFill>
                  <a:schemeClr val="accent1">
                    <a:lumMod val="75000"/>
                  </a:schemeClr>
                </a:solidFill>
                <a:effectLst/>
                <a:latin typeface="+mj-lt"/>
              </a:rPr>
              <a:t> to</a:t>
            </a:r>
            <a:r>
              <a:rPr lang="en-GB" dirty="0">
                <a:solidFill>
                  <a:schemeClr val="accent1">
                    <a:lumMod val="75000"/>
                  </a:schemeClr>
                </a:solidFill>
                <a:latin typeface="+mj-lt"/>
              </a:rPr>
              <a:t> f</a:t>
            </a:r>
            <a:r>
              <a:rPr lang="en-GB" b="0" i="0" dirty="0">
                <a:solidFill>
                  <a:schemeClr val="accent1">
                    <a:lumMod val="75000"/>
                  </a:schemeClr>
                </a:solidFill>
                <a:effectLst/>
                <a:latin typeface="+mj-lt"/>
              </a:rPr>
              <a:t>acilitate a child's thinking and problem-solving skills through </a:t>
            </a:r>
            <a:r>
              <a:rPr lang="en-GB" b="1" i="0" dirty="0">
                <a:solidFill>
                  <a:schemeClr val="accent1">
                    <a:lumMod val="75000"/>
                  </a:schemeClr>
                </a:solidFill>
                <a:effectLst/>
                <a:latin typeface="+mj-lt"/>
              </a:rPr>
              <a:t>discovery learning </a:t>
            </a:r>
            <a:r>
              <a:rPr lang="en-GB" i="0" dirty="0">
                <a:solidFill>
                  <a:schemeClr val="accent1">
                    <a:lumMod val="75000"/>
                  </a:schemeClr>
                </a:solidFill>
                <a:effectLst/>
                <a:latin typeface="+mj-lt"/>
              </a:rPr>
              <a:t>and the </a:t>
            </a:r>
            <a:r>
              <a:rPr lang="en-GB" b="1" i="0" dirty="0">
                <a:solidFill>
                  <a:schemeClr val="accent1">
                    <a:lumMod val="75000"/>
                  </a:schemeClr>
                </a:solidFill>
                <a:effectLst/>
                <a:latin typeface="+mj-lt"/>
              </a:rPr>
              <a:t>spiral curriculum</a:t>
            </a:r>
            <a:r>
              <a:rPr lang="en-GB" i="0" dirty="0">
                <a:solidFill>
                  <a:schemeClr val="accent1">
                    <a:lumMod val="75000"/>
                  </a:schemeClr>
                </a:solidFill>
                <a:effectLst/>
                <a:latin typeface="+mj-lt"/>
              </a:rPr>
              <a:t>.</a:t>
            </a:r>
          </a:p>
          <a:p>
            <a:endParaRPr lang="en-GB" dirty="0">
              <a:solidFill>
                <a:schemeClr val="accent1">
                  <a:lumMod val="75000"/>
                </a:schemeClr>
              </a:solidFill>
            </a:endParaRPr>
          </a:p>
          <a:p>
            <a:r>
              <a:rPr lang="en-GB" dirty="0">
                <a:solidFill>
                  <a:schemeClr val="accent1">
                    <a:lumMod val="75000"/>
                  </a:schemeClr>
                </a:solidFill>
                <a:latin typeface="+mj-lt"/>
              </a:rPr>
              <a:t>He </a:t>
            </a:r>
            <a:r>
              <a:rPr lang="en-GB" b="0" i="0" dirty="0">
                <a:solidFill>
                  <a:schemeClr val="accent1">
                    <a:lumMod val="75000"/>
                  </a:schemeClr>
                </a:solidFill>
                <a:effectLst/>
                <a:latin typeface="+mj-lt"/>
              </a:rPr>
              <a:t>proposed that knowledge is organised through different modes of representation (thinking).</a:t>
            </a:r>
          </a:p>
          <a:p>
            <a:endParaRPr lang="en-GB" b="0" i="0" dirty="0">
              <a:solidFill>
                <a:schemeClr val="accent1">
                  <a:lumMod val="75000"/>
                </a:schemeClr>
              </a:solidFill>
              <a:effectLst/>
              <a:latin typeface="+mj-lt"/>
            </a:endParaRPr>
          </a:p>
          <a:p>
            <a:r>
              <a:rPr lang="en-GB" b="0" i="0" dirty="0">
                <a:solidFill>
                  <a:schemeClr val="accent1">
                    <a:lumMod val="75000"/>
                  </a:schemeClr>
                </a:solidFill>
                <a:effectLst/>
                <a:latin typeface="+mj-lt"/>
              </a:rPr>
              <a:t>Modes of representation are the way in which information or knowledge are encoded in memory; they </a:t>
            </a:r>
            <a:r>
              <a:rPr lang="en-GB" dirty="0">
                <a:solidFill>
                  <a:schemeClr val="accent1">
                    <a:lumMod val="75000"/>
                  </a:schemeClr>
                </a:solidFill>
                <a:latin typeface="+mj-lt"/>
              </a:rPr>
              <a:t>merge</a:t>
            </a:r>
            <a:r>
              <a:rPr lang="en-GB" b="0" i="0" dirty="0">
                <a:solidFill>
                  <a:schemeClr val="accent1">
                    <a:lumMod val="75000"/>
                  </a:schemeClr>
                </a:solidFill>
                <a:effectLst/>
                <a:latin typeface="+mj-lt"/>
              </a:rPr>
              <a:t> into each other (not distinct).</a:t>
            </a:r>
          </a:p>
        </p:txBody>
      </p:sp>
      <p:pic>
        <p:nvPicPr>
          <p:cNvPr id="2050" name="Picture 2" descr="Learn, School, Nursery School">
            <a:extLst>
              <a:ext uri="{FF2B5EF4-FFF2-40B4-BE49-F238E27FC236}">
                <a16:creationId xmlns:a16="http://schemas.microsoft.com/office/drawing/2014/main" id="{02F207B4-431E-45DA-8E24-4231DF8E73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515" y="1233488"/>
            <a:ext cx="3442008" cy="200492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8BC3EA5-7167-40CB-929B-9245D31A2C54}"/>
              </a:ext>
            </a:extLst>
          </p:cNvPr>
          <p:cNvSpPr txBox="1"/>
          <p:nvPr/>
        </p:nvSpPr>
        <p:spPr>
          <a:xfrm>
            <a:off x="6096000" y="1291169"/>
            <a:ext cx="5342966" cy="615553"/>
          </a:xfrm>
          <a:prstGeom prst="rect">
            <a:avLst/>
          </a:prstGeom>
          <a:noFill/>
        </p:spPr>
        <p:txBody>
          <a:bodyPr wrap="square" rtlCol="0">
            <a:spAutoFit/>
          </a:bodyPr>
          <a:lstStyle/>
          <a:p>
            <a:r>
              <a:rPr lang="en-GB" sz="1600" dirty="0">
                <a:solidFill>
                  <a:schemeClr val="accent1">
                    <a:lumMod val="75000"/>
                  </a:schemeClr>
                </a:solidFill>
                <a:latin typeface="+mj-lt"/>
              </a:rPr>
              <a:t>.</a:t>
            </a:r>
          </a:p>
          <a:p>
            <a:r>
              <a:rPr lang="en-GB" dirty="0">
                <a:latin typeface="+mj-lt"/>
              </a:rPr>
              <a:t>.</a:t>
            </a:r>
          </a:p>
        </p:txBody>
      </p:sp>
      <p:sp>
        <p:nvSpPr>
          <p:cNvPr id="18" name="TextBox 17">
            <a:extLst>
              <a:ext uri="{FF2B5EF4-FFF2-40B4-BE49-F238E27FC236}">
                <a16:creationId xmlns:a16="http://schemas.microsoft.com/office/drawing/2014/main" id="{11BBF8DB-5701-4E39-BF7E-86C22FB89D00}"/>
              </a:ext>
            </a:extLst>
          </p:cNvPr>
          <p:cNvSpPr txBox="1"/>
          <p:nvPr/>
        </p:nvSpPr>
        <p:spPr>
          <a:xfrm>
            <a:off x="5968314" y="1234869"/>
            <a:ext cx="5846030" cy="5632311"/>
          </a:xfrm>
          <a:prstGeom prst="rect">
            <a:avLst/>
          </a:prstGeom>
          <a:noFill/>
        </p:spPr>
        <p:txBody>
          <a:bodyPr wrap="square">
            <a:spAutoFit/>
          </a:bodyPr>
          <a:lstStyle/>
          <a:p>
            <a:pPr algn="l"/>
            <a:r>
              <a:rPr lang="en-GB" b="1" i="0" dirty="0">
                <a:solidFill>
                  <a:schemeClr val="accent1">
                    <a:lumMod val="75000"/>
                  </a:schemeClr>
                </a:solidFill>
                <a:effectLst/>
              </a:rPr>
              <a:t>Enactive representation (0-1year)</a:t>
            </a:r>
          </a:p>
          <a:p>
            <a:pPr algn="l"/>
            <a:r>
              <a:rPr lang="en-GB" b="0" i="0" dirty="0">
                <a:solidFill>
                  <a:schemeClr val="accent1">
                    <a:lumMod val="75000"/>
                  </a:schemeClr>
                </a:solidFill>
                <a:effectLst/>
              </a:rPr>
              <a:t>The first kind of memory. This mode is used within the first year of life. Thinking is based entirely on </a:t>
            </a:r>
            <a:r>
              <a:rPr lang="en-GB" b="1" i="0" dirty="0">
                <a:solidFill>
                  <a:schemeClr val="accent1">
                    <a:lumMod val="75000"/>
                  </a:schemeClr>
                </a:solidFill>
                <a:effectLst/>
              </a:rPr>
              <a:t>physical actions</a:t>
            </a:r>
            <a:r>
              <a:rPr lang="en-GB" b="0" i="0" dirty="0">
                <a:solidFill>
                  <a:schemeClr val="accent1">
                    <a:lumMod val="75000"/>
                  </a:schemeClr>
                </a:solidFill>
                <a:effectLst/>
              </a:rPr>
              <a:t>, and infants learn by doing, rather than by thinking.</a:t>
            </a:r>
          </a:p>
          <a:p>
            <a:pPr algn="l"/>
            <a:endParaRPr lang="en-GB" b="0" i="0" dirty="0">
              <a:solidFill>
                <a:schemeClr val="accent1">
                  <a:lumMod val="75000"/>
                </a:schemeClr>
              </a:solidFill>
              <a:effectLst/>
            </a:endParaRPr>
          </a:p>
          <a:p>
            <a:pPr algn="l"/>
            <a:r>
              <a:rPr lang="en-GB" b="1" dirty="0">
                <a:solidFill>
                  <a:schemeClr val="accent1">
                    <a:lumMod val="75000"/>
                  </a:schemeClr>
                </a:solidFill>
              </a:rPr>
              <a:t>Iconic representation (1-6 years)</a:t>
            </a:r>
            <a:endParaRPr lang="en-GB" b="1" i="0" dirty="0">
              <a:solidFill>
                <a:schemeClr val="accent1">
                  <a:lumMod val="75000"/>
                </a:schemeClr>
              </a:solidFill>
              <a:effectLst/>
            </a:endParaRPr>
          </a:p>
          <a:p>
            <a:pPr algn="l"/>
            <a:r>
              <a:rPr lang="en-GB" b="0" i="0" dirty="0">
                <a:solidFill>
                  <a:schemeClr val="accent1">
                    <a:lumMod val="75000"/>
                  </a:schemeClr>
                </a:solidFill>
                <a:effectLst/>
              </a:rPr>
              <a:t>Information is stored as </a:t>
            </a:r>
            <a:r>
              <a:rPr lang="en-GB" b="1" i="0" dirty="0">
                <a:solidFill>
                  <a:schemeClr val="accent1">
                    <a:lumMod val="75000"/>
                  </a:schemeClr>
                </a:solidFill>
                <a:effectLst/>
              </a:rPr>
              <a:t>sensory images</a:t>
            </a:r>
            <a:r>
              <a:rPr lang="en-GB" b="0" i="0" dirty="0">
                <a:solidFill>
                  <a:schemeClr val="accent1">
                    <a:lumMod val="75000"/>
                  </a:schemeClr>
                </a:solidFill>
                <a:effectLst/>
              </a:rPr>
              <a:t> (icons), as pictures in the mind. This may explain why, when we are learning a new subject, it is often helpful to have diagrams or </a:t>
            </a:r>
            <a:r>
              <a:rPr lang="en-GB" dirty="0">
                <a:solidFill>
                  <a:schemeClr val="accent1">
                    <a:lumMod val="75000"/>
                  </a:schemeClr>
                </a:solidFill>
              </a:rPr>
              <a:t>pictures</a:t>
            </a:r>
            <a:r>
              <a:rPr lang="en-GB" b="0" i="0" dirty="0">
                <a:solidFill>
                  <a:schemeClr val="accent1">
                    <a:lumMod val="75000"/>
                  </a:schemeClr>
                </a:solidFill>
                <a:effectLst/>
              </a:rPr>
              <a:t> to accompany the verbal information.</a:t>
            </a:r>
          </a:p>
          <a:p>
            <a:pPr algn="l"/>
            <a:r>
              <a:rPr lang="en-GB" b="0" i="0" dirty="0">
                <a:solidFill>
                  <a:schemeClr val="accent1">
                    <a:lumMod val="75000"/>
                  </a:schemeClr>
                </a:solidFill>
                <a:effectLst/>
              </a:rPr>
              <a:t>Thinking is also aided by hearing, smell or touch.</a:t>
            </a:r>
          </a:p>
          <a:p>
            <a:pPr algn="l"/>
            <a:endParaRPr lang="en-GB" dirty="0">
              <a:solidFill>
                <a:schemeClr val="accent1">
                  <a:lumMod val="75000"/>
                </a:schemeClr>
              </a:solidFill>
            </a:endParaRPr>
          </a:p>
          <a:p>
            <a:pPr algn="l"/>
            <a:r>
              <a:rPr lang="en-GB" b="1" i="0" dirty="0">
                <a:solidFill>
                  <a:schemeClr val="accent1">
                    <a:lumMod val="75000"/>
                  </a:schemeClr>
                </a:solidFill>
                <a:effectLst/>
              </a:rPr>
              <a:t>Symbolic representation (7 years+)</a:t>
            </a:r>
          </a:p>
          <a:p>
            <a:r>
              <a:rPr lang="en-GB" b="0" i="0" dirty="0">
                <a:solidFill>
                  <a:schemeClr val="accent1">
                    <a:lumMod val="75000"/>
                  </a:schemeClr>
                </a:solidFill>
                <a:effectLst/>
              </a:rPr>
              <a:t>This is where information is stored in the form of a code or symbol, such as </a:t>
            </a:r>
            <a:r>
              <a:rPr lang="en-GB" i="0" dirty="0">
                <a:solidFill>
                  <a:schemeClr val="accent1">
                    <a:lumMod val="75000"/>
                  </a:schemeClr>
                </a:solidFill>
                <a:effectLst/>
              </a:rPr>
              <a:t>language.</a:t>
            </a:r>
            <a:r>
              <a:rPr lang="en-GB" b="0" i="0" dirty="0">
                <a:solidFill>
                  <a:srgbClr val="000000"/>
                </a:solidFill>
                <a:effectLst/>
              </a:rPr>
              <a:t> </a:t>
            </a:r>
            <a:r>
              <a:rPr lang="en-GB" dirty="0">
                <a:solidFill>
                  <a:schemeClr val="accent1">
                    <a:lumMod val="75000"/>
                  </a:schemeClr>
                </a:solidFill>
              </a:rPr>
              <a:t>K</a:t>
            </a:r>
            <a:r>
              <a:rPr lang="en-GB" b="0" i="0" dirty="0">
                <a:solidFill>
                  <a:schemeClr val="accent1">
                    <a:lumMod val="75000"/>
                  </a:schemeClr>
                </a:solidFill>
                <a:effectLst/>
              </a:rPr>
              <a:t>nowledge is stored  as words, mathematical symbols, or in other symbol systems, such as music. Language is important for the increased ability to deal with abstract concepts.</a:t>
            </a:r>
            <a:endParaRPr lang="en-GB" dirty="0">
              <a:solidFill>
                <a:schemeClr val="accent1">
                  <a:lumMod val="75000"/>
                </a:schemeClr>
              </a:solidFill>
            </a:endParaRPr>
          </a:p>
        </p:txBody>
      </p:sp>
    </p:spTree>
    <p:extLst>
      <p:ext uri="{BB962C8B-B14F-4D97-AF65-F5344CB8AC3E}">
        <p14:creationId xmlns:p14="http://schemas.microsoft.com/office/powerpoint/2010/main" val="14482193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3266717232"/>
              </p:ext>
            </p:extLst>
          </p:nvPr>
        </p:nvGraphicFramePr>
        <p:xfrm>
          <a:off x="1016578" y="1615440"/>
          <a:ext cx="10158843" cy="3627120"/>
        </p:xfrm>
        <a:graphic>
          <a:graphicData uri="http://schemas.openxmlformats.org/drawingml/2006/table">
            <a:tbl>
              <a:tblPr firstRow="1" bandRow="1">
                <a:tableStyleId>{5C22544A-7EE6-4342-B048-85BDC9FD1C3A}</a:tableStyleId>
              </a:tblPr>
              <a:tblGrid>
                <a:gridCol w="4844956">
                  <a:extLst>
                    <a:ext uri="{9D8B030D-6E8A-4147-A177-3AD203B41FA5}">
                      <a16:colId xmlns:a16="http://schemas.microsoft.com/office/drawing/2014/main" val="2808567353"/>
                    </a:ext>
                  </a:extLst>
                </a:gridCol>
                <a:gridCol w="5313887">
                  <a:extLst>
                    <a:ext uri="{9D8B030D-6E8A-4147-A177-3AD203B41FA5}">
                      <a16:colId xmlns:a16="http://schemas.microsoft.com/office/drawing/2014/main" val="3889089871"/>
                    </a:ext>
                  </a:extLst>
                </a:gridCol>
              </a:tblGrid>
              <a:tr h="291629">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7695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Learners must construct their own knowledge, piece by piece, and teachers can assist them in this process by offering some structural support for the child's own learning (</a:t>
                      </a:r>
                      <a:r>
                        <a:rPr lang="en-GB" sz="1800" b="1" i="0" kern="1200" dirty="0">
                          <a:solidFill>
                            <a:schemeClr val="accent1">
                              <a:lumMod val="75000"/>
                            </a:schemeClr>
                          </a:solidFill>
                          <a:effectLst/>
                          <a:latin typeface="+mn-lt"/>
                          <a:ea typeface="+mn-ea"/>
                          <a:cs typeface="+mn-cs"/>
                        </a:rPr>
                        <a:t>spiral curriculum</a:t>
                      </a:r>
                      <a:r>
                        <a:rPr lang="en-GB" sz="1800" b="0" i="0" kern="1200" dirty="0">
                          <a:solidFill>
                            <a:schemeClr val="accent1">
                              <a:lumMod val="75000"/>
                            </a:schemeClr>
                          </a:solidFill>
                          <a:effectLst/>
                          <a:latin typeface="+mn-lt"/>
                          <a:ea typeface="+mn-ea"/>
                          <a:cs typeface="+mn-cs"/>
                        </a:rPr>
                        <a:t>).</a:t>
                      </a:r>
                      <a:endParaRPr lang="en-GB" sz="1800" b="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No distinct stages to development. A child follows a g</a:t>
                      </a:r>
                      <a:r>
                        <a:rPr lang="en-GB" sz="1800" b="0" i="0" kern="1200" dirty="0">
                          <a:solidFill>
                            <a:schemeClr val="accent1">
                              <a:lumMod val="75000"/>
                            </a:schemeClr>
                          </a:solidFill>
                          <a:effectLst/>
                          <a:latin typeface="+mn-lt"/>
                          <a:ea typeface="+mn-ea"/>
                          <a:cs typeface="+mn-cs"/>
                        </a:rPr>
                        <a:t>radual development of cognitive skills and techniques.</a:t>
                      </a: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1253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Children develop many cognitive abilities in unstructured ways through exploratory play and open-ended discussions about a wide range of topics (</a:t>
                      </a:r>
                      <a:r>
                        <a:rPr lang="en-GB" sz="1800" b="1" i="0" kern="1200" dirty="0">
                          <a:solidFill>
                            <a:schemeClr val="accent1">
                              <a:lumMod val="75000"/>
                            </a:schemeClr>
                          </a:solidFill>
                          <a:effectLst/>
                          <a:latin typeface="+mn-lt"/>
                          <a:ea typeface="+mn-ea"/>
                          <a:cs typeface="+mn-cs"/>
                        </a:rPr>
                        <a:t>discovery learning</a:t>
                      </a:r>
                      <a:r>
                        <a:rPr lang="en-GB" sz="1800" b="0" i="0" kern="1200" dirty="0">
                          <a:solidFill>
                            <a:schemeClr val="accent1">
                              <a:lumMod val="75000"/>
                            </a:schemeClr>
                          </a:solidFill>
                          <a:effectLst/>
                          <a:latin typeface="+mn-lt"/>
                          <a:ea typeface="+mn-ea"/>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A general approach, giving no suggestions of the cognitive processes that might underpin development.</a:t>
                      </a: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r>
                        <a:rPr lang="en-GB" sz="1800" b="0" i="0" kern="1200" dirty="0">
                          <a:solidFill>
                            <a:schemeClr val="accent1">
                              <a:lumMod val="75000"/>
                            </a:schemeClr>
                          </a:solidFill>
                          <a:effectLst/>
                          <a:latin typeface="+mn-lt"/>
                          <a:ea typeface="+mn-ea"/>
                          <a:cs typeface="+mn-cs"/>
                        </a:rPr>
                        <a:t>Language is important in cognitive development.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Difficult to demonstrate modes of representation.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bl>
          </a:graphicData>
        </a:graphic>
      </p:graphicFrame>
      <p:sp>
        <p:nvSpPr>
          <p:cNvPr id="4" name="Rectangle 3">
            <a:extLst>
              <a:ext uri="{FF2B5EF4-FFF2-40B4-BE49-F238E27FC236}">
                <a16:creationId xmlns:a16="http://schemas.microsoft.com/office/drawing/2014/main" id="{39562855-0B8E-463A-93CB-475B3DC0BB8B}"/>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Strengths and limitations of Bruner’s theory</a:t>
            </a:r>
          </a:p>
        </p:txBody>
      </p:sp>
    </p:spTree>
    <p:extLst>
      <p:ext uri="{BB962C8B-B14F-4D97-AF65-F5344CB8AC3E}">
        <p14:creationId xmlns:p14="http://schemas.microsoft.com/office/powerpoint/2010/main" val="4150387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Social learning theory</a:t>
            </a:r>
          </a:p>
        </p:txBody>
      </p:sp>
      <p:sp>
        <p:nvSpPr>
          <p:cNvPr id="7" name="TextBox 6">
            <a:extLst>
              <a:ext uri="{FF2B5EF4-FFF2-40B4-BE49-F238E27FC236}">
                <a16:creationId xmlns:a16="http://schemas.microsoft.com/office/drawing/2014/main" id="{479C65D6-6CB5-4216-9E13-35B30DA53E28}"/>
              </a:ext>
            </a:extLst>
          </p:cNvPr>
          <p:cNvSpPr txBox="1"/>
          <p:nvPr/>
        </p:nvSpPr>
        <p:spPr>
          <a:xfrm>
            <a:off x="522026" y="4292636"/>
            <a:ext cx="4911166" cy="2308324"/>
          </a:xfrm>
          <a:prstGeom prst="rect">
            <a:avLst/>
          </a:prstGeom>
          <a:noFill/>
        </p:spPr>
        <p:txBody>
          <a:bodyPr wrap="square">
            <a:spAutoFit/>
          </a:bodyPr>
          <a:lstStyle/>
          <a:p>
            <a:pPr algn="l" fontAlgn="base"/>
            <a:endParaRPr lang="en-GB" i="0" dirty="0">
              <a:solidFill>
                <a:schemeClr val="accent1">
                  <a:lumMod val="75000"/>
                </a:schemeClr>
              </a:solidFill>
              <a:effectLst/>
              <a:latin typeface="Arial" panose="020B0604020202020204" pitchFamily="34" charset="0"/>
              <a:cs typeface="Arial" panose="020B0604020202020204" pitchFamily="34" charset="0"/>
            </a:endParaRPr>
          </a:p>
          <a:p>
            <a:pPr algn="l" fontAlgn="base"/>
            <a:r>
              <a:rPr lang="en-GB" i="0" dirty="0">
                <a:solidFill>
                  <a:schemeClr val="accent1">
                    <a:lumMod val="75000"/>
                  </a:schemeClr>
                </a:solidFill>
                <a:effectLst/>
                <a:cs typeface="Arial" panose="020B0604020202020204" pitchFamily="34" charset="0"/>
              </a:rPr>
              <a:t>Social learning theory builds on behavioural and cognitive theory and was developed by Albert Bandura in the 1960s. </a:t>
            </a:r>
          </a:p>
          <a:p>
            <a:pPr algn="l" fontAlgn="base"/>
            <a:endParaRPr lang="en-GB" dirty="0">
              <a:solidFill>
                <a:schemeClr val="accent1">
                  <a:lumMod val="75000"/>
                </a:schemeClr>
              </a:solidFill>
              <a:cs typeface="Arial" panose="020B0604020202020204" pitchFamily="34" charset="0"/>
            </a:endParaRPr>
          </a:p>
          <a:p>
            <a:pPr algn="l" fontAlgn="base"/>
            <a:r>
              <a:rPr lang="en-GB" dirty="0">
                <a:solidFill>
                  <a:schemeClr val="accent1">
                    <a:lumMod val="75000"/>
                  </a:schemeClr>
                </a:solidFill>
                <a:cs typeface="Arial" panose="020B0604020202020204" pitchFamily="34" charset="0"/>
              </a:rPr>
              <a:t>He</a:t>
            </a:r>
            <a:r>
              <a:rPr lang="en-GB" i="0" dirty="0">
                <a:solidFill>
                  <a:schemeClr val="accent1">
                    <a:lumMod val="75000"/>
                  </a:schemeClr>
                </a:solidFill>
                <a:effectLst/>
                <a:cs typeface="Arial" panose="020B0604020202020204" pitchFamily="34" charset="0"/>
              </a:rPr>
              <a:t> proposed that children learn by copying others who serve as role models </a:t>
            </a:r>
            <a:r>
              <a:rPr lang="en-GB" dirty="0">
                <a:solidFill>
                  <a:schemeClr val="accent1">
                    <a:lumMod val="75000"/>
                  </a:schemeClr>
                </a:solidFill>
                <a:cs typeface="Arial" panose="020B0604020202020204" pitchFamily="34" charset="0"/>
              </a:rPr>
              <a:t>(Bobo doll experiment).</a:t>
            </a:r>
            <a:endParaRPr lang="en-GB" i="0" dirty="0">
              <a:solidFill>
                <a:schemeClr val="accent1">
                  <a:lumMod val="75000"/>
                </a:schemeClr>
              </a:solidFill>
              <a:effectLst/>
              <a:cs typeface="Arial" panose="020B0604020202020204" pitchFamily="34" charset="0"/>
            </a:endParaRPr>
          </a:p>
        </p:txBody>
      </p:sp>
      <p:sp>
        <p:nvSpPr>
          <p:cNvPr id="11" name="TextBox 10">
            <a:extLst>
              <a:ext uri="{FF2B5EF4-FFF2-40B4-BE49-F238E27FC236}">
                <a16:creationId xmlns:a16="http://schemas.microsoft.com/office/drawing/2014/main" id="{AC4F239C-D31C-4FC0-A4B0-FA8B3386D0E8}"/>
              </a:ext>
            </a:extLst>
          </p:cNvPr>
          <p:cNvSpPr txBox="1"/>
          <p:nvPr/>
        </p:nvSpPr>
        <p:spPr>
          <a:xfrm>
            <a:off x="5773085" y="1284614"/>
            <a:ext cx="5896889" cy="5386090"/>
          </a:xfrm>
          <a:prstGeom prst="rect">
            <a:avLst/>
          </a:prstGeom>
          <a:noFill/>
        </p:spPr>
        <p:txBody>
          <a:bodyPr wrap="square">
            <a:spAutoFit/>
          </a:bodyPr>
          <a:lstStyle/>
          <a:p>
            <a:pPr algn="l" fontAlgn="base"/>
            <a:r>
              <a:rPr lang="en-GB" i="0" dirty="0">
                <a:solidFill>
                  <a:schemeClr val="accent1">
                    <a:lumMod val="75000"/>
                  </a:schemeClr>
                </a:solidFill>
                <a:effectLst/>
                <a:cs typeface="Arial" panose="020B0604020202020204" pitchFamily="34" charset="0"/>
              </a:rPr>
              <a:t>The theory argues that:</a:t>
            </a:r>
          </a:p>
          <a:p>
            <a:pPr marL="285750" indent="-285750" algn="l" fontAlgn="base">
              <a:buFont typeface="Arial" panose="020B0604020202020204" pitchFamily="34" charset="0"/>
              <a:buChar char="•"/>
            </a:pPr>
            <a:r>
              <a:rPr lang="en-GB" dirty="0">
                <a:solidFill>
                  <a:schemeClr val="accent1">
                    <a:lumMod val="75000"/>
                  </a:schemeClr>
                </a:solidFill>
                <a:cs typeface="Arial" panose="020B0604020202020204" pitchFamily="34" charset="0"/>
              </a:rPr>
              <a:t>role models</a:t>
            </a:r>
            <a:r>
              <a:rPr lang="en-GB" i="0" dirty="0">
                <a:solidFill>
                  <a:schemeClr val="accent1">
                    <a:lumMod val="75000"/>
                  </a:schemeClr>
                </a:solidFill>
                <a:effectLst/>
                <a:cs typeface="Arial" panose="020B0604020202020204" pitchFamily="34" charset="0"/>
              </a:rPr>
              <a:t> can influence a child’s behaviour positively or negatively</a:t>
            </a:r>
          </a:p>
          <a:p>
            <a:pPr marL="285750" indent="-285750" algn="l" fontAlgn="base">
              <a:buFont typeface="Arial" panose="020B0604020202020204" pitchFamily="34" charset="0"/>
              <a:buChar char="•"/>
            </a:pPr>
            <a:r>
              <a:rPr lang="en-GB" dirty="0">
                <a:solidFill>
                  <a:schemeClr val="accent1">
                    <a:lumMod val="75000"/>
                  </a:schemeClr>
                </a:solidFill>
                <a:cs typeface="Arial" panose="020B0604020202020204" pitchFamily="34" charset="0"/>
              </a:rPr>
              <a:t>if a child sees the role model being rewarded for their behaviour they are likely to repeat it.</a:t>
            </a:r>
          </a:p>
          <a:p>
            <a:pPr marL="285750" indent="-285750" algn="l" fontAlgn="base">
              <a:buFont typeface="Arial" panose="020B0604020202020204" pitchFamily="34" charset="0"/>
              <a:buChar char="•"/>
            </a:pPr>
            <a:endParaRPr lang="en-GB" i="0" dirty="0">
              <a:solidFill>
                <a:schemeClr val="accent1">
                  <a:lumMod val="75000"/>
                </a:schemeClr>
              </a:solidFill>
              <a:effectLst/>
              <a:cs typeface="Arial" panose="020B0604020202020204" pitchFamily="34" charset="0"/>
            </a:endParaRPr>
          </a:p>
          <a:p>
            <a:pPr algn="l" fontAlgn="base">
              <a:spcAft>
                <a:spcPts val="600"/>
              </a:spcAft>
            </a:pPr>
            <a:r>
              <a:rPr lang="en-GB" i="0" dirty="0">
                <a:solidFill>
                  <a:schemeClr val="accent1">
                    <a:lumMod val="75000"/>
                  </a:schemeClr>
                </a:solidFill>
                <a:effectLst/>
                <a:cs typeface="Arial" panose="020B0604020202020204" pitchFamily="34" charset="0"/>
              </a:rPr>
              <a:t>There are four requirements </a:t>
            </a:r>
            <a:r>
              <a:rPr lang="en-GB" dirty="0">
                <a:solidFill>
                  <a:schemeClr val="accent1">
                    <a:lumMod val="75000"/>
                  </a:schemeClr>
                </a:solidFill>
                <a:cs typeface="Arial" panose="020B0604020202020204" pitchFamily="34" charset="0"/>
              </a:rPr>
              <a:t>that need to be met for behaviour to be learned:</a:t>
            </a:r>
          </a:p>
          <a:p>
            <a:pPr marL="342900" indent="-342900" algn="l" fontAlgn="base">
              <a:spcAft>
                <a:spcPts val="600"/>
              </a:spcAft>
              <a:buFont typeface="+mj-lt"/>
              <a:buAutoNum type="arabicPeriod"/>
            </a:pPr>
            <a:r>
              <a:rPr lang="en-GB" b="1" i="0" dirty="0">
                <a:solidFill>
                  <a:schemeClr val="accent1">
                    <a:lumMod val="75000"/>
                  </a:schemeClr>
                </a:solidFill>
                <a:effectLst/>
                <a:cs typeface="Arial" panose="020B0604020202020204" pitchFamily="34" charset="0"/>
              </a:rPr>
              <a:t>Attention</a:t>
            </a:r>
            <a:r>
              <a:rPr lang="en-GB" i="0" dirty="0">
                <a:solidFill>
                  <a:schemeClr val="accent1">
                    <a:lumMod val="75000"/>
                  </a:schemeClr>
                </a:solidFill>
                <a:effectLst/>
                <a:cs typeface="Arial" panose="020B0604020202020204" pitchFamily="34" charset="0"/>
              </a:rPr>
              <a:t> – the individual must take notice of the role model’s behaviour.</a:t>
            </a:r>
          </a:p>
          <a:p>
            <a:pPr marL="342900" indent="-342900" algn="l" fontAlgn="base">
              <a:spcAft>
                <a:spcPts val="600"/>
              </a:spcAft>
              <a:buFont typeface="+mj-lt"/>
              <a:buAutoNum type="arabicPeriod"/>
            </a:pPr>
            <a:r>
              <a:rPr lang="en-GB" b="1" dirty="0">
                <a:solidFill>
                  <a:schemeClr val="accent1">
                    <a:lumMod val="75000"/>
                  </a:schemeClr>
                </a:solidFill>
                <a:cs typeface="Arial" panose="020B0604020202020204" pitchFamily="34" charset="0"/>
              </a:rPr>
              <a:t>Retention</a:t>
            </a:r>
            <a:r>
              <a:rPr lang="en-GB" dirty="0">
                <a:solidFill>
                  <a:schemeClr val="accent1">
                    <a:lumMod val="75000"/>
                  </a:schemeClr>
                </a:solidFill>
                <a:cs typeface="Arial" panose="020B0604020202020204" pitchFamily="34" charset="0"/>
              </a:rPr>
              <a:t> – the behaviour must be remembered in order to be repeated.</a:t>
            </a:r>
          </a:p>
          <a:p>
            <a:pPr marL="342900" indent="-342900" algn="l" fontAlgn="base">
              <a:spcAft>
                <a:spcPts val="600"/>
              </a:spcAft>
              <a:buFont typeface="+mj-lt"/>
              <a:buAutoNum type="arabicPeriod"/>
            </a:pPr>
            <a:r>
              <a:rPr lang="en-GB" b="1" i="0" dirty="0">
                <a:solidFill>
                  <a:schemeClr val="accent1">
                    <a:lumMod val="75000"/>
                  </a:schemeClr>
                </a:solidFill>
                <a:effectLst/>
                <a:cs typeface="Arial" panose="020B0604020202020204" pitchFamily="34" charset="0"/>
              </a:rPr>
              <a:t>Reproduction </a:t>
            </a:r>
            <a:r>
              <a:rPr lang="en-GB" i="0" dirty="0">
                <a:solidFill>
                  <a:schemeClr val="accent1">
                    <a:lumMod val="75000"/>
                  </a:schemeClr>
                </a:solidFill>
                <a:effectLst/>
                <a:cs typeface="Arial" panose="020B0604020202020204" pitchFamily="34" charset="0"/>
              </a:rPr>
              <a:t>– an individual will judge whether they are able to reproduce the behaviour and may practice the behaviour.</a:t>
            </a:r>
          </a:p>
          <a:p>
            <a:pPr marL="342900" indent="-342900" algn="l" fontAlgn="base">
              <a:buFont typeface="+mj-lt"/>
              <a:buAutoNum type="arabicPeriod"/>
            </a:pPr>
            <a:r>
              <a:rPr lang="en-GB" b="1" dirty="0">
                <a:solidFill>
                  <a:schemeClr val="accent1">
                    <a:lumMod val="75000"/>
                  </a:schemeClr>
                </a:solidFill>
                <a:cs typeface="Arial" panose="020B0604020202020204" pitchFamily="34" charset="0"/>
              </a:rPr>
              <a:t>Motivation</a:t>
            </a:r>
            <a:r>
              <a:rPr lang="en-GB" dirty="0">
                <a:solidFill>
                  <a:schemeClr val="accent1">
                    <a:lumMod val="75000"/>
                  </a:schemeClr>
                </a:solidFill>
                <a:cs typeface="Arial" panose="020B0604020202020204" pitchFamily="34" charset="0"/>
              </a:rPr>
              <a:t> – the individual evaluates the behaviour. If the behaviour results in a reward it is more likely to be imitated.</a:t>
            </a:r>
            <a:endParaRPr lang="en-GB" i="0" dirty="0">
              <a:solidFill>
                <a:schemeClr val="accent1">
                  <a:lumMod val="75000"/>
                </a:schemeClr>
              </a:solidFill>
              <a:effectLst/>
              <a:cs typeface="Arial" panose="020B0604020202020204" pitchFamily="34" charset="0"/>
            </a:endParaRPr>
          </a:p>
        </p:txBody>
      </p:sp>
      <p:pic>
        <p:nvPicPr>
          <p:cNvPr id="5122" name="Picture 2" descr="group of women in black tank top and black shorts sitting on concrete bench">
            <a:extLst>
              <a:ext uri="{FF2B5EF4-FFF2-40B4-BE49-F238E27FC236}">
                <a16:creationId xmlns:a16="http://schemas.microsoft.com/office/drawing/2014/main" id="{83E0AE17-A53A-4499-8DD0-0A83DE3B55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9745" y="1313853"/>
            <a:ext cx="2052996" cy="2978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8391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1837909475"/>
              </p:ext>
            </p:extLst>
          </p:nvPr>
        </p:nvGraphicFramePr>
        <p:xfrm>
          <a:off x="1009934" y="1570157"/>
          <a:ext cx="10158843" cy="3535680"/>
        </p:xfrm>
        <a:graphic>
          <a:graphicData uri="http://schemas.openxmlformats.org/drawingml/2006/table">
            <a:tbl>
              <a:tblPr firstRow="1" bandRow="1">
                <a:tableStyleId>{5C22544A-7EE6-4342-B048-85BDC9FD1C3A}</a:tableStyleId>
              </a:tblPr>
              <a:tblGrid>
                <a:gridCol w="4844956">
                  <a:extLst>
                    <a:ext uri="{9D8B030D-6E8A-4147-A177-3AD203B41FA5}">
                      <a16:colId xmlns:a16="http://schemas.microsoft.com/office/drawing/2014/main" val="2808567353"/>
                    </a:ext>
                  </a:extLst>
                </a:gridCol>
                <a:gridCol w="5313887">
                  <a:extLst>
                    <a:ext uri="{9D8B030D-6E8A-4147-A177-3AD203B41FA5}">
                      <a16:colId xmlns:a16="http://schemas.microsoft.com/office/drawing/2014/main" val="3889089871"/>
                    </a:ext>
                  </a:extLst>
                </a:gridCol>
              </a:tblGrid>
              <a:tr h="291629">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2438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Accurate and easy to understand</a:t>
                      </a:r>
                      <a:endParaRPr lang="en-GB" sz="1800" b="1"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Little explanation of behavioural differences</a:t>
                      </a:r>
                      <a:br>
                        <a:rPr lang="en-GB" dirty="0">
                          <a:solidFill>
                            <a:schemeClr val="accent1">
                              <a:lumMod val="75000"/>
                            </a:schemeClr>
                          </a:solidFill>
                          <a:latin typeface="+mn-lt"/>
                        </a:rPr>
                      </a:b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1253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Accurate picture explaining how behaviour is learned</a:t>
                      </a:r>
                      <a:endParaRPr lang="en-GB" sz="1800" b="1" i="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Doesn’t take in account that what one person views as punishment, another person may view as a reward</a:t>
                      </a: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r>
                        <a:rPr lang="en-GB" sz="1800" b="0" i="0" kern="1200" dirty="0">
                          <a:solidFill>
                            <a:schemeClr val="accent1">
                              <a:lumMod val="75000"/>
                            </a:schemeClr>
                          </a:solidFill>
                          <a:effectLst/>
                          <a:latin typeface="+mn-lt"/>
                          <a:ea typeface="+mn-ea"/>
                          <a:cs typeface="+mn-cs"/>
                        </a:rPr>
                        <a:t>Integrate social and cognitive theories</a:t>
                      </a:r>
                      <a:br>
                        <a:rPr lang="en-GB" dirty="0">
                          <a:solidFill>
                            <a:schemeClr val="accent1">
                              <a:lumMod val="75000"/>
                            </a:schemeClr>
                          </a:solidFill>
                          <a:latin typeface="+mn-lt"/>
                        </a:rPr>
                      </a:br>
                      <a:r>
                        <a:rPr lang="en-GB" dirty="0">
                          <a:solidFill>
                            <a:schemeClr val="accent1">
                              <a:lumMod val="75000"/>
                            </a:schemeClr>
                          </a:solidFill>
                          <a:latin typeface="+mn-lt"/>
                        </a:rPr>
                        <a:t>learning is the cause of behaviour</a:t>
                      </a:r>
                      <a:endParaRPr lang="en-GB" sz="1800" b="0" i="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Genetic influences are not considered</a:t>
                      </a: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0">
                <a:tc>
                  <a:txBody>
                    <a:bodyPr/>
                    <a:lstStyle/>
                    <a:p>
                      <a:r>
                        <a:rPr lang="en-GB" sz="1800" b="0" i="0" kern="1200" dirty="0">
                          <a:solidFill>
                            <a:schemeClr val="accent1">
                              <a:lumMod val="75000"/>
                            </a:schemeClr>
                          </a:solidFill>
                          <a:effectLst/>
                          <a:latin typeface="+mn-lt"/>
                          <a:ea typeface="+mn-ea"/>
                          <a:cs typeface="+mn-cs"/>
                        </a:rPr>
                        <a:t>Explains a large number of behaviours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Doesn’t explain all behaviour</a:t>
                      </a:r>
                      <a:endParaRPr lang="en-GB"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98198810"/>
                  </a:ext>
                </a:extLst>
              </a:tr>
              <a:tr h="0">
                <a:tc>
                  <a:txBody>
                    <a:bodyPr/>
                    <a:lstStyle/>
                    <a:p>
                      <a:r>
                        <a:rPr lang="en-GB" sz="1800" b="0" i="0" kern="1200" dirty="0">
                          <a:solidFill>
                            <a:schemeClr val="accent1">
                              <a:lumMod val="75000"/>
                            </a:schemeClr>
                          </a:solidFill>
                          <a:effectLst/>
                          <a:latin typeface="+mn-lt"/>
                          <a:ea typeface="+mn-ea"/>
                          <a:cs typeface="+mn-cs"/>
                        </a:rPr>
                        <a:t>Reinforcement is not needed for learning behaviour can be  learned by observation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If reinforcement is observed it can have an effect which can be positive or negative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40883194"/>
                  </a:ext>
                </a:extLst>
              </a:tr>
            </a:tbl>
          </a:graphicData>
        </a:graphic>
      </p:graphicFrame>
      <p:sp>
        <p:nvSpPr>
          <p:cNvPr id="4" name="Rectangle 3">
            <a:extLst>
              <a:ext uri="{FF2B5EF4-FFF2-40B4-BE49-F238E27FC236}">
                <a16:creationId xmlns:a16="http://schemas.microsoft.com/office/drawing/2014/main" id="{B644956C-3ACE-4DE0-B3E3-134091247A7F}"/>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Strengths and limitations of Bandura’s theory</a:t>
            </a:r>
          </a:p>
        </p:txBody>
      </p:sp>
    </p:spTree>
    <p:extLst>
      <p:ext uri="{BB962C8B-B14F-4D97-AF65-F5344CB8AC3E}">
        <p14:creationId xmlns:p14="http://schemas.microsoft.com/office/powerpoint/2010/main" val="6024684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Biological theory</a:t>
            </a:r>
          </a:p>
        </p:txBody>
      </p:sp>
      <p:pic>
        <p:nvPicPr>
          <p:cNvPr id="6" name="Picture 2" descr="Puzzle, Dna, Research, Genetic, Piece, 3D, Healthcare">
            <a:extLst>
              <a:ext uri="{FF2B5EF4-FFF2-40B4-BE49-F238E27FC236}">
                <a16:creationId xmlns:a16="http://schemas.microsoft.com/office/drawing/2014/main" id="{D5D510BE-F225-4845-A7A6-D6110E0871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584" y="1346943"/>
            <a:ext cx="3732972" cy="196758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50D7BD0-475F-4CCA-BB03-596E20DA62E1}"/>
              </a:ext>
            </a:extLst>
          </p:cNvPr>
          <p:cNvSpPr txBox="1"/>
          <p:nvPr/>
        </p:nvSpPr>
        <p:spPr>
          <a:xfrm>
            <a:off x="6496334" y="1924333"/>
            <a:ext cx="4911165" cy="369332"/>
          </a:xfrm>
          <a:prstGeom prst="rect">
            <a:avLst/>
          </a:prstGeom>
          <a:noFill/>
        </p:spPr>
        <p:txBody>
          <a:bodyPr wrap="square" rtlCol="0">
            <a:spAutoFit/>
          </a:bodyPr>
          <a:lstStyle/>
          <a:p>
            <a:endParaRPr lang="en-GB" dirty="0">
              <a:solidFill>
                <a:schemeClr val="accent1">
                  <a:lumMod val="75000"/>
                </a:schemeClr>
              </a:solidFill>
            </a:endParaRPr>
          </a:p>
        </p:txBody>
      </p:sp>
      <p:sp>
        <p:nvSpPr>
          <p:cNvPr id="8" name="TextBox 7">
            <a:extLst>
              <a:ext uri="{FF2B5EF4-FFF2-40B4-BE49-F238E27FC236}">
                <a16:creationId xmlns:a16="http://schemas.microsoft.com/office/drawing/2014/main" id="{390D75D8-6FFF-4AC8-BE41-8453592A34B2}"/>
              </a:ext>
            </a:extLst>
          </p:cNvPr>
          <p:cNvSpPr txBox="1"/>
          <p:nvPr/>
        </p:nvSpPr>
        <p:spPr>
          <a:xfrm>
            <a:off x="395942" y="3370753"/>
            <a:ext cx="5469401" cy="3385542"/>
          </a:xfrm>
          <a:prstGeom prst="rect">
            <a:avLst/>
          </a:prstGeom>
          <a:noFill/>
        </p:spPr>
        <p:txBody>
          <a:bodyPr wrap="square">
            <a:spAutoFit/>
          </a:bodyPr>
          <a:lstStyle/>
          <a:p>
            <a:pPr>
              <a:spcAft>
                <a:spcPts val="600"/>
              </a:spcAft>
            </a:pPr>
            <a:r>
              <a:rPr lang="en-GB" sz="1700" b="1" dirty="0">
                <a:solidFill>
                  <a:schemeClr val="accent1">
                    <a:lumMod val="75000"/>
                  </a:schemeClr>
                </a:solidFill>
                <a:effectLst/>
                <a:ea typeface="Times New Roman" panose="02020603050405020304" pitchFamily="18" charset="0"/>
                <a:cs typeface="Arial" panose="020B0604020202020204" pitchFamily="34" charset="0"/>
              </a:rPr>
              <a:t>Hans Eysenck</a:t>
            </a:r>
            <a:r>
              <a:rPr lang="en-GB" sz="1700" dirty="0">
                <a:solidFill>
                  <a:schemeClr val="accent1">
                    <a:lumMod val="75000"/>
                  </a:schemeClr>
                </a:solidFill>
                <a:effectLst/>
                <a:ea typeface="Times New Roman" panose="02020603050405020304" pitchFamily="18" charset="0"/>
              </a:rPr>
              <a:t> </a:t>
            </a:r>
            <a:r>
              <a:rPr lang="en-GB" sz="1700" dirty="0">
                <a:solidFill>
                  <a:schemeClr val="accent1">
                    <a:lumMod val="75000"/>
                  </a:schemeClr>
                </a:solidFill>
                <a:ea typeface="Times New Roman" panose="02020603050405020304" pitchFamily="18" charset="0"/>
              </a:rPr>
              <a:t>proposed</a:t>
            </a:r>
            <a:r>
              <a:rPr lang="en-GB" sz="1700" dirty="0">
                <a:solidFill>
                  <a:schemeClr val="accent1">
                    <a:lumMod val="75000"/>
                  </a:schemeClr>
                </a:solidFill>
                <a:effectLst/>
                <a:ea typeface="Times New Roman" panose="02020603050405020304" pitchFamily="18" charset="0"/>
              </a:rPr>
              <a:t> that genetics are </a:t>
            </a:r>
            <a:r>
              <a:rPr lang="en-GB" sz="1700" dirty="0">
                <a:solidFill>
                  <a:schemeClr val="accent1">
                    <a:lumMod val="75000"/>
                  </a:schemeClr>
                </a:solidFill>
                <a:ea typeface="Times New Roman" panose="02020603050405020304" pitchFamily="18" charset="0"/>
              </a:rPr>
              <a:t>the main influence on personality and behaviour and takes into account nature and nurture. </a:t>
            </a:r>
            <a:r>
              <a:rPr lang="en-GB" sz="1700" dirty="0">
                <a:solidFill>
                  <a:schemeClr val="accent1">
                    <a:lumMod val="75000"/>
                  </a:schemeClr>
                </a:solidFill>
                <a:ea typeface="Calibri" panose="020F0502020204030204" pitchFamily="34" charset="0"/>
                <a:cs typeface="Times New Roman" panose="02020603050405020304" pitchFamily="18" charset="0"/>
              </a:rPr>
              <a:t>His </a:t>
            </a:r>
            <a:r>
              <a:rPr lang="en-GB" sz="1700" dirty="0">
                <a:solidFill>
                  <a:schemeClr val="accent1">
                    <a:lumMod val="75000"/>
                  </a:schemeClr>
                </a:solidFill>
                <a:effectLst/>
                <a:ea typeface="Calibri" panose="020F0502020204030204" pitchFamily="34" charset="0"/>
                <a:cs typeface="Times New Roman" panose="02020603050405020304" pitchFamily="18" charset="0"/>
              </a:rPr>
              <a:t>theory argues that personality is influenced by:</a:t>
            </a:r>
            <a:endParaRPr lang="en-GB" sz="1700" b="0" i="0" dirty="0">
              <a:solidFill>
                <a:schemeClr val="accent1">
                  <a:lumMod val="75000"/>
                </a:schemeClr>
              </a:solidFill>
              <a:effectLst/>
            </a:endParaRPr>
          </a:p>
          <a:p>
            <a:pPr marL="285750" indent="-285750">
              <a:spcAft>
                <a:spcPts val="600"/>
              </a:spcAft>
              <a:buFont typeface="Arial" panose="020B0604020202020204" pitchFamily="34" charset="0"/>
              <a:buChar char="•"/>
            </a:pPr>
            <a:r>
              <a:rPr lang="en-GB" sz="1700" dirty="0">
                <a:solidFill>
                  <a:schemeClr val="accent1">
                    <a:lumMod val="75000"/>
                  </a:schemeClr>
                </a:solidFill>
              </a:rPr>
              <a:t>t</a:t>
            </a:r>
            <a:r>
              <a:rPr lang="en-GB" sz="1700" b="0" i="0" dirty="0">
                <a:solidFill>
                  <a:schemeClr val="accent1">
                    <a:lumMod val="75000"/>
                  </a:schemeClr>
                </a:solidFill>
                <a:effectLst/>
              </a:rPr>
              <a:t>he balance between excitation and inhibition of the autonomic nervous system (regulates involuntary functions over which we have little conscious control,  e.g. heartbeat, control of respiration)</a:t>
            </a:r>
          </a:p>
          <a:p>
            <a:pPr marL="285750" indent="-285750">
              <a:buFont typeface="Arial" panose="020B0604020202020204" pitchFamily="34" charset="0"/>
              <a:buChar char="•"/>
            </a:pPr>
            <a:r>
              <a:rPr lang="en-GB" sz="1700" dirty="0">
                <a:solidFill>
                  <a:schemeClr val="accent1">
                    <a:lumMod val="75000"/>
                  </a:schemeClr>
                </a:solidFill>
                <a:effectLst/>
                <a:ea typeface="Calibri" panose="020F0502020204030204" pitchFamily="34" charset="0"/>
                <a:cs typeface="Times New Roman" panose="02020603050405020304" pitchFamily="18" charset="0"/>
              </a:rPr>
              <a:t>biological predisposition towards certain personality types combined with conditioning and socialisation during childhood to create our personality.</a:t>
            </a:r>
          </a:p>
        </p:txBody>
      </p:sp>
      <p:sp>
        <p:nvSpPr>
          <p:cNvPr id="9" name="TextBox 8">
            <a:extLst>
              <a:ext uri="{FF2B5EF4-FFF2-40B4-BE49-F238E27FC236}">
                <a16:creationId xmlns:a16="http://schemas.microsoft.com/office/drawing/2014/main" id="{C99AC66D-D481-4181-A5EB-A60608898455}"/>
              </a:ext>
            </a:extLst>
          </p:cNvPr>
          <p:cNvSpPr txBox="1"/>
          <p:nvPr/>
        </p:nvSpPr>
        <p:spPr>
          <a:xfrm>
            <a:off x="6326658" y="1372758"/>
            <a:ext cx="5672119" cy="5356082"/>
          </a:xfrm>
          <a:prstGeom prst="rect">
            <a:avLst/>
          </a:prstGeom>
          <a:noFill/>
        </p:spPr>
        <p:txBody>
          <a:bodyPr wrap="square">
            <a:spAutoFit/>
          </a:bodyPr>
          <a:lstStyle/>
          <a:p>
            <a:pPr fontAlgn="base">
              <a:lnSpc>
                <a:spcPct val="107000"/>
              </a:lnSpc>
              <a:spcAft>
                <a:spcPts val="800"/>
              </a:spcAft>
            </a:pPr>
            <a:r>
              <a:rPr lang="en-GB" sz="1700" dirty="0">
                <a:solidFill>
                  <a:schemeClr val="accent1">
                    <a:lumMod val="75000"/>
                  </a:schemeClr>
                </a:solidFill>
              </a:rPr>
              <a:t>Eysenck suggested that there are three basic personality types:</a:t>
            </a:r>
          </a:p>
          <a:p>
            <a:pPr algn="l"/>
            <a:r>
              <a:rPr lang="en-GB" sz="1700" b="1" i="0" u="none" strike="noStrike" dirty="0">
                <a:solidFill>
                  <a:schemeClr val="accent1">
                    <a:lumMod val="75000"/>
                  </a:schemeClr>
                </a:solidFill>
                <a:effectLst/>
                <a:hlinkClick r:id="rId4">
                  <a:extLst>
                    <a:ext uri="{A12FA001-AC4F-418D-AE19-62706E023703}">
                      <ahyp:hlinkClr xmlns:ahyp="http://schemas.microsoft.com/office/drawing/2018/hyperlinkcolor" val="tx"/>
                    </a:ext>
                  </a:extLst>
                </a:hlinkClick>
              </a:rPr>
              <a:t>Extraverts</a:t>
            </a:r>
            <a:r>
              <a:rPr lang="en-GB" sz="1700" b="1" i="0" dirty="0">
                <a:solidFill>
                  <a:schemeClr val="accent1">
                    <a:lumMod val="75000"/>
                  </a:schemeClr>
                </a:solidFill>
                <a:effectLst/>
              </a:rPr>
              <a:t>:</a:t>
            </a:r>
            <a:endParaRPr lang="en-GB" sz="1700" b="0" i="0" dirty="0">
              <a:solidFill>
                <a:schemeClr val="accent1">
                  <a:lumMod val="75000"/>
                </a:schemeClr>
              </a:solidFill>
              <a:effectLst/>
            </a:endParaRPr>
          </a:p>
          <a:p>
            <a:pPr marL="285750" indent="-285750" algn="l">
              <a:buFont typeface="Arial" panose="020B0604020202020204" pitchFamily="34" charset="0"/>
              <a:buChar char="•"/>
            </a:pPr>
            <a:r>
              <a:rPr lang="en-GB" sz="1700" b="0" i="0" dirty="0">
                <a:solidFill>
                  <a:schemeClr val="accent1">
                    <a:lumMod val="75000"/>
                  </a:schemeClr>
                </a:solidFill>
                <a:effectLst/>
              </a:rPr>
              <a:t>are sociable and </a:t>
            </a:r>
            <a:r>
              <a:rPr lang="en-GB" sz="1700" dirty="0">
                <a:solidFill>
                  <a:schemeClr val="accent1">
                    <a:lumMod val="75000"/>
                  </a:schemeClr>
                </a:solidFill>
              </a:rPr>
              <a:t>need</a:t>
            </a:r>
            <a:r>
              <a:rPr lang="en-GB" sz="1700" b="0" i="0" dirty="0">
                <a:solidFill>
                  <a:schemeClr val="accent1">
                    <a:lumMod val="75000"/>
                  </a:schemeClr>
                </a:solidFill>
                <a:effectLst/>
              </a:rPr>
              <a:t> excitement and become bored easily</a:t>
            </a:r>
            <a:endParaRPr lang="en-GB" sz="1700" dirty="0">
              <a:solidFill>
                <a:schemeClr val="accent1">
                  <a:lumMod val="75000"/>
                </a:schemeClr>
              </a:solidFill>
            </a:endParaRPr>
          </a:p>
          <a:p>
            <a:pPr marL="285750" indent="-285750" algn="l">
              <a:buFont typeface="Arial" panose="020B0604020202020204" pitchFamily="34" charset="0"/>
              <a:buChar char="•"/>
            </a:pPr>
            <a:r>
              <a:rPr lang="en-GB" sz="1700" b="0" i="0" dirty="0">
                <a:solidFill>
                  <a:schemeClr val="accent1">
                    <a:lumMod val="75000"/>
                  </a:schemeClr>
                </a:solidFill>
                <a:effectLst/>
              </a:rPr>
              <a:t>tend to be carefree, optimistic</a:t>
            </a:r>
            <a:r>
              <a:rPr lang="en-GB" sz="1700" dirty="0">
                <a:solidFill>
                  <a:schemeClr val="accent1">
                    <a:lumMod val="75000"/>
                  </a:schemeClr>
                </a:solidFill>
              </a:rPr>
              <a:t>,</a:t>
            </a:r>
            <a:r>
              <a:rPr lang="en-GB" sz="1700" b="0" i="0" dirty="0">
                <a:solidFill>
                  <a:schemeClr val="accent1">
                    <a:lumMod val="75000"/>
                  </a:schemeClr>
                </a:solidFill>
                <a:effectLst/>
              </a:rPr>
              <a:t> impulsive, are more likely to take risks and be thrill-seekers </a:t>
            </a:r>
          </a:p>
          <a:p>
            <a:pPr marL="285750" indent="-285750">
              <a:spcAft>
                <a:spcPts val="600"/>
              </a:spcAft>
              <a:buFont typeface="Arial" panose="020B0604020202020204" pitchFamily="34" charset="0"/>
              <a:buChar char="•"/>
            </a:pPr>
            <a:r>
              <a:rPr lang="en-GB" sz="1700" b="0" i="0" dirty="0">
                <a:solidFill>
                  <a:schemeClr val="accent1">
                    <a:lumMod val="75000"/>
                  </a:schemeClr>
                </a:solidFill>
                <a:effectLst/>
              </a:rPr>
              <a:t>have an under-aroused nervous system and seek stimulation to restore the level of optimum stimulation.</a:t>
            </a:r>
            <a:endParaRPr lang="en-GB" sz="1700" b="1" i="0" u="none" strike="noStrike" dirty="0">
              <a:solidFill>
                <a:srgbClr val="8C286E"/>
              </a:solidFill>
              <a:effectLst/>
              <a:hlinkClick r:id="rId4">
                <a:extLst>
                  <a:ext uri="{A12FA001-AC4F-418D-AE19-62706E023703}">
                    <ahyp:hlinkClr xmlns:ahyp="http://schemas.microsoft.com/office/drawing/2018/hyperlinkcolor" val="tx"/>
                  </a:ext>
                </a:extLst>
              </a:hlinkClick>
            </a:endParaRPr>
          </a:p>
          <a:p>
            <a:r>
              <a:rPr lang="en-GB" sz="1700" b="1" i="0" u="none" strike="noStrike" dirty="0">
                <a:solidFill>
                  <a:schemeClr val="accent1">
                    <a:lumMod val="75000"/>
                  </a:schemeClr>
                </a:solidFill>
                <a:effectLst/>
                <a:hlinkClick r:id="rId4">
                  <a:extLst>
                    <a:ext uri="{A12FA001-AC4F-418D-AE19-62706E023703}">
                      <ahyp:hlinkClr xmlns:ahyp="http://schemas.microsoft.com/office/drawing/2018/hyperlinkcolor" val="tx"/>
                    </a:ext>
                  </a:extLst>
                </a:hlinkClick>
              </a:rPr>
              <a:t>Introverts</a:t>
            </a:r>
            <a:r>
              <a:rPr lang="en-GB" sz="1700" b="1" dirty="0">
                <a:solidFill>
                  <a:schemeClr val="accent1">
                    <a:lumMod val="75000"/>
                  </a:schemeClr>
                </a:solidFill>
              </a:rPr>
              <a:t>:</a:t>
            </a:r>
            <a:endParaRPr lang="en-GB" sz="1700" b="1" i="0" u="none" strike="noStrike" dirty="0">
              <a:solidFill>
                <a:schemeClr val="accent1">
                  <a:lumMod val="75000"/>
                </a:schemeClr>
              </a:solidFill>
              <a:effectLst/>
            </a:endParaRPr>
          </a:p>
          <a:p>
            <a:pPr marL="285750" indent="-285750">
              <a:buFont typeface="Arial" panose="020B0604020202020204" pitchFamily="34" charset="0"/>
              <a:buChar char="•"/>
            </a:pPr>
            <a:r>
              <a:rPr lang="en-GB" sz="1700" u="none" strike="noStrike" dirty="0">
                <a:solidFill>
                  <a:schemeClr val="accent1">
                    <a:lumMod val="75000"/>
                  </a:schemeClr>
                </a:solidFill>
              </a:rPr>
              <a:t>are</a:t>
            </a:r>
            <a:r>
              <a:rPr lang="en-GB" sz="1700" b="0" i="0" dirty="0">
                <a:solidFill>
                  <a:schemeClr val="accent1">
                    <a:lumMod val="75000"/>
                  </a:schemeClr>
                </a:solidFill>
                <a:effectLst/>
              </a:rPr>
              <a:t> quiet and reserved</a:t>
            </a:r>
            <a:r>
              <a:rPr lang="en-GB" sz="1700" dirty="0">
                <a:solidFill>
                  <a:schemeClr val="accent1">
                    <a:lumMod val="75000"/>
                  </a:schemeClr>
                </a:solidFill>
              </a:rPr>
              <a:t>,</a:t>
            </a:r>
            <a:r>
              <a:rPr lang="en-GB" sz="1700" b="0" i="0" dirty="0">
                <a:solidFill>
                  <a:schemeClr val="accent1">
                    <a:lumMod val="75000"/>
                  </a:schemeClr>
                </a:solidFill>
                <a:effectLst/>
              </a:rPr>
              <a:t> plan their actions and control their emotions.</a:t>
            </a:r>
          </a:p>
          <a:p>
            <a:pPr marL="285750" indent="-285750">
              <a:buFont typeface="Arial" panose="020B0604020202020204" pitchFamily="34" charset="0"/>
              <a:buChar char="•"/>
            </a:pPr>
            <a:r>
              <a:rPr lang="en-GB" sz="1700" b="0" i="0" dirty="0">
                <a:solidFill>
                  <a:schemeClr val="accent1">
                    <a:lumMod val="75000"/>
                  </a:schemeClr>
                </a:solidFill>
                <a:effectLst/>
              </a:rPr>
              <a:t>tend to be serious, reliable and pessimistic </a:t>
            </a:r>
          </a:p>
          <a:p>
            <a:pPr marL="285750" indent="-285750" algn="l">
              <a:spcAft>
                <a:spcPts val="600"/>
              </a:spcAft>
              <a:buFont typeface="Arial" panose="020B0604020202020204" pitchFamily="34" charset="0"/>
              <a:buChar char="•"/>
            </a:pPr>
            <a:r>
              <a:rPr lang="en-GB" sz="1700" dirty="0">
                <a:solidFill>
                  <a:schemeClr val="accent1">
                    <a:lumMod val="75000"/>
                  </a:schemeClr>
                </a:solidFill>
              </a:rPr>
              <a:t>have an</a:t>
            </a:r>
            <a:r>
              <a:rPr lang="en-GB" sz="1700" b="0" i="0" dirty="0">
                <a:solidFill>
                  <a:schemeClr val="accent1">
                    <a:lumMod val="75000"/>
                  </a:schemeClr>
                </a:solidFill>
                <a:effectLst/>
              </a:rPr>
              <a:t> over-aroused nervous system and shun sensation and stimulation.</a:t>
            </a:r>
          </a:p>
          <a:p>
            <a:r>
              <a:rPr lang="en-GB" sz="1700" b="1" u="sng" dirty="0">
                <a:solidFill>
                  <a:schemeClr val="accent1">
                    <a:lumMod val="75000"/>
                  </a:schemeClr>
                </a:solidFill>
                <a:effectLst/>
                <a:ea typeface="Times New Roman" panose="02020603050405020304" pitchFamily="18" charset="0"/>
                <a:cs typeface="Times New Roman" panose="02020603050405020304" pitchFamily="18" charset="0"/>
              </a:rPr>
              <a:t>Psychotic:</a:t>
            </a:r>
            <a:endParaRPr lang="en-GB" sz="1700" b="1" u="sng" dirty="0">
              <a:solidFill>
                <a:schemeClr val="accent1">
                  <a:lumMod val="75000"/>
                </a:schemeClr>
              </a:solidFill>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1700" dirty="0">
                <a:solidFill>
                  <a:schemeClr val="accent1">
                    <a:lumMod val="75000"/>
                  </a:schemeClr>
                </a:solidFill>
                <a:ea typeface="Times New Roman" panose="02020603050405020304" pitchFamily="18" charset="0"/>
                <a:cs typeface="Times New Roman" panose="02020603050405020304" pitchFamily="18" charset="0"/>
              </a:rPr>
              <a:t>a</a:t>
            </a:r>
            <a:r>
              <a:rPr lang="en-GB" sz="1700" dirty="0">
                <a:solidFill>
                  <a:schemeClr val="accent1">
                    <a:lumMod val="75000"/>
                  </a:schemeClr>
                </a:solidFill>
                <a:effectLst/>
                <a:ea typeface="Times New Roman" panose="02020603050405020304" pitchFamily="18" charset="0"/>
                <a:cs typeface="Times New Roman" panose="02020603050405020304" pitchFamily="18" charset="0"/>
              </a:rPr>
              <a:t>re lacking in empathy, cruel, loners, aggressive and troublesome</a:t>
            </a:r>
          </a:p>
          <a:p>
            <a:pPr marL="285750" indent="-285750">
              <a:buFont typeface="Arial" panose="020B0604020202020204" pitchFamily="34" charset="0"/>
              <a:buChar char="•"/>
            </a:pPr>
            <a:r>
              <a:rPr lang="en-GB" sz="1700" dirty="0">
                <a:solidFill>
                  <a:schemeClr val="accent1">
                    <a:lumMod val="75000"/>
                  </a:schemeClr>
                </a:solidFill>
                <a:effectLst/>
                <a:ea typeface="Times New Roman" panose="02020603050405020304" pitchFamily="18" charset="0"/>
                <a:cs typeface="Times New Roman" panose="02020603050405020304" pitchFamily="18" charset="0"/>
              </a:rPr>
              <a:t>have high levels of testostero</a:t>
            </a:r>
            <a:r>
              <a:rPr lang="en-GB" sz="1700" dirty="0">
                <a:solidFill>
                  <a:schemeClr val="accent1">
                    <a:lumMod val="75000"/>
                  </a:schemeClr>
                </a:solidFill>
                <a:ea typeface="Times New Roman" panose="02020603050405020304" pitchFamily="18" charset="0"/>
                <a:cs typeface="Times New Roman" panose="02020603050405020304" pitchFamily="18" charset="0"/>
              </a:rPr>
              <a:t>ne</a:t>
            </a:r>
            <a:r>
              <a:rPr lang="en-GB" sz="1700" dirty="0">
                <a:solidFill>
                  <a:schemeClr val="accent1">
                    <a:lumMod val="75000"/>
                  </a:schemeClr>
                </a:solidFill>
                <a:effectLst/>
                <a:ea typeface="Times New Roman" panose="02020603050405020304" pitchFamily="18" charset="0"/>
                <a:cs typeface="Times New Roman" panose="02020603050405020304" pitchFamily="18" charset="0"/>
              </a:rPr>
              <a:t>. </a:t>
            </a:r>
            <a:endParaRPr lang="en-GB" sz="1700" b="0" i="0" dirty="0">
              <a:solidFill>
                <a:schemeClr val="accent1">
                  <a:lumMod val="75000"/>
                </a:schemeClr>
              </a:solidFill>
              <a:effectLst/>
            </a:endParaRPr>
          </a:p>
        </p:txBody>
      </p:sp>
    </p:spTree>
    <p:extLst>
      <p:ext uri="{BB962C8B-B14F-4D97-AF65-F5344CB8AC3E}">
        <p14:creationId xmlns:p14="http://schemas.microsoft.com/office/powerpoint/2010/main" val="1336833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Biological theory</a:t>
            </a:r>
          </a:p>
        </p:txBody>
      </p:sp>
      <p:sp>
        <p:nvSpPr>
          <p:cNvPr id="2" name="TextBox 1">
            <a:extLst>
              <a:ext uri="{FF2B5EF4-FFF2-40B4-BE49-F238E27FC236}">
                <a16:creationId xmlns:a16="http://schemas.microsoft.com/office/drawing/2014/main" id="{150D7BD0-475F-4CCA-BB03-596E20DA62E1}"/>
              </a:ext>
            </a:extLst>
          </p:cNvPr>
          <p:cNvSpPr txBox="1"/>
          <p:nvPr/>
        </p:nvSpPr>
        <p:spPr>
          <a:xfrm>
            <a:off x="6096000" y="1527176"/>
            <a:ext cx="5405652" cy="4801314"/>
          </a:xfrm>
          <a:prstGeom prst="rect">
            <a:avLst/>
          </a:prstGeom>
          <a:noFill/>
        </p:spPr>
        <p:txBody>
          <a:bodyPr wrap="square" rtlCol="0">
            <a:spAutoFit/>
          </a:bodyPr>
          <a:lstStyle/>
          <a:p>
            <a:r>
              <a:rPr lang="en-GB" dirty="0">
                <a:solidFill>
                  <a:schemeClr val="accent1">
                    <a:lumMod val="75000"/>
                  </a:schemeClr>
                </a:solidFill>
              </a:rPr>
              <a:t>He </a:t>
            </a:r>
            <a:r>
              <a:rPr lang="en-GB" b="0" i="0" dirty="0">
                <a:solidFill>
                  <a:schemeClr val="accent1">
                    <a:lumMod val="75000"/>
                  </a:schemeClr>
                </a:solidFill>
                <a:effectLst/>
              </a:rPr>
              <a:t>developed an assessment based on these sixteen personality traits (16PF Personality Questionnaire). </a:t>
            </a:r>
          </a:p>
          <a:p>
            <a:endParaRPr lang="en-GB" dirty="0">
              <a:solidFill>
                <a:schemeClr val="accent1">
                  <a:lumMod val="75000"/>
                </a:schemeClr>
              </a:solidFill>
            </a:endParaRPr>
          </a:p>
          <a:p>
            <a:r>
              <a:rPr lang="en-GB" b="0" i="0" dirty="0">
                <a:solidFill>
                  <a:schemeClr val="accent1">
                    <a:lumMod val="75000"/>
                  </a:schemeClr>
                </a:solidFill>
                <a:effectLst/>
              </a:rPr>
              <a:t>This is still widely used today for career counselling</a:t>
            </a:r>
            <a:r>
              <a:rPr lang="en-GB" dirty="0">
                <a:solidFill>
                  <a:schemeClr val="accent1">
                    <a:lumMod val="75000"/>
                  </a:schemeClr>
                </a:solidFill>
              </a:rPr>
              <a:t> and for personnel selection in</a:t>
            </a:r>
            <a:r>
              <a:rPr lang="en-GB" b="0" i="0" dirty="0">
                <a:solidFill>
                  <a:schemeClr val="accent1">
                    <a:lumMod val="75000"/>
                  </a:schemeClr>
                </a:solidFill>
                <a:effectLst/>
              </a:rPr>
              <a:t> business</a:t>
            </a:r>
            <a:r>
              <a:rPr lang="en-GB" dirty="0">
                <a:solidFill>
                  <a:schemeClr val="accent1">
                    <a:lumMod val="75000"/>
                  </a:schemeClr>
                </a:solidFill>
              </a:rPr>
              <a:t>.</a:t>
            </a:r>
            <a:r>
              <a:rPr lang="en-GB" b="0" i="0" dirty="0">
                <a:solidFill>
                  <a:schemeClr val="accent1">
                    <a:lumMod val="75000"/>
                  </a:schemeClr>
                </a:solidFill>
                <a:effectLst/>
              </a:rPr>
              <a:t> It is also used in clinical diagnosis and to plan therapy by assessing anxiety, adjustment, and behavioural problems.</a:t>
            </a:r>
          </a:p>
          <a:p>
            <a:endParaRPr lang="en-GB" dirty="0">
              <a:solidFill>
                <a:schemeClr val="accent1">
                  <a:lumMod val="75000"/>
                </a:schemeClr>
              </a:solidFill>
              <a:ea typeface="Calibri" panose="020F0502020204030204" pitchFamily="34" charset="0"/>
              <a:cs typeface="Times New Roman" panose="02020603050405020304" pitchFamily="18" charset="0"/>
            </a:endParaRPr>
          </a:p>
          <a:p>
            <a:r>
              <a:rPr lang="en-GB" dirty="0">
                <a:solidFill>
                  <a:schemeClr val="accent1">
                    <a:lumMod val="75000"/>
                  </a:schemeClr>
                </a:solidFill>
                <a:effectLst/>
                <a:ea typeface="Calibri" panose="020F0502020204030204" pitchFamily="34" charset="0"/>
                <a:cs typeface="Times New Roman" panose="02020603050405020304" pitchFamily="18" charset="0"/>
              </a:rPr>
              <a:t>Instead of a trait being present or absent, each dimension is scored over a continuum, from high to low.  For example, </a:t>
            </a:r>
            <a:r>
              <a:rPr lang="en-GB" dirty="0">
                <a:solidFill>
                  <a:schemeClr val="accent1">
                    <a:lumMod val="75000"/>
                  </a:schemeClr>
                </a:solidFill>
                <a:ea typeface="Calibri" panose="020F0502020204030204" pitchFamily="34" charset="0"/>
                <a:cs typeface="Times New Roman" panose="02020603050405020304" pitchFamily="18" charset="0"/>
              </a:rPr>
              <a:t>an individual’s</a:t>
            </a:r>
            <a:r>
              <a:rPr lang="en-GB" dirty="0">
                <a:solidFill>
                  <a:schemeClr val="accent1">
                    <a:lumMod val="75000"/>
                  </a:schemeClr>
                </a:solidFill>
                <a:effectLst/>
                <a:ea typeface="Calibri" panose="020F0502020204030204" pitchFamily="34" charset="0"/>
                <a:cs typeface="Times New Roman" panose="02020603050405020304" pitchFamily="18" charset="0"/>
              </a:rPr>
              <a:t> level of warmth describes how warm, caring, and nice to others they are</a:t>
            </a:r>
            <a:r>
              <a:rPr lang="en-GB" dirty="0">
                <a:solidFill>
                  <a:schemeClr val="accent1">
                    <a:lumMod val="75000"/>
                  </a:schemeClr>
                </a:solidFill>
                <a:ea typeface="Calibri" panose="020F0502020204030204" pitchFamily="34" charset="0"/>
                <a:cs typeface="Times New Roman" panose="02020603050405020304" pitchFamily="18" charset="0"/>
              </a:rPr>
              <a:t>:</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r>
              <a:rPr lang="en-GB" dirty="0">
                <a:solidFill>
                  <a:schemeClr val="accent1">
                    <a:lumMod val="75000"/>
                  </a:schemeClr>
                </a:solidFill>
                <a:effectLst/>
                <a:ea typeface="Calibri" panose="020F0502020204030204" pitchFamily="34" charset="0"/>
                <a:cs typeface="Times New Roman" panose="02020603050405020304" pitchFamily="18" charset="0"/>
              </a:rPr>
              <a:t>A low score = more distant and cold</a:t>
            </a:r>
          </a:p>
          <a:p>
            <a:r>
              <a:rPr lang="en-GB" dirty="0">
                <a:solidFill>
                  <a:schemeClr val="accent1">
                    <a:lumMod val="75000"/>
                  </a:schemeClr>
                </a:solidFill>
                <a:effectLst/>
                <a:ea typeface="Calibri" panose="020F0502020204030204" pitchFamily="34" charset="0"/>
                <a:cs typeface="Times New Roman" panose="02020603050405020304" pitchFamily="18" charset="0"/>
              </a:rPr>
              <a:t>A high score = supportive and comforting</a:t>
            </a:r>
          </a:p>
        </p:txBody>
      </p:sp>
      <p:sp>
        <p:nvSpPr>
          <p:cNvPr id="10" name="TextBox 9">
            <a:extLst>
              <a:ext uri="{FF2B5EF4-FFF2-40B4-BE49-F238E27FC236}">
                <a16:creationId xmlns:a16="http://schemas.microsoft.com/office/drawing/2014/main" id="{B771E473-FEDB-4C54-A6FB-8CAC55762348}"/>
              </a:ext>
            </a:extLst>
          </p:cNvPr>
          <p:cNvSpPr txBox="1"/>
          <p:nvPr/>
        </p:nvSpPr>
        <p:spPr>
          <a:xfrm>
            <a:off x="754306" y="3609976"/>
            <a:ext cx="4551527" cy="2862322"/>
          </a:xfrm>
          <a:prstGeom prst="rect">
            <a:avLst/>
          </a:prstGeom>
          <a:noFill/>
        </p:spPr>
        <p:txBody>
          <a:bodyPr wrap="square">
            <a:spAutoFit/>
          </a:bodyPr>
          <a:lstStyle/>
          <a:p>
            <a:r>
              <a:rPr lang="en-GB" b="1" i="0" dirty="0">
                <a:solidFill>
                  <a:schemeClr val="accent1">
                    <a:lumMod val="75000"/>
                  </a:schemeClr>
                </a:solidFill>
                <a:effectLst/>
              </a:rPr>
              <a:t>Raymond Cattell </a:t>
            </a:r>
            <a:r>
              <a:rPr lang="en-GB" b="0" i="0" dirty="0">
                <a:solidFill>
                  <a:schemeClr val="accent1">
                    <a:lumMod val="75000"/>
                  </a:schemeClr>
                </a:solidFill>
                <a:effectLst/>
              </a:rPr>
              <a:t>(1965) disagreed with Eysenck's view that </a:t>
            </a:r>
            <a:r>
              <a:rPr lang="en-GB" i="0" dirty="0">
                <a:solidFill>
                  <a:schemeClr val="accent1">
                    <a:lumMod val="75000"/>
                  </a:schemeClr>
                </a:solidFill>
                <a:effectLst/>
              </a:rPr>
              <a:t>personality</a:t>
            </a:r>
            <a:r>
              <a:rPr lang="en-GB" b="0" i="0" dirty="0">
                <a:solidFill>
                  <a:schemeClr val="accent1">
                    <a:lumMod val="75000"/>
                  </a:schemeClr>
                </a:solidFill>
                <a:effectLst/>
              </a:rPr>
              <a:t> can be understood by looking at only two or three dimensions of behaviour. </a:t>
            </a:r>
          </a:p>
          <a:p>
            <a:endParaRPr lang="en-GB" b="0" i="0" dirty="0">
              <a:solidFill>
                <a:schemeClr val="accent1">
                  <a:lumMod val="75000"/>
                </a:schemeClr>
              </a:solidFill>
              <a:effectLst/>
            </a:endParaRPr>
          </a:p>
          <a:p>
            <a:r>
              <a:rPr lang="en-GB" b="0" i="0" dirty="0">
                <a:solidFill>
                  <a:schemeClr val="accent1">
                    <a:lumMod val="75000"/>
                  </a:schemeClr>
                </a:solidFill>
                <a:effectLst/>
              </a:rPr>
              <a:t>Instead, he argued that that is was necessary to look at a much larger number of </a:t>
            </a:r>
            <a:r>
              <a:rPr lang="en-GB" i="0" dirty="0">
                <a:solidFill>
                  <a:schemeClr val="accent1">
                    <a:lumMod val="75000"/>
                  </a:schemeClr>
                </a:solidFill>
                <a:effectLst/>
              </a:rPr>
              <a:t>traits (a continuum of sixteen different traits) </a:t>
            </a:r>
            <a:r>
              <a:rPr lang="en-GB" b="0" i="0" dirty="0">
                <a:solidFill>
                  <a:schemeClr val="accent1">
                    <a:lumMod val="75000"/>
                  </a:schemeClr>
                </a:solidFill>
                <a:effectLst/>
              </a:rPr>
              <a:t>in order to get a complete picture of someone's</a:t>
            </a:r>
            <a:r>
              <a:rPr lang="en-GB" i="0" dirty="0">
                <a:solidFill>
                  <a:schemeClr val="accent1">
                    <a:lumMod val="75000"/>
                  </a:schemeClr>
                </a:solidFill>
                <a:effectLst/>
              </a:rPr>
              <a:t> personality</a:t>
            </a:r>
            <a:r>
              <a:rPr lang="en-GB" b="0" i="0" dirty="0">
                <a:solidFill>
                  <a:schemeClr val="accent1">
                    <a:lumMod val="75000"/>
                  </a:schemeClr>
                </a:solidFill>
                <a:effectLst/>
              </a:rPr>
              <a:t>.</a:t>
            </a:r>
            <a:endParaRPr lang="en-GB" b="0" i="0" dirty="0">
              <a:solidFill>
                <a:schemeClr val="accent1">
                  <a:lumMod val="75000"/>
                </a:schemeClr>
              </a:solidFill>
              <a:effectLst/>
              <a:latin typeface="+mj-lt"/>
            </a:endParaRPr>
          </a:p>
        </p:txBody>
      </p:sp>
      <p:pic>
        <p:nvPicPr>
          <p:cNvPr id="7" name="Picture 2" descr="Puzzle, Dna, Research, Genetic, Piece, 3D, Healthcare">
            <a:extLst>
              <a:ext uri="{FF2B5EF4-FFF2-40B4-BE49-F238E27FC236}">
                <a16:creationId xmlns:a16="http://schemas.microsoft.com/office/drawing/2014/main" id="{C145ECFA-D946-41F4-A158-B0C64CF928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583" y="1346943"/>
            <a:ext cx="3732972" cy="1967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53194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Biological theory</a:t>
            </a:r>
          </a:p>
        </p:txBody>
      </p:sp>
      <p:sp>
        <p:nvSpPr>
          <p:cNvPr id="2" name="TextBox 1">
            <a:extLst>
              <a:ext uri="{FF2B5EF4-FFF2-40B4-BE49-F238E27FC236}">
                <a16:creationId xmlns:a16="http://schemas.microsoft.com/office/drawing/2014/main" id="{150D7BD0-475F-4CCA-BB03-596E20DA62E1}"/>
              </a:ext>
            </a:extLst>
          </p:cNvPr>
          <p:cNvSpPr txBox="1"/>
          <p:nvPr/>
        </p:nvSpPr>
        <p:spPr>
          <a:xfrm>
            <a:off x="6496334" y="1924333"/>
            <a:ext cx="4911165" cy="369332"/>
          </a:xfrm>
          <a:prstGeom prst="rect">
            <a:avLst/>
          </a:prstGeom>
          <a:noFill/>
        </p:spPr>
        <p:txBody>
          <a:bodyPr wrap="square" rtlCol="0">
            <a:spAutoFit/>
          </a:bodyPr>
          <a:lstStyle/>
          <a:p>
            <a:endParaRPr lang="en-GB" dirty="0">
              <a:solidFill>
                <a:schemeClr val="accent1">
                  <a:lumMod val="75000"/>
                </a:schemeClr>
              </a:solidFill>
            </a:endParaRPr>
          </a:p>
        </p:txBody>
      </p:sp>
      <p:sp>
        <p:nvSpPr>
          <p:cNvPr id="8" name="TextBox 7">
            <a:extLst>
              <a:ext uri="{FF2B5EF4-FFF2-40B4-BE49-F238E27FC236}">
                <a16:creationId xmlns:a16="http://schemas.microsoft.com/office/drawing/2014/main" id="{390D75D8-6FFF-4AC8-BE41-8453592A34B2}"/>
              </a:ext>
            </a:extLst>
          </p:cNvPr>
          <p:cNvSpPr txBox="1"/>
          <p:nvPr/>
        </p:nvSpPr>
        <p:spPr>
          <a:xfrm>
            <a:off x="407988" y="3429000"/>
            <a:ext cx="5268036" cy="3297890"/>
          </a:xfrm>
          <a:prstGeom prst="rect">
            <a:avLst/>
          </a:prstGeom>
          <a:noFill/>
        </p:spPr>
        <p:txBody>
          <a:bodyPr wrap="square">
            <a:spAutoFit/>
          </a:bodyPr>
          <a:lstStyle/>
          <a:p>
            <a:r>
              <a:rPr lang="en-GB" sz="1800" dirty="0">
                <a:solidFill>
                  <a:schemeClr val="accent1">
                    <a:lumMod val="75000"/>
                  </a:schemeClr>
                </a:solidFill>
                <a:effectLst/>
                <a:ea typeface="Times New Roman" panose="02020603050405020304" pitchFamily="18" charset="0"/>
                <a:cs typeface="Arial" panose="020B0604020202020204" pitchFamily="34" charset="0"/>
              </a:rPr>
              <a:t>In the early 20th century, </a:t>
            </a:r>
            <a:r>
              <a:rPr lang="en-GB" sz="1800" b="1" dirty="0">
                <a:solidFill>
                  <a:schemeClr val="accent1">
                    <a:lumMod val="75000"/>
                  </a:schemeClr>
                </a:solidFill>
                <a:effectLst/>
                <a:ea typeface="Times New Roman" panose="02020603050405020304" pitchFamily="18" charset="0"/>
                <a:cs typeface="Arial" panose="020B0604020202020204" pitchFamily="34" charset="0"/>
              </a:rPr>
              <a:t>Arnold Gesell </a:t>
            </a:r>
            <a:r>
              <a:rPr lang="en-GB" sz="1800" dirty="0">
                <a:solidFill>
                  <a:schemeClr val="accent1">
                    <a:lumMod val="75000"/>
                  </a:schemeClr>
                </a:solidFill>
                <a:effectLst/>
                <a:ea typeface="Times New Roman" panose="02020603050405020304" pitchFamily="18" charset="0"/>
                <a:cs typeface="Arial" panose="020B0604020202020204" pitchFamily="34" charset="0"/>
              </a:rPr>
              <a:t>developed a theory of child development, based on observations of children who followed both normal and exceptional patterns of behaviour.</a:t>
            </a:r>
          </a:p>
          <a:p>
            <a:pPr marL="285750" indent="-285750">
              <a:buFont typeface="Arial" panose="020B0604020202020204" pitchFamily="34" charset="0"/>
              <a:buChar char="•"/>
            </a:pPr>
            <a:endParaRPr lang="en-GB" sz="1800" dirty="0">
              <a:solidFill>
                <a:schemeClr val="accent1">
                  <a:lumMod val="75000"/>
                </a:schemeClr>
              </a:solidFill>
              <a:effectLst/>
              <a:ea typeface="Times New Roman" panose="02020603050405020304" pitchFamily="18" charset="0"/>
              <a:cs typeface="Arial" panose="020B0604020202020204" pitchFamily="34" charset="0"/>
            </a:endParaRPr>
          </a:p>
          <a:p>
            <a:r>
              <a:rPr lang="en-GB" dirty="0">
                <a:solidFill>
                  <a:schemeClr val="accent1">
                    <a:lumMod val="75000"/>
                  </a:schemeClr>
                </a:solidFill>
                <a:effectLst/>
                <a:ea typeface="Times New Roman" panose="02020603050405020304" pitchFamily="18" charset="0"/>
                <a:cs typeface="Arial" panose="020B0604020202020204" pitchFamily="34" charset="0"/>
              </a:rPr>
              <a:t>His research has influenced what we k</a:t>
            </a:r>
            <a:r>
              <a:rPr lang="en-GB" dirty="0">
                <a:solidFill>
                  <a:schemeClr val="accent1">
                    <a:lumMod val="75000"/>
                  </a:schemeClr>
                </a:solidFill>
                <a:ea typeface="Times New Roman" panose="02020603050405020304" pitchFamily="18" charset="0"/>
                <a:cs typeface="Arial" panose="020B0604020202020204" pitchFamily="34" charset="0"/>
              </a:rPr>
              <a:t>now </a:t>
            </a:r>
            <a:r>
              <a:rPr lang="en-GB" dirty="0">
                <a:solidFill>
                  <a:schemeClr val="accent1">
                    <a:lumMod val="75000"/>
                  </a:schemeClr>
                </a:solidFill>
                <a:effectLst/>
                <a:ea typeface="Times New Roman" panose="02020603050405020304" pitchFamily="18" charset="0"/>
                <a:cs typeface="Arial" panose="020B0604020202020204" pitchFamily="34" charset="0"/>
              </a:rPr>
              <a:t>about </a:t>
            </a:r>
            <a:r>
              <a:rPr lang="en-GB" b="1" dirty="0">
                <a:solidFill>
                  <a:schemeClr val="accent1">
                    <a:lumMod val="75000"/>
                  </a:schemeClr>
                </a:solidFill>
                <a:effectLst/>
                <a:ea typeface="Times New Roman" panose="02020603050405020304" pitchFamily="18" charset="0"/>
                <a:cs typeface="Arial" panose="020B0604020202020204" pitchFamily="34" charset="0"/>
              </a:rPr>
              <a:t>developmental milestones.</a:t>
            </a:r>
          </a:p>
          <a:p>
            <a:pPr>
              <a:lnSpc>
                <a:spcPct val="107000"/>
              </a:lnSpc>
              <a:spcAft>
                <a:spcPts val="800"/>
              </a:spcAft>
              <a:buSzPts val="1000"/>
              <a:tabLst>
                <a:tab pos="457200" algn="l"/>
              </a:tabLst>
            </a:pPr>
            <a:endParaRPr lang="en-GB" dirty="0">
              <a:solidFill>
                <a:schemeClr val="accent1">
                  <a:lumMod val="75000"/>
                </a:schemeClr>
              </a:solidFill>
              <a:effectLst/>
              <a:ea typeface="Times New Roman" panose="02020603050405020304" pitchFamily="18" charset="0"/>
              <a:cs typeface="Times New Roman" panose="02020603050405020304" pitchFamily="18" charset="0"/>
            </a:endParaRPr>
          </a:p>
          <a:p>
            <a:pPr>
              <a:lnSpc>
                <a:spcPct val="107000"/>
              </a:lnSpc>
              <a:spcAft>
                <a:spcPts val="800"/>
              </a:spcAft>
              <a:buSzPts val="1000"/>
              <a:tabLst>
                <a:tab pos="457200" algn="l"/>
              </a:tabLst>
            </a:pPr>
            <a:r>
              <a:rPr lang="en-GB" dirty="0">
                <a:solidFill>
                  <a:schemeClr val="accent1">
                    <a:lumMod val="75000"/>
                  </a:schemeClr>
                </a:solidFill>
                <a:effectLst/>
                <a:ea typeface="Times New Roman" panose="02020603050405020304" pitchFamily="18" charset="0"/>
                <a:cs typeface="Times New Roman" panose="02020603050405020304" pitchFamily="18" charset="0"/>
              </a:rPr>
              <a:t>He disagreed with theorists who suggested that development was solely down to </a:t>
            </a:r>
            <a:r>
              <a:rPr lang="en-GB" dirty="0">
                <a:solidFill>
                  <a:schemeClr val="accent1">
                    <a:lumMod val="75000"/>
                  </a:schemeClr>
                </a:solidFill>
                <a:effectLst/>
                <a:ea typeface="Times New Roman" panose="02020603050405020304" pitchFamily="18" charset="0"/>
                <a:cs typeface="Arial" panose="020B0604020202020204" pitchFamily="34" charset="0"/>
              </a:rPr>
              <a:t>environmental factors.</a:t>
            </a:r>
            <a:endParaRPr lang="en-GB" b="1" dirty="0">
              <a:solidFill>
                <a:schemeClr val="accent1">
                  <a:lumMod val="75000"/>
                </a:schemeClr>
              </a:solidFill>
              <a:effectLst/>
              <a:ea typeface="Times New Roman" panose="02020603050405020304" pitchFamily="18" charset="0"/>
              <a:cs typeface="Arial" panose="020B0604020202020204" pitchFamily="34" charset="0"/>
            </a:endParaRPr>
          </a:p>
        </p:txBody>
      </p:sp>
      <p:sp>
        <p:nvSpPr>
          <p:cNvPr id="10" name="TextBox 9">
            <a:extLst>
              <a:ext uri="{FF2B5EF4-FFF2-40B4-BE49-F238E27FC236}">
                <a16:creationId xmlns:a16="http://schemas.microsoft.com/office/drawing/2014/main" id="{D4C4796D-72C8-412E-97F5-E6990EEDEFB7}"/>
              </a:ext>
            </a:extLst>
          </p:cNvPr>
          <p:cNvSpPr txBox="1"/>
          <p:nvPr/>
        </p:nvSpPr>
        <p:spPr>
          <a:xfrm>
            <a:off x="6046429" y="1658782"/>
            <a:ext cx="5810973" cy="4835491"/>
          </a:xfrm>
          <a:prstGeom prst="rect">
            <a:avLst/>
          </a:prstGeom>
          <a:noFill/>
        </p:spPr>
        <p:txBody>
          <a:bodyPr wrap="square">
            <a:spAutoFit/>
          </a:bodyPr>
          <a:lstStyle/>
          <a:p>
            <a:pPr>
              <a:lnSpc>
                <a:spcPct val="107000"/>
              </a:lnSpc>
              <a:spcAft>
                <a:spcPts val="1200"/>
              </a:spcAft>
            </a:pPr>
            <a:r>
              <a:rPr lang="en-GB" b="1" dirty="0">
                <a:solidFill>
                  <a:schemeClr val="accent1">
                    <a:lumMod val="75000"/>
                  </a:schemeClr>
                </a:solidFill>
                <a:effectLst/>
                <a:ea typeface="Times New Roman" panose="02020603050405020304" pitchFamily="18" charset="0"/>
                <a:cs typeface="Arial" panose="020B0604020202020204" pitchFamily="34" charset="0"/>
              </a:rPr>
              <a:t>Key Principles of Gesell's Maturation Theory</a:t>
            </a:r>
            <a:r>
              <a:rPr lang="en-GB" dirty="0">
                <a:solidFill>
                  <a:schemeClr val="accent1">
                    <a:lumMod val="75000"/>
                  </a:schemeClr>
                </a:solidFill>
                <a:effectLst/>
                <a:ea typeface="Times New Roman" panose="02020603050405020304" pitchFamily="18" charset="0"/>
                <a:cs typeface="Arial" panose="020B0604020202020204" pitchFamily="34" charset="0"/>
              </a:rPr>
              <a:t>:</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c</a:t>
            </a:r>
            <a:r>
              <a:rPr lang="en-GB" dirty="0">
                <a:solidFill>
                  <a:schemeClr val="accent1">
                    <a:lumMod val="75000"/>
                  </a:schemeClr>
                </a:solidFill>
                <a:effectLst/>
                <a:ea typeface="Times New Roman" panose="02020603050405020304" pitchFamily="18" charset="0"/>
                <a:cs typeface="Times New Roman" panose="02020603050405020304" pitchFamily="18" charset="0"/>
              </a:rPr>
              <a:t>hildren develop through similar and predictable sequences</a:t>
            </a:r>
            <a:r>
              <a:rPr lang="en-GB" dirty="0">
                <a:solidFill>
                  <a:schemeClr val="accent1">
                    <a:lumMod val="75000"/>
                  </a:schemeClr>
                </a:solidFill>
                <a:ea typeface="Times New Roman" panose="02020603050405020304" pitchFamily="18" charset="0"/>
                <a:cs typeface="Times New Roman" panose="02020603050405020304" pitchFamily="18" charset="0"/>
              </a:rPr>
              <a:t>,</a:t>
            </a:r>
            <a:r>
              <a:rPr lang="en-GB" dirty="0">
                <a:solidFill>
                  <a:schemeClr val="accent1">
                    <a:lumMod val="75000"/>
                  </a:schemeClr>
                </a:solidFill>
                <a:effectLst/>
                <a:ea typeface="Times New Roman" panose="02020603050405020304" pitchFamily="18" charset="0"/>
                <a:cs typeface="Times New Roman" panose="02020603050405020304" pitchFamily="18" charset="0"/>
              </a:rPr>
              <a:t> at their own pace</a:t>
            </a:r>
            <a:r>
              <a:rPr lang="en-GB" dirty="0">
                <a:solidFill>
                  <a:schemeClr val="accent1">
                    <a:lumMod val="75000"/>
                  </a:schemeClr>
                </a:solidFill>
                <a:ea typeface="Times New Roman" panose="02020603050405020304" pitchFamily="18" charset="0"/>
                <a:cs typeface="Times New Roman" panose="02020603050405020304" pitchFamily="18" charset="0"/>
              </a:rPr>
              <a:t> and</a:t>
            </a:r>
            <a:r>
              <a:rPr lang="en-GB" dirty="0">
                <a:solidFill>
                  <a:schemeClr val="accent1">
                    <a:lumMod val="75000"/>
                  </a:schemeClr>
                </a:solidFill>
                <a:effectLst/>
                <a:ea typeface="Times New Roman" panose="02020603050405020304" pitchFamily="18" charset="0"/>
                <a:cs typeface="Times New Roman" panose="02020603050405020304" pitchFamily="18" charset="0"/>
              </a:rPr>
              <a:t> development starts before birth</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t</a:t>
            </a:r>
            <a:r>
              <a:rPr lang="en-GB" dirty="0">
                <a:solidFill>
                  <a:schemeClr val="accent1">
                    <a:lumMod val="75000"/>
                  </a:schemeClr>
                </a:solidFill>
                <a:effectLst/>
                <a:ea typeface="Times New Roman" panose="02020603050405020304" pitchFamily="18" charset="0"/>
                <a:cs typeface="Times New Roman" panose="02020603050405020304" pitchFamily="18" charset="0"/>
              </a:rPr>
              <a:t>he pace that the individual develops through the sequences is influenced by internal factors, such as physical and mental development and </a:t>
            </a:r>
            <a:r>
              <a:rPr lang="en-GB" dirty="0">
                <a:solidFill>
                  <a:schemeClr val="accent1">
                    <a:lumMod val="75000"/>
                  </a:schemeClr>
                </a:solidFill>
                <a:effectLst/>
                <a:ea typeface="Times New Roman" panose="02020603050405020304" pitchFamily="18" charset="0"/>
                <a:cs typeface="Arial" panose="020B0604020202020204" pitchFamily="34" charset="0"/>
              </a:rPr>
              <a:t>genetics</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i</a:t>
            </a:r>
            <a:r>
              <a:rPr lang="en-GB" dirty="0">
                <a:solidFill>
                  <a:schemeClr val="accent1">
                    <a:lumMod val="75000"/>
                  </a:schemeClr>
                </a:solidFill>
                <a:effectLst/>
                <a:ea typeface="Times New Roman" panose="02020603050405020304" pitchFamily="18" charset="0"/>
                <a:cs typeface="Times New Roman" panose="02020603050405020304" pitchFamily="18" charset="0"/>
              </a:rPr>
              <a:t>f a child experienced delayed development, that, according to Gesell, would be due to heredity</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pPr>
            <a:r>
              <a:rPr lang="en-GB" dirty="0">
                <a:solidFill>
                  <a:schemeClr val="accent1">
                    <a:lumMod val="75000"/>
                  </a:schemeClr>
                </a:solidFill>
                <a:ea typeface="Times New Roman" panose="02020603050405020304" pitchFamily="18" charset="0"/>
                <a:cs typeface="Times New Roman" panose="02020603050405020304" pitchFamily="18" charset="0"/>
              </a:rPr>
              <a:t>a</a:t>
            </a:r>
            <a:r>
              <a:rPr lang="en-GB" dirty="0">
                <a:solidFill>
                  <a:schemeClr val="accent1">
                    <a:lumMod val="75000"/>
                  </a:schemeClr>
                </a:solidFill>
                <a:effectLst/>
                <a:ea typeface="Times New Roman" panose="02020603050405020304" pitchFamily="18" charset="0"/>
                <a:cs typeface="Times New Roman" panose="02020603050405020304" pitchFamily="18" charset="0"/>
              </a:rPr>
              <a:t> child should only be taught to complete tasks when they are physically and mentally ready to do so</a:t>
            </a:r>
            <a:r>
              <a:rPr lang="en-GB" dirty="0">
                <a:solidFill>
                  <a:schemeClr val="accent1">
                    <a:lumMod val="75000"/>
                  </a:schemeClr>
                </a:solidFill>
                <a:ea typeface="Times New Roman" panose="02020603050405020304" pitchFamily="18" charset="0"/>
                <a:cs typeface="Times New Roman" panose="02020603050405020304" pitchFamily="18" charset="0"/>
              </a:rPr>
              <a:t> – t</a:t>
            </a:r>
            <a:r>
              <a:rPr lang="en-GB" dirty="0">
                <a:solidFill>
                  <a:schemeClr val="accent1">
                    <a:lumMod val="75000"/>
                  </a:schemeClr>
                </a:solidFill>
                <a:effectLst/>
                <a:ea typeface="Times New Roman" panose="02020603050405020304" pitchFamily="18" charset="0"/>
                <a:cs typeface="Times New Roman" panose="02020603050405020304" pitchFamily="18" charset="0"/>
              </a:rPr>
              <a:t>eaching a child to do something that is in advance of their developmental age would do them more harm</a:t>
            </a:r>
            <a:r>
              <a:rPr lang="en-GB" dirty="0">
                <a:solidFill>
                  <a:schemeClr val="accent1">
                    <a:lumMod val="75000"/>
                  </a:schemeClr>
                </a:solidFill>
                <a:ea typeface="Times New Roman" panose="02020603050405020304" pitchFamily="18" charset="0"/>
                <a:cs typeface="Times New Roman" panose="02020603050405020304" pitchFamily="18" charset="0"/>
              </a:rPr>
              <a:t> than good.</a:t>
            </a:r>
            <a:endParaRPr lang="en-GB" dirty="0">
              <a:solidFill>
                <a:schemeClr val="accent1">
                  <a:lumMod val="75000"/>
                </a:schemeClr>
              </a:solidFill>
              <a:effectLst/>
              <a:ea typeface="Times New Roman" panose="02020603050405020304" pitchFamily="18" charset="0"/>
              <a:cs typeface="Times New Roman" panose="02020603050405020304" pitchFamily="18" charset="0"/>
            </a:endParaRPr>
          </a:p>
        </p:txBody>
      </p:sp>
      <p:pic>
        <p:nvPicPr>
          <p:cNvPr id="7" name="Picture 2" descr="Puzzle, Dna, Research, Genetic, Piece, 3D, Healthcare">
            <a:extLst>
              <a:ext uri="{FF2B5EF4-FFF2-40B4-BE49-F238E27FC236}">
                <a16:creationId xmlns:a16="http://schemas.microsoft.com/office/drawing/2014/main" id="{EC6CC79F-603C-4669-BFAC-2A1D83BE25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584" y="1346943"/>
            <a:ext cx="3732972" cy="1967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8440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B04564A-9FAF-46F2-9F10-5418C0E0E451}"/>
              </a:ext>
            </a:extLst>
          </p:cNvPr>
          <p:cNvSpPr/>
          <p:nvPr/>
        </p:nvSpPr>
        <p:spPr>
          <a:xfrm>
            <a:off x="522026" y="177781"/>
            <a:ext cx="8883231" cy="954107"/>
          </a:xfrm>
          <a:prstGeom prst="rect">
            <a:avLst/>
          </a:prstGeom>
        </p:spPr>
        <p:txBody>
          <a:bodyPr wrap="square">
            <a:spAutoFit/>
          </a:bodyPr>
          <a:lstStyle/>
          <a:p>
            <a:r>
              <a:rPr lang="en-GB" sz="2800" dirty="0">
                <a:solidFill>
                  <a:schemeClr val="bg2"/>
                </a:solidFill>
              </a:rPr>
              <a:t>Strengths and limitations of the behavioural theory and  approach</a:t>
            </a:r>
            <a:endParaRPr lang="en-US" sz="2800" dirty="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1244070046"/>
              </p:ext>
            </p:extLst>
          </p:nvPr>
        </p:nvGraphicFramePr>
        <p:xfrm>
          <a:off x="1009934" y="1570157"/>
          <a:ext cx="10158843" cy="4978061"/>
        </p:xfrm>
        <a:graphic>
          <a:graphicData uri="http://schemas.openxmlformats.org/drawingml/2006/table">
            <a:tbl>
              <a:tblPr firstRow="1" bandRow="1">
                <a:tableStyleId>{5C22544A-7EE6-4342-B048-85BDC9FD1C3A}</a:tableStyleId>
              </a:tblPr>
              <a:tblGrid>
                <a:gridCol w="4844956">
                  <a:extLst>
                    <a:ext uri="{9D8B030D-6E8A-4147-A177-3AD203B41FA5}">
                      <a16:colId xmlns:a16="http://schemas.microsoft.com/office/drawing/2014/main" val="2808567353"/>
                    </a:ext>
                  </a:extLst>
                </a:gridCol>
                <a:gridCol w="5313887">
                  <a:extLst>
                    <a:ext uri="{9D8B030D-6E8A-4147-A177-3AD203B41FA5}">
                      <a16:colId xmlns:a16="http://schemas.microsoft.com/office/drawing/2014/main" val="3889089871"/>
                    </a:ext>
                  </a:extLst>
                </a:gridCol>
              </a:tblGrid>
              <a:tr h="406061">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2438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A scientific approach that provides evidence to support theory.</a:t>
                      </a:r>
                      <a:endParaRPr lang="en-GB" sz="1800" b="1"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Gives little importance to other influences on an individual (environment, family, childhood experiences, social situation).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accent1">
                            <a:lumMod val="75000"/>
                          </a:schemeClr>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accent1">
                              <a:lumMod val="75000"/>
                            </a:schemeClr>
                          </a:solidFill>
                          <a:effectLst/>
                          <a:latin typeface="+mn-lt"/>
                          <a:ea typeface="+mn-ea"/>
                          <a:cs typeface="+mn-cs"/>
                        </a:rPr>
                        <a:t>Eysenck is the exception – his theory acknowledges that conditioning and socialisation during childhood have some influence but this is not as important as inheritance.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1253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If biological causes can be found for mental health conditions or challenging behaviour,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biological treatments can be developed to help individuals.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accent1">
                              <a:lumMod val="75000"/>
                            </a:schemeClr>
                          </a:solidFill>
                          <a:effectLst/>
                          <a:latin typeface="+mn-lt"/>
                          <a:ea typeface="+mn-ea"/>
                          <a:cs typeface="+mn-cs"/>
                        </a:rPr>
                        <a:t>This has enabled treatments for individuals living with conditions such as Parkinson’s disease, schizophrenia, depression and drug abuse.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chemeClr val="accent1">
                              <a:lumMod val="75000"/>
                            </a:schemeClr>
                          </a:solidFill>
                          <a:latin typeface="+mn-lt"/>
                        </a:rPr>
                        <a:t>By using a biological explanation for negative behaviour, individuals or groups can avoid taking personal responsibility for their own behaviour.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bl>
          </a:graphicData>
        </a:graphic>
      </p:graphicFrame>
    </p:spTree>
    <p:extLst>
      <p:ext uri="{BB962C8B-B14F-4D97-AF65-F5344CB8AC3E}">
        <p14:creationId xmlns:p14="http://schemas.microsoft.com/office/powerpoint/2010/main" val="19003050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Emotional intelligence theory</a:t>
            </a:r>
          </a:p>
        </p:txBody>
      </p:sp>
      <p:sp>
        <p:nvSpPr>
          <p:cNvPr id="7" name="TextBox 6">
            <a:extLst>
              <a:ext uri="{FF2B5EF4-FFF2-40B4-BE49-F238E27FC236}">
                <a16:creationId xmlns:a16="http://schemas.microsoft.com/office/drawing/2014/main" id="{479C65D6-6CB5-4216-9E13-35B30DA53E28}"/>
              </a:ext>
            </a:extLst>
          </p:cNvPr>
          <p:cNvSpPr txBox="1"/>
          <p:nvPr/>
        </p:nvSpPr>
        <p:spPr>
          <a:xfrm>
            <a:off x="90779" y="3879027"/>
            <a:ext cx="5890273" cy="2785378"/>
          </a:xfrm>
          <a:prstGeom prst="rect">
            <a:avLst/>
          </a:prstGeom>
          <a:noFill/>
        </p:spPr>
        <p:txBody>
          <a:bodyPr wrap="square">
            <a:spAutoFit/>
          </a:bodyPr>
          <a:lstStyle/>
          <a:p>
            <a:r>
              <a:rPr lang="en-GB" sz="1750" b="1" i="0" dirty="0">
                <a:solidFill>
                  <a:schemeClr val="accent1">
                    <a:lumMod val="75000"/>
                  </a:schemeClr>
                </a:solidFill>
                <a:effectLst/>
              </a:rPr>
              <a:t>Daniel Goleman </a:t>
            </a:r>
            <a:r>
              <a:rPr lang="en-GB" sz="1750" b="0" i="0" dirty="0">
                <a:solidFill>
                  <a:schemeClr val="accent1">
                    <a:lumMod val="75000"/>
                  </a:schemeClr>
                </a:solidFill>
                <a:effectLst/>
              </a:rPr>
              <a:t>is a psychologist and science journalist. </a:t>
            </a:r>
            <a:r>
              <a:rPr lang="en-GB" sz="1750" dirty="0">
                <a:solidFill>
                  <a:schemeClr val="accent1">
                    <a:lumMod val="75000"/>
                  </a:schemeClr>
                </a:solidFill>
              </a:rPr>
              <a:t>H</a:t>
            </a:r>
            <a:r>
              <a:rPr lang="en-GB" sz="1750" b="0" i="0" dirty="0">
                <a:solidFill>
                  <a:schemeClr val="accent1">
                    <a:lumMod val="75000"/>
                  </a:schemeClr>
                </a:solidFill>
                <a:effectLst/>
              </a:rPr>
              <a:t>e published </a:t>
            </a:r>
            <a:r>
              <a:rPr lang="en-GB" sz="1750" b="0" i="1" dirty="0">
                <a:solidFill>
                  <a:schemeClr val="accent1">
                    <a:lumMod val="75000"/>
                  </a:schemeClr>
                </a:solidFill>
                <a:effectLst/>
              </a:rPr>
              <a:t>Emotional Intelligence </a:t>
            </a:r>
            <a:r>
              <a:rPr lang="en-GB" sz="1750" b="0" i="0" dirty="0">
                <a:solidFill>
                  <a:schemeClr val="accent1">
                    <a:lumMod val="75000"/>
                  </a:schemeClr>
                </a:solidFill>
                <a:effectLst/>
              </a:rPr>
              <a:t>(a best selling book) in 1995. He described emotional intelligence (EI) as how skilled an individual is in being in touch with their own feelings.</a:t>
            </a:r>
            <a:r>
              <a:rPr lang="en-GB" sz="1750" b="0" i="0" dirty="0">
                <a:solidFill>
                  <a:srgbClr val="3A3A3A"/>
                </a:solidFill>
                <a:effectLst/>
              </a:rPr>
              <a:t> </a:t>
            </a:r>
          </a:p>
          <a:p>
            <a:endParaRPr lang="en-GB" sz="1750" b="0" i="0" dirty="0">
              <a:solidFill>
                <a:srgbClr val="3A3A3A"/>
              </a:solidFill>
              <a:effectLst/>
            </a:endParaRPr>
          </a:p>
          <a:p>
            <a:r>
              <a:rPr lang="en-GB" sz="1750" dirty="0">
                <a:solidFill>
                  <a:schemeClr val="accent1">
                    <a:lumMod val="75000"/>
                  </a:schemeClr>
                </a:solidFill>
              </a:rPr>
              <a:t>He said the</a:t>
            </a:r>
            <a:r>
              <a:rPr lang="en-GB" sz="1750" b="0" i="0" dirty="0">
                <a:solidFill>
                  <a:schemeClr val="accent1">
                    <a:lumMod val="75000"/>
                  </a:schemeClr>
                </a:solidFill>
                <a:effectLst/>
              </a:rPr>
              <a:t> part of the brain which supports EI is the last circuitry to mature. </a:t>
            </a:r>
            <a:r>
              <a:rPr lang="en-GB" sz="1750" dirty="0">
                <a:solidFill>
                  <a:schemeClr val="accent1">
                    <a:lumMod val="75000"/>
                  </a:schemeClr>
                </a:solidFill>
              </a:rPr>
              <a:t>N</a:t>
            </a:r>
            <a:r>
              <a:rPr lang="en-GB" sz="1750" b="0" i="0" dirty="0">
                <a:solidFill>
                  <a:schemeClr val="accent1">
                    <a:lumMod val="75000"/>
                  </a:schemeClr>
                </a:solidFill>
                <a:effectLst/>
              </a:rPr>
              <a:t>europlasticity allows the brain to shape itself according to repeated experience and this should be taught in a systematic way to children. </a:t>
            </a:r>
            <a:endParaRPr lang="en-GB" sz="1750" b="0" i="0" dirty="0">
              <a:solidFill>
                <a:srgbClr val="3A3A3A"/>
              </a:solidFill>
              <a:effectLst/>
            </a:endParaRPr>
          </a:p>
        </p:txBody>
      </p:sp>
      <p:sp>
        <p:nvSpPr>
          <p:cNvPr id="2" name="TextBox 1">
            <a:extLst>
              <a:ext uri="{FF2B5EF4-FFF2-40B4-BE49-F238E27FC236}">
                <a16:creationId xmlns:a16="http://schemas.microsoft.com/office/drawing/2014/main" id="{150D7BD0-475F-4CCA-BB03-596E20DA62E1}"/>
              </a:ext>
            </a:extLst>
          </p:cNvPr>
          <p:cNvSpPr txBox="1"/>
          <p:nvPr/>
        </p:nvSpPr>
        <p:spPr>
          <a:xfrm>
            <a:off x="5981052" y="1191757"/>
            <a:ext cx="6120169" cy="5855706"/>
          </a:xfrm>
          <a:prstGeom prst="rect">
            <a:avLst/>
          </a:prstGeom>
          <a:noFill/>
        </p:spPr>
        <p:txBody>
          <a:bodyPr wrap="square" rtlCol="0">
            <a:spAutoFit/>
          </a:bodyPr>
          <a:lstStyle/>
          <a:p>
            <a:pPr>
              <a:lnSpc>
                <a:spcPct val="107000"/>
              </a:lnSpc>
              <a:spcAft>
                <a:spcPts val="600"/>
              </a:spcAft>
            </a:pPr>
            <a:r>
              <a:rPr lang="en-GB" sz="1750" dirty="0">
                <a:solidFill>
                  <a:schemeClr val="accent1">
                    <a:lumMod val="75000"/>
                  </a:schemeClr>
                </a:solidFill>
                <a:effectLst/>
                <a:ea typeface="Times New Roman" panose="02020603050405020304" pitchFamily="18" charset="0"/>
                <a:cs typeface="Times New Roman" panose="02020603050405020304" pitchFamily="18" charset="0"/>
              </a:rPr>
              <a:t>Goleman proposed that there are five parts to emotional intelligence:</a:t>
            </a:r>
          </a:p>
          <a:p>
            <a:pPr marL="271463" indent="-271463">
              <a:spcAft>
                <a:spcPts val="600"/>
              </a:spcAft>
              <a:buAutoNum type="arabicPeriod"/>
            </a:pPr>
            <a:r>
              <a:rPr lang="en-GB" sz="1750" b="1" dirty="0">
                <a:solidFill>
                  <a:schemeClr val="accent1">
                    <a:lumMod val="75000"/>
                  </a:schemeClr>
                </a:solidFill>
                <a:effectLst/>
                <a:ea typeface="Times New Roman" panose="02020603050405020304" pitchFamily="18" charset="0"/>
                <a:cs typeface="Times New Roman" panose="02020603050405020304" pitchFamily="18" charset="0"/>
              </a:rPr>
              <a:t>E</a:t>
            </a:r>
            <a:r>
              <a:rPr lang="en-GB" sz="1750" b="1" i="0" dirty="0">
                <a:solidFill>
                  <a:schemeClr val="accent1">
                    <a:lumMod val="75000"/>
                  </a:schemeClr>
                </a:solidFill>
                <a:effectLst/>
              </a:rPr>
              <a:t>motional self-awareness </a:t>
            </a:r>
            <a:r>
              <a:rPr lang="en-GB" sz="1750" i="0" dirty="0">
                <a:solidFill>
                  <a:schemeClr val="accent1">
                    <a:lumMod val="75000"/>
                  </a:schemeClr>
                </a:solidFill>
                <a:effectLst/>
              </a:rPr>
              <a:t>— knowing what one is feeling at any given time and understanding the impact those moods have on others.</a:t>
            </a:r>
          </a:p>
          <a:p>
            <a:pPr marL="271463" indent="-271463">
              <a:spcAft>
                <a:spcPts val="600"/>
              </a:spcAft>
              <a:buAutoNum type="arabicPeriod"/>
            </a:pPr>
            <a:r>
              <a:rPr lang="en-GB" sz="1750" b="1" i="0" dirty="0">
                <a:solidFill>
                  <a:schemeClr val="accent1">
                    <a:lumMod val="75000"/>
                  </a:schemeClr>
                </a:solidFill>
                <a:effectLst/>
              </a:rPr>
              <a:t>Self-regulation</a:t>
            </a:r>
            <a:r>
              <a:rPr lang="en-GB" sz="1750" i="0" dirty="0">
                <a:solidFill>
                  <a:schemeClr val="accent1">
                    <a:lumMod val="75000"/>
                  </a:schemeClr>
                </a:solidFill>
                <a:effectLst/>
              </a:rPr>
              <a:t> — controlling or redirecting one’s emotions; anticipating consequences before acting on impulse.</a:t>
            </a:r>
          </a:p>
          <a:p>
            <a:pPr marL="271463" indent="-271463" algn="l">
              <a:spcAft>
                <a:spcPts val="600"/>
              </a:spcAft>
              <a:buAutoNum type="arabicPeriod" startAt="3"/>
            </a:pPr>
            <a:r>
              <a:rPr lang="en-GB" sz="1750" b="1" i="0" dirty="0">
                <a:solidFill>
                  <a:schemeClr val="accent1">
                    <a:lumMod val="75000"/>
                  </a:schemeClr>
                </a:solidFill>
                <a:effectLst/>
              </a:rPr>
              <a:t>Motivation</a:t>
            </a:r>
            <a:r>
              <a:rPr lang="en-GB" sz="1750" i="0" dirty="0">
                <a:solidFill>
                  <a:schemeClr val="accent1">
                    <a:lumMod val="75000"/>
                  </a:schemeClr>
                </a:solidFill>
                <a:effectLst/>
              </a:rPr>
              <a:t> — utilising emotional factors to achieve goals, enjoy the learning process and persevere in the face of obstacles.</a:t>
            </a:r>
          </a:p>
          <a:p>
            <a:pPr marL="271463" indent="-271463" algn="l">
              <a:spcAft>
                <a:spcPts val="600"/>
              </a:spcAft>
              <a:buAutoNum type="arabicPeriod" startAt="4"/>
            </a:pPr>
            <a:r>
              <a:rPr lang="en-GB" sz="1750" b="1" i="0" dirty="0">
                <a:solidFill>
                  <a:schemeClr val="accent1">
                    <a:lumMod val="75000"/>
                  </a:schemeClr>
                </a:solidFill>
                <a:effectLst/>
              </a:rPr>
              <a:t>Empathy</a:t>
            </a:r>
            <a:r>
              <a:rPr lang="en-GB" sz="1750" i="0" dirty="0">
                <a:solidFill>
                  <a:schemeClr val="accent1">
                    <a:lumMod val="75000"/>
                  </a:schemeClr>
                </a:solidFill>
                <a:effectLst/>
              </a:rPr>
              <a:t> — sensing the emotions of others.</a:t>
            </a:r>
          </a:p>
          <a:p>
            <a:pPr marL="271463" indent="-271463">
              <a:spcAft>
                <a:spcPts val="600"/>
              </a:spcAft>
            </a:pPr>
            <a:r>
              <a:rPr lang="en-GB" sz="1750" b="1" i="0" dirty="0">
                <a:solidFill>
                  <a:schemeClr val="accent1">
                    <a:lumMod val="75000"/>
                  </a:schemeClr>
                </a:solidFill>
                <a:effectLst/>
              </a:rPr>
              <a:t>5.</a:t>
            </a:r>
            <a:r>
              <a:rPr lang="en-GB" sz="1750" i="0" dirty="0">
                <a:solidFill>
                  <a:schemeClr val="accent1">
                    <a:lumMod val="75000"/>
                  </a:schemeClr>
                </a:solidFill>
                <a:effectLst/>
              </a:rPr>
              <a:t> </a:t>
            </a:r>
            <a:r>
              <a:rPr lang="en-GB" sz="1750" b="1" i="0" dirty="0">
                <a:solidFill>
                  <a:schemeClr val="accent1">
                    <a:lumMod val="75000"/>
                  </a:schemeClr>
                </a:solidFill>
                <a:effectLst/>
              </a:rPr>
              <a:t>Social skills </a:t>
            </a:r>
            <a:r>
              <a:rPr lang="en-GB" sz="1750" i="0" dirty="0">
                <a:solidFill>
                  <a:schemeClr val="accent1">
                    <a:lumMod val="75000"/>
                  </a:schemeClr>
                </a:solidFill>
                <a:effectLst/>
              </a:rPr>
              <a:t>— </a:t>
            </a:r>
            <a:r>
              <a:rPr lang="en-GB" sz="1750" b="0" i="0" dirty="0">
                <a:solidFill>
                  <a:schemeClr val="accent1">
                    <a:lumMod val="75000"/>
                  </a:schemeClr>
                </a:solidFill>
                <a:effectLst/>
              </a:rPr>
              <a:t>managing relationships, inspiring    others and inducing desired responses from them.</a:t>
            </a:r>
            <a:endParaRPr lang="en-GB" sz="1750" dirty="0">
              <a:solidFill>
                <a:schemeClr val="accent1">
                  <a:lumMod val="75000"/>
                </a:schemeClr>
              </a:solidFill>
            </a:endParaRPr>
          </a:p>
          <a:p>
            <a:r>
              <a:rPr lang="en-GB" sz="1750" b="0" i="0" dirty="0">
                <a:solidFill>
                  <a:schemeClr val="accent1">
                    <a:lumMod val="75000"/>
                  </a:schemeClr>
                </a:solidFill>
                <a:effectLst/>
              </a:rPr>
              <a:t>Research has shown that teaching EI in schools can reduce anti-social behaviour, increase positive behaviour and academic achievement</a:t>
            </a:r>
            <a:r>
              <a:rPr lang="en-GB" sz="1750" dirty="0">
                <a:solidFill>
                  <a:schemeClr val="accent1">
                    <a:lumMod val="75000"/>
                  </a:schemeClr>
                </a:solidFill>
              </a:rPr>
              <a:t>. U</a:t>
            </a:r>
            <a:r>
              <a:rPr lang="en-GB" sz="1750" b="0" i="0" dirty="0">
                <a:solidFill>
                  <a:schemeClr val="accent1">
                    <a:lumMod val="75000"/>
                  </a:schemeClr>
                </a:solidFill>
                <a:effectLst/>
              </a:rPr>
              <a:t>sing EI in the workplace can also have benefits, such as better collaboration among employees and a happier workplace.</a:t>
            </a:r>
          </a:p>
        </p:txBody>
      </p:sp>
      <p:pic>
        <p:nvPicPr>
          <p:cNvPr id="1026" name="Picture 2">
            <a:extLst>
              <a:ext uri="{FF2B5EF4-FFF2-40B4-BE49-F238E27FC236}">
                <a16:creationId xmlns:a16="http://schemas.microsoft.com/office/drawing/2014/main" id="{AF41BD40-6AC2-413E-8EEA-D93D0617B2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5960" y="1369415"/>
            <a:ext cx="1810761" cy="2418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73282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1520918950"/>
              </p:ext>
            </p:extLst>
          </p:nvPr>
        </p:nvGraphicFramePr>
        <p:xfrm>
          <a:off x="516924" y="1244130"/>
          <a:ext cx="11158151" cy="5564442"/>
        </p:xfrm>
        <a:graphic>
          <a:graphicData uri="http://schemas.openxmlformats.org/drawingml/2006/table">
            <a:tbl>
              <a:tblPr firstRow="1" bandRow="1">
                <a:tableStyleId>{5C22544A-7EE6-4342-B048-85BDC9FD1C3A}</a:tableStyleId>
              </a:tblPr>
              <a:tblGrid>
                <a:gridCol w="5328901">
                  <a:extLst>
                    <a:ext uri="{9D8B030D-6E8A-4147-A177-3AD203B41FA5}">
                      <a16:colId xmlns:a16="http://schemas.microsoft.com/office/drawing/2014/main" val="2808567353"/>
                    </a:ext>
                  </a:extLst>
                </a:gridCol>
                <a:gridCol w="5829250">
                  <a:extLst>
                    <a:ext uri="{9D8B030D-6E8A-4147-A177-3AD203B41FA5}">
                      <a16:colId xmlns:a16="http://schemas.microsoft.com/office/drawing/2014/main" val="3889089871"/>
                    </a:ext>
                  </a:extLst>
                </a:gridCol>
              </a:tblGrid>
              <a:tr h="0">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2438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accent1">
                              <a:lumMod val="75000"/>
                            </a:schemeClr>
                          </a:solidFill>
                          <a:effectLst/>
                          <a:latin typeface="+mn-lt"/>
                          <a:ea typeface="+mn-ea"/>
                          <a:cs typeface="+mn-cs"/>
                        </a:rPr>
                        <a:t>Something that anyone can learn.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accent1">
                              <a:lumMod val="75000"/>
                            </a:schemeClr>
                          </a:solidFill>
                          <a:effectLst/>
                          <a:latin typeface="+mn-lt"/>
                          <a:ea typeface="+mn-ea"/>
                          <a:cs typeface="+mn-cs"/>
                        </a:rPr>
                        <a:t>Can be used to manipulate people.</a:t>
                      </a:r>
                      <a:r>
                        <a:rPr lang="en-GB" sz="1800" kern="1200" dirty="0">
                          <a:solidFill>
                            <a:schemeClr val="accent1">
                              <a:lumMod val="75000"/>
                            </a:schemeClr>
                          </a:solidFill>
                          <a:effectLst/>
                          <a:latin typeface="+mn-lt"/>
                          <a:ea typeface="+mn-ea"/>
                          <a:cs typeface="+mn-cs"/>
                        </a:rPr>
                        <a:t> A high EI might reduce physical bullying but, if the intentions are not good, emotional bullying can take place.</a:t>
                      </a:r>
                      <a:endParaRPr lang="en-GB" sz="1800" b="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accent1">
                              <a:lumMod val="75000"/>
                            </a:schemeClr>
                          </a:solidFill>
                          <a:effectLst/>
                          <a:latin typeface="+mn-lt"/>
                          <a:ea typeface="+mn-ea"/>
                          <a:cs typeface="+mn-cs"/>
                        </a:rPr>
                        <a:t>Can help to reduce bullying by developing empathy.</a:t>
                      </a:r>
                      <a:br>
                        <a:rPr lang="en-GB" sz="1800" b="0" kern="1200" dirty="0">
                          <a:solidFill>
                            <a:schemeClr val="accent1">
                              <a:lumMod val="75000"/>
                            </a:schemeClr>
                          </a:solidFill>
                          <a:effectLst/>
                          <a:latin typeface="+mn-lt"/>
                          <a:ea typeface="+mn-ea"/>
                          <a:cs typeface="+mn-cs"/>
                        </a:rPr>
                      </a:br>
                      <a:endParaRPr lang="en-GB" sz="1800" b="0" i="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accent1">
                              <a:lumMod val="75000"/>
                            </a:schemeClr>
                          </a:solidFill>
                          <a:effectLst/>
                          <a:latin typeface="+mn-lt"/>
                          <a:ea typeface="+mn-ea"/>
                          <a:cs typeface="+mn-cs"/>
                        </a:rPr>
                        <a:t>Prevents others from using their critical thinking skills by limiting logical thinking.</a:t>
                      </a:r>
                      <a:endParaRPr lang="en-GB" sz="1800" b="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r>
                        <a:rPr lang="en-GB" sz="1800" b="0" kern="1200" dirty="0">
                          <a:solidFill>
                            <a:schemeClr val="accent1">
                              <a:lumMod val="75000"/>
                            </a:schemeClr>
                          </a:solidFill>
                          <a:effectLst/>
                          <a:latin typeface="+mn-lt"/>
                          <a:ea typeface="+mn-ea"/>
                          <a:cs typeface="+mn-cs"/>
                        </a:rPr>
                        <a:t>Improves an individual’s social effectiveness by improving inter-personal skills.</a:t>
                      </a:r>
                      <a:endParaRPr lang="en-GB" sz="1800" b="0" i="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accent1">
                              <a:lumMod val="75000"/>
                            </a:schemeClr>
                          </a:solidFill>
                          <a:effectLst/>
                          <a:latin typeface="+mn-lt"/>
                          <a:ea typeface="+mn-ea"/>
                          <a:cs typeface="+mn-cs"/>
                        </a:rPr>
                        <a:t>Can be used for personal gain through manipulating others.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98198810"/>
                  </a:ext>
                </a:extLst>
              </a:tr>
              <a:tr h="0">
                <a:tc>
                  <a:txBody>
                    <a:bodyPr/>
                    <a:lstStyle/>
                    <a:p>
                      <a:r>
                        <a:rPr lang="en-GB" sz="1800" b="0" kern="1200" dirty="0">
                          <a:solidFill>
                            <a:schemeClr val="accent1">
                              <a:lumMod val="75000"/>
                            </a:schemeClr>
                          </a:solidFill>
                          <a:effectLst/>
                          <a:latin typeface="+mn-lt"/>
                          <a:ea typeface="+mn-ea"/>
                          <a:cs typeface="+mn-cs"/>
                        </a:rPr>
                        <a:t>Reduces the likelihood of engaging in personally destructive behaviours as the negative impact of decisions is better understood.</a:t>
                      </a:r>
                      <a:endParaRPr lang="en-GB" sz="1800" b="0" i="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accent1">
                              <a:lumMod val="75000"/>
                            </a:schemeClr>
                          </a:solidFill>
                          <a:effectLst/>
                          <a:latin typeface="+mn-lt"/>
                          <a:ea typeface="+mn-ea"/>
                          <a:cs typeface="+mn-cs"/>
                        </a:rPr>
                        <a:t>Can make a person more open and agreeable. T</a:t>
                      </a:r>
                      <a:r>
                        <a:rPr lang="en-GB" sz="1800" kern="1200" dirty="0">
                          <a:solidFill>
                            <a:schemeClr val="accent1">
                              <a:lumMod val="75000"/>
                            </a:schemeClr>
                          </a:solidFill>
                          <a:effectLst/>
                          <a:latin typeface="+mn-lt"/>
                          <a:ea typeface="+mn-ea"/>
                          <a:cs typeface="+mn-cs"/>
                        </a:rPr>
                        <a:t>hose who have a high EI tend to be more open and agreeable to situations that are morally questionable if it means there is the chance for social contact.</a:t>
                      </a:r>
                      <a:endParaRPr lang="en-GB" sz="1800" b="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40883194"/>
                  </a:ext>
                </a:extLst>
              </a:tr>
              <a:tr h="0">
                <a:tc>
                  <a:txBody>
                    <a:bodyPr/>
                    <a:lstStyle/>
                    <a:p>
                      <a:r>
                        <a:rPr lang="en-GB" sz="1800" b="0" kern="1200" dirty="0">
                          <a:solidFill>
                            <a:schemeClr val="accent1">
                              <a:lumMod val="75000"/>
                            </a:schemeClr>
                          </a:solidFill>
                          <a:effectLst/>
                          <a:latin typeface="+mn-lt"/>
                          <a:ea typeface="+mn-ea"/>
                          <a:cs typeface="+mn-cs"/>
                        </a:rPr>
                        <a:t>Making decisions becomes a lot faster as only emotions are being considered, as opposed to logical decisions.</a:t>
                      </a:r>
                      <a:endParaRPr lang="en-GB" sz="1800" b="0" i="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accent1">
                              <a:lumMod val="75000"/>
                            </a:schemeClr>
                          </a:solidFill>
                          <a:effectLst/>
                          <a:latin typeface="+mn-lt"/>
                          <a:ea typeface="+mn-ea"/>
                          <a:cs typeface="+mn-cs"/>
                        </a:rPr>
                        <a:t>Takes time to develop this skill – not everyone may want to look at their own personal circumstances.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1847331"/>
                  </a:ext>
                </a:extLst>
              </a:tr>
              <a:tr h="0">
                <a:tc>
                  <a:txBody>
                    <a:bodyPr/>
                    <a:lstStyle/>
                    <a:p>
                      <a:pPr>
                        <a:lnSpc>
                          <a:spcPct val="107000"/>
                        </a:lnSpc>
                        <a:spcAft>
                          <a:spcPts val="800"/>
                        </a:spcAft>
                      </a:pPr>
                      <a:r>
                        <a:rPr lang="en-GB" sz="1800" b="0" dirty="0">
                          <a:solidFill>
                            <a:schemeClr val="accent1">
                              <a:lumMod val="75000"/>
                            </a:schemeClr>
                          </a:solidFill>
                          <a:effectLst/>
                          <a:latin typeface="+mn-lt"/>
                          <a:ea typeface="Times New Roman" panose="02020603050405020304" pitchFamily="18" charset="0"/>
                          <a:cs typeface="Times New Roman" panose="02020603050405020304" pitchFamily="18" charset="0"/>
                        </a:rPr>
                        <a:t>C</a:t>
                      </a:r>
                      <a:r>
                        <a:rPr lang="en-GB" sz="1800" b="0" dirty="0">
                          <a:solidFill>
                            <a:schemeClr val="accent1">
                              <a:lumMod val="75000"/>
                            </a:schemeClr>
                          </a:solidFill>
                          <a:effectLst/>
                          <a:latin typeface="+mn-lt"/>
                          <a:ea typeface="Times New Roman" panose="02020603050405020304" pitchFamily="18" charset="0"/>
                        </a:rPr>
                        <a:t>an be used in any environment, situation, and circumstance.</a:t>
                      </a:r>
                      <a:endParaRPr lang="en-GB" sz="1800" b="0" i="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7000"/>
                        </a:lnSpc>
                        <a:spcAft>
                          <a:spcPts val="800"/>
                        </a:spcAft>
                      </a:pPr>
                      <a:r>
                        <a:rPr lang="en-GB" sz="1800" b="0" kern="1200" dirty="0">
                          <a:solidFill>
                            <a:schemeClr val="accent1">
                              <a:lumMod val="75000"/>
                            </a:schemeClr>
                          </a:solidFill>
                          <a:effectLst/>
                          <a:latin typeface="+mn-lt"/>
                          <a:ea typeface="+mn-ea"/>
                          <a:cs typeface="Times New Roman" panose="02020603050405020304" pitchFamily="18" charset="0"/>
                        </a:rPr>
                        <a:t>EI</a:t>
                      </a:r>
                      <a:r>
                        <a:rPr lang="en-GB" sz="1800" b="0" kern="1200" dirty="0">
                          <a:solidFill>
                            <a:schemeClr val="accent1">
                              <a:lumMod val="75000"/>
                            </a:schemeClr>
                          </a:solidFill>
                          <a:effectLst/>
                          <a:latin typeface="+mn-lt"/>
                          <a:ea typeface="+mn-ea"/>
                          <a:cs typeface="+mn-cs"/>
                        </a:rPr>
                        <a:t> is a skill that not everyone takes seriously.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3482497"/>
                  </a:ext>
                </a:extLst>
              </a:tr>
            </a:tbl>
          </a:graphicData>
        </a:graphic>
      </p:graphicFrame>
      <p:sp>
        <p:nvSpPr>
          <p:cNvPr id="6" name="Rectangle 5">
            <a:extLst>
              <a:ext uri="{FF2B5EF4-FFF2-40B4-BE49-F238E27FC236}">
                <a16:creationId xmlns:a16="http://schemas.microsoft.com/office/drawing/2014/main" id="{5DC3DBF8-AABE-4EA2-904A-635C1D317B54}"/>
              </a:ext>
            </a:extLst>
          </p:cNvPr>
          <p:cNvSpPr/>
          <p:nvPr/>
        </p:nvSpPr>
        <p:spPr>
          <a:xfrm>
            <a:off x="522026" y="177781"/>
            <a:ext cx="8883231" cy="954107"/>
          </a:xfrm>
          <a:prstGeom prst="rect">
            <a:avLst/>
          </a:prstGeom>
        </p:spPr>
        <p:txBody>
          <a:bodyPr wrap="square">
            <a:spAutoFit/>
          </a:bodyPr>
          <a:lstStyle/>
          <a:p>
            <a:r>
              <a:rPr lang="en-GB" sz="2800" dirty="0">
                <a:solidFill>
                  <a:schemeClr val="bg2"/>
                </a:solidFill>
              </a:rPr>
              <a:t>Strengths and limitations of the emotional theory and  approach</a:t>
            </a:r>
            <a:endParaRPr lang="en-US" sz="2800" dirty="0">
              <a:ln w="0"/>
              <a:solidFill>
                <a:schemeClr val="bg2"/>
              </a:solidFill>
            </a:endParaRPr>
          </a:p>
        </p:txBody>
      </p:sp>
    </p:spTree>
    <p:extLst>
      <p:ext uri="{BB962C8B-B14F-4D97-AF65-F5344CB8AC3E}">
        <p14:creationId xmlns:p14="http://schemas.microsoft.com/office/powerpoint/2010/main" val="3682905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solidFill>
                  <a:schemeClr val="bg2"/>
                </a:solidFill>
                <a:latin typeface="+mn-lt"/>
                <a:ea typeface="+mj-lt"/>
                <a:cs typeface="+mj-lt"/>
              </a:rPr>
              <a:t>Key psychological theories</a:t>
            </a:r>
            <a:endParaRPr lang="en-US" sz="2800" dirty="0">
              <a:ln w="0"/>
              <a:solidFill>
                <a:schemeClr val="bg2"/>
              </a:solidFill>
            </a:endParaRPr>
          </a:p>
        </p:txBody>
      </p:sp>
      <p:pic>
        <p:nvPicPr>
          <p:cNvPr id="6" name="Picture 4" descr="Brain, Gears, Concept, Skull, Idea">
            <a:extLst>
              <a:ext uri="{FF2B5EF4-FFF2-40B4-BE49-F238E27FC236}">
                <a16:creationId xmlns:a16="http://schemas.microsoft.com/office/drawing/2014/main" id="{8A38BD95-2894-41BD-98CA-B607E55A65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26" y="2343150"/>
            <a:ext cx="3258803" cy="254970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99909C5-A31C-469B-A34F-881DBFABED5A}"/>
              </a:ext>
            </a:extLst>
          </p:cNvPr>
          <p:cNvSpPr/>
          <p:nvPr/>
        </p:nvSpPr>
        <p:spPr>
          <a:xfrm>
            <a:off x="4436076" y="1353620"/>
            <a:ext cx="7216347" cy="5247590"/>
          </a:xfrm>
          <a:prstGeom prst="rect">
            <a:avLst/>
          </a:prstGeom>
        </p:spPr>
        <p:txBody>
          <a:bodyPr wrap="square">
            <a:spAutoFit/>
          </a:bodyPr>
          <a:lstStyle/>
          <a:p>
            <a:pPr marL="0" indent="0">
              <a:buNone/>
            </a:pPr>
            <a:r>
              <a:rPr lang="en-GB" sz="2000" b="1" i="0" dirty="0">
                <a:solidFill>
                  <a:schemeClr val="accent1">
                    <a:lumMod val="75000"/>
                  </a:schemeClr>
                </a:solidFill>
                <a:effectLst/>
              </a:rPr>
              <a:t>Psychology</a:t>
            </a:r>
            <a:r>
              <a:rPr lang="en-GB" sz="2000" b="0" i="0" dirty="0">
                <a:solidFill>
                  <a:schemeClr val="accent1">
                    <a:lumMod val="75000"/>
                  </a:schemeClr>
                </a:solidFill>
                <a:effectLst/>
              </a:rPr>
              <a:t> is the study and understanding of the human mind.</a:t>
            </a:r>
          </a:p>
          <a:p>
            <a:pPr marL="0" indent="0">
              <a:buNone/>
            </a:pPr>
            <a:endParaRPr lang="en-GB" sz="2000" b="0" i="0" dirty="0">
              <a:solidFill>
                <a:schemeClr val="accent1">
                  <a:lumMod val="75000"/>
                </a:schemeClr>
              </a:solidFill>
              <a:effectLst/>
            </a:endParaRPr>
          </a:p>
          <a:p>
            <a:pPr marL="0" indent="0">
              <a:buNone/>
            </a:pPr>
            <a:r>
              <a:rPr lang="en-GB" sz="2000" dirty="0">
                <a:solidFill>
                  <a:schemeClr val="accent1">
                    <a:lumMod val="75000"/>
                  </a:schemeClr>
                </a:solidFill>
              </a:rPr>
              <a:t>Psychologists look at how people behave, why they behave that way and how they feel</a:t>
            </a:r>
            <a:r>
              <a:rPr lang="en-GB" sz="2000" b="0" i="0" dirty="0">
                <a:solidFill>
                  <a:schemeClr val="accent1">
                    <a:lumMod val="75000"/>
                  </a:schemeClr>
                </a:solidFill>
                <a:effectLst/>
              </a:rPr>
              <a:t>.</a:t>
            </a:r>
          </a:p>
          <a:p>
            <a:pPr marL="0" indent="0">
              <a:buNone/>
            </a:pPr>
            <a:endParaRPr lang="en-GB" sz="2000" b="0" i="0" dirty="0">
              <a:solidFill>
                <a:schemeClr val="accent1">
                  <a:lumMod val="75000"/>
                </a:schemeClr>
              </a:solidFill>
              <a:effectLst/>
            </a:endParaRPr>
          </a:p>
          <a:p>
            <a:pPr marL="0" indent="0">
              <a:buNone/>
            </a:pPr>
            <a:r>
              <a:rPr lang="en-GB" sz="2000" b="0" i="0" dirty="0">
                <a:solidFill>
                  <a:schemeClr val="accent1">
                    <a:lumMod val="75000"/>
                  </a:schemeClr>
                </a:solidFill>
                <a:effectLst/>
              </a:rPr>
              <a:t>Psychology is important in health and social care because:</a:t>
            </a:r>
          </a:p>
          <a:p>
            <a:pPr marL="0" indent="0">
              <a:buNone/>
            </a:pPr>
            <a:endParaRPr lang="en-GB" sz="2000" b="0" i="0" dirty="0">
              <a:solidFill>
                <a:schemeClr val="accent1">
                  <a:lumMod val="75000"/>
                </a:schemeClr>
              </a:solidFill>
              <a:effectLst/>
            </a:endParaRPr>
          </a:p>
          <a:p>
            <a:pPr marL="342900" indent="-342900">
              <a:spcAft>
                <a:spcPts val="600"/>
              </a:spcAft>
              <a:buFont typeface="Arial" panose="020B0604020202020204" pitchFamily="34" charset="0"/>
              <a:buChar char="•"/>
            </a:pPr>
            <a:r>
              <a:rPr lang="en-GB" sz="2000" dirty="0">
                <a:solidFill>
                  <a:schemeClr val="accent1">
                    <a:lumMod val="75000"/>
                  </a:schemeClr>
                </a:solidFill>
              </a:rPr>
              <a:t>the human mind and body are interlinked and can impact on an individual’s health and well-being</a:t>
            </a:r>
          </a:p>
          <a:p>
            <a:pPr marL="342900" indent="-342900">
              <a:spcAft>
                <a:spcPts val="600"/>
              </a:spcAft>
              <a:buFont typeface="Arial" panose="020B0604020202020204" pitchFamily="34" charset="0"/>
              <a:buChar char="•"/>
            </a:pPr>
            <a:r>
              <a:rPr lang="en-GB" sz="2000" b="0" i="0" dirty="0">
                <a:solidFill>
                  <a:schemeClr val="accent1">
                    <a:lumMod val="75000"/>
                  </a:schemeClr>
                </a:solidFill>
                <a:effectLst/>
              </a:rPr>
              <a:t>it helps to understand relationships with individuals</a:t>
            </a:r>
          </a:p>
          <a:p>
            <a:pPr marL="342900" indent="-342900">
              <a:spcAft>
                <a:spcPts val="600"/>
              </a:spcAft>
              <a:buFont typeface="Arial" panose="020B0604020202020204" pitchFamily="34" charset="0"/>
              <a:buChar char="•"/>
            </a:pPr>
            <a:r>
              <a:rPr lang="en-GB" sz="2000" b="0" i="0" dirty="0">
                <a:solidFill>
                  <a:schemeClr val="accent1">
                    <a:lumMod val="75000"/>
                  </a:schemeClr>
                </a:solidFill>
                <a:effectLst/>
              </a:rPr>
              <a:t>it contributes to the understanding of why eac</a:t>
            </a:r>
            <a:r>
              <a:rPr lang="en-GB" sz="2000" dirty="0">
                <a:solidFill>
                  <a:schemeClr val="accent1">
                    <a:lumMod val="75000"/>
                  </a:schemeClr>
                </a:solidFill>
              </a:rPr>
              <a:t>h </a:t>
            </a:r>
            <a:r>
              <a:rPr lang="en-GB" sz="2000" b="0" i="0" dirty="0">
                <a:solidFill>
                  <a:schemeClr val="accent1">
                    <a:lumMod val="75000"/>
                  </a:schemeClr>
                </a:solidFill>
                <a:effectLst/>
              </a:rPr>
              <a:t>individual behaves differently</a:t>
            </a:r>
          </a:p>
          <a:p>
            <a:pPr marL="342900" indent="-342900">
              <a:buFont typeface="Arial" panose="020B0604020202020204" pitchFamily="34" charset="0"/>
              <a:buChar char="•"/>
            </a:pPr>
            <a:r>
              <a:rPr lang="en-GB" sz="2000" b="0" i="0" dirty="0">
                <a:solidFill>
                  <a:schemeClr val="accent1">
                    <a:lumMod val="75000"/>
                  </a:schemeClr>
                </a:solidFill>
                <a:effectLst/>
              </a:rPr>
              <a:t>professionals and care and support workers are required to interact with individuals and provide care and support that promotes positive behaviour</a:t>
            </a:r>
          </a:p>
        </p:txBody>
      </p:sp>
    </p:spTree>
    <p:extLst>
      <p:ext uri="{BB962C8B-B14F-4D97-AF65-F5344CB8AC3E}">
        <p14:creationId xmlns:p14="http://schemas.microsoft.com/office/powerpoint/2010/main" val="1513397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6FBAEE-1FDD-4DF5-9CE0-CC6E7CE6756C}"/>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Case studies and examination questions</a:t>
            </a:r>
          </a:p>
        </p:txBody>
      </p:sp>
      <p:sp>
        <p:nvSpPr>
          <p:cNvPr id="10" name="Content Placeholder 2">
            <a:extLst>
              <a:ext uri="{FF2B5EF4-FFF2-40B4-BE49-F238E27FC236}">
                <a16:creationId xmlns:a16="http://schemas.microsoft.com/office/drawing/2014/main" id="{0CB8A614-BE16-4452-A7DB-662D233818F4}"/>
              </a:ext>
            </a:extLst>
          </p:cNvPr>
          <p:cNvSpPr>
            <a:spLocks noGrp="1"/>
          </p:cNvSpPr>
          <p:nvPr>
            <p:ph idx="1"/>
          </p:nvPr>
        </p:nvSpPr>
        <p:spPr>
          <a:xfrm>
            <a:off x="522026" y="1615523"/>
            <a:ext cx="11118040" cy="5062704"/>
          </a:xfrm>
        </p:spPr>
        <p:txBody>
          <a:bodyPr>
            <a:noAutofit/>
          </a:bodyPr>
          <a:lstStyle/>
          <a:p>
            <a:r>
              <a:rPr lang="en-GB" sz="1800" dirty="0"/>
              <a:t>Look at the case study extract taken from the Unit 5 SAMs:</a:t>
            </a:r>
          </a:p>
          <a:p>
            <a:r>
              <a:rPr lang="en-GB" sz="1800" i="1" dirty="0"/>
              <a:t>Sam is a young adult from a complex background who left school with few qualifications. Sam is currently unemployed and lives at home with his mother, father and a younger sister who attends the local college. Sam’s parents are worried about his future. His mother, Sue, has concerns about Sam’s mental health and well-being and this is having an impact on her own health and well-being. After visiting his General Practitioner, Sam has been referred to a counsellor.</a:t>
            </a:r>
          </a:p>
          <a:p>
            <a:r>
              <a:rPr lang="en-GB" dirty="0"/>
              <a:t>Make notes about how the key theories and approaches could apply to Sam and Sue.</a:t>
            </a:r>
          </a:p>
          <a:p>
            <a:endParaRPr lang="en-GB" dirty="0"/>
          </a:p>
          <a:p>
            <a:r>
              <a:rPr lang="en-GB" sz="1800" dirty="0"/>
              <a:t>Examples of questions:</a:t>
            </a:r>
          </a:p>
          <a:p>
            <a:pPr marL="358775" indent="-358775"/>
            <a:r>
              <a:rPr lang="en-GB" dirty="0"/>
              <a:t>1.	</a:t>
            </a:r>
            <a:r>
              <a:rPr lang="en-GB" sz="1800" dirty="0">
                <a:cs typeface="Arial" panose="020B0604020202020204" pitchFamily="34" charset="0"/>
              </a:rPr>
              <a:t>Describe how psychodynamic attachment theory may influence adult development</a:t>
            </a:r>
            <a:r>
              <a:rPr lang="en-GB" sz="1800" i="1" dirty="0">
                <a:cs typeface="Arial" panose="020B0604020202020204" pitchFamily="34" charset="0"/>
              </a:rPr>
              <a:t>..</a:t>
            </a:r>
          </a:p>
          <a:p>
            <a:pPr marL="358775" indent="-358775"/>
            <a:r>
              <a:rPr lang="en-GB" dirty="0">
                <a:cs typeface="Arial" panose="020B0604020202020204" pitchFamily="34" charset="0"/>
              </a:rPr>
              <a:t>2.</a:t>
            </a:r>
            <a:r>
              <a:rPr lang="en-GB" i="1" dirty="0">
                <a:cs typeface="Arial" panose="020B0604020202020204" pitchFamily="34" charset="0"/>
              </a:rPr>
              <a:t>	</a:t>
            </a:r>
            <a:r>
              <a:rPr lang="en-GB" dirty="0"/>
              <a:t>Explain how the psychodynamic approach could help Sam by exploring connections between his experiences and his behaviour..</a:t>
            </a:r>
          </a:p>
          <a:p>
            <a:pPr marL="358775" indent="-358775"/>
            <a:r>
              <a:rPr lang="en-GB" dirty="0"/>
              <a:t>3.	</a:t>
            </a:r>
            <a:r>
              <a:rPr lang="en-GB" sz="1800" dirty="0"/>
              <a:t>Assess the value of using the humanistic approach to support Sue’s wellbeing.</a:t>
            </a:r>
            <a:endParaRPr lang="en-GB" dirty="0"/>
          </a:p>
        </p:txBody>
      </p:sp>
    </p:spTree>
    <p:extLst>
      <p:ext uri="{BB962C8B-B14F-4D97-AF65-F5344CB8AC3E}">
        <p14:creationId xmlns:p14="http://schemas.microsoft.com/office/powerpoint/2010/main" val="3681129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solidFill>
                  <a:schemeClr val="bg2"/>
                </a:solidFill>
                <a:latin typeface="+mn-lt"/>
                <a:ea typeface="+mj-lt"/>
                <a:cs typeface="+mj-lt"/>
              </a:rPr>
              <a:t>Key psychological theories</a:t>
            </a:r>
            <a:endParaRPr lang="en-US" sz="2800" dirty="0">
              <a:ln w="0"/>
              <a:solidFill>
                <a:schemeClr val="bg2"/>
              </a:solidFill>
            </a:endParaRPr>
          </a:p>
        </p:txBody>
      </p:sp>
      <p:pic>
        <p:nvPicPr>
          <p:cNvPr id="6" name="Picture 4" descr="Brain, Gears, Concept, Skull, Idea">
            <a:extLst>
              <a:ext uri="{FF2B5EF4-FFF2-40B4-BE49-F238E27FC236}">
                <a16:creationId xmlns:a16="http://schemas.microsoft.com/office/drawing/2014/main" id="{8A38BD95-2894-41BD-98CA-B607E55A65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2570" y="1426301"/>
            <a:ext cx="3258803" cy="254970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63E8BE3-D5CC-444B-BB59-028C6F401C9F}"/>
              </a:ext>
            </a:extLst>
          </p:cNvPr>
          <p:cNvSpPr txBox="1"/>
          <p:nvPr/>
        </p:nvSpPr>
        <p:spPr>
          <a:xfrm>
            <a:off x="703218" y="3996026"/>
            <a:ext cx="4960982" cy="1323439"/>
          </a:xfrm>
          <a:prstGeom prst="rect">
            <a:avLst/>
          </a:prstGeom>
          <a:noFill/>
        </p:spPr>
        <p:txBody>
          <a:bodyPr wrap="square">
            <a:spAutoFit/>
          </a:bodyPr>
          <a:lstStyle/>
          <a:p>
            <a:r>
              <a:rPr lang="en-GB" sz="2000" dirty="0">
                <a:solidFill>
                  <a:schemeClr val="accent1">
                    <a:lumMod val="75000"/>
                  </a:schemeClr>
                </a:solidFill>
              </a:rPr>
              <a:t>There are many different psychological perspectives and associated theories that have their own explanation for how an individual behaves and what they feel</a:t>
            </a:r>
          </a:p>
        </p:txBody>
      </p:sp>
      <p:sp>
        <p:nvSpPr>
          <p:cNvPr id="9" name="TextBox 8">
            <a:extLst>
              <a:ext uri="{FF2B5EF4-FFF2-40B4-BE49-F238E27FC236}">
                <a16:creationId xmlns:a16="http://schemas.microsoft.com/office/drawing/2014/main" id="{5CBE5BD6-E410-4D20-AB18-7A2295B339C7}"/>
              </a:ext>
            </a:extLst>
          </p:cNvPr>
          <p:cNvSpPr txBox="1"/>
          <p:nvPr/>
        </p:nvSpPr>
        <p:spPr>
          <a:xfrm>
            <a:off x="6691979" y="1333758"/>
            <a:ext cx="3489989" cy="5324535"/>
          </a:xfrm>
          <a:prstGeom prst="rect">
            <a:avLst/>
          </a:prstGeom>
          <a:noFill/>
        </p:spPr>
        <p:txBody>
          <a:bodyPr wrap="square">
            <a:spAutoFit/>
          </a:bodyPr>
          <a:lstStyle/>
          <a:p>
            <a:pPr marL="0" indent="0">
              <a:buNone/>
            </a:pPr>
            <a:r>
              <a:rPr lang="en-US" sz="2000" b="1" dirty="0">
                <a:solidFill>
                  <a:schemeClr val="accent1">
                    <a:lumMod val="75000"/>
                  </a:schemeClr>
                </a:solidFill>
                <a:latin typeface="+mj-lt"/>
                <a:ea typeface="+mj-lt"/>
                <a:cs typeface="+mj-lt"/>
              </a:rPr>
              <a:t>Key psychological theories</a:t>
            </a:r>
          </a:p>
          <a:p>
            <a:pPr marL="0" indent="0">
              <a:buNone/>
            </a:pPr>
            <a:endParaRPr lang="en-US" sz="2000" b="1" dirty="0">
              <a:solidFill>
                <a:schemeClr val="accent1">
                  <a:lumMod val="75000"/>
                </a:schemeClr>
              </a:solidFill>
              <a:latin typeface="+mj-lt"/>
              <a:ea typeface="+mj-lt"/>
              <a:cs typeface="+mj-lt"/>
            </a:endParaRPr>
          </a:p>
          <a:p>
            <a:pPr marL="285750" indent="-285750">
              <a:buFont typeface="Arial" panose="020B0604020202020204" pitchFamily="34" charset="0"/>
              <a:buChar char="•"/>
            </a:pPr>
            <a:r>
              <a:rPr lang="en-US" sz="2000" dirty="0">
                <a:solidFill>
                  <a:schemeClr val="accent1">
                    <a:lumMod val="75000"/>
                  </a:schemeClr>
                </a:solidFill>
                <a:latin typeface="+mj-lt"/>
                <a:ea typeface="+mj-lt"/>
                <a:cs typeface="+mj-lt"/>
              </a:rPr>
              <a:t>Psychodynamic</a:t>
            </a:r>
          </a:p>
          <a:p>
            <a:pPr marL="285750" indent="-285750">
              <a:buFont typeface="Arial" panose="020B0604020202020204" pitchFamily="34" charset="0"/>
              <a:buChar char="•"/>
            </a:pPr>
            <a:endParaRPr lang="en-US" sz="2000" dirty="0">
              <a:solidFill>
                <a:schemeClr val="accent1">
                  <a:lumMod val="75000"/>
                </a:schemeClr>
              </a:solidFill>
              <a:latin typeface="+mj-lt"/>
              <a:ea typeface="+mj-lt"/>
              <a:cs typeface="+mj-lt"/>
            </a:endParaRPr>
          </a:p>
          <a:p>
            <a:pPr marL="285750" indent="-285750">
              <a:buFont typeface="Arial" panose="020B0604020202020204" pitchFamily="34" charset="0"/>
              <a:buChar char="•"/>
            </a:pPr>
            <a:r>
              <a:rPr lang="en-US" sz="2000" dirty="0">
                <a:solidFill>
                  <a:schemeClr val="accent1">
                    <a:lumMod val="75000"/>
                  </a:schemeClr>
                </a:solidFill>
                <a:latin typeface="+mj-lt"/>
                <a:ea typeface="+mj-lt"/>
                <a:cs typeface="+mj-lt"/>
              </a:rPr>
              <a:t>Psychosocial</a:t>
            </a:r>
          </a:p>
          <a:p>
            <a:pPr marL="285750" indent="-285750">
              <a:buFont typeface="Arial" panose="020B0604020202020204" pitchFamily="34" charset="0"/>
              <a:buChar char="•"/>
            </a:pPr>
            <a:endParaRPr lang="en-US" sz="2000" dirty="0">
              <a:solidFill>
                <a:schemeClr val="accent1">
                  <a:lumMod val="75000"/>
                </a:schemeClr>
              </a:solidFill>
              <a:ea typeface="+mj-lt"/>
              <a:cs typeface="+mj-lt"/>
            </a:endParaRPr>
          </a:p>
          <a:p>
            <a:pPr marL="285750" indent="-285750">
              <a:buFont typeface="Arial" panose="020B0604020202020204" pitchFamily="34" charset="0"/>
              <a:buChar char="•"/>
            </a:pPr>
            <a:r>
              <a:rPr lang="en-US" sz="2000" dirty="0">
                <a:solidFill>
                  <a:schemeClr val="accent1">
                    <a:lumMod val="75000"/>
                  </a:schemeClr>
                </a:solidFill>
                <a:latin typeface="+mj-lt"/>
                <a:ea typeface="+mj-lt"/>
                <a:cs typeface="+mj-lt"/>
              </a:rPr>
              <a:t>Humanistic</a:t>
            </a:r>
          </a:p>
          <a:p>
            <a:pPr marL="285750" indent="-285750">
              <a:buFont typeface="Arial" panose="020B0604020202020204" pitchFamily="34" charset="0"/>
              <a:buChar char="•"/>
            </a:pPr>
            <a:endParaRPr lang="en-US" sz="2000" dirty="0">
              <a:solidFill>
                <a:schemeClr val="accent1">
                  <a:lumMod val="75000"/>
                </a:schemeClr>
              </a:solidFill>
              <a:latin typeface="+mj-lt"/>
              <a:ea typeface="+mj-lt"/>
              <a:cs typeface="+mj-lt"/>
            </a:endParaRPr>
          </a:p>
          <a:p>
            <a:pPr marL="285750" indent="-285750">
              <a:buFont typeface="Arial" panose="020B0604020202020204" pitchFamily="34" charset="0"/>
              <a:buChar char="•"/>
            </a:pPr>
            <a:r>
              <a:rPr lang="en-US" sz="2000" dirty="0" err="1">
                <a:solidFill>
                  <a:schemeClr val="accent1">
                    <a:lumMod val="75000"/>
                  </a:schemeClr>
                </a:solidFill>
                <a:latin typeface="+mj-lt"/>
                <a:ea typeface="+mj-lt"/>
                <a:cs typeface="+mj-lt"/>
              </a:rPr>
              <a:t>Behavioural</a:t>
            </a:r>
            <a:endParaRPr lang="en-US" sz="2000" dirty="0">
              <a:solidFill>
                <a:schemeClr val="accent1">
                  <a:lumMod val="75000"/>
                </a:schemeClr>
              </a:solidFill>
              <a:latin typeface="+mj-lt"/>
              <a:ea typeface="+mj-lt"/>
              <a:cs typeface="+mj-lt"/>
            </a:endParaRPr>
          </a:p>
          <a:p>
            <a:pPr marL="285750" indent="-285750">
              <a:buFont typeface="Arial" panose="020B0604020202020204" pitchFamily="34" charset="0"/>
              <a:buChar char="•"/>
            </a:pPr>
            <a:endParaRPr lang="en-US" sz="2000" dirty="0">
              <a:solidFill>
                <a:schemeClr val="accent1">
                  <a:lumMod val="75000"/>
                </a:schemeClr>
              </a:solidFill>
              <a:latin typeface="+mj-lt"/>
              <a:ea typeface="+mj-lt"/>
              <a:cs typeface="+mj-lt"/>
            </a:endParaRPr>
          </a:p>
          <a:p>
            <a:pPr marL="285750" indent="-285750">
              <a:buFont typeface="Arial" panose="020B0604020202020204" pitchFamily="34" charset="0"/>
              <a:buChar char="•"/>
            </a:pPr>
            <a:r>
              <a:rPr lang="en-US" sz="2000" dirty="0">
                <a:solidFill>
                  <a:schemeClr val="accent1">
                    <a:lumMod val="75000"/>
                  </a:schemeClr>
                </a:solidFill>
                <a:latin typeface="+mj-lt"/>
                <a:ea typeface="+mj-lt"/>
                <a:cs typeface="+mj-lt"/>
              </a:rPr>
              <a:t>Cognitive</a:t>
            </a:r>
          </a:p>
          <a:p>
            <a:pPr marL="285750" indent="-285750">
              <a:buFont typeface="Arial" panose="020B0604020202020204" pitchFamily="34" charset="0"/>
              <a:buChar char="•"/>
            </a:pPr>
            <a:endParaRPr lang="en-US" sz="2000" dirty="0">
              <a:solidFill>
                <a:schemeClr val="accent1">
                  <a:lumMod val="75000"/>
                </a:schemeClr>
              </a:solidFill>
              <a:latin typeface="+mj-lt"/>
              <a:ea typeface="+mj-lt"/>
              <a:cs typeface="+mj-lt"/>
            </a:endParaRPr>
          </a:p>
          <a:p>
            <a:pPr marL="285750" indent="-285750">
              <a:buFont typeface="Arial" panose="020B0604020202020204" pitchFamily="34" charset="0"/>
              <a:buChar char="•"/>
            </a:pPr>
            <a:r>
              <a:rPr lang="en-US" sz="2000" dirty="0">
                <a:solidFill>
                  <a:schemeClr val="accent1">
                    <a:lumMod val="75000"/>
                  </a:schemeClr>
                </a:solidFill>
                <a:latin typeface="+mj-lt"/>
                <a:ea typeface="+mj-lt"/>
                <a:cs typeface="+mj-lt"/>
              </a:rPr>
              <a:t>Social learning</a:t>
            </a:r>
          </a:p>
          <a:p>
            <a:pPr marL="285750" indent="-285750">
              <a:buFont typeface="Arial" panose="020B0604020202020204" pitchFamily="34" charset="0"/>
              <a:buChar char="•"/>
            </a:pPr>
            <a:endParaRPr lang="en-US" sz="2000" dirty="0">
              <a:solidFill>
                <a:schemeClr val="accent1">
                  <a:lumMod val="75000"/>
                </a:schemeClr>
              </a:solidFill>
              <a:latin typeface="+mj-lt"/>
              <a:ea typeface="+mj-lt"/>
              <a:cs typeface="+mj-lt"/>
            </a:endParaRPr>
          </a:p>
          <a:p>
            <a:pPr marL="285750" indent="-285750">
              <a:buFont typeface="Arial" panose="020B0604020202020204" pitchFamily="34" charset="0"/>
              <a:buChar char="•"/>
            </a:pPr>
            <a:r>
              <a:rPr lang="en-US" sz="2000" dirty="0">
                <a:solidFill>
                  <a:schemeClr val="accent1">
                    <a:lumMod val="75000"/>
                  </a:schemeClr>
                </a:solidFill>
                <a:latin typeface="+mj-lt"/>
                <a:ea typeface="+mj-lt"/>
                <a:cs typeface="+mj-lt"/>
              </a:rPr>
              <a:t>Biological</a:t>
            </a:r>
          </a:p>
          <a:p>
            <a:pPr marL="285750" indent="-285750">
              <a:buFont typeface="Arial" panose="020B0604020202020204" pitchFamily="34" charset="0"/>
              <a:buChar char="•"/>
            </a:pPr>
            <a:endParaRPr lang="en-US" sz="2000" dirty="0">
              <a:solidFill>
                <a:schemeClr val="accent1">
                  <a:lumMod val="75000"/>
                </a:schemeClr>
              </a:solidFill>
              <a:latin typeface="+mj-lt"/>
              <a:ea typeface="+mj-lt"/>
              <a:cs typeface="+mj-lt"/>
            </a:endParaRPr>
          </a:p>
          <a:p>
            <a:pPr marL="285750" indent="-285750">
              <a:buFont typeface="Arial" panose="020B0604020202020204" pitchFamily="34" charset="0"/>
              <a:buChar char="•"/>
            </a:pPr>
            <a:r>
              <a:rPr lang="en-US" sz="2000" dirty="0">
                <a:solidFill>
                  <a:schemeClr val="accent1">
                    <a:lumMod val="75000"/>
                  </a:schemeClr>
                </a:solidFill>
                <a:latin typeface="+mj-lt"/>
                <a:ea typeface="+mj-lt"/>
                <a:cs typeface="+mj-lt"/>
              </a:rPr>
              <a:t>Emotional intelligence</a:t>
            </a:r>
          </a:p>
        </p:txBody>
      </p:sp>
    </p:spTree>
    <p:extLst>
      <p:ext uri="{BB962C8B-B14F-4D97-AF65-F5344CB8AC3E}">
        <p14:creationId xmlns:p14="http://schemas.microsoft.com/office/powerpoint/2010/main" val="1225700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Psychodynamic theory</a:t>
            </a:r>
          </a:p>
        </p:txBody>
      </p:sp>
      <p:sp>
        <p:nvSpPr>
          <p:cNvPr id="9" name="TextBox 8">
            <a:extLst>
              <a:ext uri="{FF2B5EF4-FFF2-40B4-BE49-F238E27FC236}">
                <a16:creationId xmlns:a16="http://schemas.microsoft.com/office/drawing/2014/main" id="{5CBE5BD6-E410-4D20-AB18-7A2295B339C7}"/>
              </a:ext>
            </a:extLst>
          </p:cNvPr>
          <p:cNvSpPr txBox="1"/>
          <p:nvPr/>
        </p:nvSpPr>
        <p:spPr>
          <a:xfrm>
            <a:off x="5818143" y="1267027"/>
            <a:ext cx="6093822" cy="5550237"/>
          </a:xfrm>
          <a:prstGeom prst="rect">
            <a:avLst/>
          </a:prstGeom>
          <a:noFill/>
        </p:spPr>
        <p:txBody>
          <a:bodyPr wrap="square">
            <a:spAutoFit/>
          </a:bodyPr>
          <a:lstStyle/>
          <a:p>
            <a:pPr marL="0" indent="0">
              <a:lnSpc>
                <a:spcPct val="100000"/>
              </a:lnSpc>
              <a:spcAft>
                <a:spcPts val="1000"/>
              </a:spcAft>
              <a:buNone/>
            </a:pPr>
            <a:r>
              <a:rPr lang="en-GB" sz="1600" b="1" dirty="0">
                <a:solidFill>
                  <a:schemeClr val="accent1">
                    <a:lumMod val="75000"/>
                  </a:schemeClr>
                </a:solidFill>
                <a:effectLst/>
                <a:ea typeface="Times New Roman" panose="02020603050405020304" pitchFamily="18" charset="0"/>
                <a:cs typeface="Times New Roman" panose="02020603050405020304" pitchFamily="18" charset="0"/>
              </a:rPr>
              <a:t>Freud</a:t>
            </a:r>
            <a:r>
              <a:rPr lang="en-GB" sz="1600" b="1" dirty="0">
                <a:solidFill>
                  <a:schemeClr val="accent1">
                    <a:lumMod val="75000"/>
                  </a:schemeClr>
                </a:solidFill>
                <a:ea typeface="Times New Roman" panose="02020603050405020304" pitchFamily="18" charset="0"/>
                <a:cs typeface="Times New Roman" panose="02020603050405020304" pitchFamily="18" charset="0"/>
              </a:rPr>
              <a:t> </a:t>
            </a:r>
            <a:r>
              <a:rPr lang="en-GB" sz="1600" dirty="0">
                <a:solidFill>
                  <a:schemeClr val="accent1">
                    <a:lumMod val="75000"/>
                  </a:schemeClr>
                </a:solidFill>
                <a:ea typeface="Times New Roman" panose="02020603050405020304" pitchFamily="18" charset="0"/>
                <a:cs typeface="Times New Roman" panose="02020603050405020304" pitchFamily="18" charset="0"/>
              </a:rPr>
              <a:t>t</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hought that the unconscious mind has a powerful influence on the way people behave. </a:t>
            </a:r>
          </a:p>
          <a:p>
            <a:pPr marL="0" indent="0">
              <a:lnSpc>
                <a:spcPct val="100000"/>
              </a:lnSpc>
              <a:spcAft>
                <a:spcPts val="1000"/>
              </a:spcAft>
              <a:buNone/>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His main theories involved:</a:t>
            </a:r>
          </a:p>
          <a:p>
            <a:pPr marL="342900" lvl="0" indent="-342900">
              <a:lnSpc>
                <a:spcPct val="100000"/>
              </a:lnSpc>
              <a:buFont typeface="Symbol" panose="05050102010706020507" pitchFamily="18" charset="2"/>
              <a:buChar char=""/>
            </a:pPr>
            <a:r>
              <a:rPr lang="en-GB" sz="1600" b="1" dirty="0">
                <a:solidFill>
                  <a:schemeClr val="accent1">
                    <a:lumMod val="75000"/>
                  </a:schemeClr>
                </a:solidFill>
                <a:effectLst/>
                <a:ea typeface="Times New Roman" panose="02020603050405020304" pitchFamily="18" charset="0"/>
                <a:cs typeface="Times New Roman" panose="02020603050405020304" pitchFamily="18" charset="0"/>
              </a:rPr>
              <a:t>the unconscious mind </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 holds memories and fears which cause anxiety and are repressed and can influence dreams and secret thoughts and behaviour</a:t>
            </a:r>
          </a:p>
          <a:p>
            <a:pPr marL="342900" lvl="0" indent="-342900">
              <a:lnSpc>
                <a:spcPct val="100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00000"/>
              </a:lnSpc>
              <a:buFont typeface="Symbol" panose="05050102010706020507" pitchFamily="18" charset="2"/>
              <a:buChar char=""/>
            </a:pPr>
            <a:r>
              <a:rPr lang="en-GB" sz="1600" b="1" dirty="0">
                <a:solidFill>
                  <a:schemeClr val="accent1">
                    <a:lumMod val="75000"/>
                  </a:schemeClr>
                </a:solidFill>
                <a:ea typeface="Times New Roman" panose="02020603050405020304" pitchFamily="18" charset="0"/>
                <a:cs typeface="Times New Roman" panose="02020603050405020304" pitchFamily="18" charset="0"/>
              </a:rPr>
              <a:t>three parts of personality </a:t>
            </a:r>
            <a:r>
              <a:rPr lang="en-GB" sz="1600" dirty="0">
                <a:solidFill>
                  <a:schemeClr val="accent1">
                    <a:lumMod val="75000"/>
                  </a:schemeClr>
                </a:solidFill>
                <a:ea typeface="Times New Roman" panose="02020603050405020304" pitchFamily="18" charset="0"/>
                <a:cs typeface="Times New Roman" panose="02020603050405020304" pitchFamily="18" charset="0"/>
              </a:rPr>
              <a:t>–</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 the </a:t>
            </a:r>
            <a:r>
              <a:rPr lang="en-GB" sz="1600" dirty="0">
                <a:solidFill>
                  <a:schemeClr val="accent1">
                    <a:lumMod val="75000"/>
                  </a:schemeClr>
                </a:solidFill>
                <a:ea typeface="Times New Roman" panose="02020603050405020304" pitchFamily="18" charset="0"/>
                <a:cs typeface="Times New Roman" panose="02020603050405020304" pitchFamily="18" charset="0"/>
              </a:rPr>
              <a:t>i</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d (unreasonable behaviour), the ego (rational behaviour) and the superego (moral behaviour). Conflicts between these different parts cause anxiety</a:t>
            </a:r>
          </a:p>
          <a:p>
            <a:pPr marL="342900" lvl="0" indent="-342900">
              <a:lnSpc>
                <a:spcPct val="100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00000"/>
              </a:lnSpc>
              <a:buFont typeface="Symbol" panose="05050102010706020507" pitchFamily="18" charset="2"/>
              <a:buChar char=""/>
            </a:pPr>
            <a:r>
              <a:rPr lang="en-GB" sz="1600" b="1" dirty="0">
                <a:solidFill>
                  <a:schemeClr val="accent1">
                    <a:lumMod val="75000"/>
                  </a:schemeClr>
                </a:solidFill>
                <a:effectLst/>
                <a:ea typeface="Times New Roman" panose="02020603050405020304" pitchFamily="18" charset="0"/>
                <a:cs typeface="Times New Roman" panose="02020603050405020304" pitchFamily="18" charset="0"/>
              </a:rPr>
              <a:t>defence mechanisms </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 try to reduce anxiety from the conflict between </a:t>
            </a:r>
            <a:r>
              <a:rPr lang="en-GB" sz="1600" dirty="0">
                <a:solidFill>
                  <a:schemeClr val="accent1">
                    <a:lumMod val="75000"/>
                  </a:schemeClr>
                </a:solidFill>
                <a:ea typeface="Times New Roman" panose="02020603050405020304" pitchFamily="18" charset="0"/>
                <a:cs typeface="Times New Roman" panose="02020603050405020304" pitchFamily="18" charset="0"/>
              </a:rPr>
              <a:t>id, ego and superego through repression, denial and displacement</a:t>
            </a:r>
          </a:p>
          <a:p>
            <a:pPr marL="342900" lvl="0" indent="-342900">
              <a:lnSpc>
                <a:spcPct val="100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00000"/>
              </a:lnSpc>
              <a:buFont typeface="Symbol" panose="05050102010706020507" pitchFamily="18" charset="2"/>
              <a:buChar char=""/>
            </a:pPr>
            <a:r>
              <a:rPr lang="en-GB" sz="1600" b="1" dirty="0">
                <a:solidFill>
                  <a:schemeClr val="accent1">
                    <a:lumMod val="75000"/>
                  </a:schemeClr>
                </a:solidFill>
                <a:effectLst/>
                <a:ea typeface="Times New Roman" panose="02020603050405020304" pitchFamily="18" charset="0"/>
                <a:cs typeface="Times New Roman" panose="02020603050405020304" pitchFamily="18" charset="0"/>
              </a:rPr>
              <a:t>psychosexual stages of development </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 five stages: each focuses on obtaining pleasure through different parts of the body. Too much or too little pleasure at each stage can lead to fixation at that stage leading to abnormal behaviour or a psychological disorder</a:t>
            </a:r>
            <a:r>
              <a:rPr lang="en-GB" dirty="0">
                <a:solidFill>
                  <a:schemeClr val="accent1">
                    <a:lumMod val="75000"/>
                  </a:schemeClr>
                </a:solidFill>
                <a:effectLst/>
                <a:ea typeface="Times New Roman" panose="02020603050405020304" pitchFamily="18" charset="0"/>
                <a:cs typeface="Times New Roman" panose="02020603050405020304" pitchFamily="18" charset="0"/>
              </a:rPr>
              <a:t>.</a:t>
            </a:r>
          </a:p>
        </p:txBody>
      </p:sp>
      <p:pic>
        <p:nvPicPr>
          <p:cNvPr id="7" name="Picture 2" descr="Sigmund Freud, Freud, Psychoanalysis">
            <a:extLst>
              <a:ext uri="{FF2B5EF4-FFF2-40B4-BE49-F238E27FC236}">
                <a16:creationId xmlns:a16="http://schemas.microsoft.com/office/drawing/2014/main" id="{EA654F1D-4A8F-4563-B511-AF2EAB8E4D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148" y="1546334"/>
            <a:ext cx="1697400" cy="217674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BB534C7-46AD-4361-A095-063510651F22}"/>
              </a:ext>
            </a:extLst>
          </p:cNvPr>
          <p:cNvSpPr txBox="1"/>
          <p:nvPr/>
        </p:nvSpPr>
        <p:spPr>
          <a:xfrm>
            <a:off x="280035" y="3955507"/>
            <a:ext cx="5563553" cy="2554545"/>
          </a:xfrm>
          <a:prstGeom prst="rect">
            <a:avLst/>
          </a:prstGeom>
          <a:noFill/>
        </p:spPr>
        <p:txBody>
          <a:bodyPr wrap="square">
            <a:spAutoFit/>
          </a:bodyPr>
          <a:lstStyle/>
          <a:p>
            <a:r>
              <a:rPr lang="en-GB" sz="1600" dirty="0">
                <a:solidFill>
                  <a:schemeClr val="accent1">
                    <a:lumMod val="75000"/>
                  </a:schemeClr>
                </a:solidFill>
                <a:effectLst/>
                <a:ea typeface="Times New Roman" panose="02020603050405020304" pitchFamily="18" charset="0"/>
                <a:cs typeface="Times New Roman" panose="02020603050405020304" pitchFamily="18" charset="0"/>
              </a:rPr>
              <a:t>Psychodynamic theorists believe the development of an individual’s personality is shaped by:</a:t>
            </a:r>
          </a:p>
          <a:p>
            <a:pPr marL="285750" indent="-285750">
              <a:buFont typeface="Arial" panose="020B0604020202020204" pitchFamily="34" charset="0"/>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early childhood experiences</a:t>
            </a:r>
          </a:p>
          <a:p>
            <a:pPr marL="285750" indent="-285750">
              <a:buFont typeface="Arial" panose="020B0604020202020204" pitchFamily="34" charset="0"/>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the uncon</a:t>
            </a:r>
            <a:r>
              <a:rPr lang="en-GB" sz="1600" dirty="0">
                <a:solidFill>
                  <a:schemeClr val="accent1">
                    <a:lumMod val="75000"/>
                  </a:schemeClr>
                </a:solidFill>
                <a:ea typeface="Times New Roman" panose="02020603050405020304" pitchFamily="18" charset="0"/>
                <a:cs typeface="Times New Roman" panose="02020603050405020304" pitchFamily="18" charset="0"/>
              </a:rPr>
              <a:t>scious mind</a:t>
            </a:r>
          </a:p>
          <a:p>
            <a:pPr marL="285750" indent="-285750">
              <a:buFont typeface="Arial" panose="020B0604020202020204" pitchFamily="34" charset="0"/>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psycho-social conflict</a:t>
            </a:r>
          </a:p>
          <a:p>
            <a:pPr marL="285750" indent="-285750">
              <a:buFont typeface="Arial" panose="020B0604020202020204" pitchFamily="34" charset="0"/>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r>
              <a:rPr lang="en-GB" sz="1600" dirty="0">
                <a:solidFill>
                  <a:schemeClr val="accent1">
                    <a:lumMod val="75000"/>
                  </a:schemeClr>
                </a:solidFill>
              </a:rPr>
              <a:t>This approach to psychology was developed by Sigmund Freud (1856-1939) and emphasises the  active nature of mental processes and their role in shaping personality and behaviour.</a:t>
            </a:r>
          </a:p>
        </p:txBody>
      </p:sp>
    </p:spTree>
    <p:extLst>
      <p:ext uri="{BB962C8B-B14F-4D97-AF65-F5344CB8AC3E}">
        <p14:creationId xmlns:p14="http://schemas.microsoft.com/office/powerpoint/2010/main" val="8091528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Psychodynamic theory</a:t>
            </a:r>
          </a:p>
        </p:txBody>
      </p:sp>
      <p:sp>
        <p:nvSpPr>
          <p:cNvPr id="8" name="TextBox 7">
            <a:extLst>
              <a:ext uri="{FF2B5EF4-FFF2-40B4-BE49-F238E27FC236}">
                <a16:creationId xmlns:a16="http://schemas.microsoft.com/office/drawing/2014/main" id="{263E8BE3-D5CC-444B-BB59-028C6F401C9F}"/>
              </a:ext>
            </a:extLst>
          </p:cNvPr>
          <p:cNvSpPr txBox="1"/>
          <p:nvPr/>
        </p:nvSpPr>
        <p:spPr>
          <a:xfrm>
            <a:off x="522026" y="4626039"/>
            <a:ext cx="4960982" cy="1323439"/>
          </a:xfrm>
          <a:prstGeom prst="rect">
            <a:avLst/>
          </a:prstGeom>
          <a:noFill/>
        </p:spPr>
        <p:txBody>
          <a:bodyPr wrap="square">
            <a:spAutoFit/>
          </a:bodyPr>
          <a:lstStyle/>
          <a:p>
            <a:r>
              <a:rPr lang="en-GB" sz="1600" dirty="0">
                <a:solidFill>
                  <a:schemeClr val="accent1">
                    <a:lumMod val="75000"/>
                  </a:schemeClr>
                </a:solidFill>
              </a:rPr>
              <a:t>John Bowlby developed </a:t>
            </a:r>
            <a:r>
              <a:rPr lang="en-GB" sz="1600" b="1" dirty="0">
                <a:solidFill>
                  <a:schemeClr val="accent1">
                    <a:lumMod val="75000"/>
                  </a:schemeClr>
                </a:solidFill>
              </a:rPr>
              <a:t>Attachment Theory</a:t>
            </a:r>
            <a:r>
              <a:rPr lang="en-GB" sz="1600" dirty="0">
                <a:solidFill>
                  <a:schemeClr val="accent1">
                    <a:lumMod val="75000"/>
                  </a:schemeClr>
                </a:solidFill>
              </a:rPr>
              <a:t> </a:t>
            </a:r>
          </a:p>
          <a:p>
            <a:endParaRPr lang="en-GB" sz="1600" dirty="0">
              <a:solidFill>
                <a:schemeClr val="accent1">
                  <a:lumMod val="75000"/>
                </a:schemeClr>
              </a:solidFill>
            </a:endParaRPr>
          </a:p>
          <a:p>
            <a:r>
              <a:rPr lang="en-GB" sz="1600" dirty="0">
                <a:solidFill>
                  <a:schemeClr val="accent1">
                    <a:lumMod val="75000"/>
                  </a:schemeClr>
                </a:solidFill>
              </a:rPr>
              <a:t>His theory proposes that a child’s earliest experiences influence the kind of relationships they form as adults</a:t>
            </a:r>
            <a:r>
              <a:rPr lang="en-GB" sz="1600" dirty="0"/>
              <a:t>.</a:t>
            </a:r>
          </a:p>
        </p:txBody>
      </p:sp>
      <p:pic>
        <p:nvPicPr>
          <p:cNvPr id="7" name="Picture 2" descr="Baby, Mother, Infant, Child, Female">
            <a:extLst>
              <a:ext uri="{FF2B5EF4-FFF2-40B4-BE49-F238E27FC236}">
                <a16:creationId xmlns:a16="http://schemas.microsoft.com/office/drawing/2014/main" id="{23B5B68A-8E36-454E-B65C-7E2A9AAC6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008" y="1597854"/>
            <a:ext cx="4145284" cy="276895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74C14B66-D269-4766-8086-1FF4F0ECA2EC}"/>
              </a:ext>
            </a:extLst>
          </p:cNvPr>
          <p:cNvSpPr txBox="1"/>
          <p:nvPr/>
        </p:nvSpPr>
        <p:spPr>
          <a:xfrm>
            <a:off x="5678649" y="1597854"/>
            <a:ext cx="6093822" cy="4978992"/>
          </a:xfrm>
          <a:prstGeom prst="rect">
            <a:avLst/>
          </a:prstGeom>
          <a:noFill/>
        </p:spPr>
        <p:txBody>
          <a:bodyPr wrap="square">
            <a:spAutoFit/>
          </a:bodyPr>
          <a:lstStyle/>
          <a:p>
            <a:pPr marL="0" lvl="0" indent="0">
              <a:lnSpc>
                <a:spcPct val="100000"/>
              </a:lnSpc>
              <a:spcAft>
                <a:spcPts val="1000"/>
              </a:spcAft>
              <a:buNone/>
            </a:pPr>
            <a:r>
              <a:rPr lang="en-GB" sz="1600" b="1" dirty="0">
                <a:solidFill>
                  <a:schemeClr val="accent1">
                    <a:lumMod val="75000"/>
                  </a:schemeClr>
                </a:solidFill>
                <a:effectLst/>
                <a:ea typeface="Times New Roman" panose="02020603050405020304" pitchFamily="18" charset="0"/>
                <a:cs typeface="Times New Roman" panose="02020603050405020304" pitchFamily="18" charset="0"/>
              </a:rPr>
              <a:t>Bowlby </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emphasised the role of the mother in early childhood:</a:t>
            </a:r>
          </a:p>
          <a:p>
            <a:pPr marL="342900" lvl="0" indent="-342900">
              <a:lnSpc>
                <a:spcPct val="115000"/>
              </a:lnSpc>
              <a:buFont typeface="Symbol" panose="05050102010706020507" pitchFamily="18" charset="2"/>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Babies have a biological/instinctive need to form an attachment with their mother or a mother substitute.</a:t>
            </a:r>
          </a:p>
          <a:p>
            <a:pPr marL="342900" lvl="0" indent="-342900">
              <a:lnSpc>
                <a:spcPct val="115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If this bond is not formed or is broken, the child’s emotional and mental development will be disrupted.</a:t>
            </a:r>
          </a:p>
          <a:p>
            <a:pPr marL="342900" lvl="0" indent="-342900">
              <a:lnSpc>
                <a:spcPct val="115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Children who experience ‘</a:t>
            </a:r>
            <a:r>
              <a:rPr lang="en-GB" sz="1600" b="1" dirty="0">
                <a:solidFill>
                  <a:schemeClr val="accent1">
                    <a:lumMod val="75000"/>
                  </a:schemeClr>
                </a:solidFill>
                <a:effectLst/>
                <a:ea typeface="Times New Roman" panose="02020603050405020304" pitchFamily="18" charset="0"/>
                <a:cs typeface="Times New Roman" panose="02020603050405020304" pitchFamily="18" charset="0"/>
              </a:rPr>
              <a:t>maternal deprivation’ </a:t>
            </a:r>
            <a:r>
              <a:rPr lang="en-GB" sz="1600" dirty="0">
                <a:solidFill>
                  <a:schemeClr val="accent1">
                    <a:lumMod val="75000"/>
                  </a:schemeClr>
                </a:solidFill>
                <a:effectLst/>
                <a:ea typeface="Times New Roman" panose="02020603050405020304" pitchFamily="18" charset="0"/>
                <a:cs typeface="Times New Roman" panose="02020603050405020304" pitchFamily="18" charset="0"/>
              </a:rPr>
              <a:t>(MD) suffer short-term and long-term effects. </a:t>
            </a:r>
          </a:p>
          <a:p>
            <a:pPr marL="342900" lvl="0" indent="-342900">
              <a:lnSpc>
                <a:spcPct val="115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Short-term effects: distress, despair, emotional detachment, weight loss, sleeplessness.</a:t>
            </a:r>
          </a:p>
          <a:p>
            <a:pPr marL="342900" lvl="0" indent="-342900">
              <a:lnSpc>
                <a:spcPct val="115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en-GB" sz="1600" dirty="0">
                <a:solidFill>
                  <a:schemeClr val="accent1">
                    <a:lumMod val="75000"/>
                  </a:schemeClr>
                </a:solidFill>
                <a:effectLst/>
                <a:ea typeface="Times New Roman" panose="02020603050405020304" pitchFamily="18" charset="0"/>
                <a:cs typeface="Times New Roman" panose="02020603050405020304" pitchFamily="18" charset="0"/>
              </a:rPr>
              <a:t>Long-term effects: delayed physical and intellectual development, delinquency, lack of normal feelings of empathy or shame, low self-esteem, inability to form permanent relationships, poor parenting skills, a cold personality</a:t>
            </a:r>
            <a:r>
              <a:rPr lang="en-GB" sz="1600" dirty="0">
                <a:effectLst/>
                <a:ea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730430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83231" cy="523220"/>
          </a:xfrm>
          <a:prstGeom prst="rect">
            <a:avLst/>
          </a:prstGeom>
        </p:spPr>
        <p:txBody>
          <a:bodyPr wrap="square">
            <a:spAutoFit/>
          </a:bodyPr>
          <a:lstStyle/>
          <a:p>
            <a:r>
              <a:rPr lang="en-US" sz="2800" dirty="0">
                <a:ln w="0"/>
                <a:solidFill>
                  <a:schemeClr val="bg2"/>
                </a:solidFill>
              </a:rPr>
              <a:t>Psychodynamic theory</a:t>
            </a:r>
          </a:p>
        </p:txBody>
      </p:sp>
      <p:sp>
        <p:nvSpPr>
          <p:cNvPr id="8" name="TextBox 7">
            <a:extLst>
              <a:ext uri="{FF2B5EF4-FFF2-40B4-BE49-F238E27FC236}">
                <a16:creationId xmlns:a16="http://schemas.microsoft.com/office/drawing/2014/main" id="{263E8BE3-D5CC-444B-BB59-028C6F401C9F}"/>
              </a:ext>
            </a:extLst>
          </p:cNvPr>
          <p:cNvSpPr txBox="1"/>
          <p:nvPr/>
        </p:nvSpPr>
        <p:spPr>
          <a:xfrm>
            <a:off x="703218" y="4341832"/>
            <a:ext cx="4960982" cy="660822"/>
          </a:xfrm>
          <a:prstGeom prst="rect">
            <a:avLst/>
          </a:prstGeom>
          <a:noFill/>
        </p:spPr>
        <p:txBody>
          <a:bodyPr wrap="square">
            <a:spAutoFit/>
          </a:bodyPr>
          <a:lstStyle/>
          <a:p>
            <a:pPr marL="0" indent="0">
              <a:buNone/>
            </a:pPr>
            <a:r>
              <a:rPr lang="en-GB" b="1" dirty="0">
                <a:solidFill>
                  <a:schemeClr val="accent1">
                    <a:lumMod val="75000"/>
                  </a:schemeClr>
                </a:solidFill>
                <a:effectLst/>
                <a:ea typeface="Times New Roman" panose="02020603050405020304" pitchFamily="18" charset="0"/>
                <a:cs typeface="Times New Roman" panose="02020603050405020304" pitchFamily="18" charset="0"/>
              </a:rPr>
              <a:t>Psychoanalysis </a:t>
            </a:r>
            <a:r>
              <a:rPr lang="en-GB" dirty="0">
                <a:solidFill>
                  <a:schemeClr val="accent1">
                    <a:lumMod val="75000"/>
                  </a:schemeClr>
                </a:solidFill>
                <a:effectLst/>
                <a:ea typeface="Times New Roman" panose="02020603050405020304" pitchFamily="18" charset="0"/>
                <a:cs typeface="Times New Roman" panose="02020603050405020304" pitchFamily="18" charset="0"/>
              </a:rPr>
              <a:t>is an approach that is</a:t>
            </a:r>
          </a:p>
          <a:p>
            <a:pPr marL="0" indent="0">
              <a:lnSpc>
                <a:spcPct val="115000"/>
              </a:lnSpc>
              <a:spcAft>
                <a:spcPts val="1000"/>
              </a:spcAft>
              <a:buNone/>
            </a:pPr>
            <a:r>
              <a:rPr lang="en-GB" dirty="0">
                <a:solidFill>
                  <a:schemeClr val="accent1">
                    <a:lumMod val="75000"/>
                  </a:schemeClr>
                </a:solidFill>
                <a:effectLst/>
                <a:ea typeface="Times New Roman" panose="02020603050405020304" pitchFamily="18" charset="0"/>
                <a:cs typeface="Times New Roman" panose="02020603050405020304" pitchFamily="18" charset="0"/>
              </a:rPr>
              <a:t>based on psychodynamic theory. </a:t>
            </a:r>
            <a:endParaRPr lang="en-GB" dirty="0">
              <a:solidFill>
                <a:schemeClr val="accent1">
                  <a:lumMod val="75000"/>
                </a:schemeClr>
              </a:solidFill>
            </a:endParaRPr>
          </a:p>
        </p:txBody>
      </p:sp>
      <p:sp>
        <p:nvSpPr>
          <p:cNvPr id="10" name="TextBox 9">
            <a:extLst>
              <a:ext uri="{FF2B5EF4-FFF2-40B4-BE49-F238E27FC236}">
                <a16:creationId xmlns:a16="http://schemas.microsoft.com/office/drawing/2014/main" id="{74C14B66-D269-4766-8086-1FF4F0ECA2EC}"/>
              </a:ext>
            </a:extLst>
          </p:cNvPr>
          <p:cNvSpPr txBox="1"/>
          <p:nvPr/>
        </p:nvSpPr>
        <p:spPr>
          <a:xfrm>
            <a:off x="5777503" y="1251574"/>
            <a:ext cx="6093822" cy="5648726"/>
          </a:xfrm>
          <a:prstGeom prst="rect">
            <a:avLst/>
          </a:prstGeom>
          <a:noFill/>
        </p:spPr>
        <p:txBody>
          <a:bodyPr wrap="square">
            <a:spAutoFit/>
          </a:bodyPr>
          <a:lstStyle/>
          <a:p>
            <a:pPr marL="0" indent="0">
              <a:lnSpc>
                <a:spcPct val="115000"/>
              </a:lnSpc>
              <a:spcAft>
                <a:spcPts val="1000"/>
              </a:spcAft>
              <a:buNone/>
            </a:pPr>
            <a:r>
              <a:rPr lang="en-GB" dirty="0">
                <a:solidFill>
                  <a:schemeClr val="accent1">
                    <a:lumMod val="75000"/>
                  </a:schemeClr>
                </a:solidFill>
                <a:ea typeface="Times New Roman" panose="02020603050405020304" pitchFamily="18" charset="0"/>
                <a:cs typeface="Times New Roman" panose="02020603050405020304" pitchFamily="18" charset="0"/>
              </a:rPr>
              <a:t>Psychoanalysis</a:t>
            </a:r>
            <a:r>
              <a:rPr lang="en-GB" dirty="0">
                <a:solidFill>
                  <a:schemeClr val="accent1">
                    <a:lumMod val="75000"/>
                  </a:schemeClr>
                </a:solidFill>
                <a:effectLst/>
                <a:ea typeface="Times New Roman" panose="02020603050405020304" pitchFamily="18" charset="0"/>
                <a:cs typeface="Times New Roman" panose="02020603050405020304" pitchFamily="18" charset="0"/>
              </a:rPr>
              <a:t>:</a:t>
            </a:r>
          </a:p>
          <a:p>
            <a:pPr marL="285750" indent="-285750">
              <a:lnSpc>
                <a:spcPct val="115000"/>
              </a:lnSpc>
              <a:spcAft>
                <a:spcPts val="1000"/>
              </a:spcAft>
              <a:buFont typeface="Arial" panose="020B0604020202020204" pitchFamily="34" charset="0"/>
              <a:buChar char="•"/>
              <a:tabLst>
                <a:tab pos="457200" algn="l"/>
              </a:tabLst>
            </a:pPr>
            <a:r>
              <a:rPr lang="en-GB" dirty="0">
                <a:solidFill>
                  <a:schemeClr val="accent1">
                    <a:lumMod val="75000"/>
                  </a:schemeClr>
                </a:solidFill>
                <a:ea typeface="Times New Roman" panose="02020603050405020304" pitchFamily="18" charset="0"/>
                <a:cs typeface="OpenSymbol"/>
              </a:rPr>
              <a:t>i</a:t>
            </a:r>
            <a:r>
              <a:rPr lang="en-GB" dirty="0">
                <a:solidFill>
                  <a:schemeClr val="accent1">
                    <a:lumMod val="75000"/>
                  </a:schemeClr>
                </a:solidFill>
                <a:effectLst/>
                <a:ea typeface="Times New Roman" panose="02020603050405020304" pitchFamily="18" charset="0"/>
                <a:cs typeface="OpenSymbol"/>
              </a:rPr>
              <a:t>s a 'talking therapy' used mainly with adults</a:t>
            </a:r>
          </a:p>
          <a:p>
            <a:pPr marL="285750" indent="-285750">
              <a:spcAft>
                <a:spcPts val="600"/>
              </a:spcAft>
              <a:buFont typeface="Arial" panose="020B0604020202020204" pitchFamily="34" charset="0"/>
              <a:buChar char="•"/>
              <a:tabLst>
                <a:tab pos="457200" algn="l"/>
              </a:tabLst>
            </a:pPr>
            <a:r>
              <a:rPr lang="en-GB" dirty="0">
                <a:solidFill>
                  <a:schemeClr val="accent1">
                    <a:lumMod val="75000"/>
                  </a:schemeClr>
                </a:solidFill>
                <a:ea typeface="Times New Roman" panose="02020603050405020304" pitchFamily="18" charset="0"/>
                <a:cs typeface="OpenSymbol"/>
              </a:rPr>
              <a:t>is a</a:t>
            </a:r>
            <a:r>
              <a:rPr lang="en-GB" dirty="0">
                <a:solidFill>
                  <a:schemeClr val="accent1">
                    <a:lumMod val="75000"/>
                  </a:schemeClr>
                </a:solidFill>
                <a:effectLst/>
                <a:ea typeface="Times New Roman" panose="02020603050405020304" pitchFamily="18" charset="0"/>
                <a:cs typeface="OpenSymbol"/>
              </a:rPr>
              <a:t> long process involving weekly sessions over several years with a qualified doctor (also a psychiatrist/psychoanalyst)</a:t>
            </a:r>
          </a:p>
          <a:p>
            <a:pPr marL="285750" indent="-285750">
              <a:spcAft>
                <a:spcPts val="600"/>
              </a:spcAft>
              <a:buFont typeface="Arial" panose="020B0604020202020204" pitchFamily="34" charset="0"/>
              <a:buChar char="•"/>
              <a:tabLst>
                <a:tab pos="457200" algn="l"/>
              </a:tabLst>
            </a:pPr>
            <a:r>
              <a:rPr lang="en-GB" dirty="0">
                <a:solidFill>
                  <a:schemeClr val="accent1">
                    <a:lumMod val="75000"/>
                  </a:schemeClr>
                </a:solidFill>
                <a:ea typeface="Times New Roman" panose="02020603050405020304" pitchFamily="18" charset="0"/>
                <a:cs typeface="OpenSymbol"/>
              </a:rPr>
              <a:t>t</a:t>
            </a:r>
            <a:r>
              <a:rPr lang="en-GB" dirty="0">
                <a:solidFill>
                  <a:schemeClr val="accent1">
                    <a:lumMod val="75000"/>
                  </a:schemeClr>
                </a:solidFill>
                <a:effectLst/>
                <a:ea typeface="Times New Roman" panose="02020603050405020304" pitchFamily="18" charset="0"/>
                <a:cs typeface="OpenSymbol"/>
              </a:rPr>
              <a:t>he psychoanalyst uses free association, dreams, nightmares, and fantasies of the patient to identify and examine childhood experiences which have caused the unconscious conflicts producing the patient’s problems and symptoms</a:t>
            </a:r>
          </a:p>
          <a:p>
            <a:pPr marL="285750" indent="-285750">
              <a:spcAft>
                <a:spcPts val="600"/>
              </a:spcAft>
              <a:buFont typeface="Arial" panose="020B0604020202020204" pitchFamily="34" charset="0"/>
              <a:buChar char="•"/>
              <a:tabLst>
                <a:tab pos="457200" algn="l"/>
              </a:tabLst>
            </a:pPr>
            <a:r>
              <a:rPr lang="en-GB" dirty="0">
                <a:solidFill>
                  <a:schemeClr val="accent1">
                    <a:lumMod val="75000"/>
                  </a:schemeClr>
                </a:solidFill>
                <a:ea typeface="Times New Roman" panose="02020603050405020304" pitchFamily="18" charset="0"/>
                <a:cs typeface="OpenSymbol"/>
              </a:rPr>
              <a:t>t</a:t>
            </a:r>
            <a:r>
              <a:rPr lang="en-GB" dirty="0">
                <a:solidFill>
                  <a:schemeClr val="accent1">
                    <a:lumMod val="75000"/>
                  </a:schemeClr>
                </a:solidFill>
                <a:effectLst/>
                <a:ea typeface="Times New Roman" panose="02020603050405020304" pitchFamily="18" charset="0"/>
                <a:cs typeface="OpenSymbol"/>
              </a:rPr>
              <a:t>he psychoanalyst interprets and brings the conflicts into the patient's consciousness so that he/she can understand, confront and resolve them</a:t>
            </a:r>
          </a:p>
          <a:p>
            <a:pPr marL="285750" indent="-285750">
              <a:spcAft>
                <a:spcPts val="600"/>
              </a:spcAft>
              <a:buFont typeface="Arial" panose="020B0604020202020204" pitchFamily="34" charset="0"/>
              <a:buChar char="•"/>
              <a:tabLst>
                <a:tab pos="457200" algn="l"/>
              </a:tabLst>
            </a:pPr>
            <a:r>
              <a:rPr lang="en-GB" dirty="0">
                <a:solidFill>
                  <a:schemeClr val="accent1">
                    <a:lumMod val="75000"/>
                  </a:schemeClr>
                </a:solidFill>
                <a:ea typeface="Times New Roman" panose="02020603050405020304" pitchFamily="18" charset="0"/>
                <a:cs typeface="OpenSymbol"/>
              </a:rPr>
              <a:t>t</a:t>
            </a:r>
            <a:r>
              <a:rPr lang="en-GB" dirty="0">
                <a:solidFill>
                  <a:schemeClr val="accent1">
                    <a:lumMod val="75000"/>
                  </a:schemeClr>
                </a:solidFill>
                <a:effectLst/>
                <a:ea typeface="Times New Roman" panose="02020603050405020304" pitchFamily="18" charset="0"/>
                <a:cs typeface="OpenSymbol"/>
              </a:rPr>
              <a:t>here is no evidence to suggest that the unconscious exists, and it is impossible to test the process of psychoanalysis scientifically. There is some evidence to show that psychoanalysis has a slightly lower success rate than other therapies</a:t>
            </a:r>
            <a:r>
              <a:rPr lang="en-GB" sz="1600" dirty="0">
                <a:effectLst/>
                <a:ea typeface="Times New Roman" panose="02020603050405020304" pitchFamily="18" charset="0"/>
                <a:cs typeface="OpenSymbol"/>
              </a:rPr>
              <a:t>.</a:t>
            </a:r>
          </a:p>
        </p:txBody>
      </p:sp>
      <p:pic>
        <p:nvPicPr>
          <p:cNvPr id="6" name="Picture 6" descr="Perception, See, Eye, Psychology, Psyche, Mask, Eyes">
            <a:extLst>
              <a:ext uri="{FF2B5EF4-FFF2-40B4-BE49-F238E27FC236}">
                <a16:creationId xmlns:a16="http://schemas.microsoft.com/office/drawing/2014/main" id="{E5CB93B8-7888-4ECB-A1E4-EF2FB19712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33" y="2086582"/>
            <a:ext cx="4786311" cy="1595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348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601133" y="168168"/>
            <a:ext cx="8883231" cy="954107"/>
          </a:xfrm>
          <a:prstGeom prst="rect">
            <a:avLst/>
          </a:prstGeom>
        </p:spPr>
        <p:txBody>
          <a:bodyPr wrap="square">
            <a:spAutoFit/>
          </a:bodyPr>
          <a:lstStyle/>
          <a:p>
            <a:r>
              <a:rPr lang="en-GB" sz="2800" dirty="0">
                <a:solidFill>
                  <a:schemeClr val="bg2"/>
                </a:solidFill>
              </a:rPr>
              <a:t>Strengths and limitations of  psychodynamic theory and approach </a:t>
            </a:r>
            <a:endParaRPr lang="en-US" sz="2800" dirty="0">
              <a:ln w="0"/>
              <a:solidFill>
                <a:schemeClr val="bg2"/>
              </a:solidFill>
            </a:endParaRPr>
          </a:p>
        </p:txBody>
      </p:sp>
      <p:graphicFrame>
        <p:nvGraphicFramePr>
          <p:cNvPr id="2" name="Table 1">
            <a:extLst>
              <a:ext uri="{FF2B5EF4-FFF2-40B4-BE49-F238E27FC236}">
                <a16:creationId xmlns:a16="http://schemas.microsoft.com/office/drawing/2014/main" id="{D539DBD9-5257-4AA8-960E-51A72E216336}"/>
              </a:ext>
            </a:extLst>
          </p:cNvPr>
          <p:cNvGraphicFramePr>
            <a:graphicFrameLocks noGrp="1"/>
          </p:cNvGraphicFramePr>
          <p:nvPr>
            <p:extLst>
              <p:ext uri="{D42A27DB-BD31-4B8C-83A1-F6EECF244321}">
                <p14:modId xmlns:p14="http://schemas.microsoft.com/office/powerpoint/2010/main" val="1134135850"/>
              </p:ext>
            </p:extLst>
          </p:nvPr>
        </p:nvGraphicFramePr>
        <p:xfrm>
          <a:off x="601133" y="1378673"/>
          <a:ext cx="11001862" cy="5306626"/>
        </p:xfrm>
        <a:graphic>
          <a:graphicData uri="http://schemas.openxmlformats.org/drawingml/2006/table">
            <a:tbl>
              <a:tblPr firstRow="1" bandRow="1">
                <a:tableStyleId>{5C22544A-7EE6-4342-B048-85BDC9FD1C3A}</a:tableStyleId>
              </a:tblPr>
              <a:tblGrid>
                <a:gridCol w="5381772">
                  <a:extLst>
                    <a:ext uri="{9D8B030D-6E8A-4147-A177-3AD203B41FA5}">
                      <a16:colId xmlns:a16="http://schemas.microsoft.com/office/drawing/2014/main" val="2808567353"/>
                    </a:ext>
                  </a:extLst>
                </a:gridCol>
                <a:gridCol w="5620090">
                  <a:extLst>
                    <a:ext uri="{9D8B030D-6E8A-4147-A177-3AD203B41FA5}">
                      <a16:colId xmlns:a16="http://schemas.microsoft.com/office/drawing/2014/main" val="3889089871"/>
                    </a:ext>
                  </a:extLst>
                </a:gridCol>
              </a:tblGrid>
              <a:tr h="0">
                <a:tc>
                  <a:txBody>
                    <a:bodyPr/>
                    <a:lstStyle/>
                    <a:p>
                      <a:pPr algn="ctr"/>
                      <a:r>
                        <a:rPr lang="en-GB" sz="1600" dirty="0">
                          <a:solidFill>
                            <a:schemeClr val="accent1">
                              <a:lumMod val="75000"/>
                            </a:schemeClr>
                          </a:solidFill>
                          <a:latin typeface="+mn-lt"/>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accent1">
                              <a:lumMod val="75000"/>
                            </a:schemeClr>
                          </a:solidFill>
                          <a:latin typeface="+mn-lt"/>
                        </a:rPr>
                        <a:t>LIMITATIONS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Addresses the root causes of psychological distress and the complexity of human behaviour in depth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Relies on theoretical constructs that are difficult to prove – i.e. unconscious mind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9177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Focuses on early childhood experiences and their effects</a:t>
                      </a:r>
                    </a:p>
                    <a:p>
                      <a:endParaRPr lang="en-GB" sz="17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Discusses childhood/personal history – which some may not wish to do – and not the problems that an individual is experiencing in the present</a:t>
                      </a:r>
                    </a:p>
                    <a:p>
                      <a:endParaRPr lang="en-GB" sz="17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6579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Benefits from therapy can increase over time</a:t>
                      </a:r>
                    </a:p>
                    <a:p>
                      <a:endParaRPr lang="en-GB" sz="17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Time-consuming – rarely quick and simple; can take many sessions over a number of years</a:t>
                      </a:r>
                    </a:p>
                    <a:p>
                      <a:r>
                        <a:rPr lang="en-GB" sz="1700" kern="1200" dirty="0">
                          <a:solidFill>
                            <a:schemeClr val="accent1">
                              <a:lumMod val="75000"/>
                            </a:schemeClr>
                          </a:solidFill>
                          <a:effectLst/>
                          <a:latin typeface="+mn-lt"/>
                          <a:ea typeface="+mn-ea"/>
                          <a:cs typeface="+mn-cs"/>
                        </a:rPr>
                        <a:t>Can be expensive (due to length of therapy)</a:t>
                      </a:r>
                      <a:endParaRPr lang="en-GB" sz="17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6641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Enables individuals to understand their unresolved conflicts and  to resolve them to ease anxieties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Based upon the therapist’s interpretation of thoughts, memories and dreams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6432445"/>
                  </a:ext>
                </a:extLst>
              </a:tr>
              <a:tr h="9399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Looking at themes that are discussed may reveal useful information</a:t>
                      </a:r>
                    </a:p>
                    <a:p>
                      <a:endParaRPr lang="en-GB" sz="17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b="0" kern="1200" dirty="0">
                          <a:solidFill>
                            <a:schemeClr val="accent1">
                              <a:lumMod val="75000"/>
                            </a:schemeClr>
                          </a:solidFill>
                          <a:effectLst/>
                          <a:latin typeface="+mn-lt"/>
                          <a:ea typeface="+mn-ea"/>
                          <a:cs typeface="+mn-cs"/>
                        </a:rPr>
                        <a:t>The interpretation of the therapist may be unreliable and biased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94050778"/>
                  </a:ext>
                </a:extLst>
              </a:tr>
              <a:tr h="6969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kern="1200" dirty="0">
                          <a:solidFill>
                            <a:schemeClr val="accent1">
                              <a:lumMod val="75000"/>
                            </a:schemeClr>
                          </a:solidFill>
                          <a:effectLst/>
                          <a:latin typeface="+mn-lt"/>
                          <a:ea typeface="+mn-ea"/>
                          <a:cs typeface="+mn-cs"/>
                        </a:rPr>
                        <a:t>Encourages free expression and the individual can direct what’s talked about</a:t>
                      </a:r>
                      <a:endParaRPr lang="en-GB" sz="17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700" dirty="0">
                          <a:solidFill>
                            <a:schemeClr val="accent1">
                              <a:lumMod val="75000"/>
                            </a:schemeClr>
                          </a:solidFill>
                          <a:latin typeface="+mn-lt"/>
                        </a:rPr>
                        <a:t>Little structure to therapy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64754849"/>
                  </a:ext>
                </a:extLst>
              </a:tr>
            </a:tbl>
          </a:graphicData>
        </a:graphic>
      </p:graphicFrame>
    </p:spTree>
    <p:extLst>
      <p:ext uri="{BB962C8B-B14F-4D97-AF65-F5344CB8AC3E}">
        <p14:creationId xmlns:p14="http://schemas.microsoft.com/office/powerpoint/2010/main" val="736516547"/>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B1EF54B5B8C4F41B3B856998145E9D6" ma:contentTypeVersion="12" ma:contentTypeDescription="Create a new document." ma:contentTypeScope="" ma:versionID="678d798ad5e8e837eade4aced5ab5780">
  <xsd:schema xmlns:xsd="http://www.w3.org/2001/XMLSchema" xmlns:xs="http://www.w3.org/2001/XMLSchema" xmlns:p="http://schemas.microsoft.com/office/2006/metadata/properties" xmlns:ns3="fdb497f9-6ca0-44ee-aac5-d9c21a15ecae" xmlns:ns4="b08fcaa6-d437-4329-ba21-d5059a74c363" targetNamespace="http://schemas.microsoft.com/office/2006/metadata/properties" ma:root="true" ma:fieldsID="3a0da7fc687c7926557c4c8ef6c8f93b" ns3:_="" ns4:_="">
    <xsd:import namespace="fdb497f9-6ca0-44ee-aac5-d9c21a15ecae"/>
    <xsd:import namespace="b08fcaa6-d437-4329-ba21-d5059a74c36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b497f9-6ca0-44ee-aac5-d9c21a15eca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8fcaa6-d437-4329-ba21-d5059a74c36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6481902-8749-462C-BD51-6F84488627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b497f9-6ca0-44ee-aac5-d9c21a15ecae"/>
    <ds:schemaRef ds:uri="b08fcaa6-d437-4329-ba21-d5059a74c3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3.xml><?xml version="1.0" encoding="utf-8"?>
<ds:datastoreItem xmlns:ds="http://schemas.openxmlformats.org/officeDocument/2006/customXml" ds:itemID="{1E0514B1-7015-47D3-8B33-208C186FC55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3493</TotalTime>
  <Words>5509</Words>
  <Application>Microsoft Office PowerPoint</Application>
  <PresentationFormat>Widescreen</PresentationFormat>
  <Paragraphs>547</Paragraphs>
  <Slides>40</Slides>
  <Notes>39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Courier New</vt:lpstr>
      <vt:lpstr>Symbol</vt:lpstr>
      <vt:lpstr>Custom Design</vt:lpstr>
      <vt:lpstr>GCE Health and Social Care, and Childcare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176</cp:revision>
  <dcterms:created xsi:type="dcterms:W3CDTF">2019-02-21T11:49:42Z</dcterms:created>
  <dcterms:modified xsi:type="dcterms:W3CDTF">2021-06-24T16:12:02Z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0x0101009B1EF54B5B8C4F41B3B856998145E9D6</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