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21"/>
  </p:notesMasterIdLst>
  <p:sldIdLst>
    <p:sldId id="257" r:id="rId5"/>
    <p:sldId id="329" r:id="rId6"/>
    <p:sldId id="261" r:id="rId7"/>
    <p:sldId id="331" r:id="rId8"/>
    <p:sldId id="333" r:id="rId9"/>
    <p:sldId id="437" r:id="rId10"/>
    <p:sldId id="352" r:id="rId11"/>
    <p:sldId id="451" r:id="rId12"/>
    <p:sldId id="438" r:id="rId13"/>
    <p:sldId id="336" r:id="rId14"/>
    <p:sldId id="439" r:id="rId15"/>
    <p:sldId id="453" r:id="rId16"/>
    <p:sldId id="449" r:id="rId17"/>
    <p:sldId id="450" r:id="rId18"/>
    <p:sldId id="452" r:id="rId19"/>
    <p:sldId id="436" r:id="rId20"/>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hian Bosanko" initials="RB" lastIdx="1" clrIdx="0">
    <p:extLst>
      <p:ext uri="{19B8F6BF-5375-455C-9EA6-DF929625EA0E}">
        <p15:presenceInfo xmlns:p15="http://schemas.microsoft.com/office/powerpoint/2012/main" userId="6f8220781ed0817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CE41D6-4249-4905-9EB9-14B18794A75F}" v="91" dt="2021-06-15T11:47:43.7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18" autoAdjust="0"/>
    <p:restoredTop sz="88976" autoAdjust="0"/>
  </p:normalViewPr>
  <p:slideViewPr>
    <p:cSldViewPr snapToGrid="0" snapToObjects="1">
      <p:cViewPr varScale="1">
        <p:scale>
          <a:sx n="56" d="100"/>
          <a:sy n="56" d="100"/>
        </p:scale>
        <p:origin x="936"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43CE41D6-4249-4905-9EB9-14B18794A75F}"/>
    <pc:docChg chg="undo custSel modSld">
      <pc:chgData name="Wyman, Hilary" userId="f3bca22b-3a42-4d89-8a24-ce254d13f28a" providerId="ADAL" clId="{43CE41D6-4249-4905-9EB9-14B18794A75F}" dt="2021-06-15T11:57:01.841" v="899" actId="179"/>
      <pc:docMkLst>
        <pc:docMk/>
      </pc:docMkLst>
      <pc:sldChg chg="modSp mod">
        <pc:chgData name="Wyman, Hilary" userId="f3bca22b-3a42-4d89-8a24-ce254d13f28a" providerId="ADAL" clId="{43CE41D6-4249-4905-9EB9-14B18794A75F}" dt="2021-06-15T11:57:01.841" v="899" actId="179"/>
        <pc:sldMkLst>
          <pc:docMk/>
          <pc:sldMk cId="1589661922" sldId="257"/>
        </pc:sldMkLst>
        <pc:spChg chg="mod">
          <ac:chgData name="Wyman, Hilary" userId="f3bca22b-3a42-4d89-8a24-ce254d13f28a" providerId="ADAL" clId="{43CE41D6-4249-4905-9EB9-14B18794A75F}" dt="2021-06-15T11:57:01.841" v="899" actId="179"/>
          <ac:spMkLst>
            <pc:docMk/>
            <pc:sldMk cId="1589661922" sldId="257"/>
            <ac:spMk id="4" creationId="{CCEAB97B-D907-49D2-AC00-E9B97A0BDA54}"/>
          </ac:spMkLst>
        </pc:spChg>
      </pc:sldChg>
      <pc:sldChg chg="addSp delSp modSp mod">
        <pc:chgData name="Wyman, Hilary" userId="f3bca22b-3a42-4d89-8a24-ce254d13f28a" providerId="ADAL" clId="{43CE41D6-4249-4905-9EB9-14B18794A75F}" dt="2021-06-15T11:44:48.564" v="846" actId="478"/>
        <pc:sldMkLst>
          <pc:docMk/>
          <pc:sldMk cId="151339769" sldId="261"/>
        </pc:sldMkLst>
        <pc:spChg chg="mod">
          <ac:chgData name="Wyman, Hilary" userId="f3bca22b-3a42-4d89-8a24-ce254d13f28a" providerId="ADAL" clId="{43CE41D6-4249-4905-9EB9-14B18794A75F}" dt="2021-06-14T15:32:18.841" v="220" actId="27107"/>
          <ac:spMkLst>
            <pc:docMk/>
            <pc:sldMk cId="151339769" sldId="261"/>
            <ac:spMk id="2" creationId="{1848BCF4-17B7-4B22-B521-BE75D46E49AD}"/>
          </ac:spMkLst>
        </pc:spChg>
        <pc:spChg chg="add del mod">
          <ac:chgData name="Wyman, Hilary" userId="f3bca22b-3a42-4d89-8a24-ce254d13f28a" providerId="ADAL" clId="{43CE41D6-4249-4905-9EB9-14B18794A75F}" dt="2021-06-15T11:44:48.564" v="846" actId="478"/>
          <ac:spMkLst>
            <pc:docMk/>
            <pc:sldMk cId="151339769" sldId="261"/>
            <ac:spMk id="5" creationId="{ECE01081-DB15-449A-8E8D-336608AF1DDE}"/>
          </ac:spMkLst>
        </pc:spChg>
        <pc:spChg chg="add del mod">
          <ac:chgData name="Wyman, Hilary" userId="f3bca22b-3a42-4d89-8a24-ce254d13f28a" providerId="ADAL" clId="{43CE41D6-4249-4905-9EB9-14B18794A75F}" dt="2021-06-14T15:17:10.266" v="64" actId="20577"/>
          <ac:spMkLst>
            <pc:docMk/>
            <pc:sldMk cId="151339769" sldId="261"/>
            <ac:spMk id="6" creationId="{3AD4B083-7694-42CB-B8AB-9C8B88380178}"/>
          </ac:spMkLst>
        </pc:spChg>
        <pc:spChg chg="del mod">
          <ac:chgData name="Wyman, Hilary" userId="f3bca22b-3a42-4d89-8a24-ce254d13f28a" providerId="ADAL" clId="{43CE41D6-4249-4905-9EB9-14B18794A75F}" dt="2021-06-14T15:14:54.163" v="37" actId="478"/>
          <ac:spMkLst>
            <pc:docMk/>
            <pc:sldMk cId="151339769" sldId="261"/>
            <ac:spMk id="10" creationId="{CBB0EE8D-E69C-4C19-BF3E-7C099EFC320B}"/>
          </ac:spMkLst>
        </pc:spChg>
        <pc:picChg chg="add del">
          <ac:chgData name="Wyman, Hilary" userId="f3bca22b-3a42-4d89-8a24-ce254d13f28a" providerId="ADAL" clId="{43CE41D6-4249-4905-9EB9-14B18794A75F}" dt="2021-06-14T15:29:12.194" v="126"/>
          <ac:picMkLst>
            <pc:docMk/>
            <pc:sldMk cId="151339769" sldId="261"/>
            <ac:picMk id="3" creationId="{A0A7013E-BFCD-4E57-B1F8-41F15E700EAA}"/>
          </ac:picMkLst>
        </pc:picChg>
        <pc:picChg chg="mod">
          <ac:chgData name="Wyman, Hilary" userId="f3bca22b-3a42-4d89-8a24-ce254d13f28a" providerId="ADAL" clId="{43CE41D6-4249-4905-9EB9-14B18794A75F}" dt="2021-06-14T15:16:39.197" v="60" actId="1036"/>
          <ac:picMkLst>
            <pc:docMk/>
            <pc:sldMk cId="151339769" sldId="261"/>
            <ac:picMk id="1026" creationId="{6CEFD92B-E0C5-498B-B437-41EC8F682C7A}"/>
          </ac:picMkLst>
        </pc:picChg>
      </pc:sldChg>
      <pc:sldChg chg="addSp delSp mod">
        <pc:chgData name="Wyman, Hilary" userId="f3bca22b-3a42-4d89-8a24-ce254d13f28a" providerId="ADAL" clId="{43CE41D6-4249-4905-9EB9-14B18794A75F}" dt="2021-06-15T11:44:40.377" v="844" actId="478"/>
        <pc:sldMkLst>
          <pc:docMk/>
          <pc:sldMk cId="2242577526" sldId="329"/>
        </pc:sldMkLst>
        <pc:spChg chg="add del">
          <ac:chgData name="Wyman, Hilary" userId="f3bca22b-3a42-4d89-8a24-ce254d13f28a" providerId="ADAL" clId="{43CE41D6-4249-4905-9EB9-14B18794A75F}" dt="2021-06-15T11:44:40.377" v="844" actId="478"/>
          <ac:spMkLst>
            <pc:docMk/>
            <pc:sldMk cId="2242577526" sldId="329"/>
            <ac:spMk id="7" creationId="{35E464C3-D5B7-404A-9BD4-27D6CECBFC98}"/>
          </ac:spMkLst>
        </pc:spChg>
      </pc:sldChg>
      <pc:sldChg chg="modSp mod">
        <pc:chgData name="Wyman, Hilary" userId="f3bca22b-3a42-4d89-8a24-ce254d13f28a" providerId="ADAL" clId="{43CE41D6-4249-4905-9EB9-14B18794A75F}" dt="2021-06-14T15:33:47.250" v="233" actId="1076"/>
        <pc:sldMkLst>
          <pc:docMk/>
          <pc:sldMk cId="1225700040" sldId="331"/>
        </pc:sldMkLst>
        <pc:spChg chg="mod">
          <ac:chgData name="Wyman, Hilary" userId="f3bca22b-3a42-4d89-8a24-ce254d13f28a" providerId="ADAL" clId="{43CE41D6-4249-4905-9EB9-14B18794A75F}" dt="2021-06-14T15:32:46.380" v="221" actId="1076"/>
          <ac:spMkLst>
            <pc:docMk/>
            <pc:sldMk cId="1225700040" sldId="331"/>
            <ac:spMk id="6" creationId="{6371D57D-6F94-4EAB-A0EB-E0E376B9E625}"/>
          </ac:spMkLst>
        </pc:spChg>
        <pc:spChg chg="mod">
          <ac:chgData name="Wyman, Hilary" userId="f3bca22b-3a42-4d89-8a24-ce254d13f28a" providerId="ADAL" clId="{43CE41D6-4249-4905-9EB9-14B18794A75F}" dt="2021-06-14T15:33:47.250" v="233" actId="1076"/>
          <ac:spMkLst>
            <pc:docMk/>
            <pc:sldMk cId="1225700040" sldId="331"/>
            <ac:spMk id="8" creationId="{5276DFED-68DC-4CA5-B8D4-8E7C3D481851}"/>
          </ac:spMkLst>
        </pc:spChg>
        <pc:picChg chg="mod">
          <ac:chgData name="Wyman, Hilary" userId="f3bca22b-3a42-4d89-8a24-ce254d13f28a" providerId="ADAL" clId="{43CE41D6-4249-4905-9EB9-14B18794A75F}" dt="2021-06-14T15:32:57.457" v="222" actId="1076"/>
          <ac:picMkLst>
            <pc:docMk/>
            <pc:sldMk cId="1225700040" sldId="331"/>
            <ac:picMk id="2056" creationId="{BABD84E3-D934-4291-9532-E8EF3EAC306D}"/>
          </ac:picMkLst>
        </pc:picChg>
      </pc:sldChg>
      <pc:sldChg chg="modSp">
        <pc:chgData name="Wyman, Hilary" userId="f3bca22b-3a42-4d89-8a24-ce254d13f28a" providerId="ADAL" clId="{43CE41D6-4249-4905-9EB9-14B18794A75F}" dt="2021-06-14T15:34:34.082" v="234" actId="1076"/>
        <pc:sldMkLst>
          <pc:docMk/>
          <pc:sldMk cId="809152894" sldId="333"/>
        </pc:sldMkLst>
        <pc:picChg chg="mod">
          <ac:chgData name="Wyman, Hilary" userId="f3bca22b-3a42-4d89-8a24-ce254d13f28a" providerId="ADAL" clId="{43CE41D6-4249-4905-9EB9-14B18794A75F}" dt="2021-06-14T15:34:34.082" v="234" actId="1076"/>
          <ac:picMkLst>
            <pc:docMk/>
            <pc:sldMk cId="809152894" sldId="333"/>
            <ac:picMk id="7" creationId="{882F184C-517E-4177-AF43-6188C0E6079D}"/>
          </ac:picMkLst>
        </pc:picChg>
      </pc:sldChg>
      <pc:sldChg chg="addSp delSp modSp mod">
        <pc:chgData name="Wyman, Hilary" userId="f3bca22b-3a42-4d89-8a24-ce254d13f28a" providerId="ADAL" clId="{43CE41D6-4249-4905-9EB9-14B18794A75F}" dt="2021-06-15T11:46:19.579" v="861" actId="20577"/>
        <pc:sldMkLst>
          <pc:docMk/>
          <pc:sldMk cId="2802348849" sldId="336"/>
        </pc:sldMkLst>
        <pc:spChg chg="del mod">
          <ac:chgData name="Wyman, Hilary" userId="f3bca22b-3a42-4d89-8a24-ce254d13f28a" providerId="ADAL" clId="{43CE41D6-4249-4905-9EB9-14B18794A75F}" dt="2021-06-15T11:46:09.939" v="850" actId="478"/>
          <ac:spMkLst>
            <pc:docMk/>
            <pc:sldMk cId="2802348849" sldId="336"/>
            <ac:spMk id="5" creationId="{ECE01081-DB15-449A-8E8D-336608AF1DDE}"/>
          </ac:spMkLst>
        </pc:spChg>
        <pc:spChg chg="add mod">
          <ac:chgData name="Wyman, Hilary" userId="f3bca22b-3a42-4d89-8a24-ce254d13f28a" providerId="ADAL" clId="{43CE41D6-4249-4905-9EB9-14B18794A75F}" dt="2021-06-15T11:46:19.579" v="861" actId="20577"/>
          <ac:spMkLst>
            <pc:docMk/>
            <pc:sldMk cId="2802348849" sldId="336"/>
            <ac:spMk id="6" creationId="{417F9E8B-6343-4C07-AF37-1A0FD91A61B3}"/>
          </ac:spMkLst>
        </pc:spChg>
        <pc:spChg chg="mod">
          <ac:chgData name="Wyman, Hilary" userId="f3bca22b-3a42-4d89-8a24-ce254d13f28a" providerId="ADAL" clId="{43CE41D6-4249-4905-9EB9-14B18794A75F}" dt="2021-06-15T11:23:14.526" v="579" actId="20577"/>
          <ac:spMkLst>
            <pc:docMk/>
            <pc:sldMk cId="2802348849" sldId="336"/>
            <ac:spMk id="9" creationId="{C75C2734-E183-486A-A501-B953FD83AC96}"/>
          </ac:spMkLst>
        </pc:spChg>
      </pc:sldChg>
      <pc:sldChg chg="addSp delSp modSp mod">
        <pc:chgData name="Wyman, Hilary" userId="f3bca22b-3a42-4d89-8a24-ce254d13f28a" providerId="ADAL" clId="{43CE41D6-4249-4905-9EB9-14B18794A75F}" dt="2021-06-15T11:06:56.241" v="482" actId="1076"/>
        <pc:sldMkLst>
          <pc:docMk/>
          <pc:sldMk cId="1638723649" sldId="352"/>
        </pc:sldMkLst>
        <pc:spChg chg="add mod">
          <ac:chgData name="Wyman, Hilary" userId="f3bca22b-3a42-4d89-8a24-ce254d13f28a" providerId="ADAL" clId="{43CE41D6-4249-4905-9EB9-14B18794A75F}" dt="2021-06-15T10:57:58.184" v="326" actId="20577"/>
          <ac:spMkLst>
            <pc:docMk/>
            <pc:sldMk cId="1638723649" sldId="352"/>
            <ac:spMk id="6" creationId="{6375D8FC-59DA-498A-81C1-EB648EF5D6D3}"/>
          </ac:spMkLst>
        </pc:spChg>
        <pc:spChg chg="del">
          <ac:chgData name="Wyman, Hilary" userId="f3bca22b-3a42-4d89-8a24-ce254d13f28a" providerId="ADAL" clId="{43CE41D6-4249-4905-9EB9-14B18794A75F}" dt="2021-06-15T10:57:49.005" v="312" actId="478"/>
          <ac:spMkLst>
            <pc:docMk/>
            <pc:sldMk cId="1638723649" sldId="352"/>
            <ac:spMk id="9" creationId="{F3FDB0EA-17AE-43AF-91F5-AFC84CA7F425}"/>
          </ac:spMkLst>
        </pc:spChg>
        <pc:spChg chg="mod">
          <ac:chgData name="Wyman, Hilary" userId="f3bca22b-3a42-4d89-8a24-ce254d13f28a" providerId="ADAL" clId="{43CE41D6-4249-4905-9EB9-14B18794A75F}" dt="2021-06-15T11:06:28.079" v="479" actId="1037"/>
          <ac:spMkLst>
            <pc:docMk/>
            <pc:sldMk cId="1638723649" sldId="352"/>
            <ac:spMk id="11" creationId="{140C324B-C8EB-4FF0-BA04-0CE98B4503C9}"/>
          </ac:spMkLst>
        </pc:spChg>
        <pc:spChg chg="mod">
          <ac:chgData name="Wyman, Hilary" userId="f3bca22b-3a42-4d89-8a24-ce254d13f28a" providerId="ADAL" clId="{43CE41D6-4249-4905-9EB9-14B18794A75F}" dt="2021-06-15T11:06:56.241" v="482" actId="1076"/>
          <ac:spMkLst>
            <pc:docMk/>
            <pc:sldMk cId="1638723649" sldId="352"/>
            <ac:spMk id="12" creationId="{3E19169E-726F-4CFD-B355-BDB181439136}"/>
          </ac:spMkLst>
        </pc:spChg>
        <pc:picChg chg="mod">
          <ac:chgData name="Wyman, Hilary" userId="f3bca22b-3a42-4d89-8a24-ce254d13f28a" providerId="ADAL" clId="{43CE41D6-4249-4905-9EB9-14B18794A75F}" dt="2021-06-15T10:59:29.708" v="334" actId="1076"/>
          <ac:picMkLst>
            <pc:docMk/>
            <pc:sldMk cId="1638723649" sldId="352"/>
            <ac:picMk id="10" creationId="{1E67C30D-7FC8-473A-AD8C-600C67295485}"/>
          </ac:picMkLst>
        </pc:picChg>
      </pc:sldChg>
      <pc:sldChg chg="addSp delSp modSp mod">
        <pc:chgData name="Wyman, Hilary" userId="f3bca22b-3a42-4d89-8a24-ce254d13f28a" providerId="ADAL" clId="{43CE41D6-4249-4905-9EB9-14B18794A75F}" dt="2021-06-15T11:54:14.374" v="898" actId="20577"/>
        <pc:sldMkLst>
          <pc:docMk/>
          <pc:sldMk cId="3681129296" sldId="436"/>
        </pc:sldMkLst>
        <pc:spChg chg="add mod">
          <ac:chgData name="Wyman, Hilary" userId="f3bca22b-3a42-4d89-8a24-ce254d13f28a" providerId="ADAL" clId="{43CE41D6-4249-4905-9EB9-14B18794A75F}" dt="2021-06-15T11:47:14.704" v="866" actId="255"/>
          <ac:spMkLst>
            <pc:docMk/>
            <pc:sldMk cId="3681129296" sldId="436"/>
            <ac:spMk id="3" creationId="{03802163-D4CE-4138-8CC7-59E9218A0E63}"/>
          </ac:spMkLst>
        </pc:spChg>
        <pc:spChg chg="del">
          <ac:chgData name="Wyman, Hilary" userId="f3bca22b-3a42-4d89-8a24-ce254d13f28a" providerId="ADAL" clId="{43CE41D6-4249-4905-9EB9-14B18794A75F}" dt="2021-06-15T11:41:02.019" v="796" actId="478"/>
          <ac:spMkLst>
            <pc:docMk/>
            <pc:sldMk cId="3681129296" sldId="436"/>
            <ac:spMk id="5" creationId="{EEEEF42D-0784-4EA8-99E8-AA14F7B45D9C}"/>
          </ac:spMkLst>
        </pc:spChg>
        <pc:spChg chg="del mod">
          <ac:chgData name="Wyman, Hilary" userId="f3bca22b-3a42-4d89-8a24-ce254d13f28a" providerId="ADAL" clId="{43CE41D6-4249-4905-9EB9-14B18794A75F}" dt="2021-06-15T11:47:50.204" v="878"/>
          <ac:spMkLst>
            <pc:docMk/>
            <pc:sldMk cId="3681129296" sldId="436"/>
            <ac:spMk id="6" creationId="{745F0928-EBE8-4F6C-9CA6-5C97ED8F08BB}"/>
          </ac:spMkLst>
        </pc:spChg>
        <pc:spChg chg="mod">
          <ac:chgData name="Wyman, Hilary" userId="f3bca22b-3a42-4d89-8a24-ce254d13f28a" providerId="ADAL" clId="{43CE41D6-4249-4905-9EB9-14B18794A75F}" dt="2021-06-15T11:54:14.374" v="898" actId="20577"/>
          <ac:spMkLst>
            <pc:docMk/>
            <pc:sldMk cId="3681129296" sldId="436"/>
            <ac:spMk id="10" creationId="{0CB8A614-BE16-4452-A7DB-662D233818F4}"/>
          </ac:spMkLst>
        </pc:spChg>
      </pc:sldChg>
      <pc:sldChg chg="modSp mod">
        <pc:chgData name="Wyman, Hilary" userId="f3bca22b-3a42-4d89-8a24-ce254d13f28a" providerId="ADAL" clId="{43CE41D6-4249-4905-9EB9-14B18794A75F}" dt="2021-06-15T10:57:31.176" v="311" actId="948"/>
        <pc:sldMkLst>
          <pc:docMk/>
          <pc:sldMk cId="3846503723" sldId="437"/>
        </pc:sldMkLst>
        <pc:spChg chg="mod">
          <ac:chgData name="Wyman, Hilary" userId="f3bca22b-3a42-4d89-8a24-ce254d13f28a" providerId="ADAL" clId="{43CE41D6-4249-4905-9EB9-14B18794A75F}" dt="2021-06-14T15:39:31.344" v="268"/>
          <ac:spMkLst>
            <pc:docMk/>
            <pc:sldMk cId="3846503723" sldId="437"/>
            <ac:spMk id="2" creationId="{B8306A63-9DC0-4BFA-B61B-0F2C6194216C}"/>
          </ac:spMkLst>
        </pc:spChg>
        <pc:spChg chg="mod">
          <ac:chgData name="Wyman, Hilary" userId="f3bca22b-3a42-4d89-8a24-ce254d13f28a" providerId="ADAL" clId="{43CE41D6-4249-4905-9EB9-14B18794A75F}" dt="2021-06-14T15:38:28" v="260"/>
          <ac:spMkLst>
            <pc:docMk/>
            <pc:sldMk cId="3846503723" sldId="437"/>
            <ac:spMk id="5" creationId="{ECE01081-DB15-449A-8E8D-336608AF1DDE}"/>
          </ac:spMkLst>
        </pc:spChg>
        <pc:spChg chg="mod">
          <ac:chgData name="Wyman, Hilary" userId="f3bca22b-3a42-4d89-8a24-ce254d13f28a" providerId="ADAL" clId="{43CE41D6-4249-4905-9EB9-14B18794A75F}" dt="2021-06-15T10:57:31.176" v="311" actId="948"/>
          <ac:spMkLst>
            <pc:docMk/>
            <pc:sldMk cId="3846503723" sldId="437"/>
            <ac:spMk id="8" creationId="{5027452B-2BF8-45DE-96CE-15ACA9CEF74C}"/>
          </ac:spMkLst>
        </pc:spChg>
        <pc:picChg chg="mod">
          <ac:chgData name="Wyman, Hilary" userId="f3bca22b-3a42-4d89-8a24-ce254d13f28a" providerId="ADAL" clId="{43CE41D6-4249-4905-9EB9-14B18794A75F}" dt="2021-06-14T15:36:06.346" v="237" actId="1076"/>
          <ac:picMkLst>
            <pc:docMk/>
            <pc:sldMk cId="3846503723" sldId="437"/>
            <ac:picMk id="6" creationId="{2BE92921-56A6-421C-8297-C2642262D983}"/>
          </ac:picMkLst>
        </pc:picChg>
      </pc:sldChg>
      <pc:sldChg chg="modSp mod">
        <pc:chgData name="Wyman, Hilary" userId="f3bca22b-3a42-4d89-8a24-ce254d13f28a" providerId="ADAL" clId="{43CE41D6-4249-4905-9EB9-14B18794A75F}" dt="2021-06-15T11:45:44.705" v="849" actId="1076"/>
        <pc:sldMkLst>
          <pc:docMk/>
          <pc:sldMk cId="2620202686" sldId="438"/>
        </pc:sldMkLst>
        <pc:spChg chg="mod">
          <ac:chgData name="Wyman, Hilary" userId="f3bca22b-3a42-4d89-8a24-ce254d13f28a" providerId="ADAL" clId="{43CE41D6-4249-4905-9EB9-14B18794A75F}" dt="2021-06-15T11:45:44.705" v="849" actId="1076"/>
          <ac:spMkLst>
            <pc:docMk/>
            <pc:sldMk cId="2620202686" sldId="438"/>
            <ac:spMk id="5" creationId="{ECE01081-DB15-449A-8E8D-336608AF1DDE}"/>
          </ac:spMkLst>
        </pc:spChg>
        <pc:spChg chg="mod">
          <ac:chgData name="Wyman, Hilary" userId="f3bca22b-3a42-4d89-8a24-ce254d13f28a" providerId="ADAL" clId="{43CE41D6-4249-4905-9EB9-14B18794A75F}" dt="2021-06-15T11:16:04.728" v="526" actId="1076"/>
          <ac:spMkLst>
            <pc:docMk/>
            <pc:sldMk cId="2620202686" sldId="438"/>
            <ac:spMk id="7" creationId="{479C65D6-6CB5-4216-9E13-35B30DA53E28}"/>
          </ac:spMkLst>
        </pc:spChg>
        <pc:spChg chg="mod">
          <ac:chgData name="Wyman, Hilary" userId="f3bca22b-3a42-4d89-8a24-ce254d13f28a" providerId="ADAL" clId="{43CE41D6-4249-4905-9EB9-14B18794A75F}" dt="2021-06-15T11:19:19.152" v="549" actId="6549"/>
          <ac:spMkLst>
            <pc:docMk/>
            <pc:sldMk cId="2620202686" sldId="438"/>
            <ac:spMk id="8" creationId="{5C6B2ED7-AA79-48D2-AB7E-27B892724B31}"/>
          </ac:spMkLst>
        </pc:spChg>
        <pc:picChg chg="mod">
          <ac:chgData name="Wyman, Hilary" userId="f3bca22b-3a42-4d89-8a24-ce254d13f28a" providerId="ADAL" clId="{43CE41D6-4249-4905-9EB9-14B18794A75F}" dt="2021-06-15T11:16:18.611" v="534" actId="1036"/>
          <ac:picMkLst>
            <pc:docMk/>
            <pc:sldMk cId="2620202686" sldId="438"/>
            <ac:picMk id="3074" creationId="{C436EE44-98B8-4F41-8307-670194A82486}"/>
          </ac:picMkLst>
        </pc:picChg>
      </pc:sldChg>
      <pc:sldChg chg="modSp mod">
        <pc:chgData name="Wyman, Hilary" userId="f3bca22b-3a42-4d89-8a24-ce254d13f28a" providerId="ADAL" clId="{43CE41D6-4249-4905-9EB9-14B18794A75F}" dt="2021-06-15T11:46:30.407" v="862" actId="1076"/>
        <pc:sldMkLst>
          <pc:docMk/>
          <pc:sldMk cId="3687901708" sldId="439"/>
        </pc:sldMkLst>
        <pc:spChg chg="mod">
          <ac:chgData name="Wyman, Hilary" userId="f3bca22b-3a42-4d89-8a24-ce254d13f28a" providerId="ADAL" clId="{43CE41D6-4249-4905-9EB9-14B18794A75F}" dt="2021-06-15T11:46:30.407" v="862" actId="1076"/>
          <ac:spMkLst>
            <pc:docMk/>
            <pc:sldMk cId="3687901708" sldId="439"/>
            <ac:spMk id="5" creationId="{ECE01081-DB15-449A-8E8D-336608AF1DDE}"/>
          </ac:spMkLst>
        </pc:spChg>
        <pc:spChg chg="mod">
          <ac:chgData name="Wyman, Hilary" userId="f3bca22b-3a42-4d89-8a24-ce254d13f28a" providerId="ADAL" clId="{43CE41D6-4249-4905-9EB9-14B18794A75F}" dt="2021-06-15T11:24:49.525" v="605" actId="20577"/>
          <ac:spMkLst>
            <pc:docMk/>
            <pc:sldMk cId="3687901708" sldId="439"/>
            <ac:spMk id="9" creationId="{C6D1E490-0D56-4F7D-91D5-504847358143}"/>
          </ac:spMkLst>
        </pc:spChg>
        <pc:spChg chg="mod">
          <ac:chgData name="Wyman, Hilary" userId="f3bca22b-3a42-4d89-8a24-ce254d13f28a" providerId="ADAL" clId="{43CE41D6-4249-4905-9EB9-14B18794A75F}" dt="2021-06-15T11:25:33.884" v="608" actId="20577"/>
          <ac:spMkLst>
            <pc:docMk/>
            <pc:sldMk cId="3687901708" sldId="439"/>
            <ac:spMk id="11" creationId="{AC4F239C-D31C-4FC0-A4B0-FA8B3386D0E8}"/>
          </ac:spMkLst>
        </pc:spChg>
        <pc:picChg chg="mod">
          <ac:chgData name="Wyman, Hilary" userId="f3bca22b-3a42-4d89-8a24-ce254d13f28a" providerId="ADAL" clId="{43CE41D6-4249-4905-9EB9-14B18794A75F}" dt="2021-06-15T11:24:18.572" v="597" actId="1036"/>
          <ac:picMkLst>
            <pc:docMk/>
            <pc:sldMk cId="3687901708" sldId="439"/>
            <ac:picMk id="1028" creationId="{39A672BD-B994-4F41-8A84-7195ADAE7C6B}"/>
          </ac:picMkLst>
        </pc:picChg>
      </pc:sldChg>
      <pc:sldChg chg="modSp mod">
        <pc:chgData name="Wyman, Hilary" userId="f3bca22b-3a42-4d89-8a24-ce254d13f28a" providerId="ADAL" clId="{43CE41D6-4249-4905-9EB9-14B18794A75F}" dt="2021-06-15T11:42:40.599" v="837" actId="1076"/>
        <pc:sldMkLst>
          <pc:docMk/>
          <pc:sldMk cId="3334075102" sldId="449"/>
        </pc:sldMkLst>
        <pc:spChg chg="mod">
          <ac:chgData name="Wyman, Hilary" userId="f3bca22b-3a42-4d89-8a24-ce254d13f28a" providerId="ADAL" clId="{43CE41D6-4249-4905-9EB9-14B18794A75F}" dt="2021-06-15T11:33:11.359" v="709" actId="1076"/>
          <ac:spMkLst>
            <pc:docMk/>
            <pc:sldMk cId="3334075102" sldId="449"/>
            <ac:spMk id="4" creationId="{9DE4F8C6-3365-4537-BE76-C73029BA5DA4}"/>
          </ac:spMkLst>
        </pc:spChg>
        <pc:spChg chg="mod">
          <ac:chgData name="Wyman, Hilary" userId="f3bca22b-3a42-4d89-8a24-ce254d13f28a" providerId="ADAL" clId="{43CE41D6-4249-4905-9EB9-14B18794A75F}" dt="2021-06-15T11:42:40.599" v="837" actId="1076"/>
          <ac:spMkLst>
            <pc:docMk/>
            <pc:sldMk cId="3334075102" sldId="449"/>
            <ac:spMk id="5" creationId="{ECE01081-DB15-449A-8E8D-336608AF1DDE}"/>
          </ac:spMkLst>
        </pc:spChg>
        <pc:spChg chg="mod">
          <ac:chgData name="Wyman, Hilary" userId="f3bca22b-3a42-4d89-8a24-ce254d13f28a" providerId="ADAL" clId="{43CE41D6-4249-4905-9EB9-14B18794A75F}" dt="2021-06-15T11:34:39.584" v="721" actId="1076"/>
          <ac:spMkLst>
            <pc:docMk/>
            <pc:sldMk cId="3334075102" sldId="449"/>
            <ac:spMk id="8" creationId="{9A58347C-4F43-48D1-BD83-61551A034DCF}"/>
          </ac:spMkLst>
        </pc:spChg>
        <pc:picChg chg="mod">
          <ac:chgData name="Wyman, Hilary" userId="f3bca22b-3a42-4d89-8a24-ce254d13f28a" providerId="ADAL" clId="{43CE41D6-4249-4905-9EB9-14B18794A75F}" dt="2021-06-15T11:32:58.069" v="707" actId="1076"/>
          <ac:picMkLst>
            <pc:docMk/>
            <pc:sldMk cId="3334075102" sldId="449"/>
            <ac:picMk id="1028" creationId="{F9FD39AD-B785-4BA4-86E3-CBFF791A200A}"/>
          </ac:picMkLst>
        </pc:picChg>
      </pc:sldChg>
      <pc:sldChg chg="addSp delSp modSp mod">
        <pc:chgData name="Wyman, Hilary" userId="f3bca22b-3a42-4d89-8a24-ce254d13f28a" providerId="ADAL" clId="{43CE41D6-4249-4905-9EB9-14B18794A75F}" dt="2021-06-15T11:41:55.951" v="836" actId="1076"/>
        <pc:sldMkLst>
          <pc:docMk/>
          <pc:sldMk cId="1575348919" sldId="450"/>
        </pc:sldMkLst>
        <pc:spChg chg="mod">
          <ac:chgData name="Wyman, Hilary" userId="f3bca22b-3a42-4d89-8a24-ce254d13f28a" providerId="ADAL" clId="{43CE41D6-4249-4905-9EB9-14B18794A75F}" dt="2021-06-15T11:37:59.395" v="769" actId="1036"/>
          <ac:spMkLst>
            <pc:docMk/>
            <pc:sldMk cId="1575348919" sldId="450"/>
            <ac:spMk id="2" creationId="{46757859-9E2E-45A0-87A8-E798EFEF7271}"/>
          </ac:spMkLst>
        </pc:spChg>
        <pc:spChg chg="mod">
          <ac:chgData name="Wyman, Hilary" userId="f3bca22b-3a42-4d89-8a24-ce254d13f28a" providerId="ADAL" clId="{43CE41D6-4249-4905-9EB9-14B18794A75F}" dt="2021-06-15T11:41:55.951" v="836" actId="1076"/>
          <ac:spMkLst>
            <pc:docMk/>
            <pc:sldMk cId="1575348919" sldId="450"/>
            <ac:spMk id="5" creationId="{ECE01081-DB15-449A-8E8D-336608AF1DDE}"/>
          </ac:spMkLst>
        </pc:spChg>
        <pc:spChg chg="mod">
          <ac:chgData name="Wyman, Hilary" userId="f3bca22b-3a42-4d89-8a24-ce254d13f28a" providerId="ADAL" clId="{43CE41D6-4249-4905-9EB9-14B18794A75F}" dt="2021-06-15T11:37:59.395" v="769" actId="1036"/>
          <ac:spMkLst>
            <pc:docMk/>
            <pc:sldMk cId="1575348919" sldId="450"/>
            <ac:spMk id="8" creationId="{9A58347C-4F43-48D1-BD83-61551A034DCF}"/>
          </ac:spMkLst>
        </pc:spChg>
        <pc:picChg chg="add mod">
          <ac:chgData name="Wyman, Hilary" userId="f3bca22b-3a42-4d89-8a24-ce254d13f28a" providerId="ADAL" clId="{43CE41D6-4249-4905-9EB9-14B18794A75F}" dt="2021-06-15T11:35:53.431" v="732" actId="1076"/>
          <ac:picMkLst>
            <pc:docMk/>
            <pc:sldMk cId="1575348919" sldId="450"/>
            <ac:picMk id="6" creationId="{63C86B4F-2208-4135-A8D8-64A9082B6FC8}"/>
          </ac:picMkLst>
        </pc:picChg>
        <pc:picChg chg="del">
          <ac:chgData name="Wyman, Hilary" userId="f3bca22b-3a42-4d89-8a24-ce254d13f28a" providerId="ADAL" clId="{43CE41D6-4249-4905-9EB9-14B18794A75F}" dt="2021-06-15T11:35:03.225" v="724" actId="478"/>
          <ac:picMkLst>
            <pc:docMk/>
            <pc:sldMk cId="1575348919" sldId="450"/>
            <ac:picMk id="1028" creationId="{F9FD39AD-B785-4BA4-86E3-CBFF791A200A}"/>
          </ac:picMkLst>
        </pc:picChg>
      </pc:sldChg>
      <pc:sldChg chg="modSp mod">
        <pc:chgData name="Wyman, Hilary" userId="f3bca22b-3a42-4d89-8a24-ce254d13f28a" providerId="ADAL" clId="{43CE41D6-4249-4905-9EB9-14B18794A75F}" dt="2021-06-15T11:45:37.877" v="848" actId="1076"/>
        <pc:sldMkLst>
          <pc:docMk/>
          <pc:sldMk cId="4168984418" sldId="451"/>
        </pc:sldMkLst>
        <pc:spChg chg="mod">
          <ac:chgData name="Wyman, Hilary" userId="f3bca22b-3a42-4d89-8a24-ce254d13f28a" providerId="ADAL" clId="{43CE41D6-4249-4905-9EB9-14B18794A75F}" dt="2021-06-15T11:45:37.877" v="848" actId="1076"/>
          <ac:spMkLst>
            <pc:docMk/>
            <pc:sldMk cId="4168984418" sldId="451"/>
            <ac:spMk id="5" creationId="{ECE01081-DB15-449A-8E8D-336608AF1DDE}"/>
          </ac:spMkLst>
        </pc:spChg>
        <pc:spChg chg="mod">
          <ac:chgData name="Wyman, Hilary" userId="f3bca22b-3a42-4d89-8a24-ce254d13f28a" providerId="ADAL" clId="{43CE41D6-4249-4905-9EB9-14B18794A75F}" dt="2021-06-15T11:11:46.211" v="497" actId="1076"/>
          <ac:spMkLst>
            <pc:docMk/>
            <pc:sldMk cId="4168984418" sldId="451"/>
            <ac:spMk id="9" creationId="{C75C2734-E183-486A-A501-B953FD83AC96}"/>
          </ac:spMkLst>
        </pc:spChg>
      </pc:sldChg>
      <pc:sldChg chg="modSp mod">
        <pc:chgData name="Wyman, Hilary" userId="f3bca22b-3a42-4d89-8a24-ce254d13f28a" providerId="ADAL" clId="{43CE41D6-4249-4905-9EB9-14B18794A75F}" dt="2021-06-15T11:41:40.487" v="835" actId="1076"/>
        <pc:sldMkLst>
          <pc:docMk/>
          <pc:sldMk cId="1558625429" sldId="452"/>
        </pc:sldMkLst>
        <pc:spChg chg="mod">
          <ac:chgData name="Wyman, Hilary" userId="f3bca22b-3a42-4d89-8a24-ce254d13f28a" providerId="ADAL" clId="{43CE41D6-4249-4905-9EB9-14B18794A75F}" dt="2021-06-15T11:41:40.487" v="835" actId="1076"/>
          <ac:spMkLst>
            <pc:docMk/>
            <pc:sldMk cId="1558625429" sldId="452"/>
            <ac:spMk id="5" creationId="{ECE01081-DB15-449A-8E8D-336608AF1DDE}"/>
          </ac:spMkLst>
        </pc:spChg>
        <pc:spChg chg="mod">
          <ac:chgData name="Wyman, Hilary" userId="f3bca22b-3a42-4d89-8a24-ce254d13f28a" providerId="ADAL" clId="{43CE41D6-4249-4905-9EB9-14B18794A75F}" dt="2021-06-15T11:40:09.145" v="795" actId="20577"/>
          <ac:spMkLst>
            <pc:docMk/>
            <pc:sldMk cId="1558625429" sldId="452"/>
            <ac:spMk id="7" creationId="{AB9A4241-F871-41C0-A0F3-6919B58E0D0D}"/>
          </ac:spMkLst>
        </pc:spChg>
      </pc:sldChg>
      <pc:sldChg chg="modSp mod">
        <pc:chgData name="Wyman, Hilary" userId="f3bca22b-3a42-4d89-8a24-ce254d13f28a" providerId="ADAL" clId="{43CE41D6-4249-4905-9EB9-14B18794A75F}" dt="2021-06-15T11:46:38.673" v="863" actId="1076"/>
        <pc:sldMkLst>
          <pc:docMk/>
          <pc:sldMk cId="4151122158" sldId="453"/>
        </pc:sldMkLst>
        <pc:spChg chg="mod">
          <ac:chgData name="Wyman, Hilary" userId="f3bca22b-3a42-4d89-8a24-ce254d13f28a" providerId="ADAL" clId="{43CE41D6-4249-4905-9EB9-14B18794A75F}" dt="2021-06-15T11:46:38.673" v="863" actId="1076"/>
          <ac:spMkLst>
            <pc:docMk/>
            <pc:sldMk cId="4151122158" sldId="453"/>
            <ac:spMk id="5" creationId="{ECE01081-DB15-449A-8E8D-336608AF1DDE}"/>
          </ac:spMkLst>
        </pc:spChg>
        <pc:spChg chg="mod">
          <ac:chgData name="Wyman, Hilary" userId="f3bca22b-3a42-4d89-8a24-ce254d13f28a" providerId="ADAL" clId="{43CE41D6-4249-4905-9EB9-14B18794A75F}" dt="2021-06-15T11:28:58.805" v="679" actId="20577"/>
          <ac:spMkLst>
            <pc:docMk/>
            <pc:sldMk cId="4151122158" sldId="453"/>
            <ac:spMk id="8" creationId="{314C1931-F6FC-4EAB-90D1-BDDAF4F047E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6/15/2021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10</a:t>
            </a:fld>
            <a:endParaRPr lang="en-US"/>
          </a:p>
        </p:txBody>
      </p:sp>
    </p:spTree>
    <p:extLst>
      <p:ext uri="{BB962C8B-B14F-4D97-AF65-F5344CB8AC3E}">
        <p14:creationId xmlns:p14="http://schemas.microsoft.com/office/powerpoint/2010/main" val="600979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11</a:t>
            </a:fld>
            <a:endParaRPr lang="en-US"/>
          </a:p>
        </p:txBody>
      </p:sp>
    </p:spTree>
    <p:extLst>
      <p:ext uri="{BB962C8B-B14F-4D97-AF65-F5344CB8AC3E}">
        <p14:creationId xmlns:p14="http://schemas.microsoft.com/office/powerpoint/2010/main" val="1118199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12</a:t>
            </a:fld>
            <a:endParaRPr lang="en-US"/>
          </a:p>
        </p:txBody>
      </p:sp>
    </p:spTree>
    <p:extLst>
      <p:ext uri="{BB962C8B-B14F-4D97-AF65-F5344CB8AC3E}">
        <p14:creationId xmlns:p14="http://schemas.microsoft.com/office/powerpoint/2010/main" val="4089741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13</a:t>
            </a:fld>
            <a:endParaRPr lang="en-US"/>
          </a:p>
        </p:txBody>
      </p:sp>
    </p:spTree>
    <p:extLst>
      <p:ext uri="{BB962C8B-B14F-4D97-AF65-F5344CB8AC3E}">
        <p14:creationId xmlns:p14="http://schemas.microsoft.com/office/powerpoint/2010/main" val="3922564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14</a:t>
            </a:fld>
            <a:endParaRPr lang="en-US"/>
          </a:p>
        </p:txBody>
      </p:sp>
    </p:spTree>
    <p:extLst>
      <p:ext uri="{BB962C8B-B14F-4D97-AF65-F5344CB8AC3E}">
        <p14:creationId xmlns:p14="http://schemas.microsoft.com/office/powerpoint/2010/main" val="28261264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15</a:t>
            </a:fld>
            <a:endParaRPr lang="en-US"/>
          </a:p>
        </p:txBody>
      </p:sp>
    </p:spTree>
    <p:extLst>
      <p:ext uri="{BB962C8B-B14F-4D97-AF65-F5344CB8AC3E}">
        <p14:creationId xmlns:p14="http://schemas.microsoft.com/office/powerpoint/2010/main" val="1864019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16</a:t>
            </a:fld>
            <a:endParaRPr lang="en-US"/>
          </a:p>
        </p:txBody>
      </p:sp>
    </p:spTree>
    <p:extLst>
      <p:ext uri="{BB962C8B-B14F-4D97-AF65-F5344CB8AC3E}">
        <p14:creationId xmlns:p14="http://schemas.microsoft.com/office/powerpoint/2010/main" val="2904454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a:t>
            </a:fld>
            <a:endParaRPr lang="en-US"/>
          </a:p>
        </p:txBody>
      </p:sp>
    </p:spTree>
    <p:extLst>
      <p:ext uri="{BB962C8B-B14F-4D97-AF65-F5344CB8AC3E}">
        <p14:creationId xmlns:p14="http://schemas.microsoft.com/office/powerpoint/2010/main" val="3128155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a:t>
            </a:fld>
            <a:endParaRPr lang="en-US"/>
          </a:p>
        </p:txBody>
      </p:sp>
    </p:spTree>
    <p:extLst>
      <p:ext uri="{BB962C8B-B14F-4D97-AF65-F5344CB8AC3E}">
        <p14:creationId xmlns:p14="http://schemas.microsoft.com/office/powerpoint/2010/main" val="1859517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2301163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6</a:t>
            </a:fld>
            <a:endParaRPr lang="en-US"/>
          </a:p>
        </p:txBody>
      </p:sp>
    </p:spTree>
    <p:extLst>
      <p:ext uri="{BB962C8B-B14F-4D97-AF65-F5344CB8AC3E}">
        <p14:creationId xmlns:p14="http://schemas.microsoft.com/office/powerpoint/2010/main" val="94263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7</a:t>
            </a:fld>
            <a:endParaRPr lang="en-US"/>
          </a:p>
        </p:txBody>
      </p:sp>
    </p:spTree>
    <p:extLst>
      <p:ext uri="{BB962C8B-B14F-4D97-AF65-F5344CB8AC3E}">
        <p14:creationId xmlns:p14="http://schemas.microsoft.com/office/powerpoint/2010/main" val="437615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8</a:t>
            </a:fld>
            <a:endParaRPr lang="en-US"/>
          </a:p>
        </p:txBody>
      </p:sp>
    </p:spTree>
    <p:extLst>
      <p:ext uri="{BB962C8B-B14F-4D97-AF65-F5344CB8AC3E}">
        <p14:creationId xmlns:p14="http://schemas.microsoft.com/office/powerpoint/2010/main" val="4081551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9</a:t>
            </a:fld>
            <a:endParaRPr lang="en-US"/>
          </a:p>
        </p:txBody>
      </p:sp>
    </p:spTree>
    <p:extLst>
      <p:ext uri="{BB962C8B-B14F-4D97-AF65-F5344CB8AC3E}">
        <p14:creationId xmlns:p14="http://schemas.microsoft.com/office/powerpoint/2010/main" val="21914103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dirty="0"/>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dirty="0"/>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6/15/2021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dirty="0"/>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4"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Lst>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hyperlink" Target="http://www.challengingbehaviour.org.uk/"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4.jpeg"/></Relationships>
</file>

<file path=ppt/slides/_rels/slide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datadictionary.nhs.uk/nhs_business_definitions/positive_behaviour_support_plan.html"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468508"/>
            <a:ext cx="6264385" cy="1287224"/>
          </a:xfrm>
        </p:spPr>
        <p:txBody>
          <a:bodyPr>
            <a:normAutofit fontScale="90000"/>
          </a:bodyPr>
          <a:lstStyle/>
          <a:p>
            <a:r>
              <a:rPr lang="en-US" dirty="0"/>
              <a:t>GCE Health and Social Care, and Childcare</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116364"/>
            <a:ext cx="6264385" cy="1119508"/>
          </a:xfrm>
        </p:spPr>
        <p:txBody>
          <a:bodyPr>
            <a:noAutofit/>
          </a:bodyPr>
          <a:lstStyle/>
          <a:p>
            <a:r>
              <a:rPr lang="en-US" sz="2800" dirty="0">
                <a:latin typeface="+mj-lt"/>
                <a:cs typeface="Calibri"/>
              </a:rPr>
              <a:t>Unit 5:</a:t>
            </a:r>
          </a:p>
          <a:p>
            <a:r>
              <a:rPr lang="en-US" sz="2800" dirty="0">
                <a:latin typeface="+mj-lt"/>
                <a:cs typeface="Calibri"/>
              </a:rPr>
              <a:t>Theoretical perspectives of adult behaviour</a:t>
            </a:r>
            <a:endParaRPr lang="en-GB" sz="2800" dirty="0">
              <a:latin typeface="+mj-lt"/>
              <a:cs typeface="Arial" panose="020B0604020202020204" pitchFamily="34" charset="0"/>
            </a:endParaRPr>
          </a:p>
        </p:txBody>
      </p:sp>
      <p:sp>
        <p:nvSpPr>
          <p:cNvPr id="4" name="TextBox 3">
            <a:extLst>
              <a:ext uri="{FF2B5EF4-FFF2-40B4-BE49-F238E27FC236}">
                <a16:creationId xmlns:a16="http://schemas.microsoft.com/office/drawing/2014/main" id="{CCEAB97B-D907-49D2-AC00-E9B97A0BDA54}"/>
              </a:ext>
            </a:extLst>
          </p:cNvPr>
          <p:cNvSpPr txBox="1"/>
          <p:nvPr/>
        </p:nvSpPr>
        <p:spPr>
          <a:xfrm flipH="1">
            <a:off x="5658905" y="4120738"/>
            <a:ext cx="5761315" cy="1015663"/>
          </a:xfrm>
          <a:prstGeom prst="rect">
            <a:avLst/>
          </a:prstGeom>
          <a:noFill/>
        </p:spPr>
        <p:txBody>
          <a:bodyPr wrap="square" rtlCol="0">
            <a:spAutoFit/>
          </a:bodyPr>
          <a:lstStyle/>
          <a:p>
            <a:pPr marL="720725" indent="-720725"/>
            <a:r>
              <a:rPr lang="en-GB" sz="2000" dirty="0">
                <a:solidFill>
                  <a:schemeClr val="bg1"/>
                </a:solidFill>
              </a:rPr>
              <a:t>2.5.3  Strategies and approaches that support adults to develop positive behaviour patterns</a:t>
            </a:r>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4C14B66-D269-4766-8086-1FF4F0ECA2EC}"/>
              </a:ext>
            </a:extLst>
          </p:cNvPr>
          <p:cNvSpPr txBox="1"/>
          <p:nvPr/>
        </p:nvSpPr>
        <p:spPr>
          <a:xfrm>
            <a:off x="5777503" y="1325716"/>
            <a:ext cx="6093822" cy="290401"/>
          </a:xfrm>
          <a:prstGeom prst="rect">
            <a:avLst/>
          </a:prstGeom>
          <a:noFill/>
        </p:spPr>
        <p:txBody>
          <a:bodyPr wrap="square">
            <a:spAutoFit/>
          </a:bodyPr>
          <a:lstStyle/>
          <a:p>
            <a:pPr fontAlgn="base">
              <a:lnSpc>
                <a:spcPts val="1465"/>
              </a:lnSpc>
            </a:pPr>
            <a:r>
              <a:rPr lang="en-GB" sz="1800" dirty="0">
                <a:solidFill>
                  <a:srgbClr val="333333"/>
                </a:solidFill>
                <a:effectLst/>
                <a:latin typeface="Arial" panose="020B0604020202020204" pitchFamily="34"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C75C2734-E183-486A-A501-B953FD83AC96}"/>
              </a:ext>
            </a:extLst>
          </p:cNvPr>
          <p:cNvSpPr txBox="1"/>
          <p:nvPr/>
        </p:nvSpPr>
        <p:spPr>
          <a:xfrm>
            <a:off x="658133" y="1470916"/>
            <a:ext cx="10238739" cy="5078313"/>
          </a:xfrm>
          <a:prstGeom prst="rect">
            <a:avLst/>
          </a:prstGeom>
          <a:noFill/>
        </p:spPr>
        <p:txBody>
          <a:bodyPr wrap="square">
            <a:spAutoFit/>
          </a:bodyPr>
          <a:lstStyle/>
          <a:p>
            <a:pPr algn="l"/>
            <a:r>
              <a:rPr lang="en-GB" dirty="0" err="1">
                <a:solidFill>
                  <a:schemeClr val="accent1">
                    <a:lumMod val="75000"/>
                  </a:schemeClr>
                </a:solidFill>
              </a:rPr>
              <a:t>Siwan</a:t>
            </a:r>
            <a:r>
              <a:rPr lang="en-GB" b="0" i="0" dirty="0">
                <a:solidFill>
                  <a:schemeClr val="accent1">
                    <a:lumMod val="75000"/>
                  </a:schemeClr>
                </a:solidFill>
                <a:effectLst/>
              </a:rPr>
              <a:t> is 19 and lives with Down’s syndrome. </a:t>
            </a:r>
            <a:r>
              <a:rPr lang="en-GB" dirty="0">
                <a:solidFill>
                  <a:schemeClr val="accent1">
                    <a:lumMod val="75000"/>
                  </a:schemeClr>
                </a:solidFill>
              </a:rPr>
              <a:t>S</a:t>
            </a:r>
            <a:r>
              <a:rPr lang="en-GB" b="0" i="0" dirty="0">
                <a:solidFill>
                  <a:schemeClr val="accent1">
                    <a:lumMod val="75000"/>
                  </a:schemeClr>
                </a:solidFill>
                <a:effectLst/>
              </a:rPr>
              <a:t>he had not had a job since leaving school  and would spend her time </a:t>
            </a:r>
            <a:r>
              <a:rPr lang="en-GB" dirty="0">
                <a:solidFill>
                  <a:schemeClr val="accent1">
                    <a:lumMod val="75000"/>
                  </a:schemeClr>
                </a:solidFill>
              </a:rPr>
              <a:t>watching television</a:t>
            </a:r>
            <a:r>
              <a:rPr lang="en-GB" b="0" i="0" dirty="0">
                <a:solidFill>
                  <a:schemeClr val="accent1">
                    <a:lumMod val="75000"/>
                  </a:schemeClr>
                </a:solidFill>
                <a:effectLst/>
              </a:rPr>
              <a:t>. She had no desire to try anything new and </a:t>
            </a:r>
            <a:r>
              <a:rPr lang="en-GB" dirty="0">
                <a:solidFill>
                  <a:schemeClr val="accent1">
                    <a:lumMod val="75000"/>
                  </a:schemeClr>
                </a:solidFill>
              </a:rPr>
              <a:t>was content to</a:t>
            </a:r>
            <a:r>
              <a:rPr lang="en-GB" b="0" i="0" dirty="0">
                <a:solidFill>
                  <a:schemeClr val="accent1">
                    <a:lumMod val="75000"/>
                  </a:schemeClr>
                </a:solidFill>
                <a:effectLst/>
              </a:rPr>
              <a:t> have everything done for her by her parents, having temper tantrums when they tried to change her routine. </a:t>
            </a:r>
            <a:r>
              <a:rPr lang="en-GB" dirty="0">
                <a:solidFill>
                  <a:schemeClr val="accent1">
                    <a:lumMod val="75000"/>
                  </a:schemeClr>
                </a:solidFill>
              </a:rPr>
              <a:t>Her parents voiced their concerns to Siwan’s social worker.</a:t>
            </a:r>
          </a:p>
          <a:p>
            <a:pPr algn="l"/>
            <a:endParaRPr lang="en-GB" dirty="0">
              <a:solidFill>
                <a:schemeClr val="accent1">
                  <a:lumMod val="75000"/>
                </a:schemeClr>
              </a:solidFill>
            </a:endParaRPr>
          </a:p>
          <a:p>
            <a:r>
              <a:rPr lang="en-GB" dirty="0">
                <a:solidFill>
                  <a:schemeClr val="accent1">
                    <a:lumMod val="75000"/>
                  </a:schemeClr>
                </a:solidFill>
              </a:rPr>
              <a:t>The social worker met with Siwan to find out what she wanted to do and how her needs could be met. After the meeting, and then talking to her parents, the social worker put together an active support plan for Siwan to promote her independence and support her to take an active part in her own life. </a:t>
            </a:r>
          </a:p>
          <a:p>
            <a:endParaRPr lang="en-GB" b="0" i="0" dirty="0">
              <a:solidFill>
                <a:schemeClr val="accent1">
                  <a:lumMod val="75000"/>
                </a:schemeClr>
              </a:solidFill>
              <a:effectLst/>
            </a:endParaRPr>
          </a:p>
          <a:p>
            <a:pPr algn="l"/>
            <a:r>
              <a:rPr lang="en-GB" b="0" i="0" dirty="0">
                <a:solidFill>
                  <a:schemeClr val="accent1">
                    <a:lumMod val="75000"/>
                  </a:schemeClr>
                </a:solidFill>
                <a:effectLst/>
              </a:rPr>
              <a:t>Now </a:t>
            </a:r>
            <a:r>
              <a:rPr lang="en-GB" dirty="0">
                <a:solidFill>
                  <a:schemeClr val="accent1">
                    <a:lumMod val="75000"/>
                  </a:schemeClr>
                </a:solidFill>
              </a:rPr>
              <a:t>Siwan</a:t>
            </a:r>
            <a:r>
              <a:rPr lang="en-GB" b="0" i="0" dirty="0">
                <a:solidFill>
                  <a:schemeClr val="accent1">
                    <a:lumMod val="75000"/>
                  </a:schemeClr>
                </a:solidFill>
                <a:effectLst/>
              </a:rPr>
              <a:t> has </a:t>
            </a:r>
            <a:r>
              <a:rPr lang="en-GB" dirty="0">
                <a:solidFill>
                  <a:schemeClr val="accent1">
                    <a:lumMod val="75000"/>
                  </a:schemeClr>
                </a:solidFill>
              </a:rPr>
              <a:t>a</a:t>
            </a:r>
            <a:r>
              <a:rPr lang="en-GB" b="0" i="0" dirty="0">
                <a:solidFill>
                  <a:schemeClr val="accent1">
                    <a:lumMod val="75000"/>
                  </a:schemeClr>
                </a:solidFill>
                <a:effectLst/>
              </a:rPr>
              <a:t> work placement at a local community </a:t>
            </a:r>
            <a:r>
              <a:rPr lang="en-GB" dirty="0">
                <a:solidFill>
                  <a:schemeClr val="accent1">
                    <a:lumMod val="75000"/>
                  </a:schemeClr>
                </a:solidFill>
              </a:rPr>
              <a:t>s</a:t>
            </a:r>
            <a:r>
              <a:rPr lang="en-GB" b="0" i="0" dirty="0">
                <a:solidFill>
                  <a:schemeClr val="accent1">
                    <a:lumMod val="75000"/>
                  </a:schemeClr>
                </a:solidFill>
                <a:effectLst/>
              </a:rPr>
              <a:t>ervices office and </a:t>
            </a:r>
            <a:r>
              <a:rPr lang="en-GB" dirty="0">
                <a:solidFill>
                  <a:schemeClr val="accent1">
                    <a:lumMod val="75000"/>
                  </a:schemeClr>
                </a:solidFill>
              </a:rPr>
              <a:t>hopes</a:t>
            </a:r>
            <a:r>
              <a:rPr lang="en-GB" b="0" i="0" dirty="0">
                <a:solidFill>
                  <a:schemeClr val="accent1">
                    <a:lumMod val="75000"/>
                  </a:schemeClr>
                </a:solidFill>
                <a:effectLst/>
              </a:rPr>
              <a:t> to get a qualification in customer service. Her tasks include administrative duties</a:t>
            </a:r>
            <a:r>
              <a:rPr lang="en-GB" dirty="0">
                <a:solidFill>
                  <a:schemeClr val="accent1">
                    <a:lumMod val="75000"/>
                  </a:schemeClr>
                </a:solidFill>
              </a:rPr>
              <a:t> and answering the phone.</a:t>
            </a:r>
            <a:r>
              <a:rPr lang="en-GB" b="0" i="0" dirty="0">
                <a:solidFill>
                  <a:schemeClr val="accent1">
                    <a:lumMod val="75000"/>
                  </a:schemeClr>
                </a:solidFill>
                <a:effectLst/>
              </a:rPr>
              <a:t> As well as her work placement, she receives regular supervision and is encouraged to discuss what she likes and dislikes and where she would like to improve.</a:t>
            </a:r>
          </a:p>
          <a:p>
            <a:pPr algn="l"/>
            <a:endParaRPr lang="en-GB" b="0" i="0" dirty="0">
              <a:solidFill>
                <a:schemeClr val="accent1">
                  <a:lumMod val="75000"/>
                </a:schemeClr>
              </a:solidFill>
              <a:effectLst/>
            </a:endParaRPr>
          </a:p>
          <a:p>
            <a:pPr algn="l"/>
            <a:r>
              <a:rPr lang="en-GB" dirty="0">
                <a:solidFill>
                  <a:schemeClr val="accent1">
                    <a:lumMod val="75000"/>
                  </a:schemeClr>
                </a:solidFill>
              </a:rPr>
              <a:t>During a recent supervision meeting,</a:t>
            </a:r>
            <a:r>
              <a:rPr lang="en-GB" b="0" i="0" dirty="0">
                <a:solidFill>
                  <a:schemeClr val="accent1">
                    <a:lumMod val="75000"/>
                  </a:schemeClr>
                </a:solidFill>
                <a:effectLst/>
              </a:rPr>
              <a:t> Siwan said: “It’s really good in the office. I answer the phone; I like it. I have to develop patience, we’re working on it together. I like being busy. I’m proud of myself.”</a:t>
            </a:r>
          </a:p>
        </p:txBody>
      </p:sp>
      <p:sp>
        <p:nvSpPr>
          <p:cNvPr id="6" name="Rectangle 5">
            <a:extLst>
              <a:ext uri="{FF2B5EF4-FFF2-40B4-BE49-F238E27FC236}">
                <a16:creationId xmlns:a16="http://schemas.microsoft.com/office/drawing/2014/main" id="{417F9E8B-6343-4C07-AF37-1A0FD91A61B3}"/>
              </a:ext>
            </a:extLst>
          </p:cNvPr>
          <p:cNvSpPr/>
          <p:nvPr/>
        </p:nvSpPr>
        <p:spPr>
          <a:xfrm>
            <a:off x="531293" y="540657"/>
            <a:ext cx="8883231" cy="523220"/>
          </a:xfrm>
          <a:prstGeom prst="rect">
            <a:avLst/>
          </a:prstGeom>
        </p:spPr>
        <p:txBody>
          <a:bodyPr wrap="square">
            <a:spAutoFit/>
          </a:bodyPr>
          <a:lstStyle/>
          <a:p>
            <a:r>
              <a:rPr lang="en-US" sz="2800" dirty="0">
                <a:ln w="0"/>
                <a:solidFill>
                  <a:schemeClr val="bg2"/>
                </a:solidFill>
              </a:rPr>
              <a:t>Active support in action</a:t>
            </a:r>
          </a:p>
        </p:txBody>
      </p:sp>
    </p:spTree>
    <p:extLst>
      <p:ext uri="{BB962C8B-B14F-4D97-AF65-F5344CB8AC3E}">
        <p14:creationId xmlns:p14="http://schemas.microsoft.com/office/powerpoint/2010/main" val="28023488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457200" y="570898"/>
            <a:ext cx="8883231" cy="523220"/>
          </a:xfrm>
          <a:prstGeom prst="rect">
            <a:avLst/>
          </a:prstGeom>
        </p:spPr>
        <p:txBody>
          <a:bodyPr wrap="square">
            <a:spAutoFit/>
          </a:bodyPr>
          <a:lstStyle/>
          <a:p>
            <a:r>
              <a:rPr lang="en-US" sz="2800" dirty="0">
                <a:ln w="0"/>
                <a:solidFill>
                  <a:schemeClr val="bg2"/>
                </a:solidFill>
              </a:rPr>
              <a:t>Restorative approach</a:t>
            </a:r>
          </a:p>
        </p:txBody>
      </p:sp>
      <p:sp>
        <p:nvSpPr>
          <p:cNvPr id="11" name="TextBox 10">
            <a:extLst>
              <a:ext uri="{FF2B5EF4-FFF2-40B4-BE49-F238E27FC236}">
                <a16:creationId xmlns:a16="http://schemas.microsoft.com/office/drawing/2014/main" id="{AC4F239C-D31C-4FC0-A4B0-FA8B3386D0E8}"/>
              </a:ext>
            </a:extLst>
          </p:cNvPr>
          <p:cNvSpPr txBox="1"/>
          <p:nvPr/>
        </p:nvSpPr>
        <p:spPr>
          <a:xfrm>
            <a:off x="6095999" y="1233488"/>
            <a:ext cx="5654041" cy="5452583"/>
          </a:xfrm>
          <a:prstGeom prst="rect">
            <a:avLst/>
          </a:prstGeom>
          <a:noFill/>
        </p:spPr>
        <p:txBody>
          <a:bodyPr wrap="square">
            <a:spAutoFit/>
          </a:bodyPr>
          <a:lstStyle/>
          <a:p>
            <a:pPr>
              <a:lnSpc>
                <a:spcPct val="107000"/>
              </a:lnSpc>
              <a:spcAft>
                <a:spcPts val="800"/>
              </a:spcAft>
            </a:pPr>
            <a:r>
              <a:rPr lang="en-GB" dirty="0">
                <a:solidFill>
                  <a:schemeClr val="accent1">
                    <a:lumMod val="75000"/>
                  </a:schemeClr>
                </a:solidFill>
                <a:ea typeface="Times New Roman" panose="02020603050405020304" pitchFamily="18" charset="0"/>
                <a:cs typeface="Times New Roman" panose="02020603050405020304" pitchFamily="18" charset="0"/>
              </a:rPr>
              <a:t>I</a:t>
            </a:r>
            <a:r>
              <a:rPr lang="en-GB" dirty="0">
                <a:solidFill>
                  <a:schemeClr val="accent1">
                    <a:lumMod val="75000"/>
                  </a:schemeClr>
                </a:solidFill>
                <a:effectLst/>
                <a:ea typeface="Times New Roman" panose="02020603050405020304" pitchFamily="18" charset="0"/>
                <a:cs typeface="Times New Roman" panose="02020603050405020304" pitchFamily="18" charset="0"/>
              </a:rPr>
              <a:t>nterpersonal conflict and behaviour that challenges in any setting can leave two or more individuals feeling angry, hurt, resentful, anxious or even afraid.</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a:lnSpc>
                <a:spcPts val="1875"/>
              </a:lnSpc>
              <a:spcAft>
                <a:spcPts val="800"/>
              </a:spcAft>
            </a:pPr>
            <a:r>
              <a:rPr lang="en-GB" dirty="0">
                <a:solidFill>
                  <a:schemeClr val="accent1">
                    <a:lumMod val="75000"/>
                  </a:schemeClr>
                </a:solidFill>
                <a:effectLst/>
                <a:ea typeface="Times New Roman" panose="02020603050405020304" pitchFamily="18" charset="0"/>
                <a:cs typeface="Times New Roman" panose="02020603050405020304" pitchFamily="18" charset="0"/>
              </a:rPr>
              <a:t>The individuals involved need:</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a </a:t>
            </a:r>
            <a:r>
              <a:rPr lang="en-GB" dirty="0">
                <a:solidFill>
                  <a:schemeClr val="accent1">
                    <a:lumMod val="75000"/>
                  </a:schemeClr>
                </a:solidFill>
                <a:effectLst/>
                <a:ea typeface="Times New Roman" panose="02020603050405020304" pitchFamily="18" charset="0"/>
                <a:cs typeface="Times New Roman" panose="02020603050405020304" pitchFamily="18" charset="0"/>
              </a:rPr>
              <a:t>chance to tell their side of the story – their experience</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express their thoughts and feelings</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understand better how the situation happened</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understand how it can be avoided another time</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to feel understood by the others involved</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an acknowledgement of the harm caused, if not an              apology</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to find a way to move on and feel better about themselves.</a:t>
            </a:r>
            <a:endParaRPr lang="en-GB" sz="1800" dirty="0">
              <a:solidFill>
                <a:schemeClr val="accent1">
                  <a:lumMod val="75000"/>
                </a:schemeClr>
              </a:solidFill>
              <a:effectLst/>
              <a:ea typeface="Times New Roman" panose="02020603050405020304" pitchFamily="18" charset="0"/>
              <a:cs typeface="Times New Roman" panose="02020603050405020304" pitchFamily="18" charset="0"/>
            </a:endParaRPr>
          </a:p>
          <a:p>
            <a:pPr>
              <a:lnSpc>
                <a:spcPct val="107000"/>
              </a:lnSpc>
              <a:spcAft>
                <a:spcPts val="800"/>
              </a:spcAft>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After resolution, individuals feel fairly treated and respected, as they have been trusted to find solutions for themselves and put things right in their own way.</a:t>
            </a:r>
            <a:endParaRPr lang="en-GB" b="1" dirty="0">
              <a:solidFill>
                <a:schemeClr val="accent1">
                  <a:lumMod val="75000"/>
                </a:schemeClr>
              </a:solidFill>
              <a:effectLs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C6D1E490-0D56-4F7D-91D5-504847358143}"/>
              </a:ext>
            </a:extLst>
          </p:cNvPr>
          <p:cNvSpPr txBox="1"/>
          <p:nvPr/>
        </p:nvSpPr>
        <p:spPr>
          <a:xfrm>
            <a:off x="605790" y="3366379"/>
            <a:ext cx="5292090" cy="3444854"/>
          </a:xfrm>
          <a:prstGeom prst="rect">
            <a:avLst/>
          </a:prstGeom>
          <a:noFill/>
        </p:spPr>
        <p:txBody>
          <a:bodyPr wrap="square">
            <a:spAutoFit/>
          </a:bodyPr>
          <a:lstStyle/>
          <a:p>
            <a:pPr>
              <a:lnSpc>
                <a:spcPct val="107000"/>
              </a:lnSpc>
              <a:spcAft>
                <a:spcPts val="80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A restorative approach: </a:t>
            </a:r>
          </a:p>
          <a:p>
            <a:pPr marL="285750" indent="-285750">
              <a:lnSpc>
                <a:spcPct val="107000"/>
              </a:lnSpc>
              <a:spcAft>
                <a:spcPts val="800"/>
              </a:spcAft>
              <a:buFont typeface="Arial" panose="020B0604020202020204" pitchFamily="34" charset="0"/>
              <a:buChar char="•"/>
            </a:pPr>
            <a:r>
              <a:rPr lang="en-GB" sz="1800" dirty="0">
                <a:solidFill>
                  <a:schemeClr val="accent1">
                    <a:lumMod val="75000"/>
                  </a:schemeClr>
                </a:solidFill>
                <a:effectLst/>
                <a:ea typeface="Calibri" panose="020F0502020204030204" pitchFamily="34" charset="0"/>
                <a:cs typeface="Times New Roman" panose="02020603050405020304" pitchFamily="18" charset="0"/>
              </a:rPr>
              <a:t>is a way of working with conflict that puts the focus on repairing the harm that has been done</a:t>
            </a:r>
          </a:p>
          <a:p>
            <a:pPr marL="285750" indent="-285750">
              <a:lnSpc>
                <a:spcPct val="107000"/>
              </a:lnSpc>
              <a:spcAft>
                <a:spcPts val="800"/>
              </a:spcAft>
              <a:buFont typeface="Arial" panose="020B0604020202020204" pitchFamily="34" charset="0"/>
              <a:buChar char="•"/>
            </a:pPr>
            <a:r>
              <a:rPr lang="en-GB" sz="1800" dirty="0">
                <a:solidFill>
                  <a:schemeClr val="accent1">
                    <a:lumMod val="75000"/>
                  </a:schemeClr>
                </a:solidFill>
                <a:effectLst/>
                <a:ea typeface="Calibri" panose="020F0502020204030204" pitchFamily="34" charset="0"/>
                <a:cs typeface="Times New Roman" panose="02020603050405020304" pitchFamily="18" charset="0"/>
              </a:rPr>
              <a:t>is an approach to conflict resolution that includes all of the parties involved</a:t>
            </a:r>
          </a:p>
          <a:p>
            <a:pPr marL="285750" indent="-285750">
              <a:lnSpc>
                <a:spcPct val="107000"/>
              </a:lnSpc>
              <a:spcAft>
                <a:spcPts val="800"/>
              </a:spcAft>
              <a:buFont typeface="Arial" panose="020B0604020202020204" pitchFamily="34" charset="0"/>
              <a:buChar char="•"/>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deals with conflicts and behaviour that challenges in a way that ensures the needs of the individuals involved are met</a:t>
            </a:r>
          </a:p>
          <a:p>
            <a:pPr marL="285750" indent="-285750">
              <a:lnSpc>
                <a:spcPct val="107000"/>
              </a:lnSpc>
              <a:spcAft>
                <a:spcPts val="800"/>
              </a:spcAft>
              <a:buFont typeface="Arial" panose="020B0604020202020204" pitchFamily="34" charset="0"/>
              <a:buChar char="•"/>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repairs interpersonal damage and can build connections where there were none previously.</a:t>
            </a:r>
          </a:p>
        </p:txBody>
      </p:sp>
      <p:pic>
        <p:nvPicPr>
          <p:cNvPr id="1028" name="Picture 4" descr="Handshake Images - Public Domain Pictures - Page 1">
            <a:extLst>
              <a:ext uri="{FF2B5EF4-FFF2-40B4-BE49-F238E27FC236}">
                <a16:creationId xmlns:a16="http://schemas.microsoft.com/office/drawing/2014/main" id="{39A672BD-B994-4F41-8A84-7195ADAE7C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0965" y="1339745"/>
            <a:ext cx="2981739" cy="1992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901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384866" y="604586"/>
            <a:ext cx="8883231" cy="523220"/>
          </a:xfrm>
          <a:prstGeom prst="rect">
            <a:avLst/>
          </a:prstGeom>
        </p:spPr>
        <p:txBody>
          <a:bodyPr wrap="square">
            <a:spAutoFit/>
          </a:bodyPr>
          <a:lstStyle/>
          <a:p>
            <a:r>
              <a:rPr lang="en-US" sz="2800" dirty="0">
                <a:ln w="0"/>
                <a:solidFill>
                  <a:schemeClr val="bg2"/>
                </a:solidFill>
              </a:rPr>
              <a:t> The restorative approach in action</a:t>
            </a:r>
          </a:p>
        </p:txBody>
      </p:sp>
      <p:sp>
        <p:nvSpPr>
          <p:cNvPr id="8" name="TextBox 7">
            <a:extLst>
              <a:ext uri="{FF2B5EF4-FFF2-40B4-BE49-F238E27FC236}">
                <a16:creationId xmlns:a16="http://schemas.microsoft.com/office/drawing/2014/main" id="{314C1931-F6FC-4EAB-90D1-BDDAF4F047E2}"/>
              </a:ext>
            </a:extLst>
          </p:cNvPr>
          <p:cNvSpPr txBox="1"/>
          <p:nvPr/>
        </p:nvSpPr>
        <p:spPr>
          <a:xfrm>
            <a:off x="522026" y="1187768"/>
            <a:ext cx="11239444" cy="5724644"/>
          </a:xfrm>
          <a:prstGeom prst="rect">
            <a:avLst/>
          </a:prstGeom>
          <a:noFill/>
        </p:spPr>
        <p:txBody>
          <a:bodyPr wrap="square">
            <a:spAutoFit/>
          </a:bodyPr>
          <a:lstStyle/>
          <a:p>
            <a:pPr algn="l" fontAlgn="base">
              <a:spcAft>
                <a:spcPts val="600"/>
              </a:spcAft>
            </a:pPr>
            <a:r>
              <a:rPr lang="en-GB" sz="1600" b="0" i="0" dirty="0">
                <a:solidFill>
                  <a:schemeClr val="accent1">
                    <a:lumMod val="75000"/>
                  </a:schemeClr>
                </a:solidFill>
                <a:effectLst/>
              </a:rPr>
              <a:t>Josef has lived </a:t>
            </a:r>
            <a:r>
              <a:rPr lang="en-GB" sz="1600" dirty="0">
                <a:solidFill>
                  <a:schemeClr val="accent1">
                    <a:lumMod val="75000"/>
                  </a:schemeClr>
                </a:solidFill>
              </a:rPr>
              <a:t>in sheltered accommodation</a:t>
            </a:r>
            <a:r>
              <a:rPr lang="en-GB" sz="1600" b="0" i="0" dirty="0">
                <a:solidFill>
                  <a:schemeClr val="accent1">
                    <a:lumMod val="75000"/>
                  </a:schemeClr>
                </a:solidFill>
                <a:effectLst/>
              </a:rPr>
              <a:t> for three-and-a-half years.  </a:t>
            </a:r>
            <a:r>
              <a:rPr lang="en-GB" sz="1600" dirty="0">
                <a:solidFill>
                  <a:schemeClr val="accent1">
                    <a:lumMod val="75000"/>
                  </a:schemeClr>
                </a:solidFill>
              </a:rPr>
              <a:t>Previously, </a:t>
            </a:r>
            <a:r>
              <a:rPr lang="en-GB" sz="1600" b="0" i="0" dirty="0">
                <a:solidFill>
                  <a:schemeClr val="accent1">
                    <a:lumMod val="75000"/>
                  </a:schemeClr>
                </a:solidFill>
                <a:effectLst/>
              </a:rPr>
              <a:t>Josef had a history of homelessne</a:t>
            </a:r>
            <a:r>
              <a:rPr lang="en-GB" sz="1600" dirty="0">
                <a:solidFill>
                  <a:schemeClr val="accent1">
                    <a:lumMod val="75000"/>
                  </a:schemeClr>
                </a:solidFill>
              </a:rPr>
              <a:t>ss</a:t>
            </a:r>
            <a:r>
              <a:rPr lang="en-GB" sz="1600" b="0" i="0" dirty="0">
                <a:solidFill>
                  <a:schemeClr val="accent1">
                    <a:lumMod val="75000"/>
                  </a:schemeClr>
                </a:solidFill>
                <a:effectLst/>
              </a:rPr>
              <a:t>.  </a:t>
            </a:r>
            <a:r>
              <a:rPr lang="en-GB" sz="1600" dirty="0">
                <a:solidFill>
                  <a:schemeClr val="accent1">
                    <a:lumMod val="75000"/>
                  </a:schemeClr>
                </a:solidFill>
              </a:rPr>
              <a:t>Josef</a:t>
            </a:r>
            <a:r>
              <a:rPr lang="en-GB" sz="1600" b="0" i="0" dirty="0">
                <a:solidFill>
                  <a:schemeClr val="accent1">
                    <a:lumMod val="75000"/>
                  </a:schemeClr>
                </a:solidFill>
                <a:effectLst/>
              </a:rPr>
              <a:t> lives with mental health issues which are influenced by substance abuse.  He lives in the same block as Sally.  </a:t>
            </a:r>
          </a:p>
          <a:p>
            <a:pPr algn="l" fontAlgn="base">
              <a:spcAft>
                <a:spcPts val="600"/>
              </a:spcAft>
            </a:pPr>
            <a:r>
              <a:rPr lang="en-GB" sz="1600" b="0" i="0" dirty="0">
                <a:solidFill>
                  <a:schemeClr val="accent1">
                    <a:lumMod val="75000"/>
                  </a:schemeClr>
                </a:solidFill>
                <a:effectLst/>
              </a:rPr>
              <a:t>Sally has experienced a lot of trauma in her life and she sometimes </a:t>
            </a:r>
            <a:r>
              <a:rPr lang="en-GB" sz="1600" dirty="0">
                <a:solidFill>
                  <a:schemeClr val="accent1">
                    <a:lumMod val="75000"/>
                  </a:schemeClr>
                </a:solidFill>
              </a:rPr>
              <a:t>uses</a:t>
            </a:r>
            <a:r>
              <a:rPr lang="en-GB" sz="1600" b="0" i="0" dirty="0">
                <a:solidFill>
                  <a:schemeClr val="accent1">
                    <a:lumMod val="75000"/>
                  </a:schemeClr>
                </a:solidFill>
                <a:effectLst/>
              </a:rPr>
              <a:t> alcohol to cope</a:t>
            </a:r>
            <a:r>
              <a:rPr lang="en-GB" sz="1600" dirty="0">
                <a:solidFill>
                  <a:schemeClr val="accent1">
                    <a:lumMod val="75000"/>
                  </a:schemeClr>
                </a:solidFill>
              </a:rPr>
              <a:t> and, lately, there have been a few occasions</a:t>
            </a:r>
            <a:r>
              <a:rPr lang="en-GB" sz="1600" b="0" i="0" dirty="0">
                <a:solidFill>
                  <a:schemeClr val="accent1">
                    <a:lumMod val="75000"/>
                  </a:schemeClr>
                </a:solidFill>
                <a:effectLst/>
              </a:rPr>
              <a:t> when she has struggled to manage visitors to her flat.  This has had led to her neighbours being affected by late-night noise.</a:t>
            </a:r>
          </a:p>
          <a:p>
            <a:pPr algn="l" fontAlgn="base">
              <a:spcAft>
                <a:spcPts val="600"/>
              </a:spcAft>
            </a:pPr>
            <a:r>
              <a:rPr lang="en-GB" sz="1600" dirty="0">
                <a:solidFill>
                  <a:schemeClr val="accent1">
                    <a:lumMod val="75000"/>
                  </a:schemeClr>
                </a:solidFill>
              </a:rPr>
              <a:t>Josef</a:t>
            </a:r>
            <a:r>
              <a:rPr lang="en-GB" sz="1600" b="0" i="0" dirty="0">
                <a:solidFill>
                  <a:schemeClr val="accent1">
                    <a:lumMod val="75000"/>
                  </a:schemeClr>
                </a:solidFill>
                <a:effectLst/>
              </a:rPr>
              <a:t> reported Sally to John, the manager, after an incident </a:t>
            </a:r>
            <a:r>
              <a:rPr lang="en-GB" sz="1600" dirty="0">
                <a:solidFill>
                  <a:schemeClr val="accent1">
                    <a:lumMod val="75000"/>
                  </a:schemeClr>
                </a:solidFill>
              </a:rPr>
              <a:t>causing</a:t>
            </a:r>
            <a:r>
              <a:rPr lang="en-GB" sz="1600" b="0" i="0" dirty="0">
                <a:solidFill>
                  <a:schemeClr val="accent1">
                    <a:lumMod val="75000"/>
                  </a:schemeClr>
                </a:solidFill>
                <a:effectLst/>
              </a:rPr>
              <a:t> a lot of noise in the early hours. He was really angry that he had been unable to get some sleep and was worried that he would not be able to get up for an important health appointment. </a:t>
            </a:r>
          </a:p>
          <a:p>
            <a:pPr algn="l" fontAlgn="base">
              <a:spcAft>
                <a:spcPts val="600"/>
              </a:spcAft>
            </a:pPr>
            <a:r>
              <a:rPr lang="en-GB" sz="1600" dirty="0">
                <a:solidFill>
                  <a:schemeClr val="accent1">
                    <a:lumMod val="75000"/>
                  </a:schemeClr>
                </a:solidFill>
              </a:rPr>
              <a:t>John (a trained restorative approach facilitator)</a:t>
            </a:r>
            <a:r>
              <a:rPr lang="en-GB" sz="1600" b="0" i="0" dirty="0">
                <a:solidFill>
                  <a:schemeClr val="accent1">
                    <a:lumMod val="75000"/>
                  </a:schemeClr>
                </a:solidFill>
                <a:effectLst/>
              </a:rPr>
              <a:t> listened to Josef’s complaint and asked what happened, what the impact had been and what he would like to happen to put things right.  </a:t>
            </a:r>
            <a:r>
              <a:rPr lang="en-GB" sz="1600" dirty="0">
                <a:solidFill>
                  <a:schemeClr val="accent1">
                    <a:lumMod val="75000"/>
                  </a:schemeClr>
                </a:solidFill>
              </a:rPr>
              <a:t>Josef</a:t>
            </a:r>
            <a:r>
              <a:rPr lang="en-GB" sz="1600" b="0" i="0" dirty="0">
                <a:solidFill>
                  <a:schemeClr val="accent1">
                    <a:lumMod val="75000"/>
                  </a:schemeClr>
                </a:solidFill>
                <a:effectLst/>
              </a:rPr>
              <a:t> felt angry about what had happened and he was concerned that he may return to substance misuse in order to cope.  </a:t>
            </a:r>
            <a:r>
              <a:rPr lang="en-GB" sz="1600" dirty="0">
                <a:solidFill>
                  <a:schemeClr val="accent1">
                    <a:lumMod val="75000"/>
                  </a:schemeClr>
                </a:solidFill>
              </a:rPr>
              <a:t>John</a:t>
            </a:r>
            <a:r>
              <a:rPr lang="en-GB" sz="1600" b="0" i="0" dirty="0">
                <a:solidFill>
                  <a:schemeClr val="accent1">
                    <a:lumMod val="75000"/>
                  </a:schemeClr>
                </a:solidFill>
                <a:effectLst/>
              </a:rPr>
              <a:t> offered to  facilitate an informal restorative meeting between Josef and Sally. </a:t>
            </a:r>
          </a:p>
          <a:p>
            <a:pPr algn="l" fontAlgn="base">
              <a:spcAft>
                <a:spcPts val="600"/>
              </a:spcAft>
            </a:pPr>
            <a:r>
              <a:rPr lang="en-GB" sz="1600" dirty="0">
                <a:solidFill>
                  <a:schemeClr val="accent1">
                    <a:lumMod val="75000"/>
                  </a:schemeClr>
                </a:solidFill>
              </a:rPr>
              <a:t>At the meeting,</a:t>
            </a:r>
            <a:r>
              <a:rPr lang="en-GB" sz="1600" b="0" i="0" dirty="0">
                <a:solidFill>
                  <a:schemeClr val="accent1">
                    <a:lumMod val="75000"/>
                  </a:schemeClr>
                </a:solidFill>
                <a:effectLst/>
              </a:rPr>
              <a:t> </a:t>
            </a:r>
            <a:r>
              <a:rPr lang="en-GB" sz="1600" dirty="0">
                <a:solidFill>
                  <a:schemeClr val="accent1">
                    <a:lumMod val="75000"/>
                  </a:schemeClr>
                </a:solidFill>
              </a:rPr>
              <a:t>Josef </a:t>
            </a:r>
            <a:r>
              <a:rPr lang="en-GB" sz="1600" b="0" i="0" dirty="0">
                <a:solidFill>
                  <a:schemeClr val="accent1">
                    <a:lumMod val="75000"/>
                  </a:schemeClr>
                </a:solidFill>
                <a:effectLst/>
              </a:rPr>
              <a:t>explained that Sally and her friends had woken him up with their noise.  Sally acknowledged that sometimes when she drinks alcohol she can become aggressive and noisy and has now decided to not drink in her flat with her friends.</a:t>
            </a:r>
          </a:p>
          <a:p>
            <a:pPr algn="l" fontAlgn="base">
              <a:spcAft>
                <a:spcPts val="600"/>
              </a:spcAft>
            </a:pPr>
            <a:r>
              <a:rPr lang="en-GB" sz="1600" dirty="0">
                <a:solidFill>
                  <a:schemeClr val="accent1">
                    <a:lumMod val="75000"/>
                  </a:schemeClr>
                </a:solidFill>
              </a:rPr>
              <a:t>Josef</a:t>
            </a:r>
            <a:r>
              <a:rPr lang="en-GB" sz="1600" b="0" i="0" dirty="0">
                <a:solidFill>
                  <a:schemeClr val="accent1">
                    <a:lumMod val="75000"/>
                  </a:schemeClr>
                </a:solidFill>
                <a:effectLst/>
              </a:rPr>
              <a:t> and Sally apologised to each other for what happened and how they individually responded to the incident.  They both felt that they wanted to be able to live alongside each other without conflict and to acknowledge each other when their paths cross.  They felt that the meeting had helped them to both understand more of the other person’s point of view; and also that there was a clear agreement of what they could both do moving forward to avoid it from happening again.</a:t>
            </a:r>
          </a:p>
          <a:p>
            <a:pPr algn="l" fontAlgn="base"/>
            <a:r>
              <a:rPr lang="en-GB" sz="1600" b="0" i="0" dirty="0">
                <a:solidFill>
                  <a:schemeClr val="accent1">
                    <a:lumMod val="75000"/>
                  </a:schemeClr>
                </a:solidFill>
                <a:effectLst/>
              </a:rPr>
              <a:t>There have been no further reports of noise or anti-social behaviour involving either Josef or Sally.</a:t>
            </a:r>
          </a:p>
        </p:txBody>
      </p:sp>
    </p:spTree>
    <p:extLst>
      <p:ext uri="{BB962C8B-B14F-4D97-AF65-F5344CB8AC3E}">
        <p14:creationId xmlns:p14="http://schemas.microsoft.com/office/powerpoint/2010/main" val="4151122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7" y="559468"/>
            <a:ext cx="8883231" cy="523220"/>
          </a:xfrm>
          <a:prstGeom prst="rect">
            <a:avLst/>
          </a:prstGeom>
        </p:spPr>
        <p:txBody>
          <a:bodyPr wrap="square">
            <a:spAutoFit/>
          </a:bodyPr>
          <a:lstStyle/>
          <a:p>
            <a:r>
              <a:rPr lang="en-US" sz="2800" dirty="0">
                <a:ln w="0"/>
                <a:solidFill>
                  <a:schemeClr val="bg2"/>
                </a:solidFill>
              </a:rPr>
              <a:t>The Butterfly Scheme</a:t>
            </a:r>
          </a:p>
        </p:txBody>
      </p:sp>
      <p:sp>
        <p:nvSpPr>
          <p:cNvPr id="4" name="TextBox 3">
            <a:extLst>
              <a:ext uri="{FF2B5EF4-FFF2-40B4-BE49-F238E27FC236}">
                <a16:creationId xmlns:a16="http://schemas.microsoft.com/office/drawing/2014/main" id="{9DE4F8C6-3365-4537-BE76-C73029BA5DA4}"/>
              </a:ext>
            </a:extLst>
          </p:cNvPr>
          <p:cNvSpPr txBox="1"/>
          <p:nvPr/>
        </p:nvSpPr>
        <p:spPr>
          <a:xfrm>
            <a:off x="522027" y="3165268"/>
            <a:ext cx="4930084" cy="3342262"/>
          </a:xfrm>
          <a:prstGeom prst="rect">
            <a:avLst/>
          </a:prstGeom>
          <a:noFill/>
        </p:spPr>
        <p:txBody>
          <a:bodyPr wrap="square">
            <a:spAutoFit/>
          </a:bodyPr>
          <a:lstStyle/>
          <a:p>
            <a:pPr>
              <a:lnSpc>
                <a:spcPct val="107000"/>
              </a:lnSpc>
              <a:spcAft>
                <a:spcPts val="120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The Butterfly Scheme provides a system of hospital care for individuals living with dementia or who simply find that their memory isn't as reliable as it used to be.</a:t>
            </a:r>
          </a:p>
          <a:p>
            <a:pPr>
              <a:lnSpc>
                <a:spcPct val="107000"/>
              </a:lnSpc>
              <a:spcAft>
                <a:spcPts val="1200"/>
              </a:spcAft>
            </a:pPr>
            <a:r>
              <a:rPr lang="en-GB" dirty="0">
                <a:solidFill>
                  <a:schemeClr val="accent1">
                    <a:lumMod val="75000"/>
                  </a:schemeClr>
                </a:solidFill>
                <a:ea typeface="Calibri" panose="020F0502020204030204" pitchFamily="34" charset="0"/>
                <a:cs typeface="Times New Roman" panose="02020603050405020304" pitchFamily="18" charset="0"/>
              </a:rPr>
              <a:t>M</a:t>
            </a:r>
            <a:r>
              <a:rPr lang="en-GB" sz="1800" dirty="0">
                <a:solidFill>
                  <a:schemeClr val="accent1">
                    <a:lumMod val="75000"/>
                  </a:schemeClr>
                </a:solidFill>
                <a:effectLst/>
                <a:ea typeface="Calibri" panose="020F0502020204030204" pitchFamily="34" charset="0"/>
                <a:cs typeface="Times New Roman" panose="02020603050405020304" pitchFamily="18" charset="0"/>
              </a:rPr>
              <a:t>emory impairment can make hospitalisation distressing for these individuals, but it needn't be.</a:t>
            </a:r>
          </a:p>
          <a:p>
            <a:pPr>
              <a:lnSpc>
                <a:spcPct val="107000"/>
              </a:lnSpc>
              <a:spcAft>
                <a:spcPts val="800"/>
              </a:spcAft>
            </a:pPr>
            <a:r>
              <a:rPr lang="en-GB" dirty="0">
                <a:solidFill>
                  <a:schemeClr val="accent1">
                    <a:lumMod val="75000"/>
                  </a:schemeClr>
                </a:solidFill>
                <a:ea typeface="Calibri" panose="020F0502020204030204" pitchFamily="34" charset="0"/>
                <a:cs typeface="Times New Roman" panose="02020603050405020304" pitchFamily="18" charset="0"/>
              </a:rPr>
              <a:t>The Butterfly Scheme uses an approach which is person-centred and allows individuals to be themselves.  </a:t>
            </a:r>
          </a:p>
        </p:txBody>
      </p:sp>
      <p:pic>
        <p:nvPicPr>
          <p:cNvPr id="1028" name="Picture 4" descr="Butterfly, Artistic, Abstract, Insect">
            <a:extLst>
              <a:ext uri="{FF2B5EF4-FFF2-40B4-BE49-F238E27FC236}">
                <a16:creationId xmlns:a16="http://schemas.microsoft.com/office/drawing/2014/main" id="{F9FD39AD-B785-4BA4-86E3-CBFF791A20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1594" y="1398256"/>
            <a:ext cx="1539141" cy="15621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A58347C-4F43-48D1-BD83-61551A034DCF}"/>
              </a:ext>
            </a:extLst>
          </p:cNvPr>
          <p:cNvSpPr txBox="1"/>
          <p:nvPr/>
        </p:nvSpPr>
        <p:spPr>
          <a:xfrm>
            <a:off x="5717801" y="1672039"/>
            <a:ext cx="5952172" cy="4835491"/>
          </a:xfrm>
          <a:prstGeom prst="rect">
            <a:avLst/>
          </a:prstGeom>
          <a:noFill/>
        </p:spPr>
        <p:txBody>
          <a:bodyPr wrap="square">
            <a:spAutoFit/>
          </a:bodyPr>
          <a:lstStyle/>
          <a:p>
            <a:pPr>
              <a:lnSpc>
                <a:spcPct val="107000"/>
              </a:lnSpc>
              <a:spcAft>
                <a:spcPts val="120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The </a:t>
            </a:r>
            <a:r>
              <a:rPr lang="en-GB" dirty="0">
                <a:solidFill>
                  <a:schemeClr val="accent1">
                    <a:lumMod val="75000"/>
                  </a:schemeClr>
                </a:solidFill>
                <a:ea typeface="Calibri" panose="020F0502020204030204" pitchFamily="34" charset="0"/>
                <a:cs typeface="Times New Roman" panose="02020603050405020304" pitchFamily="18" charset="0"/>
              </a:rPr>
              <a:t>approach</a:t>
            </a:r>
            <a:r>
              <a:rPr lang="en-GB" sz="1800" dirty="0">
                <a:solidFill>
                  <a:schemeClr val="accent1">
                    <a:lumMod val="75000"/>
                  </a:schemeClr>
                </a:solidFill>
                <a:effectLst/>
                <a:ea typeface="Calibri" panose="020F0502020204030204" pitchFamily="34" charset="0"/>
                <a:cs typeface="Times New Roman" panose="02020603050405020304" pitchFamily="18" charset="0"/>
              </a:rPr>
              <a:t> values emotional intelligence, domestic household living, and the core belief that everyone living with a dementia has a unique story which has meaning and matters.</a:t>
            </a:r>
          </a:p>
          <a:p>
            <a:pPr>
              <a:lnSpc>
                <a:spcPct val="107000"/>
              </a:lnSpc>
              <a:spcAft>
                <a:spcPts val="1200"/>
              </a:spcAft>
            </a:pPr>
            <a:r>
              <a:rPr lang="en-GB" sz="1800" dirty="0">
                <a:solidFill>
                  <a:schemeClr val="accent1">
                    <a:lumMod val="75000"/>
                  </a:schemeClr>
                </a:solidFill>
                <a:effectLst/>
                <a:ea typeface="Calibri" panose="020F0502020204030204" pitchFamily="34" charset="0"/>
              </a:rPr>
              <a:t>Over 150 hospitals across the UK have the Butterfly Scheme in place</a:t>
            </a:r>
          </a:p>
          <a:p>
            <a:pPr>
              <a:lnSpc>
                <a:spcPct val="107000"/>
              </a:lnSpc>
              <a:spcAft>
                <a:spcPts val="1200"/>
              </a:spcAft>
            </a:pPr>
            <a:r>
              <a:rPr lang="en-GB" sz="1800" dirty="0">
                <a:solidFill>
                  <a:schemeClr val="accent1">
                    <a:lumMod val="75000"/>
                  </a:schemeClr>
                </a:solidFill>
                <a:effectLst/>
                <a:ea typeface="Times New Roman" panose="02020603050405020304" pitchFamily="18" charset="0"/>
              </a:rPr>
              <a:t>In member hospitals, the Butterfly Scheme is available to anyone who needs memory support. </a:t>
            </a:r>
          </a:p>
          <a:p>
            <a:pPr>
              <a:lnSpc>
                <a:spcPct val="107000"/>
              </a:lnSpc>
              <a:spcAft>
                <a:spcPts val="1200"/>
              </a:spcAft>
            </a:pPr>
            <a:r>
              <a:rPr lang="en-GB" sz="1800" dirty="0">
                <a:solidFill>
                  <a:schemeClr val="accent1">
                    <a:lumMod val="75000"/>
                  </a:schemeClr>
                </a:solidFill>
                <a:effectLst/>
                <a:ea typeface="Times New Roman" panose="02020603050405020304" pitchFamily="18" charset="0"/>
              </a:rPr>
              <a:t>Staff are trained to use a system of care which promotes safety and well-being, regardless of how reliable an individual’s memory is.</a:t>
            </a:r>
          </a:p>
          <a:p>
            <a:pPr>
              <a:lnSpc>
                <a:spcPct val="107000"/>
              </a:lnSpc>
              <a:spcAft>
                <a:spcPts val="800"/>
              </a:spcAft>
            </a:pPr>
            <a:r>
              <a:rPr lang="en-GB" dirty="0">
                <a:solidFill>
                  <a:schemeClr val="accent1">
                    <a:lumMod val="75000"/>
                  </a:schemeClr>
                </a:solidFill>
                <a:ea typeface="Times New Roman" panose="02020603050405020304" pitchFamily="18" charset="0"/>
              </a:rPr>
              <a:t>If an individual or their family member</a:t>
            </a:r>
            <a:r>
              <a:rPr lang="en-GB" sz="1800" dirty="0">
                <a:solidFill>
                  <a:schemeClr val="accent1">
                    <a:lumMod val="75000"/>
                  </a:schemeClr>
                </a:solidFill>
                <a:effectLst/>
                <a:ea typeface="Times New Roman" panose="02020603050405020304" pitchFamily="18" charset="0"/>
              </a:rPr>
              <a:t> request that care,  a special butterfly symbol is displayed on the case notes; the staff then know what to do to support the individual.</a:t>
            </a:r>
          </a:p>
        </p:txBody>
      </p:sp>
    </p:spTree>
    <p:extLst>
      <p:ext uri="{BB962C8B-B14F-4D97-AF65-F5344CB8AC3E}">
        <p14:creationId xmlns:p14="http://schemas.microsoft.com/office/powerpoint/2010/main" val="3334075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47389"/>
            <a:ext cx="8883231" cy="523220"/>
          </a:xfrm>
          <a:prstGeom prst="rect">
            <a:avLst/>
          </a:prstGeom>
        </p:spPr>
        <p:txBody>
          <a:bodyPr wrap="square">
            <a:spAutoFit/>
          </a:bodyPr>
          <a:lstStyle/>
          <a:p>
            <a:r>
              <a:rPr lang="en-US" sz="2800" dirty="0">
                <a:ln w="0"/>
                <a:solidFill>
                  <a:schemeClr val="bg2"/>
                </a:solidFill>
              </a:rPr>
              <a:t>The Butterfly Scheme</a:t>
            </a:r>
          </a:p>
        </p:txBody>
      </p:sp>
      <p:sp>
        <p:nvSpPr>
          <p:cNvPr id="8" name="TextBox 7">
            <a:extLst>
              <a:ext uri="{FF2B5EF4-FFF2-40B4-BE49-F238E27FC236}">
                <a16:creationId xmlns:a16="http://schemas.microsoft.com/office/drawing/2014/main" id="{9A58347C-4F43-48D1-BD83-61551A034DCF}"/>
              </a:ext>
            </a:extLst>
          </p:cNvPr>
          <p:cNvSpPr txBox="1"/>
          <p:nvPr/>
        </p:nvSpPr>
        <p:spPr>
          <a:xfrm>
            <a:off x="5539409" y="1340788"/>
            <a:ext cx="6130565" cy="5293757"/>
          </a:xfrm>
          <a:prstGeom prst="rect">
            <a:avLst/>
          </a:prstGeom>
          <a:noFill/>
        </p:spPr>
        <p:txBody>
          <a:bodyPr wrap="square">
            <a:spAutoFit/>
          </a:bodyPr>
          <a:lstStyle/>
          <a:p>
            <a:pPr>
              <a:spcAft>
                <a:spcPts val="1200"/>
              </a:spcAft>
            </a:pPr>
            <a:r>
              <a:rPr lang="en-GB" sz="1800" dirty="0">
                <a:solidFill>
                  <a:schemeClr val="accent1">
                    <a:lumMod val="75000"/>
                  </a:schemeClr>
                </a:solidFill>
                <a:effectLst/>
                <a:ea typeface="Times New Roman" panose="02020603050405020304" pitchFamily="18" charset="0"/>
              </a:rPr>
              <a:t>Also:</a:t>
            </a:r>
          </a:p>
          <a:p>
            <a:pPr marL="285750" indent="-285750">
              <a:spcAft>
                <a:spcPts val="1200"/>
              </a:spcAft>
              <a:buFont typeface="Arial" panose="020B0604020202020204" pitchFamily="34" charset="0"/>
              <a:buChar char="•"/>
            </a:pPr>
            <a:r>
              <a:rPr lang="en-GB" sz="1800" dirty="0">
                <a:solidFill>
                  <a:schemeClr val="accent1">
                    <a:lumMod val="75000"/>
                  </a:schemeClr>
                </a:solidFill>
                <a:effectLst/>
                <a:latin typeface="Arial" panose="020B0604020202020204" pitchFamily="34" charset="0"/>
                <a:ea typeface="Times New Roman" panose="02020603050405020304" pitchFamily="18" charset="0"/>
                <a:cs typeface="Times New Roman" panose="02020603050405020304" pitchFamily="18" charset="0"/>
              </a:rPr>
              <a:t>Family and friends fill in a carer sheet, offering hints and tips which will make life easier for the individual and also for the care team</a:t>
            </a:r>
            <a:r>
              <a:rPr lang="en-GB"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 T</a:t>
            </a:r>
            <a:r>
              <a:rPr lang="en-GB" sz="1800" dirty="0">
                <a:solidFill>
                  <a:schemeClr val="accent1">
                    <a:lumMod val="75000"/>
                  </a:schemeClr>
                </a:solidFill>
                <a:effectLst/>
                <a:latin typeface="Arial" panose="020B0604020202020204" pitchFamily="34" charset="0"/>
                <a:ea typeface="Times New Roman" panose="02020603050405020304" pitchFamily="18" charset="0"/>
                <a:cs typeface="Times New Roman" panose="02020603050405020304" pitchFamily="18" charset="0"/>
              </a:rPr>
              <a:t>he carer sheet sits with the care notes (partnership working).</a:t>
            </a:r>
            <a:endParaRPr lang="en-GB" sz="1800" dirty="0">
              <a:solidFill>
                <a:schemeClr val="accent1">
                  <a:lumMod val="75000"/>
                </a:schemeClr>
              </a:solidFill>
              <a:effectLst/>
              <a:ea typeface="Times New Roman" panose="02020603050405020304" pitchFamily="18" charset="0"/>
            </a:endParaRPr>
          </a:p>
          <a:p>
            <a:pPr marL="285750" indent="-285750">
              <a:spcAft>
                <a:spcPts val="1200"/>
              </a:spcAft>
              <a:buFont typeface="Arial" panose="020B0604020202020204" pitchFamily="34" charset="0"/>
              <a:buChar char="•"/>
            </a:pPr>
            <a:r>
              <a:rPr lang="en-GB" sz="1800" dirty="0">
                <a:solidFill>
                  <a:schemeClr val="accent1">
                    <a:lumMod val="75000"/>
                  </a:schemeClr>
                </a:solidFill>
                <a:effectLst/>
                <a:ea typeface="Times New Roman" panose="02020603050405020304" pitchFamily="18" charset="0"/>
              </a:rPr>
              <a:t>The environment </a:t>
            </a:r>
            <a:r>
              <a:rPr lang="en-GB" dirty="0">
                <a:solidFill>
                  <a:schemeClr val="accent1">
                    <a:lumMod val="75000"/>
                  </a:schemeClr>
                </a:solidFill>
                <a:ea typeface="Times New Roman" panose="02020603050405020304" pitchFamily="18" charset="0"/>
              </a:rPr>
              <a:t>is</a:t>
            </a:r>
            <a:r>
              <a:rPr lang="en-GB" sz="1800" dirty="0">
                <a:solidFill>
                  <a:schemeClr val="accent1">
                    <a:lumMod val="75000"/>
                  </a:schemeClr>
                </a:solidFill>
                <a:effectLst/>
                <a:ea typeface="Times New Roman" panose="02020603050405020304" pitchFamily="18" charset="0"/>
              </a:rPr>
              <a:t> laid out in a way which allows the individual to access key items and function as well as possible in unfamiliar surroundings.</a:t>
            </a:r>
          </a:p>
          <a:p>
            <a:pPr marL="285750" indent="-285750">
              <a:spcAft>
                <a:spcPts val="1200"/>
              </a:spcAft>
              <a:buFont typeface="Arial" panose="020B0604020202020204" pitchFamily="34" charset="0"/>
              <a:buChar char="•"/>
            </a:pPr>
            <a:r>
              <a:rPr lang="en-GB" sz="1800" dirty="0">
                <a:solidFill>
                  <a:schemeClr val="accent1">
                    <a:lumMod val="75000"/>
                  </a:schemeClr>
                </a:solidFill>
                <a:effectLst/>
                <a:ea typeface="Times New Roman" panose="02020603050405020304" pitchFamily="18" charset="0"/>
              </a:rPr>
              <a:t>Staff may anticipate help and support that the individual may be useful in the unfamiliar surroundings and routines of a hospital.</a:t>
            </a:r>
          </a:p>
          <a:p>
            <a:pPr marL="285750" indent="-285750">
              <a:spcAft>
                <a:spcPts val="1200"/>
              </a:spcAft>
              <a:buFont typeface="Arial" panose="020B0604020202020204" pitchFamily="34" charset="0"/>
              <a:buChar char="•"/>
            </a:pPr>
            <a:r>
              <a:rPr lang="en-GB" sz="1800" dirty="0">
                <a:solidFill>
                  <a:schemeClr val="accent1">
                    <a:lumMod val="75000"/>
                  </a:schemeClr>
                </a:solidFill>
                <a:effectLst/>
                <a:ea typeface="Times New Roman" panose="02020603050405020304" pitchFamily="18" charset="0"/>
              </a:rPr>
              <a:t>Staff understand the difficulties the individual may have in giving </a:t>
            </a:r>
            <a:r>
              <a:rPr lang="en-GB" dirty="0">
                <a:solidFill>
                  <a:schemeClr val="accent1">
                    <a:lumMod val="75000"/>
                  </a:schemeClr>
                </a:solidFill>
                <a:ea typeface="Times New Roman" panose="02020603050405020304" pitchFamily="18" charset="0"/>
              </a:rPr>
              <a:t>information.</a:t>
            </a:r>
            <a:endParaRPr lang="en-GB" sz="1800" dirty="0">
              <a:solidFill>
                <a:schemeClr val="accent1">
                  <a:lumMod val="75000"/>
                </a:schemeClr>
              </a:solidFill>
              <a:effectLst/>
              <a:ea typeface="Times New Roman" panose="02020603050405020304" pitchFamily="18" charset="0"/>
            </a:endParaRPr>
          </a:p>
          <a:p>
            <a:pPr marL="285750" indent="-285750">
              <a:buFont typeface="Arial" panose="020B0604020202020204" pitchFamily="34" charset="0"/>
              <a:buChar char="•"/>
            </a:pPr>
            <a:r>
              <a:rPr lang="en-GB" dirty="0">
                <a:solidFill>
                  <a:schemeClr val="accent1">
                    <a:lumMod val="75000"/>
                  </a:schemeClr>
                </a:solidFill>
                <a:ea typeface="Times New Roman" panose="02020603050405020304" pitchFamily="18" charset="0"/>
              </a:rPr>
              <a:t>W</a:t>
            </a:r>
            <a:r>
              <a:rPr lang="en-GB" sz="1800" dirty="0">
                <a:solidFill>
                  <a:schemeClr val="accent1">
                    <a:lumMod val="75000"/>
                  </a:schemeClr>
                </a:solidFill>
                <a:effectLst/>
                <a:ea typeface="Times New Roman" panose="02020603050405020304" pitchFamily="18" charset="0"/>
              </a:rPr>
              <a:t>hen advising the individual of any actions required, staff are aware of the need to provide suitable support to enable those actions to be carried out.</a:t>
            </a:r>
          </a:p>
        </p:txBody>
      </p:sp>
      <p:sp>
        <p:nvSpPr>
          <p:cNvPr id="2" name="TextBox 1">
            <a:extLst>
              <a:ext uri="{FF2B5EF4-FFF2-40B4-BE49-F238E27FC236}">
                <a16:creationId xmlns:a16="http://schemas.microsoft.com/office/drawing/2014/main" id="{46757859-9E2E-45A0-87A8-E798EFEF7271}"/>
              </a:ext>
            </a:extLst>
          </p:cNvPr>
          <p:cNvSpPr txBox="1"/>
          <p:nvPr/>
        </p:nvSpPr>
        <p:spPr>
          <a:xfrm>
            <a:off x="522026" y="3310558"/>
            <a:ext cx="5017383" cy="3323987"/>
          </a:xfrm>
          <a:prstGeom prst="rect">
            <a:avLst/>
          </a:prstGeom>
          <a:noFill/>
        </p:spPr>
        <p:txBody>
          <a:bodyPr wrap="square" rtlCol="0">
            <a:spAutoFit/>
          </a:bodyPr>
          <a:lstStyle/>
          <a:p>
            <a:pPr>
              <a:spcAft>
                <a:spcPts val="1200"/>
              </a:spcAft>
            </a:pPr>
            <a:r>
              <a:rPr lang="en-GB" dirty="0">
                <a:solidFill>
                  <a:schemeClr val="accent1">
                    <a:lumMod val="75000"/>
                  </a:schemeClr>
                </a:solidFill>
              </a:rPr>
              <a:t>There are many benefits of the Butterfly scheme.</a:t>
            </a:r>
          </a:p>
          <a:p>
            <a:pPr>
              <a:spcAft>
                <a:spcPts val="1200"/>
              </a:spcAft>
            </a:pPr>
            <a:r>
              <a:rPr lang="en-GB" sz="1800" dirty="0">
                <a:solidFill>
                  <a:schemeClr val="accent1">
                    <a:lumMod val="75000"/>
                  </a:schemeClr>
                </a:solidFill>
                <a:effectLst/>
                <a:latin typeface="Arial" panose="020B0604020202020204" pitchFamily="34" charset="0"/>
                <a:ea typeface="Times New Roman" panose="02020603050405020304" pitchFamily="18" charset="0"/>
              </a:rPr>
              <a:t>Health and social care staff approaching the individual should be doing so in a way which:</a:t>
            </a:r>
          </a:p>
          <a:p>
            <a:pPr marL="285750" indent="-285750">
              <a:spcAft>
                <a:spcPts val="1200"/>
              </a:spcAft>
              <a:buFont typeface="Arial" panose="020B0604020202020204" pitchFamily="34" charset="0"/>
              <a:buChar char="•"/>
            </a:pPr>
            <a:r>
              <a:rPr lang="en-GB" sz="1800" dirty="0">
                <a:solidFill>
                  <a:schemeClr val="accent1">
                    <a:lumMod val="75000"/>
                  </a:schemeClr>
                </a:solidFill>
                <a:effectLst/>
                <a:latin typeface="Arial" panose="020B0604020202020204" pitchFamily="34" charset="0"/>
                <a:ea typeface="Times New Roman" panose="02020603050405020304" pitchFamily="18" charset="0"/>
              </a:rPr>
              <a:t>reassures, rather than raises anxiety, by talking to them and their relatives on admission to find ou</a:t>
            </a:r>
            <a:r>
              <a:rPr lang="en-GB" dirty="0">
                <a:solidFill>
                  <a:schemeClr val="accent1">
                    <a:lumMod val="75000"/>
                  </a:schemeClr>
                </a:solidFill>
                <a:latin typeface="Arial" panose="020B0604020202020204" pitchFamily="34" charset="0"/>
                <a:ea typeface="Times New Roman" panose="02020603050405020304" pitchFamily="18" charset="0"/>
              </a:rPr>
              <a:t>t  about the individual’s story </a:t>
            </a:r>
            <a:endParaRPr lang="en-GB" sz="1800" dirty="0">
              <a:solidFill>
                <a:schemeClr val="accent1">
                  <a:lumMod val="75000"/>
                </a:schemeClr>
              </a:solidFill>
              <a:effectLst/>
              <a:latin typeface="Arial" panose="020B0604020202020204" pitchFamily="34" charset="0"/>
              <a:ea typeface="Times New Roman" panose="02020603050405020304" pitchFamily="18" charset="0"/>
            </a:endParaRPr>
          </a:p>
          <a:p>
            <a:pPr marL="285750" indent="-285750">
              <a:spcAft>
                <a:spcPts val="1200"/>
              </a:spcAft>
              <a:buFont typeface="Arial" panose="020B0604020202020204" pitchFamily="34" charset="0"/>
              <a:buChar char="•"/>
            </a:pPr>
            <a:r>
              <a:rPr lang="en-GB" sz="1800" dirty="0">
                <a:solidFill>
                  <a:schemeClr val="accent1">
                    <a:lumMod val="75000"/>
                  </a:schemeClr>
                </a:solidFill>
                <a:effectLst/>
                <a:latin typeface="Arial" panose="020B0604020202020204" pitchFamily="34" charset="0"/>
                <a:ea typeface="Times New Roman" panose="02020603050405020304" pitchFamily="18" charset="0"/>
              </a:rPr>
              <a:t>allows the individual to know what to expect throughout the process.</a:t>
            </a:r>
            <a:endParaRPr lang="en-GB" dirty="0">
              <a:solidFill>
                <a:schemeClr val="accent1">
                  <a:lumMod val="75000"/>
                </a:schemeClr>
              </a:solidFill>
            </a:endParaRPr>
          </a:p>
        </p:txBody>
      </p:sp>
      <p:pic>
        <p:nvPicPr>
          <p:cNvPr id="6" name="Picture 4" descr="Butterfly, Artistic, Abstract, Insect">
            <a:extLst>
              <a:ext uri="{FF2B5EF4-FFF2-40B4-BE49-F238E27FC236}">
                <a16:creationId xmlns:a16="http://schemas.microsoft.com/office/drawing/2014/main" id="{63C86B4F-2208-4135-A8D8-64A9082B6F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1146" y="1478266"/>
            <a:ext cx="1539141" cy="1562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5348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422909" y="605188"/>
            <a:ext cx="8883231" cy="523220"/>
          </a:xfrm>
          <a:prstGeom prst="rect">
            <a:avLst/>
          </a:prstGeom>
        </p:spPr>
        <p:txBody>
          <a:bodyPr wrap="square">
            <a:spAutoFit/>
          </a:bodyPr>
          <a:lstStyle/>
          <a:p>
            <a:r>
              <a:rPr lang="en-US" sz="2800" dirty="0">
                <a:ln w="0"/>
                <a:solidFill>
                  <a:schemeClr val="bg2"/>
                </a:solidFill>
              </a:rPr>
              <a:t>The Butterfly scheme in action</a:t>
            </a:r>
          </a:p>
        </p:txBody>
      </p:sp>
      <p:sp>
        <p:nvSpPr>
          <p:cNvPr id="7" name="TextBox 6">
            <a:extLst>
              <a:ext uri="{FF2B5EF4-FFF2-40B4-BE49-F238E27FC236}">
                <a16:creationId xmlns:a16="http://schemas.microsoft.com/office/drawing/2014/main" id="{AB9A4241-F871-41C0-A0F3-6919B58E0D0D}"/>
              </a:ext>
            </a:extLst>
          </p:cNvPr>
          <p:cNvSpPr txBox="1"/>
          <p:nvPr/>
        </p:nvSpPr>
        <p:spPr>
          <a:xfrm>
            <a:off x="422909" y="1489153"/>
            <a:ext cx="10298431" cy="5078313"/>
          </a:xfrm>
          <a:prstGeom prst="rect">
            <a:avLst/>
          </a:prstGeom>
          <a:noFill/>
        </p:spPr>
        <p:txBody>
          <a:bodyPr wrap="square">
            <a:spAutoFit/>
          </a:bodyPr>
          <a:lstStyle/>
          <a:p>
            <a:pPr algn="l"/>
            <a:r>
              <a:rPr lang="en-GB" b="0" dirty="0">
                <a:solidFill>
                  <a:schemeClr val="accent1">
                    <a:lumMod val="75000"/>
                  </a:schemeClr>
                </a:solidFill>
                <a:effectLst/>
              </a:rPr>
              <a:t>Jim</a:t>
            </a:r>
            <a:r>
              <a:rPr lang="en-GB" dirty="0">
                <a:solidFill>
                  <a:schemeClr val="accent1">
                    <a:lumMod val="75000"/>
                  </a:schemeClr>
                </a:solidFill>
              </a:rPr>
              <a:t>, 83,</a:t>
            </a:r>
            <a:r>
              <a:rPr lang="en-GB" b="0" dirty="0">
                <a:solidFill>
                  <a:schemeClr val="accent1">
                    <a:lumMod val="75000"/>
                  </a:schemeClr>
                </a:solidFill>
                <a:effectLst/>
              </a:rPr>
              <a:t> was admitted to hospital after a fall at home. He was very angry, his behaviour was aggressive, he was unhappy, frustrated and everyone found it difficult to communicate with him. </a:t>
            </a:r>
            <a:r>
              <a:rPr lang="en-GB" dirty="0">
                <a:solidFill>
                  <a:schemeClr val="accent1">
                    <a:lumMod val="75000"/>
                  </a:schemeClr>
                </a:solidFill>
              </a:rPr>
              <a:t>The staff nurse on duty had a</a:t>
            </a:r>
            <a:r>
              <a:rPr lang="en-GB" b="0" dirty="0">
                <a:solidFill>
                  <a:schemeClr val="accent1">
                    <a:lumMod val="75000"/>
                  </a:schemeClr>
                </a:solidFill>
                <a:effectLst/>
              </a:rPr>
              <a:t> really good chat with him and his daughter and filled in the patient information leaflet (using personalised information as part of the Butterfly Scheme’s care approach). </a:t>
            </a:r>
          </a:p>
          <a:p>
            <a:pPr algn="l"/>
            <a:endParaRPr lang="en-GB" b="0" dirty="0">
              <a:solidFill>
                <a:schemeClr val="accent1">
                  <a:lumMod val="75000"/>
                </a:schemeClr>
              </a:solidFill>
              <a:effectLst/>
            </a:endParaRPr>
          </a:p>
          <a:p>
            <a:pPr algn="l"/>
            <a:r>
              <a:rPr lang="en-GB" dirty="0">
                <a:solidFill>
                  <a:schemeClr val="accent1">
                    <a:lumMod val="75000"/>
                  </a:schemeClr>
                </a:solidFill>
              </a:rPr>
              <a:t>Jim had</a:t>
            </a:r>
            <a:r>
              <a:rPr lang="en-GB" b="0" dirty="0">
                <a:solidFill>
                  <a:schemeClr val="accent1">
                    <a:lumMod val="75000"/>
                  </a:schemeClr>
                </a:solidFill>
                <a:effectLst/>
              </a:rPr>
              <a:t> worked in a cinema in Swansea; he talked about the olden days, movies and what he did whilst he worked there. They were very happy times for him. </a:t>
            </a:r>
            <a:r>
              <a:rPr lang="en-GB" dirty="0">
                <a:solidFill>
                  <a:schemeClr val="accent1">
                    <a:lumMod val="75000"/>
                  </a:schemeClr>
                </a:solidFill>
              </a:rPr>
              <a:t>Jim</a:t>
            </a:r>
            <a:r>
              <a:rPr lang="en-GB" b="0" dirty="0">
                <a:solidFill>
                  <a:schemeClr val="accent1">
                    <a:lumMod val="75000"/>
                  </a:schemeClr>
                </a:solidFill>
                <a:effectLst/>
              </a:rPr>
              <a:t> loved movies, especially cowboy films</a:t>
            </a:r>
            <a:r>
              <a:rPr lang="en-GB" dirty="0">
                <a:solidFill>
                  <a:schemeClr val="accent1">
                    <a:lumMod val="75000"/>
                  </a:schemeClr>
                </a:solidFill>
              </a:rPr>
              <a:t> – h</a:t>
            </a:r>
            <a:r>
              <a:rPr lang="en-GB" b="0" dirty="0">
                <a:solidFill>
                  <a:schemeClr val="accent1">
                    <a:lumMod val="75000"/>
                  </a:schemeClr>
                </a:solidFill>
                <a:effectLst/>
              </a:rPr>
              <a:t>e talked endlessly about them.</a:t>
            </a:r>
          </a:p>
          <a:p>
            <a:pPr algn="l"/>
            <a:endParaRPr lang="en-GB" b="0" dirty="0">
              <a:solidFill>
                <a:schemeClr val="accent1">
                  <a:lumMod val="75000"/>
                </a:schemeClr>
              </a:solidFill>
              <a:effectLst/>
            </a:endParaRPr>
          </a:p>
          <a:p>
            <a:pPr algn="l"/>
            <a:r>
              <a:rPr lang="en-GB" b="0" dirty="0">
                <a:solidFill>
                  <a:schemeClr val="accent1">
                    <a:lumMod val="75000"/>
                  </a:schemeClr>
                </a:solidFill>
                <a:effectLst/>
              </a:rPr>
              <a:t>The staff printed off some old photographs of the cinema he used to work at</a:t>
            </a:r>
            <a:r>
              <a:rPr lang="en-GB" dirty="0">
                <a:solidFill>
                  <a:schemeClr val="accent1">
                    <a:lumMod val="75000"/>
                  </a:schemeClr>
                </a:solidFill>
              </a:rPr>
              <a:t> for him to talk about and left them on his table in front of him. It was also arranged</a:t>
            </a:r>
            <a:r>
              <a:rPr lang="en-GB" b="0" dirty="0">
                <a:solidFill>
                  <a:schemeClr val="accent1">
                    <a:lumMod val="75000"/>
                  </a:schemeClr>
                </a:solidFill>
                <a:effectLst/>
              </a:rPr>
              <a:t> for him to watch a film every afternoon.</a:t>
            </a:r>
          </a:p>
          <a:p>
            <a:pPr algn="l"/>
            <a:endParaRPr lang="en-GB" b="0" dirty="0">
              <a:solidFill>
                <a:schemeClr val="accent1">
                  <a:lumMod val="75000"/>
                </a:schemeClr>
              </a:solidFill>
              <a:effectLst/>
            </a:endParaRPr>
          </a:p>
          <a:p>
            <a:pPr algn="l"/>
            <a:r>
              <a:rPr lang="en-GB" b="0" dirty="0">
                <a:solidFill>
                  <a:schemeClr val="accent1">
                    <a:lumMod val="75000"/>
                  </a:schemeClr>
                </a:solidFill>
                <a:effectLst/>
              </a:rPr>
              <a:t>Jim became easier to communicate with. He enjoyed his stay in hospital, watched lots of movies, and interacted with staff. </a:t>
            </a:r>
            <a:r>
              <a:rPr lang="en-GB" dirty="0">
                <a:solidFill>
                  <a:schemeClr val="accent1">
                    <a:lumMod val="75000"/>
                  </a:schemeClr>
                </a:solidFill>
              </a:rPr>
              <a:t>Jim</a:t>
            </a:r>
            <a:r>
              <a:rPr lang="en-GB" b="0" dirty="0">
                <a:solidFill>
                  <a:schemeClr val="accent1">
                    <a:lumMod val="75000"/>
                  </a:schemeClr>
                </a:solidFill>
                <a:effectLst/>
              </a:rPr>
              <a:t>’s mood changed completely because he had something to look forward to and something to talk about. He became very popular with the staff and well-liked. Something as easy as a chat and filling in the patient information leaflet benefited </a:t>
            </a:r>
            <a:r>
              <a:rPr lang="en-GB" dirty="0">
                <a:solidFill>
                  <a:schemeClr val="accent1">
                    <a:lumMod val="75000"/>
                  </a:schemeClr>
                </a:solidFill>
              </a:rPr>
              <a:t>Jim</a:t>
            </a:r>
            <a:r>
              <a:rPr lang="en-GB" b="0" dirty="0">
                <a:solidFill>
                  <a:schemeClr val="accent1">
                    <a:lumMod val="75000"/>
                  </a:schemeClr>
                </a:solidFill>
                <a:effectLst/>
              </a:rPr>
              <a:t>’s well-being and his stay in hospital was pleasant.</a:t>
            </a:r>
          </a:p>
        </p:txBody>
      </p:sp>
    </p:spTree>
    <p:extLst>
      <p:ext uri="{BB962C8B-B14F-4D97-AF65-F5344CB8AC3E}">
        <p14:creationId xmlns:p14="http://schemas.microsoft.com/office/powerpoint/2010/main" val="1558625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0CB8A614-BE16-4452-A7DB-662D233818F4}"/>
              </a:ext>
            </a:extLst>
          </p:cNvPr>
          <p:cNvSpPr>
            <a:spLocks noGrp="1"/>
          </p:cNvSpPr>
          <p:nvPr>
            <p:ph idx="1"/>
          </p:nvPr>
        </p:nvSpPr>
        <p:spPr>
          <a:xfrm>
            <a:off x="444665" y="1430172"/>
            <a:ext cx="10070935" cy="5062704"/>
          </a:xfrm>
        </p:spPr>
        <p:txBody>
          <a:bodyPr>
            <a:noAutofit/>
          </a:bodyPr>
          <a:lstStyle/>
          <a:p>
            <a:r>
              <a:rPr lang="en-GB" sz="2000" dirty="0">
                <a:solidFill>
                  <a:schemeClr val="accent1">
                    <a:lumMod val="75000"/>
                  </a:schemeClr>
                </a:solidFill>
              </a:rPr>
              <a:t>Look at the question taken </a:t>
            </a:r>
            <a:r>
              <a:rPr lang="en-GB" sz="2000">
                <a:solidFill>
                  <a:schemeClr val="accent1">
                    <a:lumMod val="75000"/>
                  </a:schemeClr>
                </a:solidFill>
              </a:rPr>
              <a:t>from the Unit </a:t>
            </a:r>
            <a:r>
              <a:rPr lang="en-GB" sz="2000" dirty="0">
                <a:solidFill>
                  <a:schemeClr val="accent1">
                    <a:lumMod val="75000"/>
                  </a:schemeClr>
                </a:solidFill>
              </a:rPr>
              <a:t>5 SAMs:</a:t>
            </a:r>
          </a:p>
          <a:p>
            <a:endParaRPr lang="en-GB" sz="2000" dirty="0">
              <a:solidFill>
                <a:schemeClr val="accent1">
                  <a:lumMod val="75000"/>
                </a:schemeClr>
              </a:solidFill>
            </a:endParaRPr>
          </a:p>
          <a:p>
            <a:r>
              <a:rPr lang="en-GB" sz="2000" dirty="0">
                <a:solidFill>
                  <a:schemeClr val="accent1">
                    <a:lumMod val="75000"/>
                  </a:schemeClr>
                </a:solidFill>
              </a:rPr>
              <a:t>Edith is a 91-year-old with dementia, who was admitted to hospital following a fall. On admission, her family said that she would sometimes hit out at people. </a:t>
            </a:r>
          </a:p>
          <a:p>
            <a:r>
              <a:rPr lang="en-GB" sz="2000" dirty="0">
                <a:solidFill>
                  <a:schemeClr val="accent1">
                    <a:lumMod val="75000"/>
                  </a:schemeClr>
                </a:solidFill>
              </a:rPr>
              <a:t>After a meeting with staff, it was agreed for Edith to be opted into the ‘Butterfly Scheme’, a positive, pro-active approach of care and support, that is available at the hospital. </a:t>
            </a:r>
          </a:p>
          <a:p>
            <a:r>
              <a:rPr lang="en-GB" sz="2000" dirty="0">
                <a:solidFill>
                  <a:schemeClr val="accent1">
                    <a:lumMod val="75000"/>
                  </a:schemeClr>
                </a:solidFill>
              </a:rPr>
              <a:t>Describe the purpose of using a positive, pro-active approach and analyse the potential impact of using this approach to support adults with behaviour that challenges.</a:t>
            </a:r>
          </a:p>
        </p:txBody>
      </p:sp>
      <p:sp>
        <p:nvSpPr>
          <p:cNvPr id="3" name="Title 2">
            <a:extLst>
              <a:ext uri="{FF2B5EF4-FFF2-40B4-BE49-F238E27FC236}">
                <a16:creationId xmlns:a16="http://schemas.microsoft.com/office/drawing/2014/main" id="{03802163-D4CE-4138-8CC7-59E9218A0E63}"/>
              </a:ext>
            </a:extLst>
          </p:cNvPr>
          <p:cNvSpPr>
            <a:spLocks noGrp="1"/>
          </p:cNvSpPr>
          <p:nvPr>
            <p:ph type="title"/>
          </p:nvPr>
        </p:nvSpPr>
        <p:spPr/>
        <p:txBody>
          <a:bodyPr>
            <a:normAutofit/>
          </a:bodyPr>
          <a:lstStyle/>
          <a:p>
            <a:r>
              <a:rPr lang="en-GB" sz="2800" dirty="0">
                <a:solidFill>
                  <a:schemeClr val="bg2"/>
                </a:solidFill>
              </a:rPr>
              <a:t>Case studies and examination questions</a:t>
            </a:r>
          </a:p>
        </p:txBody>
      </p:sp>
    </p:spTree>
    <p:extLst>
      <p:ext uri="{BB962C8B-B14F-4D97-AF65-F5344CB8AC3E}">
        <p14:creationId xmlns:p14="http://schemas.microsoft.com/office/powerpoint/2010/main" val="36811292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523220"/>
          </a:xfrm>
          <a:prstGeom prst="rect">
            <a:avLst/>
          </a:prstGeom>
        </p:spPr>
        <p:txBody>
          <a:bodyPr wrap="square">
            <a:spAutoFit/>
          </a:bodyPr>
          <a:lstStyle/>
          <a:p>
            <a:r>
              <a:rPr lang="en-US" sz="2800" dirty="0">
                <a:solidFill>
                  <a:schemeClr val="bg2"/>
                </a:solidFill>
                <a:latin typeface="+mn-lt"/>
                <a:ea typeface="+mj-lt"/>
                <a:cs typeface="+mj-lt"/>
              </a:rPr>
              <a:t>Key </a:t>
            </a:r>
            <a:r>
              <a:rPr lang="en-US" sz="2800" dirty="0">
                <a:solidFill>
                  <a:schemeClr val="bg2"/>
                </a:solidFill>
                <a:ea typeface="+mj-lt"/>
                <a:cs typeface="+mj-lt"/>
              </a:rPr>
              <a:t>approaches in practice</a:t>
            </a:r>
            <a:endParaRPr lang="en-US" sz="2800" dirty="0">
              <a:ln w="0"/>
              <a:solidFill>
                <a:schemeClr val="bg2"/>
              </a:solidFill>
            </a:endParaRPr>
          </a:p>
        </p:txBody>
      </p:sp>
      <p:sp>
        <p:nvSpPr>
          <p:cNvPr id="6" name="Content Placeholder 6">
            <a:extLst>
              <a:ext uri="{FF2B5EF4-FFF2-40B4-BE49-F238E27FC236}">
                <a16:creationId xmlns:a16="http://schemas.microsoft.com/office/drawing/2014/main" id="{6DF6DC7B-B1B7-4E6D-954D-A52DB4805FC3}"/>
              </a:ext>
            </a:extLst>
          </p:cNvPr>
          <p:cNvSpPr txBox="1">
            <a:spLocks/>
          </p:cNvSpPr>
          <p:nvPr/>
        </p:nvSpPr>
        <p:spPr>
          <a:xfrm>
            <a:off x="591543" y="1825626"/>
            <a:ext cx="11008914" cy="2556370"/>
          </a:xfrm>
          <a:prstGeom prst="rect">
            <a:avLst/>
          </a:prstGeom>
          <a:solidFill>
            <a:schemeClr val="bg2">
              <a:lumMod val="20000"/>
              <a:lumOff val="80000"/>
            </a:schemeClr>
          </a:solidFill>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dirty="0">
                <a:ea typeface="+mn-lt"/>
                <a:cs typeface="+mn-lt"/>
              </a:rPr>
              <a:t>Content covered:</a:t>
            </a:r>
          </a:p>
          <a:p>
            <a:pPr marL="342900" indent="-342900" algn="l">
              <a:buFont typeface="Arial" panose="020B0604020202020204" pitchFamily="34" charset="0"/>
              <a:buChar char="•"/>
            </a:pPr>
            <a:r>
              <a:rPr lang="en-GB" dirty="0">
                <a:ea typeface="+mn-lt"/>
                <a:cs typeface="+mn-lt"/>
              </a:rPr>
              <a:t> what is meant by behaviour that challenges</a:t>
            </a:r>
          </a:p>
          <a:p>
            <a:pPr marL="457200" indent="-457200" algn="l">
              <a:buFont typeface="Arial" panose="020B0604020202020204" pitchFamily="34" charset="0"/>
              <a:buChar char="•"/>
            </a:pPr>
            <a:r>
              <a:rPr lang="en-GB" sz="2400" dirty="0">
                <a:ea typeface="+mn-lt"/>
                <a:cs typeface="+mn-lt"/>
              </a:rPr>
              <a:t>approaches to </a:t>
            </a:r>
            <a:r>
              <a:rPr lang="en-GB" dirty="0">
                <a:ea typeface="+mn-lt"/>
                <a:cs typeface="+mn-lt"/>
              </a:rPr>
              <a:t>support</a:t>
            </a:r>
            <a:r>
              <a:rPr lang="en-GB" sz="2400" dirty="0">
                <a:ea typeface="+mn-lt"/>
                <a:cs typeface="+mn-lt"/>
              </a:rPr>
              <a:t> positive behaviour are based on the principles of person-centred care</a:t>
            </a:r>
          </a:p>
          <a:p>
            <a:pPr marL="457200" indent="-457200" algn="l">
              <a:buFont typeface="Arial" panose="020B0604020202020204" pitchFamily="34" charset="0"/>
              <a:buChar char="•"/>
            </a:pPr>
            <a:r>
              <a:rPr lang="en-GB" dirty="0">
                <a:ea typeface="+mn-lt"/>
                <a:cs typeface="+mn-lt"/>
              </a:rPr>
              <a:t>strategies that can be used to support positive behaviour</a:t>
            </a:r>
            <a:endParaRPr lang="en-GB" sz="2400" dirty="0">
              <a:ea typeface="+mn-lt"/>
              <a:cs typeface="+mn-lt"/>
            </a:endParaRPr>
          </a:p>
          <a:p>
            <a:pPr algn="l"/>
            <a:endParaRPr lang="en-GB" dirty="0">
              <a:solidFill>
                <a:srgbClr val="000000"/>
              </a:solidFill>
              <a:ea typeface="+mn-lt"/>
              <a:cs typeface="+mn-lt"/>
            </a:endParaRPr>
          </a:p>
          <a:p>
            <a:endParaRPr lang="en-GB" dirty="0">
              <a:cs typeface="Calibri" panose="020F0502020204030204"/>
            </a:endParaRPr>
          </a:p>
        </p:txBody>
      </p:sp>
      <p:sp>
        <p:nvSpPr>
          <p:cNvPr id="2" name="TextBox 1">
            <a:extLst>
              <a:ext uri="{FF2B5EF4-FFF2-40B4-BE49-F238E27FC236}">
                <a16:creationId xmlns:a16="http://schemas.microsoft.com/office/drawing/2014/main" id="{7A0D90D6-4265-4363-8832-D5247EC175BA}"/>
              </a:ext>
            </a:extLst>
          </p:cNvPr>
          <p:cNvSpPr txBox="1"/>
          <p:nvPr/>
        </p:nvSpPr>
        <p:spPr>
          <a:xfrm>
            <a:off x="591544" y="5104263"/>
            <a:ext cx="11008914" cy="646331"/>
          </a:xfrm>
          <a:prstGeom prst="rect">
            <a:avLst/>
          </a:prstGeom>
          <a:noFill/>
        </p:spPr>
        <p:txBody>
          <a:bodyPr wrap="square" rtlCol="0">
            <a:spAutoFit/>
          </a:bodyPr>
          <a:lstStyle/>
          <a:p>
            <a:endParaRPr lang="en-GB" dirty="0"/>
          </a:p>
          <a:p>
            <a:endParaRPr lang="en-GB" dirty="0"/>
          </a:p>
        </p:txBody>
      </p:sp>
    </p:spTree>
    <p:extLst>
      <p:ext uri="{BB962C8B-B14F-4D97-AF65-F5344CB8AC3E}">
        <p14:creationId xmlns:p14="http://schemas.microsoft.com/office/powerpoint/2010/main" val="2242577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pPr algn="l"/>
            <a:r>
              <a:rPr lang="en-GB" sz="2800" dirty="0">
                <a:solidFill>
                  <a:schemeClr val="bg2"/>
                </a:solidFill>
                <a:latin typeface="+mj-lt"/>
                <a:ea typeface="+mn-lt"/>
                <a:cs typeface="+mn-lt"/>
              </a:rPr>
              <a:t>Behaviour that challenges</a:t>
            </a:r>
          </a:p>
        </p:txBody>
      </p:sp>
      <p:sp>
        <p:nvSpPr>
          <p:cNvPr id="2" name="TextBox 1">
            <a:extLst>
              <a:ext uri="{FF2B5EF4-FFF2-40B4-BE49-F238E27FC236}">
                <a16:creationId xmlns:a16="http://schemas.microsoft.com/office/drawing/2014/main" id="{1848BCF4-17B7-4B22-B521-BE75D46E49AD}"/>
              </a:ext>
            </a:extLst>
          </p:cNvPr>
          <p:cNvSpPr txBox="1"/>
          <p:nvPr/>
        </p:nvSpPr>
        <p:spPr>
          <a:xfrm>
            <a:off x="6096000" y="1547908"/>
            <a:ext cx="5539420" cy="5135060"/>
          </a:xfrm>
          <a:prstGeom prst="rect">
            <a:avLst/>
          </a:prstGeom>
          <a:noFill/>
        </p:spPr>
        <p:txBody>
          <a:bodyPr wrap="square" rtlCol="0">
            <a:spAutoFit/>
          </a:bodyPr>
          <a:lstStyle/>
          <a:p>
            <a:pPr>
              <a:lnSpc>
                <a:spcPct val="107000"/>
              </a:lnSpc>
              <a:spcAft>
                <a:spcPts val="800"/>
              </a:spcAft>
            </a:pPr>
            <a:r>
              <a:rPr lang="en-GB" sz="1600" dirty="0">
                <a:solidFill>
                  <a:schemeClr val="accent1">
                    <a:lumMod val="75000"/>
                  </a:schemeClr>
                </a:solidFill>
                <a:effectLst/>
                <a:ea typeface="Calibri" panose="020F0502020204030204" pitchFamily="34" charset="0"/>
                <a:cs typeface="Arial" panose="020B0604020202020204" pitchFamily="34" charset="0"/>
              </a:rPr>
              <a:t>Behaviour that challenges is often:</a:t>
            </a:r>
          </a:p>
          <a:p>
            <a:pPr marL="285750" indent="-285750">
              <a:lnSpc>
                <a:spcPct val="107000"/>
              </a:lnSpc>
              <a:spcAft>
                <a:spcPts val="800"/>
              </a:spcAft>
              <a:buFont typeface="Arial" panose="020B0604020202020204" pitchFamily="34" charset="0"/>
              <a:buChar char="•"/>
            </a:pPr>
            <a:r>
              <a:rPr lang="en-GB" sz="1600" dirty="0">
                <a:solidFill>
                  <a:schemeClr val="accent1">
                    <a:lumMod val="75000"/>
                  </a:schemeClr>
                </a:solidFill>
                <a:effectLst/>
                <a:ea typeface="Calibri" panose="020F0502020204030204" pitchFamily="34" charset="0"/>
                <a:cs typeface="Arial" panose="020B0604020202020204" pitchFamily="34" charset="0"/>
              </a:rPr>
              <a:t>a way to communicate unmet needs when an individual struggles to communicate their needs in other ways</a:t>
            </a:r>
          </a:p>
          <a:p>
            <a:pPr marL="285750" indent="-285750">
              <a:lnSpc>
                <a:spcPct val="107000"/>
              </a:lnSpc>
              <a:spcAft>
                <a:spcPts val="800"/>
              </a:spcAft>
              <a:buFont typeface="Arial" panose="020B0604020202020204" pitchFamily="34" charset="0"/>
              <a:buChar char="•"/>
            </a:pPr>
            <a:r>
              <a:rPr lang="en-GB" sz="1600" dirty="0">
                <a:solidFill>
                  <a:schemeClr val="accent1">
                    <a:lumMod val="75000"/>
                  </a:schemeClr>
                </a:solidFill>
                <a:effectLst/>
                <a:ea typeface="Calibri" panose="020F0502020204030204" pitchFamily="34" charset="0"/>
                <a:cs typeface="Arial" panose="020B0604020202020204" pitchFamily="34" charset="0"/>
              </a:rPr>
              <a:t>due to factors such as, for example, anxiety, neglect, abuse, learning disabilities and conditions like autism, dementia and Down’s syndrome.</a:t>
            </a:r>
          </a:p>
          <a:p>
            <a:pPr>
              <a:lnSpc>
                <a:spcPct val="107000"/>
              </a:lnSpc>
            </a:pPr>
            <a:r>
              <a:rPr lang="en-GB" sz="1600" kern="0" dirty="0">
                <a:solidFill>
                  <a:schemeClr val="accent1">
                    <a:lumMod val="75000"/>
                  </a:schemeClr>
                </a:solidFill>
                <a:ea typeface="Times New Roman" panose="02020603050405020304" pitchFamily="18" charset="0"/>
                <a:cs typeface="Times New Roman" panose="02020603050405020304" pitchFamily="18" charset="0"/>
              </a:rPr>
              <a:t>Examples of common behaviour that challenges includes: </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pPr>
            <a:r>
              <a:rPr lang="en-GB" sz="1600" kern="0" dirty="0">
                <a:solidFill>
                  <a:schemeClr val="accent1">
                    <a:lumMod val="75000"/>
                  </a:schemeClr>
                </a:solidFill>
                <a:ea typeface="Times New Roman" panose="02020603050405020304" pitchFamily="18" charset="0"/>
                <a:cs typeface="Times New Roman" panose="02020603050405020304" pitchFamily="18" charset="0"/>
              </a:rPr>
              <a:t>aggression (e.g. hitting, kicking, biting)</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pPr>
            <a:r>
              <a:rPr lang="en-GB" sz="1600" kern="0" dirty="0">
                <a:solidFill>
                  <a:schemeClr val="accent1">
                    <a:lumMod val="75000"/>
                  </a:schemeClr>
                </a:solidFill>
                <a:ea typeface="Times New Roman" panose="02020603050405020304" pitchFamily="18" charset="0"/>
                <a:cs typeface="Times New Roman" panose="02020603050405020304" pitchFamily="18" charset="0"/>
              </a:rPr>
              <a:t>self-injurious behaviour (e.g. head banging, biting self, hitting self)</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pPr>
            <a:r>
              <a:rPr lang="en-GB" sz="1600" kern="0" dirty="0">
                <a:solidFill>
                  <a:schemeClr val="accent1">
                    <a:lumMod val="75000"/>
                  </a:schemeClr>
                </a:solidFill>
                <a:ea typeface="Times New Roman" panose="02020603050405020304" pitchFamily="18" charset="0"/>
                <a:cs typeface="Times New Roman" panose="02020603050405020304" pitchFamily="18" charset="0"/>
              </a:rPr>
              <a:t>shouting/swearing</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pPr>
            <a:r>
              <a:rPr lang="en-GB" sz="1600" kern="0" dirty="0">
                <a:solidFill>
                  <a:schemeClr val="accent1">
                    <a:lumMod val="75000"/>
                  </a:schemeClr>
                </a:solidFill>
                <a:ea typeface="Times New Roman" panose="02020603050405020304" pitchFamily="18" charset="0"/>
                <a:cs typeface="Times New Roman" panose="02020603050405020304" pitchFamily="18" charset="0"/>
              </a:rPr>
              <a:t>sexualised behaviour in public</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pPr>
            <a:r>
              <a:rPr lang="en-GB" sz="1600" kern="0" dirty="0">
                <a:solidFill>
                  <a:schemeClr val="accent1">
                    <a:lumMod val="75000"/>
                  </a:schemeClr>
                </a:solidFill>
                <a:ea typeface="Times New Roman" panose="02020603050405020304" pitchFamily="18" charset="0"/>
                <a:cs typeface="Times New Roman" panose="02020603050405020304" pitchFamily="18" charset="0"/>
              </a:rPr>
              <a:t>throwing items/breaking things</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pPr>
            <a:r>
              <a:rPr lang="en-GB" sz="1600" kern="0" dirty="0">
                <a:solidFill>
                  <a:schemeClr val="accent1">
                    <a:lumMod val="75000"/>
                  </a:schemeClr>
                </a:solidFill>
                <a:ea typeface="Times New Roman" panose="02020603050405020304" pitchFamily="18" charset="0"/>
                <a:cs typeface="Times New Roman" panose="02020603050405020304" pitchFamily="18" charset="0"/>
              </a:rPr>
              <a:t>soiling/smearing</a:t>
            </a:r>
          </a:p>
          <a:p>
            <a:pPr lvl="0">
              <a:lnSpc>
                <a:spcPct val="107000"/>
              </a:lnSpc>
              <a:spcBef>
                <a:spcPts val="600"/>
              </a:spcBef>
              <a:buSzPts val="1000"/>
              <a:tabLst>
                <a:tab pos="457200" algn="l"/>
              </a:tabLst>
            </a:pPr>
            <a:r>
              <a:rPr lang="en-GB" sz="1600" kern="0" dirty="0">
                <a:solidFill>
                  <a:schemeClr val="accent1">
                    <a:lumMod val="75000"/>
                  </a:schemeClr>
                </a:solidFill>
                <a:ea typeface="Calibri" panose="020F0502020204030204" pitchFamily="34" charset="0"/>
                <a:cs typeface="Times New Roman" panose="02020603050405020304" pitchFamily="18" charset="0"/>
              </a:rPr>
              <a:t>(</a:t>
            </a:r>
            <a:r>
              <a:rPr lang="en-US" sz="1600" kern="0" dirty="0">
                <a:solidFill>
                  <a:schemeClr val="accent1">
                    <a:lumMod val="75000"/>
                  </a:schemeClr>
                </a:solidFill>
                <a:ea typeface="Calibri" panose="020F0502020204030204" pitchFamily="34" charset="0"/>
                <a:cs typeface="Times New Roman" panose="02020603050405020304" pitchFamily="18" charset="0"/>
                <a:hlinkClick r:id="rId3"/>
              </a:rPr>
              <a:t>www.challengingbehaviour.org.uk</a:t>
            </a:r>
            <a:r>
              <a:rPr lang="en-US" sz="1600" kern="0" dirty="0">
                <a:solidFill>
                  <a:schemeClr val="accent1">
                    <a:lumMod val="75000"/>
                  </a:schemeClr>
                </a:solidFill>
                <a:ea typeface="Calibri" panose="020F0502020204030204" pitchFamily="34" charset="0"/>
                <a:cs typeface="Times New Roman" panose="02020603050405020304" pitchFamily="18" charset="0"/>
              </a:rPr>
              <a:t> </a:t>
            </a:r>
            <a:r>
              <a:rPr lang="en-GB" sz="1600" kern="0" dirty="0">
                <a:solidFill>
                  <a:schemeClr val="accent1">
                    <a:lumMod val="75000"/>
                  </a:schemeClr>
                </a:solidFill>
                <a:ea typeface="Calibri" panose="020F0502020204030204" pitchFamily="34" charset="0"/>
                <a:cs typeface="Times New Roman" panose="02020603050405020304" pitchFamily="18" charset="0"/>
              </a:rPr>
              <a:t>gives examples of behaviour that challenges).</a:t>
            </a:r>
          </a:p>
        </p:txBody>
      </p:sp>
      <p:sp>
        <p:nvSpPr>
          <p:cNvPr id="6" name="TextBox 5">
            <a:extLst>
              <a:ext uri="{FF2B5EF4-FFF2-40B4-BE49-F238E27FC236}">
                <a16:creationId xmlns:a16="http://schemas.microsoft.com/office/drawing/2014/main" id="{3AD4B083-7694-42CB-B8AB-9C8B88380178}"/>
              </a:ext>
            </a:extLst>
          </p:cNvPr>
          <p:cNvSpPr txBox="1"/>
          <p:nvPr/>
        </p:nvSpPr>
        <p:spPr>
          <a:xfrm>
            <a:off x="446210" y="3658614"/>
            <a:ext cx="5406335" cy="3016210"/>
          </a:xfrm>
          <a:prstGeom prst="rect">
            <a:avLst/>
          </a:prstGeom>
          <a:noFill/>
        </p:spPr>
        <p:txBody>
          <a:bodyPr wrap="square">
            <a:spAutoFit/>
          </a:bodyPr>
          <a:lstStyle/>
          <a:p>
            <a:pPr>
              <a:spcAft>
                <a:spcPts val="1200"/>
              </a:spcAft>
            </a:pPr>
            <a:r>
              <a:rPr lang="en-GB" sz="1600" dirty="0">
                <a:solidFill>
                  <a:schemeClr val="accent1">
                    <a:lumMod val="75000"/>
                  </a:schemeClr>
                </a:solidFill>
                <a:ea typeface="Calibri" panose="020F0502020204030204" pitchFamily="34" charset="0"/>
              </a:rPr>
              <a:t>‘B</a:t>
            </a:r>
            <a:r>
              <a:rPr lang="en-GB" sz="1600" dirty="0">
                <a:solidFill>
                  <a:schemeClr val="accent1">
                    <a:lumMod val="75000"/>
                  </a:schemeClr>
                </a:solidFill>
                <a:effectLst/>
                <a:ea typeface="Calibri" panose="020F0502020204030204" pitchFamily="34" charset="0"/>
              </a:rPr>
              <a:t>ehaviour that challenges’ </a:t>
            </a:r>
            <a:r>
              <a:rPr lang="en-GB" sz="1600" dirty="0">
                <a:solidFill>
                  <a:schemeClr val="accent1">
                    <a:lumMod val="75000"/>
                  </a:schemeClr>
                </a:solidFill>
                <a:ea typeface="Calibri" panose="020F0502020204030204" pitchFamily="34" charset="0"/>
              </a:rPr>
              <a:t>is a term that describes</a:t>
            </a:r>
            <a:r>
              <a:rPr lang="en-GB" sz="1600" dirty="0">
                <a:solidFill>
                  <a:schemeClr val="accent1">
                    <a:lumMod val="75000"/>
                  </a:schemeClr>
                </a:solidFill>
                <a:effectLst/>
                <a:ea typeface="Calibri" panose="020F0502020204030204" pitchFamily="34" charset="0"/>
              </a:rPr>
              <a:t> any behaviour that causes significant distress or danger to the </a:t>
            </a:r>
            <a:r>
              <a:rPr lang="en-GB" sz="1600" dirty="0">
                <a:solidFill>
                  <a:schemeClr val="accent1">
                    <a:lumMod val="75000"/>
                  </a:schemeClr>
                </a:solidFill>
                <a:ea typeface="Calibri" panose="020F0502020204030204" pitchFamily="34" charset="0"/>
              </a:rPr>
              <a:t>individual</a:t>
            </a:r>
            <a:r>
              <a:rPr lang="en-GB" sz="1600" dirty="0">
                <a:solidFill>
                  <a:schemeClr val="accent1">
                    <a:lumMod val="75000"/>
                  </a:schemeClr>
                </a:solidFill>
                <a:effectLst/>
                <a:ea typeface="Calibri" panose="020F0502020204030204" pitchFamily="34" charset="0"/>
              </a:rPr>
              <a:t> displaying the behaviour or others.</a:t>
            </a:r>
          </a:p>
          <a:p>
            <a:pPr>
              <a:spcAft>
                <a:spcPts val="1200"/>
              </a:spcAft>
            </a:pPr>
            <a:r>
              <a:rPr lang="en-GB" sz="1600" dirty="0">
                <a:solidFill>
                  <a:schemeClr val="accent1">
                    <a:lumMod val="75000"/>
                  </a:schemeClr>
                </a:solidFill>
                <a:effectLst/>
                <a:ea typeface="Calibri" panose="020F0502020204030204" pitchFamily="34" charset="0"/>
              </a:rPr>
              <a:t>It can include an outburst of aggression, or resistant-type behaviour by </a:t>
            </a:r>
            <a:r>
              <a:rPr lang="en-GB" sz="1600" dirty="0">
                <a:solidFill>
                  <a:schemeClr val="accent1">
                    <a:lumMod val="75000"/>
                  </a:schemeClr>
                </a:solidFill>
                <a:ea typeface="Calibri" panose="020F0502020204030204" pitchFamily="34" charset="0"/>
              </a:rPr>
              <a:t>individuals</a:t>
            </a:r>
            <a:r>
              <a:rPr lang="en-GB" sz="1600" dirty="0">
                <a:solidFill>
                  <a:schemeClr val="accent1">
                    <a:lumMod val="75000"/>
                  </a:schemeClr>
                </a:solidFill>
                <a:effectLst/>
                <a:ea typeface="Calibri" panose="020F0502020204030204" pitchFamily="34" charset="0"/>
              </a:rPr>
              <a:t>.</a:t>
            </a:r>
            <a:endParaRPr lang="en-GB" sz="1600" dirty="0">
              <a:solidFill>
                <a:schemeClr val="accent1">
                  <a:lumMod val="75000"/>
                </a:schemeClr>
              </a:solidFill>
              <a:ea typeface="Calibri" panose="020F0502020204030204" pitchFamily="34" charset="0"/>
            </a:endParaRPr>
          </a:p>
          <a:p>
            <a:pPr>
              <a:spcAft>
                <a:spcPts val="1200"/>
              </a:spcAft>
            </a:pPr>
            <a:r>
              <a:rPr lang="en-GB" sz="1600" dirty="0">
                <a:solidFill>
                  <a:schemeClr val="accent1">
                    <a:lumMod val="75000"/>
                  </a:schemeClr>
                </a:solidFill>
                <a:effectLst/>
                <a:ea typeface="Calibri" panose="020F0502020204030204" pitchFamily="34" charset="0"/>
              </a:rPr>
              <a:t>A </a:t>
            </a:r>
            <a:r>
              <a:rPr lang="en-GB" sz="1600" dirty="0">
                <a:solidFill>
                  <a:schemeClr val="accent1">
                    <a:lumMod val="75000"/>
                  </a:schemeClr>
                </a:solidFill>
                <a:ea typeface="Calibri" panose="020F0502020204030204" pitchFamily="34" charset="0"/>
              </a:rPr>
              <a:t>individual</a:t>
            </a:r>
            <a:r>
              <a:rPr lang="en-GB" sz="1600" dirty="0">
                <a:solidFill>
                  <a:schemeClr val="accent1">
                    <a:lumMod val="75000"/>
                  </a:schemeClr>
                </a:solidFill>
                <a:effectLst/>
                <a:ea typeface="Calibri" panose="020F0502020204030204" pitchFamily="34" charset="0"/>
              </a:rPr>
              <a:t>'s behaviour can be defined as "challenging" if it puts them or those around them (such as their carer) at risk, or leads to a poorer quality of life.</a:t>
            </a:r>
          </a:p>
          <a:p>
            <a:r>
              <a:rPr lang="en-GB" sz="1600" dirty="0">
                <a:solidFill>
                  <a:schemeClr val="accent1">
                    <a:lumMod val="75000"/>
                  </a:schemeClr>
                </a:solidFill>
                <a:ea typeface="Calibri" panose="020F0502020204030204" pitchFamily="34" charset="0"/>
              </a:rPr>
              <a:t>Behaviour that challenges</a:t>
            </a:r>
            <a:r>
              <a:rPr lang="en-GB" sz="1600" dirty="0">
                <a:solidFill>
                  <a:schemeClr val="accent1">
                    <a:lumMod val="75000"/>
                  </a:schemeClr>
                </a:solidFill>
                <a:effectLst/>
                <a:ea typeface="Calibri" panose="020F0502020204030204" pitchFamily="34" charset="0"/>
              </a:rPr>
              <a:t> can also impact </a:t>
            </a:r>
            <a:r>
              <a:rPr lang="en-GB" sz="1600" dirty="0">
                <a:solidFill>
                  <a:schemeClr val="accent1">
                    <a:lumMod val="75000"/>
                  </a:schemeClr>
                </a:solidFill>
                <a:ea typeface="Calibri" panose="020F0502020204030204" pitchFamily="34" charset="0"/>
              </a:rPr>
              <a:t>an individual’s</a:t>
            </a:r>
            <a:r>
              <a:rPr lang="en-GB" sz="1600" dirty="0">
                <a:solidFill>
                  <a:schemeClr val="accent1">
                    <a:lumMod val="75000"/>
                  </a:schemeClr>
                </a:solidFill>
                <a:effectLst/>
                <a:ea typeface="Calibri" panose="020F0502020204030204" pitchFamily="34" charset="0"/>
              </a:rPr>
              <a:t> ability to join in everyday activities.</a:t>
            </a:r>
            <a:endParaRPr lang="en-GB" sz="1600" dirty="0">
              <a:solidFill>
                <a:schemeClr val="accent1">
                  <a:lumMod val="75000"/>
                </a:schemeClr>
              </a:solidFill>
            </a:endParaRPr>
          </a:p>
        </p:txBody>
      </p:sp>
      <p:pic>
        <p:nvPicPr>
          <p:cNvPr id="1026" name="Picture 2" descr="grayscale photography of person wearing hoodie hiding face with both hands">
            <a:extLst>
              <a:ext uri="{FF2B5EF4-FFF2-40B4-BE49-F238E27FC236}">
                <a16:creationId xmlns:a16="http://schemas.microsoft.com/office/drawing/2014/main" id="{6CEFD92B-E0C5-498B-B437-41EC8F682C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4477" y="1399784"/>
            <a:ext cx="3189799" cy="2122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39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ea typeface="+mj-lt"/>
                <a:cs typeface="+mj-lt"/>
              </a:rPr>
              <a:t>Approaches to support positive behaviour</a:t>
            </a:r>
            <a:endParaRPr lang="en-US" sz="2800" dirty="0">
              <a:ln w="0"/>
              <a:solidFill>
                <a:schemeClr val="bg2"/>
              </a:solidFill>
            </a:endParaRPr>
          </a:p>
        </p:txBody>
      </p:sp>
      <p:sp>
        <p:nvSpPr>
          <p:cNvPr id="4" name="AutoShape 4">
            <a:extLst>
              <a:ext uri="{FF2B5EF4-FFF2-40B4-BE49-F238E27FC236}">
                <a16:creationId xmlns:a16="http://schemas.microsoft.com/office/drawing/2014/main" id="{D6764B9C-01B9-4ECB-BBCA-A82F70112BFF}"/>
              </a:ext>
            </a:extLst>
          </p:cNvPr>
          <p:cNvSpPr>
            <a:spLocks noChangeAspect="1" noChangeArrowheads="1"/>
          </p:cNvSpPr>
          <p:nvPr/>
        </p:nvSpPr>
        <p:spPr bwMode="auto">
          <a:xfrm flipV="1">
            <a:off x="5286375" y="3581399"/>
            <a:ext cx="962025" cy="962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056" name="Picture 8" descr="50 Great Resources for Adults with Autism – ABA Degree Programs">
            <a:extLst>
              <a:ext uri="{FF2B5EF4-FFF2-40B4-BE49-F238E27FC236}">
                <a16:creationId xmlns:a16="http://schemas.microsoft.com/office/drawing/2014/main" id="{BABD84E3-D934-4291-9532-E8EF3EAC30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5562" y="1611632"/>
            <a:ext cx="2989139" cy="198913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371D57D-6F94-4EAB-A0EB-E0E376B9E625}"/>
              </a:ext>
            </a:extLst>
          </p:cNvPr>
          <p:cNvSpPr txBox="1"/>
          <p:nvPr/>
        </p:nvSpPr>
        <p:spPr>
          <a:xfrm>
            <a:off x="522026" y="4055097"/>
            <a:ext cx="5256212" cy="2585323"/>
          </a:xfrm>
          <a:prstGeom prst="rect">
            <a:avLst/>
          </a:prstGeom>
          <a:noFill/>
        </p:spPr>
        <p:txBody>
          <a:bodyPr wrap="square" rtlCol="0">
            <a:spAutoFit/>
          </a:bodyPr>
          <a:lstStyle/>
          <a:p>
            <a:r>
              <a:rPr lang="en-GB" dirty="0">
                <a:solidFill>
                  <a:schemeClr val="accent1">
                    <a:lumMod val="75000"/>
                  </a:schemeClr>
                </a:solidFill>
              </a:rPr>
              <a:t>Positive and pro-active (or preventative) approaches are used to support individuals who display behaviour that challenges.</a:t>
            </a:r>
          </a:p>
          <a:p>
            <a:endParaRPr lang="en-GB" dirty="0">
              <a:solidFill>
                <a:schemeClr val="accent1">
                  <a:lumMod val="75000"/>
                </a:schemeClr>
              </a:solidFill>
            </a:endParaRPr>
          </a:p>
          <a:p>
            <a:r>
              <a:rPr lang="en-GB" dirty="0">
                <a:solidFill>
                  <a:schemeClr val="accent1">
                    <a:lumMod val="75000"/>
                  </a:schemeClr>
                </a:solidFill>
              </a:rPr>
              <a:t>These approaches are based upon:</a:t>
            </a:r>
          </a:p>
          <a:p>
            <a:pPr marL="285750" indent="-285750">
              <a:buFont typeface="Arial" panose="020B0604020202020204" pitchFamily="34" charset="0"/>
              <a:buChar char="•"/>
            </a:pPr>
            <a:r>
              <a:rPr lang="en-GB" dirty="0">
                <a:solidFill>
                  <a:schemeClr val="accent1">
                    <a:lumMod val="75000"/>
                  </a:schemeClr>
                </a:solidFill>
              </a:rPr>
              <a:t>the principles of person-centred care</a:t>
            </a:r>
          </a:p>
          <a:p>
            <a:pPr marL="285750" indent="-285750">
              <a:buFont typeface="Arial" panose="020B0604020202020204" pitchFamily="34" charset="0"/>
              <a:buChar char="•"/>
            </a:pPr>
            <a:r>
              <a:rPr lang="en-GB" dirty="0">
                <a:solidFill>
                  <a:schemeClr val="accent1">
                    <a:lumMod val="75000"/>
                  </a:schemeClr>
                </a:solidFill>
              </a:rPr>
              <a:t>developing good relationships with individuals who are being supported and cared for.</a:t>
            </a:r>
          </a:p>
          <a:p>
            <a:endParaRPr lang="en-GB" dirty="0"/>
          </a:p>
        </p:txBody>
      </p:sp>
      <p:sp>
        <p:nvSpPr>
          <p:cNvPr id="8" name="TextBox 7">
            <a:extLst>
              <a:ext uri="{FF2B5EF4-FFF2-40B4-BE49-F238E27FC236}">
                <a16:creationId xmlns:a16="http://schemas.microsoft.com/office/drawing/2014/main" id="{5276DFED-68DC-4CA5-B8D4-8E7C3D481851}"/>
              </a:ext>
            </a:extLst>
          </p:cNvPr>
          <p:cNvSpPr txBox="1"/>
          <p:nvPr/>
        </p:nvSpPr>
        <p:spPr>
          <a:xfrm>
            <a:off x="5801368" y="1377441"/>
            <a:ext cx="5940743" cy="5355312"/>
          </a:xfrm>
          <a:prstGeom prst="rect">
            <a:avLst/>
          </a:prstGeom>
          <a:noFill/>
        </p:spPr>
        <p:txBody>
          <a:bodyPr wrap="square" rtlCol="0">
            <a:spAutoFit/>
          </a:bodyPr>
          <a:lstStyle/>
          <a:p>
            <a:pPr>
              <a:spcAft>
                <a:spcPts val="1800"/>
              </a:spcAft>
            </a:pPr>
            <a:r>
              <a:rPr lang="en-GB" b="1" dirty="0">
                <a:solidFill>
                  <a:schemeClr val="accent1">
                    <a:lumMod val="75000"/>
                  </a:schemeClr>
                </a:solidFill>
              </a:rPr>
              <a:t>The principles of person-centred care:</a:t>
            </a:r>
            <a:endParaRPr lang="en-GB" dirty="0">
              <a:solidFill>
                <a:schemeClr val="accent1">
                  <a:lumMod val="75000"/>
                </a:schemeClr>
              </a:solidFill>
            </a:endParaRPr>
          </a:p>
          <a:p>
            <a:pPr marL="285750" indent="-285750">
              <a:spcAft>
                <a:spcPts val="1800"/>
              </a:spcAft>
              <a:buFont typeface="Arial" panose="020B0604020202020204" pitchFamily="34" charset="0"/>
              <a:buChar char="•"/>
            </a:pPr>
            <a:r>
              <a:rPr lang="en-GB" dirty="0">
                <a:solidFill>
                  <a:schemeClr val="accent1">
                    <a:lumMod val="75000"/>
                  </a:schemeClr>
                </a:solidFill>
              </a:rPr>
              <a:t>getting to know the individual</a:t>
            </a:r>
          </a:p>
          <a:p>
            <a:pPr marL="285750" indent="-285750">
              <a:spcAft>
                <a:spcPts val="1800"/>
              </a:spcAft>
              <a:buFont typeface="Arial" panose="020B0604020202020204" pitchFamily="34" charset="0"/>
              <a:buChar char="•"/>
            </a:pPr>
            <a:r>
              <a:rPr lang="en-GB" dirty="0">
                <a:solidFill>
                  <a:schemeClr val="accent1">
                    <a:lumMod val="75000"/>
                  </a:schemeClr>
                </a:solidFill>
              </a:rPr>
              <a:t>respecting and valuing their histories and backgrounds </a:t>
            </a:r>
          </a:p>
          <a:p>
            <a:pPr marL="285750" indent="-285750">
              <a:spcAft>
                <a:spcPts val="1800"/>
              </a:spcAft>
              <a:buFont typeface="Arial" panose="020B0604020202020204" pitchFamily="34" charset="0"/>
              <a:buChar char="•"/>
            </a:pPr>
            <a:r>
              <a:rPr lang="en-GB" dirty="0">
                <a:solidFill>
                  <a:schemeClr val="accent1">
                    <a:lumMod val="75000"/>
                  </a:schemeClr>
                </a:solidFill>
              </a:rPr>
              <a:t>understanding their likes/dislikes, skills and abilities, preferred communication style and support structures</a:t>
            </a:r>
          </a:p>
          <a:p>
            <a:pPr marL="285750" indent="-285750">
              <a:spcAft>
                <a:spcPts val="1800"/>
              </a:spcAft>
              <a:buFont typeface="Arial" panose="020B0604020202020204" pitchFamily="34" charset="0"/>
              <a:buChar char="•"/>
            </a:pPr>
            <a:r>
              <a:rPr lang="en-GB" dirty="0">
                <a:solidFill>
                  <a:schemeClr val="accent1">
                    <a:lumMod val="75000"/>
                  </a:schemeClr>
                </a:solidFill>
              </a:rPr>
              <a:t>understanding the impact of the environment on the individual</a:t>
            </a:r>
          </a:p>
          <a:p>
            <a:pPr marL="285750" indent="-285750">
              <a:spcAft>
                <a:spcPts val="1800"/>
              </a:spcAft>
              <a:buFont typeface="Arial" panose="020B0604020202020204" pitchFamily="34" charset="0"/>
              <a:buChar char="•"/>
            </a:pPr>
            <a:r>
              <a:rPr lang="en-GB" dirty="0">
                <a:solidFill>
                  <a:schemeClr val="accent1">
                    <a:lumMod val="75000"/>
                  </a:schemeClr>
                </a:solidFill>
              </a:rPr>
              <a:t>identifying ways to provide support consistently in all aspects of care</a:t>
            </a:r>
          </a:p>
          <a:p>
            <a:pPr marL="285750" indent="-285750">
              <a:buFont typeface="Arial" panose="020B0604020202020204" pitchFamily="34" charset="0"/>
              <a:buChar char="•"/>
            </a:pPr>
            <a:r>
              <a:rPr lang="en-GB" dirty="0">
                <a:solidFill>
                  <a:schemeClr val="accent1">
                    <a:lumMod val="75000"/>
                  </a:schemeClr>
                </a:solidFill>
              </a:rPr>
              <a:t>developing and monitoring plans that outline an individual’s needs, desired well-being outcomes, the ways they can be supported to achieve their desired outcomes.</a:t>
            </a:r>
          </a:p>
        </p:txBody>
      </p:sp>
    </p:spTree>
    <p:extLst>
      <p:ext uri="{BB962C8B-B14F-4D97-AF65-F5344CB8AC3E}">
        <p14:creationId xmlns:p14="http://schemas.microsoft.com/office/powerpoint/2010/main" val="1225700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636326" y="253362"/>
            <a:ext cx="8883231" cy="954107"/>
          </a:xfrm>
          <a:prstGeom prst="rect">
            <a:avLst/>
          </a:prstGeom>
        </p:spPr>
        <p:txBody>
          <a:bodyPr wrap="square">
            <a:spAutoFit/>
          </a:bodyPr>
          <a:lstStyle/>
          <a:p>
            <a:r>
              <a:rPr lang="en-US" sz="2800" dirty="0">
                <a:ln w="0"/>
                <a:solidFill>
                  <a:schemeClr val="bg2"/>
                </a:solidFill>
                <a:ea typeface="+mj-lt"/>
                <a:cs typeface="+mj-lt"/>
              </a:rPr>
              <a:t>What do approaches to support positive behaviour aim to achieve?</a:t>
            </a:r>
            <a:endParaRPr lang="en-US" sz="2800" dirty="0">
              <a:ln w="0"/>
              <a:solidFill>
                <a:schemeClr val="bg2"/>
              </a:solidFill>
            </a:endParaRPr>
          </a:p>
        </p:txBody>
      </p:sp>
      <p:pic>
        <p:nvPicPr>
          <p:cNvPr id="7" name="Picture 8" descr="50 Great Resources for Adults with Autism – ABA Degree Programs">
            <a:extLst>
              <a:ext uri="{FF2B5EF4-FFF2-40B4-BE49-F238E27FC236}">
                <a16:creationId xmlns:a16="http://schemas.microsoft.com/office/drawing/2014/main" id="{882F184C-517E-4177-AF43-6188C0E607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096" y="2542393"/>
            <a:ext cx="2989139" cy="198913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37C23F8-6F38-4F72-B2E2-C30CB90DACD1}"/>
              </a:ext>
            </a:extLst>
          </p:cNvPr>
          <p:cNvSpPr txBox="1"/>
          <p:nvPr/>
        </p:nvSpPr>
        <p:spPr>
          <a:xfrm>
            <a:off x="4943061" y="1551802"/>
            <a:ext cx="6586330" cy="3970318"/>
          </a:xfrm>
          <a:prstGeom prst="rect">
            <a:avLst/>
          </a:prstGeom>
          <a:noFill/>
        </p:spPr>
        <p:txBody>
          <a:bodyPr wrap="square" rtlCol="0">
            <a:spAutoFit/>
          </a:bodyPr>
          <a:lstStyle/>
          <a:p>
            <a:r>
              <a:rPr lang="en-GB" dirty="0">
                <a:solidFill>
                  <a:schemeClr val="accent1">
                    <a:lumMod val="75000"/>
                  </a:schemeClr>
                </a:solidFill>
              </a:rPr>
              <a:t>Positive approaches  aim to:</a:t>
            </a:r>
          </a:p>
          <a:p>
            <a:endParaRPr lang="en-GB" dirty="0">
              <a:solidFill>
                <a:schemeClr val="accent1">
                  <a:lumMod val="75000"/>
                </a:schemeClr>
              </a:solidFill>
            </a:endParaRPr>
          </a:p>
          <a:p>
            <a:pPr marL="285750" indent="-285750">
              <a:buFont typeface="Arial" panose="020B0604020202020204" pitchFamily="34" charset="0"/>
              <a:buChar char="•"/>
            </a:pPr>
            <a:r>
              <a:rPr lang="en-GB" dirty="0">
                <a:solidFill>
                  <a:schemeClr val="accent1">
                    <a:lumMod val="75000"/>
                  </a:schemeClr>
                </a:solidFill>
              </a:rPr>
              <a:t>work with both the individual and their support systems</a:t>
            </a:r>
          </a:p>
          <a:p>
            <a:endParaRPr lang="en-GB" dirty="0">
              <a:solidFill>
                <a:schemeClr val="accent1">
                  <a:lumMod val="75000"/>
                </a:schemeClr>
              </a:solidFill>
            </a:endParaRPr>
          </a:p>
          <a:p>
            <a:pPr marL="285750" indent="-285750">
              <a:buFont typeface="Arial" panose="020B0604020202020204" pitchFamily="34" charset="0"/>
              <a:buChar char="•"/>
            </a:pPr>
            <a:r>
              <a:rPr lang="en-GB" dirty="0">
                <a:solidFill>
                  <a:schemeClr val="accent1">
                    <a:lumMod val="75000"/>
                  </a:schemeClr>
                </a:solidFill>
              </a:rPr>
              <a:t>try to understand what an individual is feeling and why they are responding in the way they are</a:t>
            </a:r>
          </a:p>
          <a:p>
            <a:endParaRPr lang="en-GB" dirty="0">
              <a:solidFill>
                <a:schemeClr val="accent1">
                  <a:lumMod val="75000"/>
                </a:schemeClr>
              </a:solidFill>
            </a:endParaRPr>
          </a:p>
          <a:p>
            <a:pPr marL="285750" indent="-285750">
              <a:buFont typeface="Arial" panose="020B0604020202020204" pitchFamily="34" charset="0"/>
              <a:buChar char="•"/>
            </a:pPr>
            <a:r>
              <a:rPr lang="en-GB" dirty="0">
                <a:solidFill>
                  <a:schemeClr val="accent1">
                    <a:lumMod val="75000"/>
                  </a:schemeClr>
                </a:solidFill>
              </a:rPr>
              <a:t>undertake any required changes and intervene at an early stage to try and prevent difficult situations</a:t>
            </a:r>
          </a:p>
          <a:p>
            <a:endParaRPr lang="en-GB" dirty="0">
              <a:solidFill>
                <a:schemeClr val="accent1">
                  <a:lumMod val="75000"/>
                </a:schemeClr>
              </a:solidFill>
            </a:endParaRPr>
          </a:p>
          <a:p>
            <a:pPr marL="285750" indent="-285750">
              <a:buFont typeface="Arial" panose="020B0604020202020204" pitchFamily="34" charset="0"/>
              <a:buChar char="•"/>
            </a:pPr>
            <a:r>
              <a:rPr lang="en-GB" dirty="0">
                <a:solidFill>
                  <a:schemeClr val="accent1">
                    <a:lumMod val="75000"/>
                  </a:schemeClr>
                </a:solidFill>
              </a:rPr>
              <a:t>understand what needs to be planned and put into place to support the individual to manage distressed and angry feelings in a way that reduces the need for behaviour that challenges and any restrictions.</a:t>
            </a:r>
          </a:p>
        </p:txBody>
      </p:sp>
    </p:spTree>
    <p:extLst>
      <p:ext uri="{BB962C8B-B14F-4D97-AF65-F5344CB8AC3E}">
        <p14:creationId xmlns:p14="http://schemas.microsoft.com/office/powerpoint/2010/main" val="809152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ea typeface="+mj-lt"/>
                <a:cs typeface="+mj-lt"/>
              </a:rPr>
              <a:t>Positive Behaviour Support Plans</a:t>
            </a:r>
            <a:endParaRPr lang="en-US" sz="2800" dirty="0">
              <a:ln w="0"/>
              <a:solidFill>
                <a:schemeClr val="bg2"/>
              </a:solidFill>
            </a:endParaRPr>
          </a:p>
        </p:txBody>
      </p:sp>
      <p:sp>
        <p:nvSpPr>
          <p:cNvPr id="2" name="TextBox 1">
            <a:extLst>
              <a:ext uri="{FF2B5EF4-FFF2-40B4-BE49-F238E27FC236}">
                <a16:creationId xmlns:a16="http://schemas.microsoft.com/office/drawing/2014/main" id="{B8306A63-9DC0-4BFA-B61B-0F2C6194216C}"/>
              </a:ext>
            </a:extLst>
          </p:cNvPr>
          <p:cNvSpPr txBox="1"/>
          <p:nvPr/>
        </p:nvSpPr>
        <p:spPr>
          <a:xfrm>
            <a:off x="522027" y="3563737"/>
            <a:ext cx="4884364" cy="3239348"/>
          </a:xfrm>
          <a:prstGeom prst="rect">
            <a:avLst/>
          </a:prstGeom>
          <a:noFill/>
        </p:spPr>
        <p:txBody>
          <a:bodyPr wrap="square" rtlCol="0">
            <a:spAutoFit/>
          </a:bodyPr>
          <a:lstStyle/>
          <a:p>
            <a:r>
              <a:rPr lang="en-GB" sz="1600" dirty="0">
                <a:solidFill>
                  <a:schemeClr val="accent1">
                    <a:lumMod val="75000"/>
                  </a:schemeClr>
                </a:solidFill>
                <a:effectLst/>
                <a:latin typeface="Arial" panose="020B0604020202020204" pitchFamily="34" charset="0"/>
                <a:ea typeface="Times New Roman" panose="02020603050405020304" pitchFamily="18" charset="0"/>
              </a:rPr>
              <a:t>A P</a:t>
            </a:r>
            <a:r>
              <a:rPr lang="en-GB" sz="1600" dirty="0">
                <a:solidFill>
                  <a:schemeClr val="accent1">
                    <a:lumMod val="75000"/>
                  </a:schemeClr>
                </a:solidFill>
                <a:latin typeface="Arial" panose="020B0604020202020204" pitchFamily="34" charset="0"/>
                <a:ea typeface="Times New Roman" panose="02020603050405020304" pitchFamily="18" charset="0"/>
              </a:rPr>
              <a:t>ositive Behaviour Support Plan</a:t>
            </a:r>
            <a:r>
              <a:rPr lang="en-GB" sz="1600" dirty="0">
                <a:solidFill>
                  <a:schemeClr val="accent1">
                    <a:lumMod val="75000"/>
                  </a:schemeClr>
                </a:solidFill>
                <a:effectLst/>
                <a:latin typeface="Arial" panose="020B0604020202020204" pitchFamily="34" charset="0"/>
                <a:ea typeface="Times New Roman" panose="02020603050405020304" pitchFamily="18" charset="0"/>
              </a:rPr>
              <a:t> is created to help understand and support </a:t>
            </a:r>
            <a:r>
              <a:rPr lang="en-GB" sz="1600" dirty="0">
                <a:solidFill>
                  <a:schemeClr val="accent1">
                    <a:lumMod val="75000"/>
                  </a:schemeClr>
                </a:solidFill>
                <a:latin typeface="Arial" panose="020B0604020202020204" pitchFamily="34" charset="0"/>
                <a:ea typeface="Times New Roman" panose="02020603050405020304" pitchFamily="18" charset="0"/>
              </a:rPr>
              <a:t>individuals </a:t>
            </a:r>
            <a:r>
              <a:rPr lang="en-GB" sz="1600" dirty="0">
                <a:solidFill>
                  <a:schemeClr val="accent1">
                    <a:lumMod val="75000"/>
                  </a:schemeClr>
                </a:solidFill>
                <a:effectLst/>
                <a:latin typeface="Arial" panose="020B0604020202020204" pitchFamily="34" charset="0"/>
                <a:ea typeface="Times New Roman" panose="02020603050405020304" pitchFamily="18" charset="0"/>
              </a:rPr>
              <a:t>who may live with a l</a:t>
            </a:r>
            <a:r>
              <a:rPr lang="en-GB" sz="1600" dirty="0">
                <a:solidFill>
                  <a:schemeClr val="accent1">
                    <a:lumMod val="75000"/>
                  </a:schemeClr>
                </a:solidFill>
                <a:latin typeface="Arial" panose="020B0604020202020204" pitchFamily="34" charset="0"/>
                <a:ea typeface="Times New Roman" panose="02020603050405020304" pitchFamily="18" charset="0"/>
              </a:rPr>
              <a:t>earning disability</a:t>
            </a:r>
            <a:r>
              <a:rPr lang="en-GB" sz="1600" dirty="0">
                <a:solidFill>
                  <a:schemeClr val="accent1">
                    <a:lumMod val="75000"/>
                  </a:schemeClr>
                </a:solidFill>
                <a:effectLst/>
                <a:latin typeface="Arial" panose="020B0604020202020204" pitchFamily="34" charset="0"/>
                <a:ea typeface="Times New Roman" panose="02020603050405020304" pitchFamily="18" charset="0"/>
              </a:rPr>
              <a:t> and display behaviour that others find challenging.</a:t>
            </a:r>
          </a:p>
          <a:p>
            <a:endParaRPr lang="en-GB" sz="1600" dirty="0">
              <a:solidFill>
                <a:schemeClr val="accent1">
                  <a:lumMod val="75000"/>
                </a:schemeClr>
              </a:solidFill>
              <a:effectLst/>
              <a:latin typeface="Times New Roman" panose="02020603050405020304" pitchFamily="18" charset="0"/>
              <a:ea typeface="Times New Roman" panose="02020603050405020304" pitchFamily="18" charset="0"/>
            </a:endParaRPr>
          </a:p>
          <a:p>
            <a:pPr>
              <a:spcAft>
                <a:spcPts val="500"/>
              </a:spcAft>
            </a:pPr>
            <a:r>
              <a:rPr lang="en-GB" sz="1600" dirty="0">
                <a:solidFill>
                  <a:schemeClr val="accent1">
                    <a:lumMod val="75000"/>
                  </a:schemeClr>
                </a:solidFill>
                <a:effectLst/>
                <a:latin typeface="Arial" panose="020B0604020202020204" pitchFamily="34" charset="0"/>
                <a:ea typeface="Times New Roman" panose="02020603050405020304" pitchFamily="18" charset="0"/>
              </a:rPr>
              <a:t>A </a:t>
            </a:r>
            <a:r>
              <a:rPr lang="en-GB" sz="1600" strike="noStrike" dirty="0">
                <a:solidFill>
                  <a:srgbClr val="00B0F0"/>
                </a:solidFill>
                <a:effectLst/>
                <a:latin typeface="Arial" panose="020B0604020202020204" pitchFamily="34" charset="0"/>
                <a:ea typeface="Times New Roman" panose="02020603050405020304" pitchFamily="18" charset="0"/>
                <a:hlinkClick r:id="rId3" tooltip="A Positive Behaviour Support Plan is created to help understand and support children, young people and adults who have a Learning Disability and display behaviour that others find challenging.">
                  <a:extLst>
                    <a:ext uri="{A12FA001-AC4F-418D-AE19-62706E023703}">
                      <ahyp:hlinkClr xmlns:ahyp="http://schemas.microsoft.com/office/drawing/2018/hyperlinkcolor" val="tx"/>
                    </a:ext>
                  </a:extLst>
                </a:hlinkClick>
              </a:rPr>
              <a:t>Positive Behaviour Support Plan</a:t>
            </a:r>
            <a:r>
              <a:rPr lang="en-GB" sz="1600" dirty="0">
                <a:solidFill>
                  <a:schemeClr val="accent1">
                    <a:lumMod val="75000"/>
                  </a:schemeClr>
                </a:solidFill>
                <a:effectLst/>
                <a:latin typeface="Arial" panose="020B0604020202020204" pitchFamily="34" charset="0"/>
                <a:ea typeface="Times New Roman" panose="02020603050405020304" pitchFamily="18" charset="0"/>
              </a:rPr>
              <a:t>:</a:t>
            </a:r>
          </a:p>
          <a:p>
            <a:pPr marL="285750" indent="-285750">
              <a:spcAft>
                <a:spcPts val="500"/>
              </a:spcAft>
              <a:buFont typeface="Arial" panose="020B0604020202020204" pitchFamily="34" charset="0"/>
              <a:buChar char="•"/>
            </a:pPr>
            <a:r>
              <a:rPr lang="en-GB" sz="1600" dirty="0">
                <a:solidFill>
                  <a:schemeClr val="accent1">
                    <a:lumMod val="75000"/>
                  </a:schemeClr>
                </a:solidFill>
                <a:effectLst/>
                <a:latin typeface="Arial" panose="020B0604020202020204" pitchFamily="34" charset="0"/>
                <a:ea typeface="Times New Roman" panose="02020603050405020304" pitchFamily="18" charset="0"/>
              </a:rPr>
              <a:t>is an individualised care plan which is available to those who provide care and support</a:t>
            </a:r>
          </a:p>
          <a:p>
            <a:pPr marL="285750" indent="-285750">
              <a:spcAft>
                <a:spcPts val="500"/>
              </a:spcAft>
              <a:buFont typeface="Arial" panose="020B0604020202020204" pitchFamily="34" charset="0"/>
              <a:buChar char="•"/>
            </a:pPr>
            <a:r>
              <a:rPr lang="en-GB" sz="1600" dirty="0">
                <a:solidFill>
                  <a:schemeClr val="accent1">
                    <a:lumMod val="75000"/>
                  </a:schemeClr>
                </a:solidFill>
                <a:effectLst/>
                <a:latin typeface="Arial" panose="020B0604020202020204" pitchFamily="34" charset="0"/>
                <a:ea typeface="Times New Roman" panose="02020603050405020304" pitchFamily="18" charset="0"/>
              </a:rPr>
              <a:t>should be informed by functional assessments</a:t>
            </a:r>
          </a:p>
          <a:p>
            <a:pPr marL="285750" indent="-285750">
              <a:spcAft>
                <a:spcPts val="500"/>
              </a:spcAft>
              <a:buFont typeface="Arial" panose="020B0604020202020204" pitchFamily="34" charset="0"/>
              <a:buChar char="•"/>
            </a:pPr>
            <a:r>
              <a:rPr lang="en-GB" sz="1600" dirty="0">
                <a:solidFill>
                  <a:schemeClr val="accent1">
                    <a:lumMod val="75000"/>
                  </a:schemeClr>
                </a:solidFill>
                <a:latin typeface="Arial" panose="020B0604020202020204" pitchFamily="34" charset="0"/>
                <a:ea typeface="Times New Roman" panose="02020603050405020304" pitchFamily="18" charset="0"/>
              </a:rPr>
              <a:t>individuals </a:t>
            </a:r>
            <a:r>
              <a:rPr lang="en-GB" sz="1600" dirty="0">
                <a:solidFill>
                  <a:schemeClr val="accent1">
                    <a:lumMod val="75000"/>
                  </a:schemeClr>
                </a:solidFill>
                <a:effectLst/>
                <a:latin typeface="Arial" panose="020B0604020202020204" pitchFamily="34" charset="0"/>
                <a:ea typeface="Times New Roman" panose="02020603050405020304" pitchFamily="18" charset="0"/>
              </a:rPr>
              <a:t>and their families should be as fully involved as possible in developing and reviewing the plan.</a:t>
            </a:r>
            <a:endParaRPr lang="en-GB" sz="16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5027452B-2BF8-45DE-96CE-15ACA9CEF74C}"/>
              </a:ext>
            </a:extLst>
          </p:cNvPr>
          <p:cNvSpPr txBox="1"/>
          <p:nvPr/>
        </p:nvSpPr>
        <p:spPr>
          <a:xfrm>
            <a:off x="5589270" y="1245954"/>
            <a:ext cx="6297930" cy="5481052"/>
          </a:xfrm>
          <a:prstGeom prst="rect">
            <a:avLst/>
          </a:prstGeom>
          <a:noFill/>
        </p:spPr>
        <p:txBody>
          <a:bodyPr wrap="square">
            <a:spAutoFit/>
          </a:bodyPr>
          <a:lstStyle/>
          <a:p>
            <a:pPr marL="95250" marR="95250" indent="-95250" fontAlgn="base">
              <a:lnSpc>
                <a:spcPct val="107000"/>
              </a:lnSpc>
            </a:pPr>
            <a:r>
              <a:rPr lang="en-GB" sz="1600" dirty="0">
                <a:solidFill>
                  <a:schemeClr val="accent1">
                    <a:lumMod val="75000"/>
                  </a:schemeClr>
                </a:solidFill>
                <a:ea typeface="Times New Roman" panose="02020603050405020304" pitchFamily="18" charset="0"/>
                <a:cs typeface="Times New Roman" panose="02020603050405020304" pitchFamily="18" charset="0"/>
              </a:rPr>
              <a:t>Plans</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 will contain both:</a:t>
            </a:r>
          </a:p>
          <a:p>
            <a:pPr marL="95250" marR="95250" indent="-95250" fontAlgn="base">
              <a:lnSpc>
                <a:spcPct val="107000"/>
              </a:lnSpc>
            </a:pPr>
            <a:endParaRPr lang="en-GB" sz="800" dirty="0">
              <a:solidFill>
                <a:schemeClr val="accent1">
                  <a:lumMod val="75000"/>
                </a:schemeClr>
              </a:solidFill>
              <a:effectLst/>
              <a:ea typeface="Calibri" panose="020F0502020204030204" pitchFamily="34" charset="0"/>
              <a:cs typeface="Times New Roman" panose="02020603050405020304" pitchFamily="18" charset="0"/>
            </a:endParaRPr>
          </a:p>
          <a:p>
            <a:pPr marL="354013" marR="95250" indent="-354013" fontAlgn="base">
              <a:lnSpc>
                <a:spcPct val="107000"/>
              </a:lnSpc>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1.</a:t>
            </a:r>
            <a:r>
              <a:rPr lang="en-GB" sz="1600" b="1" dirty="0">
                <a:solidFill>
                  <a:schemeClr val="accent1">
                    <a:lumMod val="75000"/>
                  </a:schemeClr>
                </a:solidFill>
                <a:effectLst/>
                <a:ea typeface="Times New Roman" panose="02020603050405020304" pitchFamily="18" charset="0"/>
                <a:cs typeface="Times New Roman" panose="02020603050405020304" pitchFamily="18" charset="0"/>
              </a:rPr>
              <a:t>   Proactive strategies</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 which are used to make sure that the individual has what they need and describe ways to teach the individual communication and other skills. Examples include: </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pPr>
            <a:r>
              <a:rPr lang="en-GB" sz="1600" dirty="0">
                <a:solidFill>
                  <a:schemeClr val="accent1">
                    <a:lumMod val="75000"/>
                  </a:schemeClr>
                </a:solidFill>
                <a:ea typeface="Times New Roman" panose="02020603050405020304" pitchFamily="18" charset="0"/>
                <a:cs typeface="Times New Roman" panose="02020603050405020304" pitchFamily="18" charset="0"/>
              </a:rPr>
              <a:t>b</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eing aware of trigger factors</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pPr>
            <a:r>
              <a:rPr lang="en-GB" sz="1600" dirty="0">
                <a:solidFill>
                  <a:schemeClr val="accent1">
                    <a:lumMod val="75000"/>
                  </a:schemeClr>
                </a:solidFill>
                <a:ea typeface="Times New Roman" panose="02020603050405020304" pitchFamily="18" charset="0"/>
                <a:cs typeface="Times New Roman" panose="02020603050405020304" pitchFamily="18" charset="0"/>
              </a:rPr>
              <a:t>t</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eaching communication skills, e.g. a sign for “finished”</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pPr>
            <a:r>
              <a:rPr lang="en-GB" sz="1600" dirty="0">
                <a:solidFill>
                  <a:schemeClr val="accent1">
                    <a:lumMod val="75000"/>
                  </a:schemeClr>
                </a:solidFill>
                <a:ea typeface="Times New Roman" panose="02020603050405020304" pitchFamily="18" charset="0"/>
                <a:cs typeface="Times New Roman" panose="02020603050405020304" pitchFamily="18" charset="0"/>
              </a:rPr>
              <a:t>b</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eing aware of the manner in which you talk to the individual </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pPr>
            <a:r>
              <a:rPr lang="en-GB" sz="1600" dirty="0">
                <a:solidFill>
                  <a:schemeClr val="accent1">
                    <a:lumMod val="75000"/>
                  </a:schemeClr>
                </a:solidFill>
                <a:ea typeface="Times New Roman" panose="02020603050405020304" pitchFamily="18" charset="0"/>
                <a:cs typeface="Times New Roman" panose="02020603050405020304" pitchFamily="18" charset="0"/>
              </a:rPr>
              <a:t>a</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djusting the environment, e.g. dim the lights</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rewarding positive behaviour</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pPr>
            <a:r>
              <a:rPr lang="en-GB" sz="1600" dirty="0">
                <a:solidFill>
                  <a:schemeClr val="accent1">
                    <a:lumMod val="75000"/>
                  </a:schemeClr>
                </a:solidFill>
                <a:ea typeface="Times New Roman" panose="02020603050405020304" pitchFamily="18" charset="0"/>
                <a:cs typeface="Times New Roman" panose="02020603050405020304" pitchFamily="18" charset="0"/>
              </a:rPr>
              <a:t>providing r</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outine and structure</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pPr>
            <a:r>
              <a:rPr lang="en-GB" sz="1600" dirty="0">
                <a:solidFill>
                  <a:schemeClr val="accent1">
                    <a:lumMod val="75000"/>
                  </a:schemeClr>
                </a:solidFill>
                <a:ea typeface="Times New Roman" panose="02020603050405020304" pitchFamily="18" charset="0"/>
                <a:cs typeface="Times New Roman" panose="02020603050405020304" pitchFamily="18" charset="0"/>
              </a:rPr>
              <a:t>setting clear and consistent b</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oundaries.</a:t>
            </a:r>
          </a:p>
          <a:p>
            <a:pPr marL="95250" marR="95250" lvl="0" indent="-95250" fontAlgn="base">
              <a:lnSpc>
                <a:spcPct val="107000"/>
              </a:lnSpc>
              <a:buSzPts val="1000"/>
              <a:tabLst>
                <a:tab pos="457200" algn="l"/>
              </a:tabLst>
            </a:pPr>
            <a:endParaRPr lang="en-GB" sz="800" dirty="0">
              <a:solidFill>
                <a:schemeClr val="accent1">
                  <a:lumMod val="75000"/>
                </a:schemeClr>
              </a:solidFill>
              <a:effectLst/>
              <a:ea typeface="Calibri" panose="020F0502020204030204" pitchFamily="34" charset="0"/>
              <a:cs typeface="Times New Roman" panose="02020603050405020304" pitchFamily="18" charset="0"/>
            </a:endParaRPr>
          </a:p>
          <a:p>
            <a:pPr marL="354013" marR="95250" indent="-354013" fontAlgn="base">
              <a:lnSpc>
                <a:spcPct val="107000"/>
              </a:lnSpc>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2.</a:t>
            </a:r>
            <a:r>
              <a:rPr lang="en-GB" sz="1600" b="1" dirty="0">
                <a:solidFill>
                  <a:schemeClr val="accent1">
                    <a:lumMod val="75000"/>
                  </a:schemeClr>
                </a:solidFill>
                <a:effectLst/>
                <a:ea typeface="Times New Roman" panose="02020603050405020304" pitchFamily="18" charset="0"/>
                <a:cs typeface="Times New Roman" panose="02020603050405020304" pitchFamily="18" charset="0"/>
              </a:rPr>
              <a:t>   Reactive strategies</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 are designed to keep the individual and those around them safe. Examples include:</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93675" fontAlgn="base">
              <a:lnSpc>
                <a:spcPct val="107000"/>
              </a:lnSpc>
              <a:buSzPts val="1000"/>
              <a:buFont typeface="Symbol" panose="05050102010706020507" pitchFamily="18" charset="2"/>
              <a:buChar char=""/>
              <a:tabLst>
                <a:tab pos="457200" algn="l"/>
              </a:tabLst>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not responding to the behaviour that challenges</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93675" fontAlgn="base">
              <a:lnSpc>
                <a:spcPct val="107000"/>
              </a:lnSpc>
              <a:buSzPts val="1000"/>
              <a:buFont typeface="Symbol" panose="05050102010706020507" pitchFamily="18" charset="2"/>
              <a:buChar char=""/>
              <a:tabLst>
                <a:tab pos="457200" algn="l"/>
              </a:tabLst>
            </a:pPr>
            <a:r>
              <a:rPr lang="en-GB" sz="1600" dirty="0">
                <a:solidFill>
                  <a:schemeClr val="accent1">
                    <a:lumMod val="75000"/>
                  </a:schemeClr>
                </a:solidFill>
                <a:ea typeface="Times New Roman" panose="02020603050405020304" pitchFamily="18" charset="0"/>
                <a:cs typeface="Times New Roman" panose="02020603050405020304" pitchFamily="18" charset="0"/>
              </a:rPr>
              <a:t>g</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iving reminders of the boundaries</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93675" fontAlgn="base">
              <a:lnSpc>
                <a:spcPct val="107000"/>
              </a:lnSpc>
              <a:buSzPts val="1000"/>
              <a:buFont typeface="Symbol" panose="05050102010706020507" pitchFamily="18" charset="2"/>
              <a:buChar char=""/>
              <a:tabLst>
                <a:tab pos="457200" algn="l"/>
              </a:tabLst>
            </a:pPr>
            <a:r>
              <a:rPr lang="en-GB" sz="1600" dirty="0">
                <a:solidFill>
                  <a:schemeClr val="accent1">
                    <a:lumMod val="75000"/>
                  </a:schemeClr>
                </a:solidFill>
                <a:ea typeface="Times New Roman" panose="02020603050405020304" pitchFamily="18" charset="0"/>
                <a:cs typeface="Times New Roman" panose="02020603050405020304" pitchFamily="18" charset="0"/>
              </a:rPr>
              <a:t>d</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istracting the individual</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93675" fontAlgn="base">
              <a:lnSpc>
                <a:spcPct val="107000"/>
              </a:lnSpc>
              <a:buSzPts val="1000"/>
              <a:buFont typeface="Symbol" panose="05050102010706020507" pitchFamily="18" charset="2"/>
              <a:buChar char=""/>
              <a:tabLst>
                <a:tab pos="457200" algn="l"/>
              </a:tabLst>
            </a:pPr>
            <a:r>
              <a:rPr lang="en-GB" sz="1600" dirty="0">
                <a:solidFill>
                  <a:schemeClr val="accent1">
                    <a:lumMod val="75000"/>
                  </a:schemeClr>
                </a:solidFill>
                <a:ea typeface="Times New Roman" panose="02020603050405020304" pitchFamily="18" charset="0"/>
                <a:cs typeface="Times New Roman" panose="02020603050405020304" pitchFamily="18" charset="0"/>
              </a:rPr>
              <a:t>u</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nderstanding what the individual wants</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indent="-193675">
              <a:spcAft>
                <a:spcPts val="1200"/>
              </a:spcAft>
              <a:buFont typeface="Arial" panose="020B0604020202020204" pitchFamily="34" charset="0"/>
              <a:buChar char="•"/>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moving away from the situation.</a:t>
            </a:r>
          </a:p>
          <a:p>
            <a:r>
              <a:rPr lang="en-GB" sz="1600" dirty="0">
                <a:solidFill>
                  <a:schemeClr val="accent1">
                    <a:lumMod val="75000"/>
                  </a:schemeClr>
                </a:solidFill>
                <a:ea typeface="Times New Roman" panose="02020603050405020304" pitchFamily="18" charset="0"/>
                <a:cs typeface="Times New Roman" panose="02020603050405020304" pitchFamily="18" charset="0"/>
              </a:rPr>
              <a:t>A good plan will have more proactive than reactive strategies.</a:t>
            </a:r>
            <a:endParaRPr lang="en-GB" sz="1600" dirty="0">
              <a:solidFill>
                <a:schemeClr val="accent1">
                  <a:lumMod val="75000"/>
                </a:schemeClr>
              </a:solidFill>
              <a:effectLst/>
              <a:ea typeface="Times New Roman" panose="02020603050405020304" pitchFamily="18" charset="0"/>
            </a:endParaRPr>
          </a:p>
        </p:txBody>
      </p:sp>
      <p:pic>
        <p:nvPicPr>
          <p:cNvPr id="6" name="Picture 8" descr="50 Great Resources for Adults with Autism – ABA Degree Programs">
            <a:extLst>
              <a:ext uri="{FF2B5EF4-FFF2-40B4-BE49-F238E27FC236}">
                <a16:creationId xmlns:a16="http://schemas.microsoft.com/office/drawing/2014/main" id="{2BE92921-56A6-421C-8297-C2642262D9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3809" y="1388688"/>
            <a:ext cx="2766192" cy="1840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503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50 Great Resources for Adults with Autism – ABA Degree Programs">
            <a:extLst>
              <a:ext uri="{FF2B5EF4-FFF2-40B4-BE49-F238E27FC236}">
                <a16:creationId xmlns:a16="http://schemas.microsoft.com/office/drawing/2014/main" id="{1E67C30D-7FC8-473A-AD8C-600C672954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2282" y="1356859"/>
            <a:ext cx="2537919" cy="16888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40C324B-C8EB-4FF0-BA04-0CE98B4503C9}"/>
              </a:ext>
            </a:extLst>
          </p:cNvPr>
          <p:cNvSpPr txBox="1"/>
          <p:nvPr/>
        </p:nvSpPr>
        <p:spPr>
          <a:xfrm>
            <a:off x="5729288" y="1356859"/>
            <a:ext cx="5975032" cy="5299977"/>
          </a:xfrm>
          <a:prstGeom prst="rect">
            <a:avLst/>
          </a:prstGeom>
          <a:noFill/>
        </p:spPr>
        <p:txBody>
          <a:bodyPr wrap="square">
            <a:spAutoFit/>
          </a:bodyPr>
          <a:lstStyle/>
          <a:p>
            <a:pPr marL="342900" marR="95250" lvl="0" indent="-342900" fontAlgn="base">
              <a:lnSpc>
                <a:spcPct val="107000"/>
              </a:lnSpc>
              <a:buAutoNum type="arabicPeriod" startAt="3"/>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Write proactive</a:t>
            </a:r>
            <a:r>
              <a:rPr lang="en-GB" b="1" dirty="0">
                <a:solidFill>
                  <a:srgbClr val="FF6600"/>
                </a:solidFill>
                <a:ea typeface="Times New Roman" panose="02020603050405020304" pitchFamily="18" charset="0"/>
                <a:cs typeface="Times New Roman" panose="02020603050405020304" pitchFamily="18" charset="0"/>
              </a:rPr>
              <a:t> </a:t>
            </a:r>
            <a:r>
              <a:rPr lang="en-GB" b="1" dirty="0">
                <a:solidFill>
                  <a:srgbClr val="00B050"/>
                </a:solidFill>
                <a:ea typeface="Times New Roman" panose="02020603050405020304" pitchFamily="18" charset="0"/>
                <a:cs typeface="Times New Roman" panose="02020603050405020304" pitchFamily="18" charset="0"/>
              </a:rPr>
              <a:t>‘</a:t>
            </a:r>
            <a:r>
              <a:rPr lang="en-GB" b="1" dirty="0">
                <a:solidFill>
                  <a:srgbClr val="00B050"/>
                </a:solidFill>
                <a:effectLst/>
                <a:ea typeface="Times New Roman" panose="02020603050405020304" pitchFamily="18" charset="0"/>
                <a:cs typeface="Times New Roman" panose="02020603050405020304" pitchFamily="18" charset="0"/>
              </a:rPr>
              <a:t>green’</a:t>
            </a:r>
            <a:r>
              <a:rPr lang="en-GB" dirty="0">
                <a:solidFill>
                  <a:schemeClr val="accent1">
                    <a:lumMod val="75000"/>
                  </a:schemeClr>
                </a:solidFill>
                <a:effectLst/>
                <a:ea typeface="Times New Roman" panose="02020603050405020304" pitchFamily="18" charset="0"/>
                <a:cs typeface="Times New Roman" panose="02020603050405020304" pitchFamily="18" charset="0"/>
              </a:rPr>
              <a:t> strategies to help the </a:t>
            </a:r>
          </a:p>
          <a:p>
            <a:pPr marR="95250" lvl="0" fontAlgn="base">
              <a:lnSpc>
                <a:spcPct val="107000"/>
              </a:lnSpc>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     </a:t>
            </a:r>
            <a:r>
              <a:rPr lang="en-GB" dirty="0">
                <a:solidFill>
                  <a:schemeClr val="accent1">
                    <a:lumMod val="75000"/>
                  </a:schemeClr>
                </a:solidFill>
                <a:effectLst/>
                <a:ea typeface="Times New Roman" panose="02020603050405020304" pitchFamily="18" charset="0"/>
                <a:cs typeface="Times New Roman" panose="02020603050405020304" pitchFamily="18" charset="0"/>
              </a:rPr>
              <a:t>individual stay happy and calm. Think about what    </a:t>
            </a:r>
          </a:p>
          <a:p>
            <a:pPr marR="95250" lvl="0" fontAlgn="base">
              <a:lnSpc>
                <a:spcPct val="107000"/>
              </a:lnSpc>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     </a:t>
            </a:r>
            <a:r>
              <a:rPr lang="en-GB" dirty="0">
                <a:solidFill>
                  <a:schemeClr val="accent1">
                    <a:lumMod val="75000"/>
                  </a:schemeClr>
                </a:solidFill>
                <a:effectLst/>
                <a:ea typeface="Times New Roman" panose="02020603050405020304" pitchFamily="18" charset="0"/>
                <a:cs typeface="Times New Roman" panose="02020603050405020304" pitchFamily="18" charset="0"/>
              </a:rPr>
              <a:t>new skills the individual may need to learn to help </a:t>
            </a:r>
          </a:p>
          <a:p>
            <a:pPr marR="95250" lvl="0" fontAlgn="base">
              <a:lnSpc>
                <a:spcPct val="107000"/>
              </a:lnSpc>
              <a:spcAft>
                <a:spcPts val="600"/>
              </a:spcAft>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     </a:t>
            </a:r>
            <a:r>
              <a:rPr lang="en-GB" dirty="0">
                <a:solidFill>
                  <a:schemeClr val="accent1">
                    <a:lumMod val="75000"/>
                  </a:schemeClr>
                </a:solidFill>
                <a:effectLst/>
                <a:ea typeface="Times New Roman" panose="02020603050405020304" pitchFamily="18" charset="0"/>
                <a:cs typeface="Times New Roman" panose="02020603050405020304" pitchFamily="18" charset="0"/>
              </a:rPr>
              <a:t>them in </a:t>
            </a:r>
            <a:r>
              <a:rPr lang="en-GB" dirty="0">
                <a:solidFill>
                  <a:schemeClr val="accent1">
                    <a:lumMod val="75000"/>
                  </a:schemeClr>
                </a:solidFill>
                <a:ea typeface="Times New Roman" panose="02020603050405020304" pitchFamily="18" charset="0"/>
                <a:cs typeface="Times New Roman" panose="02020603050405020304" pitchFamily="18" charset="0"/>
              </a:rPr>
              <a:t> </a:t>
            </a:r>
            <a:r>
              <a:rPr lang="en-GB" dirty="0">
                <a:solidFill>
                  <a:schemeClr val="accent1">
                    <a:lumMod val="75000"/>
                  </a:schemeClr>
                </a:solidFill>
                <a:effectLst/>
                <a:ea typeface="Times New Roman" panose="02020603050405020304" pitchFamily="18" charset="0"/>
                <a:cs typeface="Times New Roman" panose="02020603050405020304" pitchFamily="18" charset="0"/>
              </a:rPr>
              <a:t>the future.</a:t>
            </a:r>
          </a:p>
          <a:p>
            <a:pPr marL="342900" marR="95250" lvl="0" indent="-342900" fontAlgn="base">
              <a:lnSpc>
                <a:spcPct val="107000"/>
              </a:lnSpc>
              <a:spcAft>
                <a:spcPts val="800"/>
              </a:spcAft>
              <a:buAutoNum type="arabicPeriod" startAt="4"/>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Recognise the early warning signs of the behaviour   that challenges, and think about how to respond </a:t>
            </a:r>
            <a:r>
              <a:rPr lang="en-GB" dirty="0">
                <a:solidFill>
                  <a:schemeClr val="accent1">
                    <a:lumMod val="75000"/>
                  </a:schemeClr>
                </a:solidFill>
                <a:ea typeface="Times New Roman" panose="02020603050405020304" pitchFamily="18" charset="0"/>
                <a:cs typeface="Times New Roman" panose="02020603050405020304" pitchFamily="18" charset="0"/>
              </a:rPr>
              <a:t>to prevent any escalation</a:t>
            </a:r>
            <a:r>
              <a:rPr lang="en-GB" dirty="0">
                <a:solidFill>
                  <a:schemeClr val="accent1">
                    <a:lumMod val="75000"/>
                  </a:schemeClr>
                </a:solidFill>
                <a:effectLst/>
                <a:ea typeface="Times New Roman" panose="02020603050405020304" pitchFamily="18" charset="0"/>
                <a:cs typeface="Times New Roman" panose="02020603050405020304" pitchFamily="18" charset="0"/>
              </a:rPr>
              <a:t>. This is the active </a:t>
            </a:r>
            <a:r>
              <a:rPr lang="en-GB" b="1" dirty="0">
                <a:solidFill>
                  <a:srgbClr val="FF6600"/>
                </a:solidFill>
                <a:ea typeface="Times New Roman" panose="02020603050405020304" pitchFamily="18" charset="0"/>
                <a:cs typeface="Times New Roman" panose="02020603050405020304" pitchFamily="18" charset="0"/>
              </a:rPr>
              <a:t>‘a</a:t>
            </a:r>
            <a:r>
              <a:rPr lang="en-GB" b="1" dirty="0">
                <a:solidFill>
                  <a:srgbClr val="FF6600"/>
                </a:solidFill>
                <a:effectLst/>
                <a:ea typeface="Times New Roman" panose="02020603050405020304" pitchFamily="18" charset="0"/>
                <a:cs typeface="Times New Roman" panose="02020603050405020304" pitchFamily="18" charset="0"/>
              </a:rPr>
              <a:t>mber</a:t>
            </a:r>
            <a:r>
              <a:rPr lang="en-GB" b="1" dirty="0">
                <a:solidFill>
                  <a:srgbClr val="FF6600"/>
                </a:solidFill>
                <a:ea typeface="Times New Roman" panose="02020603050405020304" pitchFamily="18" charset="0"/>
                <a:cs typeface="Times New Roman" panose="02020603050405020304" pitchFamily="18" charset="0"/>
              </a:rPr>
              <a:t>’</a:t>
            </a:r>
            <a:r>
              <a:rPr lang="en-GB" b="1" dirty="0">
                <a:solidFill>
                  <a:srgbClr val="FF6600"/>
                </a:solidFill>
                <a:effectLst/>
                <a:ea typeface="Times New Roman" panose="02020603050405020304" pitchFamily="18" charset="0"/>
                <a:cs typeface="Times New Roman" panose="02020603050405020304" pitchFamily="18" charset="0"/>
              </a:rPr>
              <a:t> </a:t>
            </a:r>
            <a:r>
              <a:rPr lang="en-GB" dirty="0">
                <a:solidFill>
                  <a:schemeClr val="accent1">
                    <a:lumMod val="75000"/>
                  </a:schemeClr>
                </a:solidFill>
                <a:effectLst/>
                <a:ea typeface="Times New Roman" panose="02020603050405020304" pitchFamily="18" charset="0"/>
                <a:cs typeface="Times New Roman" panose="02020603050405020304" pitchFamily="18" charset="0"/>
              </a:rPr>
              <a:t>part of the plan.</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marR="95250" lvl="0" indent="-342900" fontAlgn="base">
              <a:lnSpc>
                <a:spcPct val="107000"/>
              </a:lnSpc>
              <a:spcAft>
                <a:spcPts val="800"/>
              </a:spcAft>
              <a:buAutoNum type="arabicPeriod" startAt="5"/>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Record the reactive </a:t>
            </a:r>
            <a:r>
              <a:rPr lang="en-GB" b="1" dirty="0">
                <a:solidFill>
                  <a:srgbClr val="FF0000"/>
                </a:solidFill>
                <a:ea typeface="Times New Roman" panose="02020603050405020304" pitchFamily="18" charset="0"/>
                <a:cs typeface="Times New Roman" panose="02020603050405020304" pitchFamily="18" charset="0"/>
              </a:rPr>
              <a:t>‘r</a:t>
            </a:r>
            <a:r>
              <a:rPr lang="en-GB" b="1" dirty="0">
                <a:solidFill>
                  <a:srgbClr val="FF0000"/>
                </a:solidFill>
                <a:effectLst/>
                <a:ea typeface="Times New Roman" panose="02020603050405020304" pitchFamily="18" charset="0"/>
                <a:cs typeface="Times New Roman" panose="02020603050405020304" pitchFamily="18" charset="0"/>
              </a:rPr>
              <a:t>ed</a:t>
            </a:r>
            <a:r>
              <a:rPr lang="en-GB" b="1" dirty="0">
                <a:solidFill>
                  <a:srgbClr val="FF0000"/>
                </a:solidFill>
                <a:ea typeface="Times New Roman" panose="02020603050405020304" pitchFamily="18" charset="0"/>
                <a:cs typeface="Times New Roman" panose="02020603050405020304" pitchFamily="18" charset="0"/>
              </a:rPr>
              <a:t>’</a:t>
            </a:r>
            <a:r>
              <a:rPr lang="en-GB" b="1" dirty="0">
                <a:solidFill>
                  <a:srgbClr val="FF0000"/>
                </a:solidFill>
                <a:effectLst/>
                <a:ea typeface="Times New Roman" panose="02020603050405020304" pitchFamily="18" charset="0"/>
                <a:cs typeface="Times New Roman" panose="02020603050405020304" pitchFamily="18" charset="0"/>
              </a:rPr>
              <a:t> </a:t>
            </a:r>
            <a:r>
              <a:rPr lang="en-GB" dirty="0">
                <a:solidFill>
                  <a:schemeClr val="accent1">
                    <a:lumMod val="75000"/>
                  </a:schemeClr>
                </a:solidFill>
                <a:effectLst/>
                <a:ea typeface="Times New Roman" panose="02020603050405020304" pitchFamily="18" charset="0"/>
                <a:cs typeface="Times New Roman" panose="02020603050405020304" pitchFamily="18" charset="0"/>
              </a:rPr>
              <a:t>strategies (what to do when the behaviour occurs) to keep </a:t>
            </a:r>
            <a:r>
              <a:rPr lang="en-GB" dirty="0">
                <a:solidFill>
                  <a:schemeClr val="accent1">
                    <a:lumMod val="75000"/>
                  </a:schemeClr>
                </a:solidFill>
                <a:ea typeface="Times New Roman" panose="02020603050405020304" pitchFamily="18" charset="0"/>
                <a:cs typeface="Times New Roman" panose="02020603050405020304" pitchFamily="18" charset="0"/>
              </a:rPr>
              <a:t>individuals</a:t>
            </a:r>
            <a:r>
              <a:rPr lang="en-GB" dirty="0">
                <a:solidFill>
                  <a:schemeClr val="accent1">
                    <a:lumMod val="75000"/>
                  </a:schemeClr>
                </a:solidFill>
                <a:effectLst/>
                <a:ea typeface="Times New Roman" panose="02020603050405020304" pitchFamily="18" charset="0"/>
                <a:cs typeface="Times New Roman" panose="02020603050405020304" pitchFamily="18" charset="0"/>
              </a:rPr>
              <a:t> safe.</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marL="342900" marR="95250" lvl="0" indent="-342900" fontAlgn="base">
              <a:lnSpc>
                <a:spcPct val="107000"/>
              </a:lnSpc>
              <a:spcAft>
                <a:spcPts val="800"/>
              </a:spcAft>
              <a:buAutoNum type="arabicPeriod" startAt="5"/>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Record the post-reactive strategies (what to do after the behaviour that challenges) to prevent the risk of the behaviour escalating again.</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marL="342900" marR="95250" lvl="0" indent="-342900" fontAlgn="base">
              <a:lnSpc>
                <a:spcPct val="107000"/>
              </a:lnSpc>
              <a:spcAft>
                <a:spcPts val="800"/>
              </a:spcAft>
              <a:buAutoNum type="arabicPeriod" startAt="5"/>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Get agreement from all the key people in the </a:t>
            </a:r>
            <a:r>
              <a:rPr lang="en-GB" dirty="0">
                <a:solidFill>
                  <a:schemeClr val="accent1">
                    <a:lumMod val="75000"/>
                  </a:schemeClr>
                </a:solidFill>
                <a:ea typeface="Times New Roman" panose="02020603050405020304" pitchFamily="18" charset="0"/>
                <a:cs typeface="Times New Roman" panose="02020603050405020304" pitchFamily="18" charset="0"/>
              </a:rPr>
              <a:t>individual</a:t>
            </a:r>
            <a:r>
              <a:rPr lang="en-GB" dirty="0">
                <a:solidFill>
                  <a:schemeClr val="accent1">
                    <a:lumMod val="75000"/>
                  </a:schemeClr>
                </a:solidFill>
                <a:effectLst/>
                <a:ea typeface="Times New Roman" panose="02020603050405020304" pitchFamily="18" charset="0"/>
                <a:cs typeface="Times New Roman" panose="02020603050405020304" pitchFamily="18" charset="0"/>
              </a:rPr>
              <a:t>’s life.</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marL="342900" marR="95250" lvl="0" indent="-342900" fontAlgn="base">
              <a:lnSpc>
                <a:spcPct val="107000"/>
              </a:lnSpc>
              <a:spcAft>
                <a:spcPts val="800"/>
              </a:spcAft>
              <a:buAutoNum type="arabicPeriod" startAt="5"/>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Review the plan –</a:t>
            </a:r>
            <a:r>
              <a:rPr lang="en-GB" dirty="0">
                <a:solidFill>
                  <a:schemeClr val="accent1">
                    <a:lumMod val="75000"/>
                  </a:schemeClr>
                </a:solidFill>
                <a:ea typeface="Times New Roman" panose="02020603050405020304" pitchFamily="18" charset="0"/>
                <a:cs typeface="Times New Roman" panose="02020603050405020304" pitchFamily="18" charset="0"/>
              </a:rPr>
              <a:t> i</a:t>
            </a:r>
            <a:r>
              <a:rPr lang="en-GB" dirty="0">
                <a:solidFill>
                  <a:schemeClr val="accent1">
                    <a:lumMod val="75000"/>
                  </a:schemeClr>
                </a:solidFill>
                <a:effectLst/>
                <a:ea typeface="Times New Roman" panose="02020603050405020304" pitchFamily="18" charset="0"/>
                <a:cs typeface="Times New Roman" panose="02020603050405020304" pitchFamily="18" charset="0"/>
              </a:rPr>
              <a:t>s it working? </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3E19169E-726F-4CFD-B355-BDB181439136}"/>
              </a:ext>
            </a:extLst>
          </p:cNvPr>
          <p:cNvSpPr txBox="1"/>
          <p:nvPr/>
        </p:nvSpPr>
        <p:spPr>
          <a:xfrm>
            <a:off x="522025" y="3125968"/>
            <a:ext cx="5238432" cy="3534622"/>
          </a:xfrm>
          <a:prstGeom prst="rect">
            <a:avLst/>
          </a:prstGeom>
          <a:noFill/>
        </p:spPr>
        <p:txBody>
          <a:bodyPr wrap="square">
            <a:spAutoFit/>
          </a:bodyPr>
          <a:lstStyle/>
          <a:p>
            <a:pPr marL="95250" marR="95250" fontAlgn="base">
              <a:lnSpc>
                <a:spcPct val="107000"/>
              </a:lnSpc>
              <a:spcBef>
                <a:spcPts val="960"/>
              </a:spcBef>
              <a:spcAft>
                <a:spcPts val="600"/>
              </a:spcAft>
            </a:pPr>
            <a:r>
              <a:rPr lang="en-GB" dirty="0">
                <a:solidFill>
                  <a:schemeClr val="accent1">
                    <a:lumMod val="75000"/>
                  </a:schemeClr>
                </a:solidFill>
                <a:effectLst/>
                <a:ea typeface="Times New Roman" panose="02020603050405020304" pitchFamily="18" charset="0"/>
                <a:cs typeface="Times New Roman" panose="02020603050405020304" pitchFamily="18" charset="0"/>
              </a:rPr>
              <a:t>Everyone involved with the </a:t>
            </a:r>
            <a:r>
              <a:rPr lang="en-GB" dirty="0">
                <a:solidFill>
                  <a:schemeClr val="accent1">
                    <a:lumMod val="75000"/>
                  </a:schemeClr>
                </a:solidFill>
                <a:ea typeface="Times New Roman" panose="02020603050405020304" pitchFamily="18" charset="0"/>
                <a:cs typeface="Times New Roman" panose="02020603050405020304" pitchFamily="18" charset="0"/>
              </a:rPr>
              <a:t>individual</a:t>
            </a:r>
            <a:r>
              <a:rPr lang="en-GB" dirty="0">
                <a:solidFill>
                  <a:schemeClr val="accent1">
                    <a:lumMod val="75000"/>
                  </a:schemeClr>
                </a:solidFill>
                <a:effectLst/>
                <a:ea typeface="Times New Roman" panose="02020603050405020304" pitchFamily="18" charset="0"/>
                <a:cs typeface="Times New Roman" panose="02020603050405020304" pitchFamily="18" charset="0"/>
              </a:rPr>
              <a:t>’s care should be involved in creating a Positive Behaviour </a:t>
            </a:r>
            <a:r>
              <a:rPr lang="en-GB" dirty="0">
                <a:solidFill>
                  <a:schemeClr val="accent1">
                    <a:lumMod val="75000"/>
                  </a:schemeClr>
                </a:solidFill>
                <a:ea typeface="Times New Roman" panose="02020603050405020304" pitchFamily="18" charset="0"/>
                <a:cs typeface="Times New Roman" panose="02020603050405020304" pitchFamily="18" charset="0"/>
              </a:rPr>
              <a:t>S</a:t>
            </a:r>
            <a:r>
              <a:rPr lang="en-GB" dirty="0">
                <a:solidFill>
                  <a:schemeClr val="accent1">
                    <a:lumMod val="75000"/>
                  </a:schemeClr>
                </a:solidFill>
                <a:effectLst/>
                <a:ea typeface="Times New Roman" panose="02020603050405020304" pitchFamily="18" charset="0"/>
                <a:cs typeface="Times New Roman" panose="02020603050405020304" pitchFamily="18" charset="0"/>
              </a:rPr>
              <a:t>upport </a:t>
            </a:r>
            <a:r>
              <a:rPr lang="en-GB" dirty="0">
                <a:solidFill>
                  <a:schemeClr val="accent1">
                    <a:lumMod val="75000"/>
                  </a:schemeClr>
                </a:solidFill>
                <a:ea typeface="Times New Roman" panose="02020603050405020304" pitchFamily="18" charset="0"/>
                <a:cs typeface="Times New Roman" panose="02020603050405020304" pitchFamily="18" charset="0"/>
              </a:rPr>
              <a:t>P</a:t>
            </a:r>
            <a:r>
              <a:rPr lang="en-GB" dirty="0">
                <a:solidFill>
                  <a:schemeClr val="accent1">
                    <a:lumMod val="75000"/>
                  </a:schemeClr>
                </a:solidFill>
                <a:effectLst/>
                <a:ea typeface="Times New Roman" panose="02020603050405020304" pitchFamily="18" charset="0"/>
                <a:cs typeface="Times New Roman" panose="02020603050405020304" pitchFamily="18" charset="0"/>
              </a:rPr>
              <a:t>lan.</a:t>
            </a:r>
          </a:p>
          <a:p>
            <a:pPr marL="95250" marR="95250" fontAlgn="base">
              <a:lnSpc>
                <a:spcPct val="107000"/>
              </a:lnSpc>
              <a:spcBef>
                <a:spcPts val="960"/>
              </a:spcBef>
              <a:spcAft>
                <a:spcPts val="960"/>
              </a:spcAft>
            </a:pPr>
            <a:r>
              <a:rPr lang="en-GB" dirty="0">
                <a:solidFill>
                  <a:schemeClr val="accent1">
                    <a:lumMod val="75000"/>
                  </a:schemeClr>
                </a:solidFill>
                <a:effectLst/>
                <a:ea typeface="Times New Roman" panose="02020603050405020304" pitchFamily="18" charset="0"/>
                <a:cs typeface="Times New Roman" panose="02020603050405020304" pitchFamily="18" charset="0"/>
              </a:rPr>
              <a:t>There are eight </a:t>
            </a:r>
            <a:r>
              <a:rPr lang="en-GB" dirty="0">
                <a:solidFill>
                  <a:schemeClr val="accent1">
                    <a:lumMod val="75000"/>
                  </a:schemeClr>
                </a:solidFill>
                <a:ea typeface="Times New Roman" panose="02020603050405020304" pitchFamily="18" charset="0"/>
                <a:cs typeface="Times New Roman" panose="02020603050405020304" pitchFamily="18" charset="0"/>
              </a:rPr>
              <a:t>k</a:t>
            </a:r>
            <a:r>
              <a:rPr lang="en-GB" dirty="0">
                <a:solidFill>
                  <a:schemeClr val="accent1">
                    <a:lumMod val="75000"/>
                  </a:schemeClr>
                </a:solidFill>
                <a:effectLst/>
                <a:ea typeface="Times New Roman" panose="02020603050405020304" pitchFamily="18" charset="0"/>
                <a:cs typeface="Times New Roman" panose="02020603050405020304" pitchFamily="18" charset="0"/>
              </a:rPr>
              <a:t>ey steps that are involved in creating a P</a:t>
            </a:r>
            <a:r>
              <a:rPr lang="en-GB" dirty="0">
                <a:solidFill>
                  <a:schemeClr val="accent1">
                    <a:lumMod val="75000"/>
                  </a:schemeClr>
                </a:solidFill>
                <a:ea typeface="Times New Roman" panose="02020603050405020304" pitchFamily="18" charset="0"/>
                <a:cs typeface="Times New Roman" panose="02020603050405020304" pitchFamily="18" charset="0"/>
              </a:rPr>
              <a:t>ositive Behaviour Support Plan which often incorporate a ‘traffic light’ system:</a:t>
            </a:r>
          </a:p>
          <a:p>
            <a:pPr marL="342900" marR="95250" lvl="0" indent="-342900" fontAlgn="base">
              <a:lnSpc>
                <a:spcPct val="107000"/>
              </a:lnSpc>
              <a:spcBef>
                <a:spcPts val="300"/>
              </a:spcBef>
              <a:spcAft>
                <a:spcPts val="300"/>
              </a:spcAft>
              <a:buFont typeface="+mj-lt"/>
              <a:buAutoNum type="arabicPeriod"/>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Write a description of the behaviour(s) that challenge.</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marR="95250" lvl="0" indent="-342900" fontAlgn="base">
              <a:lnSpc>
                <a:spcPct val="107000"/>
              </a:lnSpc>
              <a:spcBef>
                <a:spcPts val="300"/>
              </a:spcBef>
              <a:spcAft>
                <a:spcPts val="300"/>
              </a:spcAft>
              <a:buFont typeface="+mj-lt"/>
              <a:buAutoNum type="arabicPeriod"/>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W</a:t>
            </a:r>
            <a:r>
              <a:rPr lang="en-GB" dirty="0">
                <a:solidFill>
                  <a:schemeClr val="accent1">
                    <a:lumMod val="75000"/>
                  </a:schemeClr>
                </a:solidFill>
                <a:effectLst/>
                <a:ea typeface="Times New Roman" panose="02020603050405020304" pitchFamily="18" charset="0"/>
                <a:cs typeface="Times New Roman" panose="02020603050405020304" pitchFamily="18" charset="0"/>
              </a:rPr>
              <a:t>ork out the reasons for the behaviour that challenges.</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6375D8FC-59DA-498A-81C1-EB648EF5D6D3}"/>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ea typeface="+mj-lt"/>
                <a:cs typeface="+mj-lt"/>
              </a:rPr>
              <a:t>Creating Positive Behaviour Support Plans</a:t>
            </a:r>
            <a:endParaRPr lang="en-US" sz="2800" dirty="0">
              <a:ln w="0"/>
              <a:solidFill>
                <a:schemeClr val="bg2"/>
              </a:solidFill>
            </a:endParaRPr>
          </a:p>
        </p:txBody>
      </p:sp>
    </p:spTree>
    <p:extLst>
      <p:ext uri="{BB962C8B-B14F-4D97-AF65-F5344CB8AC3E}">
        <p14:creationId xmlns:p14="http://schemas.microsoft.com/office/powerpoint/2010/main" val="16387236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486683" y="542280"/>
            <a:ext cx="8883231" cy="523220"/>
          </a:xfrm>
          <a:prstGeom prst="rect">
            <a:avLst/>
          </a:prstGeom>
        </p:spPr>
        <p:txBody>
          <a:bodyPr wrap="square">
            <a:spAutoFit/>
          </a:bodyPr>
          <a:lstStyle/>
          <a:p>
            <a:r>
              <a:rPr lang="en-US" sz="2800" dirty="0">
                <a:ln w="0"/>
                <a:solidFill>
                  <a:schemeClr val="bg2"/>
                </a:solidFill>
              </a:rPr>
              <a:t> Positive Behaviour Support Plans in action</a:t>
            </a:r>
          </a:p>
        </p:txBody>
      </p:sp>
      <p:sp>
        <p:nvSpPr>
          <p:cNvPr id="10" name="TextBox 9">
            <a:extLst>
              <a:ext uri="{FF2B5EF4-FFF2-40B4-BE49-F238E27FC236}">
                <a16:creationId xmlns:a16="http://schemas.microsoft.com/office/drawing/2014/main" id="{74C14B66-D269-4766-8086-1FF4F0ECA2EC}"/>
              </a:ext>
            </a:extLst>
          </p:cNvPr>
          <p:cNvSpPr txBox="1"/>
          <p:nvPr/>
        </p:nvSpPr>
        <p:spPr>
          <a:xfrm>
            <a:off x="5777503" y="1325716"/>
            <a:ext cx="6093822" cy="290401"/>
          </a:xfrm>
          <a:prstGeom prst="rect">
            <a:avLst/>
          </a:prstGeom>
          <a:noFill/>
        </p:spPr>
        <p:txBody>
          <a:bodyPr wrap="square">
            <a:spAutoFit/>
          </a:bodyPr>
          <a:lstStyle/>
          <a:p>
            <a:pPr fontAlgn="base">
              <a:lnSpc>
                <a:spcPts val="1465"/>
              </a:lnSpc>
            </a:pPr>
            <a:r>
              <a:rPr lang="en-GB" sz="1800" dirty="0">
                <a:solidFill>
                  <a:srgbClr val="333333"/>
                </a:solidFill>
                <a:effectLst/>
                <a:latin typeface="Arial" panose="020B0604020202020204" pitchFamily="34"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C75C2734-E183-486A-A501-B953FD83AC96}"/>
              </a:ext>
            </a:extLst>
          </p:cNvPr>
          <p:cNvSpPr txBox="1"/>
          <p:nvPr/>
        </p:nvSpPr>
        <p:spPr>
          <a:xfrm>
            <a:off x="658133" y="1470916"/>
            <a:ext cx="10238739" cy="5078313"/>
          </a:xfrm>
          <a:prstGeom prst="rect">
            <a:avLst/>
          </a:prstGeom>
          <a:noFill/>
        </p:spPr>
        <p:txBody>
          <a:bodyPr wrap="square">
            <a:spAutoFit/>
          </a:bodyPr>
          <a:lstStyle/>
          <a:p>
            <a:pPr algn="l" fontAlgn="base"/>
            <a:r>
              <a:rPr lang="en-GB" b="0" i="0" dirty="0">
                <a:solidFill>
                  <a:schemeClr val="accent1">
                    <a:lumMod val="75000"/>
                  </a:schemeClr>
                </a:solidFill>
                <a:effectLst/>
              </a:rPr>
              <a:t>Edward is 27 years old and has severe autism and has recently moved into residential care as his parents were finding it difficult to support him at home. He is non-verbal but can understand English. His head banging and slapping his eyes was causing his eyesight to deteriorate. He was fitted with a suitable helmet and visor to protect his head and eyes. </a:t>
            </a:r>
          </a:p>
          <a:p>
            <a:pPr algn="l" fontAlgn="base"/>
            <a:endParaRPr lang="en-GB" b="0" i="0" dirty="0">
              <a:solidFill>
                <a:schemeClr val="accent1">
                  <a:lumMod val="75000"/>
                </a:schemeClr>
              </a:solidFill>
              <a:effectLst/>
            </a:endParaRPr>
          </a:p>
          <a:p>
            <a:pPr algn="l" fontAlgn="base"/>
            <a:r>
              <a:rPr lang="en-GB" b="0" i="0" dirty="0">
                <a:solidFill>
                  <a:schemeClr val="accent1">
                    <a:lumMod val="75000"/>
                  </a:schemeClr>
                </a:solidFill>
                <a:effectLst/>
              </a:rPr>
              <a:t>A Positive Behaviour Support Plan was developed with Edward, his parents and the care staff at the home which included:</a:t>
            </a:r>
          </a:p>
          <a:p>
            <a:pPr marL="285750" indent="-285750" algn="l" fontAlgn="base">
              <a:buFont typeface="Arial" panose="020B0604020202020204" pitchFamily="34" charset="0"/>
              <a:buChar char="•"/>
            </a:pPr>
            <a:r>
              <a:rPr lang="en-GB" dirty="0">
                <a:solidFill>
                  <a:schemeClr val="accent1">
                    <a:lumMod val="75000"/>
                  </a:schemeClr>
                </a:solidFill>
              </a:rPr>
              <a:t>r</a:t>
            </a:r>
            <a:r>
              <a:rPr lang="en-GB" b="0" i="0" dirty="0">
                <a:solidFill>
                  <a:schemeClr val="accent1">
                    <a:lumMod val="75000"/>
                  </a:schemeClr>
                </a:solidFill>
                <a:effectLst/>
              </a:rPr>
              <a:t>ecognising that Edward would start to hum before his head banging and slapping behaviour started</a:t>
            </a:r>
          </a:p>
          <a:p>
            <a:pPr marL="285750" indent="-285750" algn="l" fontAlgn="base">
              <a:buFont typeface="Arial" panose="020B0604020202020204" pitchFamily="34" charset="0"/>
              <a:buChar char="•"/>
            </a:pPr>
            <a:r>
              <a:rPr lang="en-GB" dirty="0">
                <a:solidFill>
                  <a:schemeClr val="accent1">
                    <a:lumMod val="75000"/>
                  </a:schemeClr>
                </a:solidFill>
              </a:rPr>
              <a:t>g</a:t>
            </a:r>
            <a:r>
              <a:rPr lang="en-GB" b="0" i="0" dirty="0">
                <a:solidFill>
                  <a:schemeClr val="accent1">
                    <a:lumMod val="75000"/>
                  </a:schemeClr>
                </a:solidFill>
                <a:effectLst/>
              </a:rPr>
              <a:t>iving Edward attention before he displayed any negative behaviour</a:t>
            </a:r>
          </a:p>
          <a:p>
            <a:pPr marL="285750" indent="-285750" algn="l" fontAlgn="base">
              <a:buFont typeface="Arial" panose="020B0604020202020204" pitchFamily="34" charset="0"/>
              <a:buChar char="•"/>
            </a:pPr>
            <a:r>
              <a:rPr lang="en-GB" dirty="0">
                <a:solidFill>
                  <a:schemeClr val="accent1">
                    <a:lumMod val="75000"/>
                  </a:schemeClr>
                </a:solidFill>
              </a:rPr>
              <a:t>u</a:t>
            </a:r>
            <a:r>
              <a:rPr lang="en-GB" b="0" i="0" dirty="0">
                <a:solidFill>
                  <a:schemeClr val="accent1">
                    <a:lumMod val="75000"/>
                  </a:schemeClr>
                </a:solidFill>
                <a:effectLst/>
              </a:rPr>
              <a:t>sing a soft padded glove to reduce the impact of the face slapping</a:t>
            </a:r>
          </a:p>
          <a:p>
            <a:pPr marL="285750" indent="-285750" algn="l" fontAlgn="base">
              <a:buFont typeface="Arial" panose="020B0604020202020204" pitchFamily="34" charset="0"/>
              <a:buChar char="•"/>
            </a:pPr>
            <a:r>
              <a:rPr lang="en-GB" dirty="0">
                <a:solidFill>
                  <a:schemeClr val="accent1">
                    <a:lumMod val="75000"/>
                  </a:schemeClr>
                </a:solidFill>
              </a:rPr>
              <a:t>using a</a:t>
            </a:r>
            <a:r>
              <a:rPr lang="en-GB" b="0" i="0" dirty="0">
                <a:solidFill>
                  <a:schemeClr val="accent1">
                    <a:lumMod val="75000"/>
                  </a:schemeClr>
                </a:solidFill>
                <a:effectLst/>
              </a:rPr>
              <a:t> woolly hat to emulate the stimulatory effect and reduce the need for the helmet</a:t>
            </a:r>
          </a:p>
          <a:p>
            <a:pPr marL="285750" indent="-285750" algn="l" fontAlgn="base">
              <a:buFont typeface="Arial" panose="020B0604020202020204" pitchFamily="34" charset="0"/>
              <a:buChar char="•"/>
            </a:pPr>
            <a:r>
              <a:rPr lang="en-GB" dirty="0">
                <a:solidFill>
                  <a:schemeClr val="accent1">
                    <a:lumMod val="75000"/>
                  </a:schemeClr>
                </a:solidFill>
              </a:rPr>
              <a:t>helping him to</a:t>
            </a:r>
            <a:r>
              <a:rPr lang="en-GB" b="0" i="0" dirty="0">
                <a:solidFill>
                  <a:schemeClr val="accent1">
                    <a:lumMod val="75000"/>
                  </a:schemeClr>
                </a:solidFill>
                <a:effectLst/>
              </a:rPr>
              <a:t> to communicate his needs using Makaton signs and large pictures.</a:t>
            </a:r>
          </a:p>
          <a:p>
            <a:pPr algn="l" fontAlgn="base">
              <a:buFont typeface="Arial" panose="020B0604020202020204" pitchFamily="34" charset="0"/>
              <a:buChar char="•"/>
            </a:pPr>
            <a:endParaRPr lang="en-GB" b="0" i="0" dirty="0">
              <a:solidFill>
                <a:schemeClr val="accent1">
                  <a:lumMod val="75000"/>
                </a:schemeClr>
              </a:solidFill>
              <a:effectLst/>
            </a:endParaRPr>
          </a:p>
          <a:p>
            <a:pPr algn="l" fontAlgn="base"/>
            <a:r>
              <a:rPr lang="en-GB" b="0" i="0" dirty="0">
                <a:solidFill>
                  <a:schemeClr val="accent1">
                    <a:lumMod val="75000"/>
                  </a:schemeClr>
                </a:solidFill>
                <a:effectLst/>
              </a:rPr>
              <a:t>These strategies proved successful and Edward no longer requires the woolly hat or the padded gloves. </a:t>
            </a:r>
            <a:r>
              <a:rPr lang="en-GB" dirty="0">
                <a:solidFill>
                  <a:schemeClr val="accent1">
                    <a:lumMod val="75000"/>
                  </a:schemeClr>
                </a:solidFill>
              </a:rPr>
              <a:t>Hi</a:t>
            </a:r>
            <a:r>
              <a:rPr lang="en-GB" b="0" i="0" dirty="0">
                <a:solidFill>
                  <a:schemeClr val="accent1">
                    <a:lumMod val="75000"/>
                  </a:schemeClr>
                </a:solidFill>
                <a:effectLst/>
              </a:rPr>
              <a:t>s parents have praised the staff at the home for supporting Edward </a:t>
            </a:r>
            <a:r>
              <a:rPr lang="en-GB" dirty="0">
                <a:solidFill>
                  <a:schemeClr val="accent1">
                    <a:lumMod val="75000"/>
                  </a:schemeClr>
                </a:solidFill>
              </a:rPr>
              <a:t>to display more positive behaviour, reducing his need to bang his head and slap his eyes to communicate his needs.</a:t>
            </a:r>
            <a:endParaRPr lang="en-GB" b="0" i="0" dirty="0">
              <a:solidFill>
                <a:schemeClr val="accent1">
                  <a:lumMod val="75000"/>
                </a:schemeClr>
              </a:solidFill>
              <a:effectLst/>
            </a:endParaRPr>
          </a:p>
        </p:txBody>
      </p:sp>
    </p:spTree>
    <p:extLst>
      <p:ext uri="{BB962C8B-B14F-4D97-AF65-F5344CB8AC3E}">
        <p14:creationId xmlns:p14="http://schemas.microsoft.com/office/powerpoint/2010/main" val="41689844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31293" y="540657"/>
            <a:ext cx="8883231" cy="523220"/>
          </a:xfrm>
          <a:prstGeom prst="rect">
            <a:avLst/>
          </a:prstGeom>
        </p:spPr>
        <p:txBody>
          <a:bodyPr wrap="square">
            <a:spAutoFit/>
          </a:bodyPr>
          <a:lstStyle/>
          <a:p>
            <a:r>
              <a:rPr lang="en-US" sz="2800" dirty="0">
                <a:ln w="0"/>
                <a:solidFill>
                  <a:schemeClr val="bg2"/>
                </a:solidFill>
              </a:rPr>
              <a:t>Active support</a:t>
            </a:r>
          </a:p>
        </p:txBody>
      </p:sp>
      <p:sp>
        <p:nvSpPr>
          <p:cNvPr id="7" name="TextBox 6">
            <a:extLst>
              <a:ext uri="{FF2B5EF4-FFF2-40B4-BE49-F238E27FC236}">
                <a16:creationId xmlns:a16="http://schemas.microsoft.com/office/drawing/2014/main" id="{479C65D6-6CB5-4216-9E13-35B30DA53E28}"/>
              </a:ext>
            </a:extLst>
          </p:cNvPr>
          <p:cNvSpPr txBox="1"/>
          <p:nvPr/>
        </p:nvSpPr>
        <p:spPr>
          <a:xfrm>
            <a:off x="531293" y="3685841"/>
            <a:ext cx="5079368" cy="2862322"/>
          </a:xfrm>
          <a:prstGeom prst="rect">
            <a:avLst/>
          </a:prstGeom>
          <a:noFill/>
        </p:spPr>
        <p:txBody>
          <a:bodyPr wrap="square">
            <a:spAutoFit/>
          </a:bodyPr>
          <a:lstStyle/>
          <a:p>
            <a:pPr fontAlgn="base">
              <a:lnSpc>
                <a:spcPts val="2100"/>
              </a:lnSpc>
              <a:spcAft>
                <a:spcPts val="1200"/>
              </a:spcAft>
            </a:pPr>
            <a:r>
              <a:rPr lang="en-GB" dirty="0">
                <a:solidFill>
                  <a:schemeClr val="accent1">
                    <a:lumMod val="75000"/>
                  </a:schemeClr>
                </a:solidFill>
              </a:rPr>
              <a:t>Active support is an approach that turns person-centred plans into person-centred action. </a:t>
            </a:r>
          </a:p>
          <a:p>
            <a:pPr fontAlgn="base">
              <a:lnSpc>
                <a:spcPts val="2100"/>
              </a:lnSpc>
              <a:spcAft>
                <a:spcPts val="1200"/>
              </a:spcAft>
            </a:pPr>
            <a:r>
              <a:rPr lang="en-GB" dirty="0">
                <a:solidFill>
                  <a:schemeClr val="accent1">
                    <a:lumMod val="75000"/>
                  </a:schemeClr>
                </a:solidFill>
              </a:rPr>
              <a:t>Active support:</a:t>
            </a:r>
          </a:p>
          <a:p>
            <a:pPr marL="285750" indent="-285750" fontAlgn="base">
              <a:lnSpc>
                <a:spcPts val="2100"/>
              </a:lnSpc>
              <a:spcAft>
                <a:spcPts val="1200"/>
              </a:spcAft>
              <a:buFont typeface="Arial" panose="020B0604020202020204" pitchFamily="34" charset="0"/>
              <a:buChar char="•"/>
            </a:pPr>
            <a:r>
              <a:rPr lang="en-GB" dirty="0">
                <a:solidFill>
                  <a:schemeClr val="accent1">
                    <a:lumMod val="75000"/>
                  </a:schemeClr>
                </a:solidFill>
              </a:rPr>
              <a:t>changes the style of support from ‘caring for’ to ‘working with’</a:t>
            </a:r>
          </a:p>
          <a:p>
            <a:pPr marL="285750" indent="-285750" fontAlgn="base">
              <a:lnSpc>
                <a:spcPts val="2100"/>
              </a:lnSpc>
              <a:spcAft>
                <a:spcPts val="1200"/>
              </a:spcAft>
              <a:buFont typeface="Arial" panose="020B0604020202020204" pitchFamily="34" charset="0"/>
              <a:buChar char="•"/>
            </a:pPr>
            <a:r>
              <a:rPr lang="en-GB" dirty="0">
                <a:solidFill>
                  <a:schemeClr val="accent1">
                    <a:lumMod val="75000"/>
                  </a:schemeClr>
                </a:solidFill>
              </a:rPr>
              <a:t>promotes independence and supports people to take an active part in their own lives </a:t>
            </a:r>
          </a:p>
          <a:p>
            <a:pPr marL="285750" indent="-285750" fontAlgn="base">
              <a:lnSpc>
                <a:spcPts val="2100"/>
              </a:lnSpc>
              <a:buFont typeface="Arial" panose="020B0604020202020204" pitchFamily="34" charset="0"/>
              <a:buChar char="•"/>
            </a:pPr>
            <a:r>
              <a:rPr lang="en-GB" dirty="0">
                <a:solidFill>
                  <a:schemeClr val="accent1">
                    <a:lumMod val="75000"/>
                  </a:schemeClr>
                </a:solidFill>
              </a:rPr>
              <a:t>supports individuals to live ordinary lives</a:t>
            </a:r>
            <a:endParaRPr lang="en-GB" dirty="0"/>
          </a:p>
        </p:txBody>
      </p:sp>
      <p:sp>
        <p:nvSpPr>
          <p:cNvPr id="11" name="TextBox 10">
            <a:extLst>
              <a:ext uri="{FF2B5EF4-FFF2-40B4-BE49-F238E27FC236}">
                <a16:creationId xmlns:a16="http://schemas.microsoft.com/office/drawing/2014/main" id="{AC4F239C-D31C-4FC0-A4B0-FA8B3386D0E8}"/>
              </a:ext>
            </a:extLst>
          </p:cNvPr>
          <p:cNvSpPr txBox="1"/>
          <p:nvPr/>
        </p:nvSpPr>
        <p:spPr>
          <a:xfrm>
            <a:off x="5843588" y="1400673"/>
            <a:ext cx="6098240" cy="367216"/>
          </a:xfrm>
          <a:prstGeom prst="rect">
            <a:avLst/>
          </a:prstGeom>
          <a:noFill/>
        </p:spPr>
        <p:txBody>
          <a:bodyPr wrap="square">
            <a:spAutoFit/>
          </a:bodyPr>
          <a:lstStyle/>
          <a:p>
            <a:pPr>
              <a:lnSpc>
                <a:spcPct val="107000"/>
              </a:lnSpc>
              <a:spcAft>
                <a:spcPts val="1800"/>
              </a:spcAft>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3074" name="Picture 2" descr="Depressed Man">
            <a:extLst>
              <a:ext uri="{FF2B5EF4-FFF2-40B4-BE49-F238E27FC236}">
                <a16:creationId xmlns:a16="http://schemas.microsoft.com/office/drawing/2014/main" id="{C436EE44-98B8-4F41-8307-670194A824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2774" y="1488304"/>
            <a:ext cx="3316406" cy="204716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C6B2ED7-AA79-48D2-AB7E-27B892724B31}"/>
              </a:ext>
            </a:extLst>
          </p:cNvPr>
          <p:cNvSpPr txBox="1"/>
          <p:nvPr/>
        </p:nvSpPr>
        <p:spPr>
          <a:xfrm>
            <a:off x="5727124" y="1408294"/>
            <a:ext cx="6098241" cy="5139869"/>
          </a:xfrm>
          <a:prstGeom prst="rect">
            <a:avLst/>
          </a:prstGeom>
          <a:noFill/>
        </p:spPr>
        <p:txBody>
          <a:bodyPr wrap="square">
            <a:spAutoFit/>
          </a:bodyPr>
          <a:lstStyle/>
          <a:p>
            <a:pPr marL="285750" indent="-285750">
              <a:spcAft>
                <a:spcPts val="1200"/>
              </a:spcAft>
              <a:buFont typeface="Arial" panose="020B0604020202020204" pitchFamily="34" charset="0"/>
              <a:buChar char="•"/>
            </a:pPr>
            <a:r>
              <a:rPr lang="en-GB" dirty="0">
                <a:solidFill>
                  <a:schemeClr val="accent1">
                    <a:lumMod val="75000"/>
                  </a:schemeClr>
                </a:solidFill>
              </a:rPr>
              <a:t>enables individuals to develop new skills, access a wider range of opportunities, engage in activities alongside others, build important relationships and social networks that are part of an ordinary life</a:t>
            </a:r>
          </a:p>
          <a:p>
            <a:pPr marL="285750" indent="-285750">
              <a:spcAft>
                <a:spcPts val="1200"/>
              </a:spcAft>
              <a:buFont typeface="Arial" panose="020B0604020202020204" pitchFamily="34" charset="0"/>
              <a:buChar char="•"/>
            </a:pPr>
            <a:r>
              <a:rPr lang="en-GB" dirty="0">
                <a:solidFill>
                  <a:schemeClr val="accent1">
                    <a:lumMod val="75000"/>
                  </a:schemeClr>
                </a:solidFill>
              </a:rPr>
              <a:t>gives individuals more control over their own lives</a:t>
            </a:r>
          </a:p>
          <a:p>
            <a:pPr marL="285750" indent="-285750">
              <a:spcAft>
                <a:spcPts val="1200"/>
              </a:spcAft>
              <a:buFont typeface="Arial" panose="020B0604020202020204" pitchFamily="34" charset="0"/>
              <a:buChar char="•"/>
            </a:pPr>
            <a:r>
              <a:rPr lang="en-GB" dirty="0">
                <a:solidFill>
                  <a:schemeClr val="accent1">
                    <a:lumMod val="75000"/>
                  </a:schemeClr>
                </a:solidFill>
              </a:rPr>
              <a:t>builds on the skills individuals already have, giving them the opportunity to do things they have the skills to do, or extends the range of available activities to include more complex and interesting activities</a:t>
            </a:r>
          </a:p>
          <a:p>
            <a:pPr marL="285750" indent="-285750">
              <a:spcAft>
                <a:spcPts val="1200"/>
              </a:spcAft>
              <a:buFont typeface="Arial" panose="020B0604020202020204" pitchFamily="34" charset="0"/>
              <a:buChar char="•"/>
            </a:pPr>
            <a:r>
              <a:rPr lang="en-GB" dirty="0">
                <a:solidFill>
                  <a:schemeClr val="accent1">
                    <a:lumMod val="75000"/>
                  </a:schemeClr>
                </a:solidFill>
              </a:rPr>
              <a:t>is a proactive strategy and helps to reduce behaviours that individuals may have that impact on the quality of their and others lives</a:t>
            </a:r>
          </a:p>
          <a:p>
            <a:pPr marL="285750" indent="-285750">
              <a:buFont typeface="Arial" panose="020B0604020202020204" pitchFamily="34" charset="0"/>
              <a:buChar char="•"/>
            </a:pPr>
            <a:r>
              <a:rPr lang="en-GB" dirty="0">
                <a:solidFill>
                  <a:schemeClr val="accent1">
                    <a:lumMod val="75000"/>
                  </a:schemeClr>
                </a:solidFill>
              </a:rPr>
              <a:t>engages individuals in meaningful things, supporting them to have interesting lives, good social relationships and developing their skills, reducing the need for behaviour that challenges.</a:t>
            </a:r>
          </a:p>
        </p:txBody>
      </p:sp>
    </p:spTree>
    <p:extLst>
      <p:ext uri="{BB962C8B-B14F-4D97-AF65-F5344CB8AC3E}">
        <p14:creationId xmlns:p14="http://schemas.microsoft.com/office/powerpoint/2010/main" val="2620202686"/>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B1EF54B5B8C4F41B3B856998145E9D6" ma:contentTypeVersion="12" ma:contentTypeDescription="Create a new document." ma:contentTypeScope="" ma:versionID="678d798ad5e8e837eade4aced5ab5780">
  <xsd:schema xmlns:xsd="http://www.w3.org/2001/XMLSchema" xmlns:xs="http://www.w3.org/2001/XMLSchema" xmlns:p="http://schemas.microsoft.com/office/2006/metadata/properties" xmlns:ns3="fdb497f9-6ca0-44ee-aac5-d9c21a15ecae" xmlns:ns4="b08fcaa6-d437-4329-ba21-d5059a74c363" targetNamespace="http://schemas.microsoft.com/office/2006/metadata/properties" ma:root="true" ma:fieldsID="3a0da7fc687c7926557c4c8ef6c8f93b" ns3:_="" ns4:_="">
    <xsd:import namespace="fdb497f9-6ca0-44ee-aac5-d9c21a15ecae"/>
    <xsd:import namespace="b08fcaa6-d437-4329-ba21-d5059a74c36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b497f9-6ca0-44ee-aac5-d9c21a15eca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08fcaa6-d437-4329-ba21-d5059a74c36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E0514B1-7015-47D3-8B33-208C186FC55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6481902-8749-462C-BD51-6F84488627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b497f9-6ca0-44ee-aac5-d9c21a15ecae"/>
    <ds:schemaRef ds:uri="b08fcaa6-d437-4329-ba21-d5059a74c3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D796AE2-7CF1-4206-AC3D-8FB239D605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4011</TotalTime>
  <Words>2883</Words>
  <Application>Microsoft Office PowerPoint</Application>
  <PresentationFormat>Widescreen</PresentationFormat>
  <Paragraphs>194</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Symbol</vt:lpstr>
      <vt:lpstr>Times New Roman</vt:lpstr>
      <vt:lpstr>Custom Design</vt:lpstr>
      <vt:lpstr>GCE Health and Social Care, and Childcare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Case studies and examination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286</cp:revision>
  <dcterms:created xsi:type="dcterms:W3CDTF">2019-02-21T11:49:42Z</dcterms:created>
  <dcterms:modified xsi:type="dcterms:W3CDTF">2021-06-15T11:57:12Z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0x0101009B1EF54B5B8C4F41B3B856998145E9D6</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