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25"/>
  </p:notesMasterIdLst>
  <p:sldIdLst>
    <p:sldId id="257" r:id="rId5"/>
    <p:sldId id="329" r:id="rId6"/>
    <p:sldId id="261" r:id="rId7"/>
    <p:sldId id="331" r:id="rId8"/>
    <p:sldId id="333" r:id="rId9"/>
    <p:sldId id="437" r:id="rId10"/>
    <p:sldId id="352" r:id="rId11"/>
    <p:sldId id="438" r:id="rId12"/>
    <p:sldId id="336" r:id="rId13"/>
    <p:sldId id="439" r:id="rId14"/>
    <p:sldId id="440" r:id="rId15"/>
    <p:sldId id="441" r:id="rId16"/>
    <p:sldId id="443" r:id="rId17"/>
    <p:sldId id="444" r:id="rId18"/>
    <p:sldId id="447" r:id="rId19"/>
    <p:sldId id="446" r:id="rId20"/>
    <p:sldId id="448" r:id="rId21"/>
    <p:sldId id="449" r:id="rId22"/>
    <p:sldId id="450" r:id="rId23"/>
    <p:sldId id="436" r:id="rId24"/>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hian Bosanko" initials="RB" lastIdx="1" clrIdx="0">
    <p:extLst>
      <p:ext uri="{19B8F6BF-5375-455C-9EA6-DF929625EA0E}">
        <p15:presenceInfo xmlns:p15="http://schemas.microsoft.com/office/powerpoint/2012/main" userId="6f8220781ed0817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A01466-0C9F-4BAA-A3BE-90FFFBA66CED}" v="130" dt="2021-06-02T11:32:33.7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85512" autoAdjust="0"/>
  </p:normalViewPr>
  <p:slideViewPr>
    <p:cSldViewPr snapToGrid="0" snapToObjects="1">
      <p:cViewPr varScale="1">
        <p:scale>
          <a:sx n="54" d="100"/>
          <a:sy n="54" d="100"/>
        </p:scale>
        <p:origin x="1040" y="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6AA01466-0C9F-4BAA-A3BE-90FFFBA66CED}"/>
    <pc:docChg chg="undo custSel modSld">
      <pc:chgData name="Wyman, Hilary" userId="f3bca22b-3a42-4d89-8a24-ce254d13f28a" providerId="ADAL" clId="{6AA01466-0C9F-4BAA-A3BE-90FFFBA66CED}" dt="2021-06-02T11:32:48.171" v="865" actId="20577"/>
      <pc:docMkLst>
        <pc:docMk/>
      </pc:docMkLst>
      <pc:sldChg chg="modSp mod">
        <pc:chgData name="Wyman, Hilary" userId="f3bca22b-3a42-4d89-8a24-ce254d13f28a" providerId="ADAL" clId="{6AA01466-0C9F-4BAA-A3BE-90FFFBA66CED}" dt="2021-05-28T10:46:27.514" v="6" actId="20577"/>
        <pc:sldMkLst>
          <pc:docMk/>
          <pc:sldMk cId="1589661922" sldId="257"/>
        </pc:sldMkLst>
        <pc:spChg chg="mod">
          <ac:chgData name="Wyman, Hilary" userId="f3bca22b-3a42-4d89-8a24-ce254d13f28a" providerId="ADAL" clId="{6AA01466-0C9F-4BAA-A3BE-90FFFBA66CED}" dt="2021-05-28T10:46:27.514" v="6" actId="20577"/>
          <ac:spMkLst>
            <pc:docMk/>
            <pc:sldMk cId="1589661922" sldId="257"/>
            <ac:spMk id="4" creationId="{CCEAB97B-D907-49D2-AC00-E9B97A0BDA54}"/>
          </ac:spMkLst>
        </pc:spChg>
      </pc:sldChg>
      <pc:sldChg chg="modSp mod">
        <pc:chgData name="Wyman, Hilary" userId="f3bca22b-3a42-4d89-8a24-ce254d13f28a" providerId="ADAL" clId="{6AA01466-0C9F-4BAA-A3BE-90FFFBA66CED}" dt="2021-05-28T13:37:36.987" v="94" actId="1076"/>
        <pc:sldMkLst>
          <pc:docMk/>
          <pc:sldMk cId="151339769" sldId="261"/>
        </pc:sldMkLst>
        <pc:spChg chg="mod">
          <ac:chgData name="Wyman, Hilary" userId="f3bca22b-3a42-4d89-8a24-ce254d13f28a" providerId="ADAL" clId="{6AA01466-0C9F-4BAA-A3BE-90FFFBA66CED}" dt="2021-05-28T13:37:36.987" v="94" actId="1076"/>
          <ac:spMkLst>
            <pc:docMk/>
            <pc:sldMk cId="151339769" sldId="261"/>
            <ac:spMk id="2" creationId="{1848BCF4-17B7-4B22-B521-BE75D46E49AD}"/>
          </ac:spMkLst>
        </pc:spChg>
        <pc:picChg chg="mod">
          <ac:chgData name="Wyman, Hilary" userId="f3bca22b-3a42-4d89-8a24-ce254d13f28a" providerId="ADAL" clId="{6AA01466-0C9F-4BAA-A3BE-90FFFBA66CED}" dt="2021-05-28T13:37:36.987" v="94" actId="1076"/>
          <ac:picMkLst>
            <pc:docMk/>
            <pc:sldMk cId="151339769" sldId="261"/>
            <ac:picMk id="6" creationId="{8A38BD95-2894-41BD-98CA-B607E55A657E}"/>
          </ac:picMkLst>
        </pc:picChg>
      </pc:sldChg>
      <pc:sldChg chg="modSp mod">
        <pc:chgData name="Wyman, Hilary" userId="f3bca22b-3a42-4d89-8a24-ce254d13f28a" providerId="ADAL" clId="{6AA01466-0C9F-4BAA-A3BE-90FFFBA66CED}" dt="2021-05-28T10:49:29.811" v="17" actId="20577"/>
        <pc:sldMkLst>
          <pc:docMk/>
          <pc:sldMk cId="2242577526" sldId="329"/>
        </pc:sldMkLst>
        <pc:spChg chg="mod">
          <ac:chgData name="Wyman, Hilary" userId="f3bca22b-3a42-4d89-8a24-ce254d13f28a" providerId="ADAL" clId="{6AA01466-0C9F-4BAA-A3BE-90FFFBA66CED}" dt="2021-05-28T10:49:29.811" v="17" actId="20577"/>
          <ac:spMkLst>
            <pc:docMk/>
            <pc:sldMk cId="2242577526" sldId="329"/>
            <ac:spMk id="2" creationId="{7A0D90D6-4265-4363-8832-D5247EC175BA}"/>
          </ac:spMkLst>
        </pc:spChg>
        <pc:spChg chg="mod">
          <ac:chgData name="Wyman, Hilary" userId="f3bca22b-3a42-4d89-8a24-ce254d13f28a" providerId="ADAL" clId="{6AA01466-0C9F-4BAA-A3BE-90FFFBA66CED}" dt="2021-05-28T10:48:56.811" v="12" actId="20577"/>
          <ac:spMkLst>
            <pc:docMk/>
            <pc:sldMk cId="2242577526" sldId="329"/>
            <ac:spMk id="6" creationId="{6DF6DC7B-B1B7-4E6D-954D-A52DB4805FC3}"/>
          </ac:spMkLst>
        </pc:spChg>
      </pc:sldChg>
      <pc:sldChg chg="modSp mod">
        <pc:chgData name="Wyman, Hilary" userId="f3bca22b-3a42-4d89-8a24-ce254d13f28a" providerId="ADAL" clId="{6AA01466-0C9F-4BAA-A3BE-90FFFBA66CED}" dt="2021-05-28T13:36:57.137" v="46" actId="20577"/>
        <pc:sldMkLst>
          <pc:docMk/>
          <pc:sldMk cId="1225700040" sldId="331"/>
        </pc:sldMkLst>
        <pc:spChg chg="mod">
          <ac:chgData name="Wyman, Hilary" userId="f3bca22b-3a42-4d89-8a24-ce254d13f28a" providerId="ADAL" clId="{6AA01466-0C9F-4BAA-A3BE-90FFFBA66CED}" dt="2021-05-28T11:00:18.183" v="43" actId="20577"/>
          <ac:spMkLst>
            <pc:docMk/>
            <pc:sldMk cId="1225700040" sldId="331"/>
            <ac:spMk id="2" creationId="{0D589A06-9E88-4D5C-8DE7-5274F200A176}"/>
          </ac:spMkLst>
        </pc:spChg>
        <pc:spChg chg="mod">
          <ac:chgData name="Wyman, Hilary" userId="f3bca22b-3a42-4d89-8a24-ce254d13f28a" providerId="ADAL" clId="{6AA01466-0C9F-4BAA-A3BE-90FFFBA66CED}" dt="2021-05-28T13:36:46.794" v="45" actId="948"/>
          <ac:spMkLst>
            <pc:docMk/>
            <pc:sldMk cId="1225700040" sldId="331"/>
            <ac:spMk id="3" creationId="{E9BC86ED-1A38-4442-87F4-AFF54988B31F}"/>
          </ac:spMkLst>
        </pc:spChg>
        <pc:spChg chg="mod">
          <ac:chgData name="Wyman, Hilary" userId="f3bca22b-3a42-4d89-8a24-ce254d13f28a" providerId="ADAL" clId="{6AA01466-0C9F-4BAA-A3BE-90FFFBA66CED}" dt="2021-05-28T13:36:57.137" v="46" actId="20577"/>
          <ac:spMkLst>
            <pc:docMk/>
            <pc:sldMk cId="1225700040" sldId="331"/>
            <ac:spMk id="5" creationId="{ECE01081-DB15-449A-8E8D-336608AF1DDE}"/>
          </ac:spMkLst>
        </pc:spChg>
        <pc:picChg chg="mod">
          <ac:chgData name="Wyman, Hilary" userId="f3bca22b-3a42-4d89-8a24-ce254d13f28a" providerId="ADAL" clId="{6AA01466-0C9F-4BAA-A3BE-90FFFBA66CED}" dt="2021-05-28T10:59:29.027" v="27" actId="1076"/>
          <ac:picMkLst>
            <pc:docMk/>
            <pc:sldMk cId="1225700040" sldId="331"/>
            <ac:picMk id="11" creationId="{038915C7-B98A-48A7-A6C9-61DAE23C2781}"/>
          </ac:picMkLst>
        </pc:picChg>
      </pc:sldChg>
      <pc:sldChg chg="modSp mod">
        <pc:chgData name="Wyman, Hilary" userId="f3bca22b-3a42-4d89-8a24-ce254d13f28a" providerId="ADAL" clId="{6AA01466-0C9F-4BAA-A3BE-90FFFBA66CED}" dt="2021-05-28T13:39:12.483" v="106" actId="1076"/>
        <pc:sldMkLst>
          <pc:docMk/>
          <pc:sldMk cId="809152894" sldId="333"/>
        </pc:sldMkLst>
        <pc:spChg chg="mod">
          <ac:chgData name="Wyman, Hilary" userId="f3bca22b-3a42-4d89-8a24-ce254d13f28a" providerId="ADAL" clId="{6AA01466-0C9F-4BAA-A3BE-90FFFBA66CED}" dt="2021-05-28T13:39:12.483" v="106" actId="1076"/>
          <ac:spMkLst>
            <pc:docMk/>
            <pc:sldMk cId="809152894" sldId="333"/>
            <ac:spMk id="2" creationId="{B8306A63-9DC0-4BFA-B61B-0F2C6194216C}"/>
          </ac:spMkLst>
        </pc:spChg>
        <pc:spChg chg="mod">
          <ac:chgData name="Wyman, Hilary" userId="f3bca22b-3a42-4d89-8a24-ce254d13f28a" providerId="ADAL" clId="{6AA01466-0C9F-4BAA-A3BE-90FFFBA66CED}" dt="2021-05-28T13:37:51.667" v="95" actId="20577"/>
          <ac:spMkLst>
            <pc:docMk/>
            <pc:sldMk cId="809152894" sldId="333"/>
            <ac:spMk id="5" creationId="{ECE01081-DB15-449A-8E8D-336608AF1DDE}"/>
          </ac:spMkLst>
        </pc:spChg>
        <pc:spChg chg="mod">
          <ac:chgData name="Wyman, Hilary" userId="f3bca22b-3a42-4d89-8a24-ce254d13f28a" providerId="ADAL" clId="{6AA01466-0C9F-4BAA-A3BE-90FFFBA66CED}" dt="2021-05-28T13:39:02.775" v="104" actId="1076"/>
          <ac:spMkLst>
            <pc:docMk/>
            <pc:sldMk cId="809152894" sldId="333"/>
            <ac:spMk id="8" creationId="{5027452B-2BF8-45DE-96CE-15ACA9CEF74C}"/>
          </ac:spMkLst>
        </pc:spChg>
      </pc:sldChg>
      <pc:sldChg chg="modSp mod">
        <pc:chgData name="Wyman, Hilary" userId="f3bca22b-3a42-4d89-8a24-ce254d13f28a" providerId="ADAL" clId="{6AA01466-0C9F-4BAA-A3BE-90FFFBA66CED}" dt="2021-06-02T09:23:55.077" v="480" actId="20577"/>
        <pc:sldMkLst>
          <pc:docMk/>
          <pc:sldMk cId="2802348849" sldId="336"/>
        </pc:sldMkLst>
        <pc:spChg chg="mod">
          <ac:chgData name="Wyman, Hilary" userId="f3bca22b-3a42-4d89-8a24-ce254d13f28a" providerId="ADAL" clId="{6AA01466-0C9F-4BAA-A3BE-90FFFBA66CED}" dt="2021-06-02T09:23:21.804" v="479" actId="2711"/>
          <ac:spMkLst>
            <pc:docMk/>
            <pc:sldMk cId="2802348849" sldId="336"/>
            <ac:spMk id="7" creationId="{25B7F81A-8935-431B-B30C-ECA6F37D661B}"/>
          </ac:spMkLst>
        </pc:spChg>
        <pc:spChg chg="mod">
          <ac:chgData name="Wyman, Hilary" userId="f3bca22b-3a42-4d89-8a24-ce254d13f28a" providerId="ADAL" clId="{6AA01466-0C9F-4BAA-A3BE-90FFFBA66CED}" dt="2021-06-02T09:23:55.077" v="480" actId="20577"/>
          <ac:spMkLst>
            <pc:docMk/>
            <pc:sldMk cId="2802348849" sldId="336"/>
            <ac:spMk id="8" creationId="{263E8BE3-D5CC-444B-BB59-028C6F401C9F}"/>
          </ac:spMkLst>
        </pc:spChg>
        <pc:picChg chg="mod">
          <ac:chgData name="Wyman, Hilary" userId="f3bca22b-3a42-4d89-8a24-ce254d13f28a" providerId="ADAL" clId="{6AA01466-0C9F-4BAA-A3BE-90FFFBA66CED}" dt="2021-06-02T09:22:38.726" v="469" actId="1035"/>
          <ac:picMkLst>
            <pc:docMk/>
            <pc:sldMk cId="2802348849" sldId="336"/>
            <ac:picMk id="1026" creationId="{AB3227E1-8684-43DF-9B0D-844292FB9420}"/>
          </ac:picMkLst>
        </pc:picChg>
      </pc:sldChg>
      <pc:sldChg chg="modSp mod">
        <pc:chgData name="Wyman, Hilary" userId="f3bca22b-3a42-4d89-8a24-ce254d13f28a" providerId="ADAL" clId="{6AA01466-0C9F-4BAA-A3BE-90FFFBA66CED}" dt="2021-05-28T13:47:36.359" v="316" actId="1036"/>
        <pc:sldMkLst>
          <pc:docMk/>
          <pc:sldMk cId="1638723649" sldId="352"/>
        </pc:sldMkLst>
        <pc:spChg chg="mod">
          <ac:chgData name="Wyman, Hilary" userId="f3bca22b-3a42-4d89-8a24-ce254d13f28a" providerId="ADAL" clId="{6AA01466-0C9F-4BAA-A3BE-90FFFBA66CED}" dt="2021-05-28T13:47:27.672" v="308" actId="1036"/>
          <ac:spMkLst>
            <pc:docMk/>
            <pc:sldMk cId="1638723649" sldId="352"/>
            <ac:spMk id="7" creationId="{479C65D6-6CB5-4216-9E13-35B30DA53E28}"/>
          </ac:spMkLst>
        </pc:spChg>
        <pc:spChg chg="mod">
          <ac:chgData name="Wyman, Hilary" userId="f3bca22b-3a42-4d89-8a24-ce254d13f28a" providerId="ADAL" clId="{6AA01466-0C9F-4BAA-A3BE-90FFFBA66CED}" dt="2021-05-28T13:46:55.954" v="287" actId="20577"/>
          <ac:spMkLst>
            <pc:docMk/>
            <pc:sldMk cId="1638723649" sldId="352"/>
            <ac:spMk id="8" creationId="{98557814-AB28-4BA3-88BE-E873828E457D}"/>
          </ac:spMkLst>
        </pc:spChg>
        <pc:picChg chg="mod">
          <ac:chgData name="Wyman, Hilary" userId="f3bca22b-3a42-4d89-8a24-ce254d13f28a" providerId="ADAL" clId="{6AA01466-0C9F-4BAA-A3BE-90FFFBA66CED}" dt="2021-05-28T13:47:36.359" v="316" actId="1036"/>
          <ac:picMkLst>
            <pc:docMk/>
            <pc:sldMk cId="1638723649" sldId="352"/>
            <ac:picMk id="2050" creationId="{1FE8E65D-3C95-43A8-A90E-90C0E443B803}"/>
          </ac:picMkLst>
        </pc:picChg>
      </pc:sldChg>
      <pc:sldChg chg="addSp delSp modSp mod">
        <pc:chgData name="Wyman, Hilary" userId="f3bca22b-3a42-4d89-8a24-ce254d13f28a" providerId="ADAL" clId="{6AA01466-0C9F-4BAA-A3BE-90FFFBA66CED}" dt="2021-06-02T11:32:48.171" v="865" actId="20577"/>
        <pc:sldMkLst>
          <pc:docMk/>
          <pc:sldMk cId="3681129296" sldId="436"/>
        </pc:sldMkLst>
        <pc:spChg chg="add del mod">
          <ac:chgData name="Wyman, Hilary" userId="f3bca22b-3a42-4d89-8a24-ce254d13f28a" providerId="ADAL" clId="{6AA01466-0C9F-4BAA-A3BE-90FFFBA66CED}" dt="2021-06-02T11:32:25.656" v="822" actId="478"/>
          <ac:spMkLst>
            <pc:docMk/>
            <pc:sldMk cId="3681129296" sldId="436"/>
            <ac:spMk id="3" creationId="{9A614C52-71DE-48A2-B45F-C2342B0C6AB4}"/>
          </ac:spMkLst>
        </pc:spChg>
        <pc:spChg chg="add del mod">
          <ac:chgData name="Wyman, Hilary" userId="f3bca22b-3a42-4d89-8a24-ce254d13f28a" providerId="ADAL" clId="{6AA01466-0C9F-4BAA-A3BE-90FFFBA66CED}" dt="2021-06-02T11:32:19.765" v="819"/>
          <ac:spMkLst>
            <pc:docMk/>
            <pc:sldMk cId="3681129296" sldId="436"/>
            <ac:spMk id="4" creationId="{E5F823F7-714F-4040-936F-A9764158A5C4}"/>
          </ac:spMkLst>
        </pc:spChg>
        <pc:spChg chg="del mod">
          <ac:chgData name="Wyman, Hilary" userId="f3bca22b-3a42-4d89-8a24-ce254d13f28a" providerId="ADAL" clId="{6AA01466-0C9F-4BAA-A3BE-90FFFBA66CED}" dt="2021-06-02T11:32:23.421" v="821" actId="478"/>
          <ac:spMkLst>
            <pc:docMk/>
            <pc:sldMk cId="3681129296" sldId="436"/>
            <ac:spMk id="5" creationId="{EEEEF42D-0784-4EA8-99E8-AA14F7B45D9C}"/>
          </ac:spMkLst>
        </pc:spChg>
        <pc:spChg chg="add mod">
          <ac:chgData name="Wyman, Hilary" userId="f3bca22b-3a42-4d89-8a24-ce254d13f28a" providerId="ADAL" clId="{6AA01466-0C9F-4BAA-A3BE-90FFFBA66CED}" dt="2021-06-02T11:32:48.171" v="865" actId="20577"/>
          <ac:spMkLst>
            <pc:docMk/>
            <pc:sldMk cId="3681129296" sldId="436"/>
            <ac:spMk id="7" creationId="{2FB849F7-EF4D-416B-85FB-CAF057AA7A75}"/>
          </ac:spMkLst>
        </pc:spChg>
        <pc:spChg chg="mod">
          <ac:chgData name="Wyman, Hilary" userId="f3bca22b-3a42-4d89-8a24-ce254d13f28a" providerId="ADAL" clId="{6AA01466-0C9F-4BAA-A3BE-90FFFBA66CED}" dt="2021-06-02T11:31:42.952" v="817" actId="1076"/>
          <ac:spMkLst>
            <pc:docMk/>
            <pc:sldMk cId="3681129296" sldId="436"/>
            <ac:spMk id="10" creationId="{0CB8A614-BE16-4452-A7DB-662D233818F4}"/>
          </ac:spMkLst>
        </pc:spChg>
      </pc:sldChg>
      <pc:sldChg chg="modSp mod">
        <pc:chgData name="Wyman, Hilary" userId="f3bca22b-3a42-4d89-8a24-ce254d13f28a" providerId="ADAL" clId="{6AA01466-0C9F-4BAA-A3BE-90FFFBA66CED}" dt="2021-05-28T13:43:12.489" v="173" actId="1036"/>
        <pc:sldMkLst>
          <pc:docMk/>
          <pc:sldMk cId="3846503723" sldId="437"/>
        </pc:sldMkLst>
        <pc:spChg chg="mod">
          <ac:chgData name="Wyman, Hilary" userId="f3bca22b-3a42-4d89-8a24-ce254d13f28a" providerId="ADAL" clId="{6AA01466-0C9F-4BAA-A3BE-90FFFBA66CED}" dt="2021-05-28T13:41:08.210" v="145" actId="20577"/>
          <ac:spMkLst>
            <pc:docMk/>
            <pc:sldMk cId="3846503723" sldId="437"/>
            <ac:spMk id="2" creationId="{B8306A63-9DC0-4BFA-B61B-0F2C6194216C}"/>
          </ac:spMkLst>
        </pc:spChg>
        <pc:spChg chg="mod">
          <ac:chgData name="Wyman, Hilary" userId="f3bca22b-3a42-4d89-8a24-ce254d13f28a" providerId="ADAL" clId="{6AA01466-0C9F-4BAA-A3BE-90FFFBA66CED}" dt="2021-05-28T13:43:12.489" v="173" actId="1036"/>
          <ac:spMkLst>
            <pc:docMk/>
            <pc:sldMk cId="3846503723" sldId="437"/>
            <ac:spMk id="8" creationId="{5027452B-2BF8-45DE-96CE-15ACA9CEF74C}"/>
          </ac:spMkLst>
        </pc:spChg>
      </pc:sldChg>
      <pc:sldChg chg="addSp delSp modSp mod">
        <pc:chgData name="Wyman, Hilary" userId="f3bca22b-3a42-4d89-8a24-ce254d13f28a" providerId="ADAL" clId="{6AA01466-0C9F-4BAA-A3BE-90FFFBA66CED}" dt="2021-05-28T13:50:15.342" v="372" actId="1036"/>
        <pc:sldMkLst>
          <pc:docMk/>
          <pc:sldMk cId="2620202686" sldId="438"/>
        </pc:sldMkLst>
        <pc:spChg chg="add del mod">
          <ac:chgData name="Wyman, Hilary" userId="f3bca22b-3a42-4d89-8a24-ce254d13f28a" providerId="ADAL" clId="{6AA01466-0C9F-4BAA-A3BE-90FFFBA66CED}" dt="2021-05-28T13:47:52.719" v="320" actId="478"/>
          <ac:spMkLst>
            <pc:docMk/>
            <pc:sldMk cId="2620202686" sldId="438"/>
            <ac:spMk id="2" creationId="{1356DF97-1BDB-4907-9751-9497FC6DC91C}"/>
          </ac:spMkLst>
        </pc:spChg>
        <pc:spChg chg="mod">
          <ac:chgData name="Wyman, Hilary" userId="f3bca22b-3a42-4d89-8a24-ce254d13f28a" providerId="ADAL" clId="{6AA01466-0C9F-4BAA-A3BE-90FFFBA66CED}" dt="2021-05-28T13:47:59.890" v="329" actId="6549"/>
          <ac:spMkLst>
            <pc:docMk/>
            <pc:sldMk cId="2620202686" sldId="438"/>
            <ac:spMk id="5" creationId="{ECE01081-DB15-449A-8E8D-336608AF1DDE}"/>
          </ac:spMkLst>
        </pc:spChg>
        <pc:spChg chg="mod">
          <ac:chgData name="Wyman, Hilary" userId="f3bca22b-3a42-4d89-8a24-ce254d13f28a" providerId="ADAL" clId="{6AA01466-0C9F-4BAA-A3BE-90FFFBA66CED}" dt="2021-05-28T13:49:12.539" v="360" actId="1035"/>
          <ac:spMkLst>
            <pc:docMk/>
            <pc:sldMk cId="2620202686" sldId="438"/>
            <ac:spMk id="7" creationId="{479C65D6-6CB5-4216-9E13-35B30DA53E28}"/>
          </ac:spMkLst>
        </pc:spChg>
        <pc:spChg chg="mod">
          <ac:chgData name="Wyman, Hilary" userId="f3bca22b-3a42-4d89-8a24-ce254d13f28a" providerId="ADAL" clId="{6AA01466-0C9F-4BAA-A3BE-90FFFBA66CED}" dt="2021-05-28T13:50:15.342" v="372" actId="1036"/>
          <ac:spMkLst>
            <pc:docMk/>
            <pc:sldMk cId="2620202686" sldId="438"/>
            <ac:spMk id="11" creationId="{AC4F239C-D31C-4FC0-A4B0-FA8B3386D0E8}"/>
          </ac:spMkLst>
        </pc:spChg>
        <pc:picChg chg="mod">
          <ac:chgData name="Wyman, Hilary" userId="f3bca22b-3a42-4d89-8a24-ce254d13f28a" providerId="ADAL" clId="{6AA01466-0C9F-4BAA-A3BE-90FFFBA66CED}" dt="2021-05-28T13:49:06.920" v="352" actId="1035"/>
          <ac:picMkLst>
            <pc:docMk/>
            <pc:sldMk cId="2620202686" sldId="438"/>
            <ac:picMk id="3074" creationId="{C436EE44-98B8-4F41-8307-670194A82486}"/>
          </ac:picMkLst>
        </pc:picChg>
      </pc:sldChg>
      <pc:sldChg chg="modSp mod">
        <pc:chgData name="Wyman, Hilary" userId="f3bca22b-3a42-4d89-8a24-ce254d13f28a" providerId="ADAL" clId="{6AA01466-0C9F-4BAA-A3BE-90FFFBA66CED}" dt="2021-06-02T09:34:20.519" v="536" actId="20577"/>
        <pc:sldMkLst>
          <pc:docMk/>
          <pc:sldMk cId="3687901708" sldId="439"/>
        </pc:sldMkLst>
        <pc:spChg chg="mod">
          <ac:chgData name="Wyman, Hilary" userId="f3bca22b-3a42-4d89-8a24-ce254d13f28a" providerId="ADAL" clId="{6AA01466-0C9F-4BAA-A3BE-90FFFBA66CED}" dt="2021-06-02T09:33:03.228" v="514" actId="14100"/>
          <ac:spMkLst>
            <pc:docMk/>
            <pc:sldMk cId="3687901708" sldId="439"/>
            <ac:spMk id="7" creationId="{479C65D6-6CB5-4216-9E13-35B30DA53E28}"/>
          </ac:spMkLst>
        </pc:spChg>
        <pc:spChg chg="mod">
          <ac:chgData name="Wyman, Hilary" userId="f3bca22b-3a42-4d89-8a24-ce254d13f28a" providerId="ADAL" clId="{6AA01466-0C9F-4BAA-A3BE-90FFFBA66CED}" dt="2021-06-02T09:34:20.519" v="536" actId="20577"/>
          <ac:spMkLst>
            <pc:docMk/>
            <pc:sldMk cId="3687901708" sldId="439"/>
            <ac:spMk id="11" creationId="{AC4F239C-D31C-4FC0-A4B0-FA8B3386D0E8}"/>
          </ac:spMkLst>
        </pc:spChg>
        <pc:picChg chg="mod">
          <ac:chgData name="Wyman, Hilary" userId="f3bca22b-3a42-4d89-8a24-ce254d13f28a" providerId="ADAL" clId="{6AA01466-0C9F-4BAA-A3BE-90FFFBA66CED}" dt="2021-06-02T09:33:28.113" v="517" actId="1076"/>
          <ac:picMkLst>
            <pc:docMk/>
            <pc:sldMk cId="3687901708" sldId="439"/>
            <ac:picMk id="2050" creationId="{831FD2E6-E0EE-43EA-8A6B-0EB835F7F65B}"/>
          </ac:picMkLst>
        </pc:picChg>
      </pc:sldChg>
      <pc:sldChg chg="modSp mod">
        <pc:chgData name="Wyman, Hilary" userId="f3bca22b-3a42-4d89-8a24-ce254d13f28a" providerId="ADAL" clId="{6AA01466-0C9F-4BAA-A3BE-90FFFBA66CED}" dt="2021-06-02T11:04:54.148" v="553" actId="1076"/>
        <pc:sldMkLst>
          <pc:docMk/>
          <pc:sldMk cId="1438973546" sldId="440"/>
        </pc:sldMkLst>
        <pc:spChg chg="mod">
          <ac:chgData name="Wyman, Hilary" userId="f3bca22b-3a42-4d89-8a24-ce254d13f28a" providerId="ADAL" clId="{6AA01466-0C9F-4BAA-A3BE-90FFFBA66CED}" dt="2021-06-02T11:04:42.554" v="552" actId="1076"/>
          <ac:spMkLst>
            <pc:docMk/>
            <pc:sldMk cId="1438973546" sldId="440"/>
            <ac:spMk id="2" creationId="{CAF59BC2-7C30-49A4-96EA-ABC99D659649}"/>
          </ac:spMkLst>
        </pc:spChg>
        <pc:spChg chg="mod">
          <ac:chgData name="Wyman, Hilary" userId="f3bca22b-3a42-4d89-8a24-ce254d13f28a" providerId="ADAL" clId="{6AA01466-0C9F-4BAA-A3BE-90FFFBA66CED}" dt="2021-06-02T11:04:54.148" v="553" actId="1076"/>
          <ac:spMkLst>
            <pc:docMk/>
            <pc:sldMk cId="1438973546" sldId="440"/>
            <ac:spMk id="3" creationId="{4D40A2A8-026E-4FBA-BCB6-6FFADF1DD70B}"/>
          </ac:spMkLst>
        </pc:spChg>
        <pc:picChg chg="mod">
          <ac:chgData name="Wyman, Hilary" userId="f3bca22b-3a42-4d89-8a24-ce254d13f28a" providerId="ADAL" clId="{6AA01466-0C9F-4BAA-A3BE-90FFFBA66CED}" dt="2021-06-02T11:04:38.930" v="551" actId="1076"/>
          <ac:picMkLst>
            <pc:docMk/>
            <pc:sldMk cId="1438973546" sldId="440"/>
            <ac:picMk id="1026" creationId="{4546BCAB-98D6-4708-9CE1-EBA3855B92A4}"/>
          </ac:picMkLst>
        </pc:picChg>
      </pc:sldChg>
      <pc:sldChg chg="modSp mod">
        <pc:chgData name="Wyman, Hilary" userId="f3bca22b-3a42-4d89-8a24-ce254d13f28a" providerId="ADAL" clId="{6AA01466-0C9F-4BAA-A3BE-90FFFBA66CED}" dt="2021-06-02T11:10:13.490" v="590" actId="948"/>
        <pc:sldMkLst>
          <pc:docMk/>
          <pc:sldMk cId="207731412" sldId="441"/>
        </pc:sldMkLst>
        <pc:spChg chg="mod">
          <ac:chgData name="Wyman, Hilary" userId="f3bca22b-3a42-4d89-8a24-ce254d13f28a" providerId="ADAL" clId="{6AA01466-0C9F-4BAA-A3BE-90FFFBA66CED}" dt="2021-06-02T11:06:52.679" v="555" actId="20577"/>
          <ac:spMkLst>
            <pc:docMk/>
            <pc:sldMk cId="207731412" sldId="441"/>
            <ac:spMk id="4" creationId="{C57B6D03-E9A9-4293-BBF4-F722B6F6590E}"/>
          </ac:spMkLst>
        </pc:spChg>
        <pc:spChg chg="mod">
          <ac:chgData name="Wyman, Hilary" userId="f3bca22b-3a42-4d89-8a24-ce254d13f28a" providerId="ADAL" clId="{6AA01466-0C9F-4BAA-A3BE-90FFFBA66CED}" dt="2021-06-02T11:10:13.490" v="590" actId="948"/>
          <ac:spMkLst>
            <pc:docMk/>
            <pc:sldMk cId="207731412" sldId="441"/>
            <ac:spMk id="6" creationId="{6A026E33-3A3B-492E-AA38-F837EC29DA86}"/>
          </ac:spMkLst>
        </pc:spChg>
        <pc:picChg chg="mod">
          <ac:chgData name="Wyman, Hilary" userId="f3bca22b-3a42-4d89-8a24-ce254d13f28a" providerId="ADAL" clId="{6AA01466-0C9F-4BAA-A3BE-90FFFBA66CED}" dt="2021-06-02T11:08:21.112" v="565" actId="1076"/>
          <ac:picMkLst>
            <pc:docMk/>
            <pc:sldMk cId="207731412" sldId="441"/>
            <ac:picMk id="1026" creationId="{3043FB91-5AA2-4ED4-9C8A-E052FE9EFCEA}"/>
          </ac:picMkLst>
        </pc:picChg>
      </pc:sldChg>
      <pc:sldChg chg="modSp mod">
        <pc:chgData name="Wyman, Hilary" userId="f3bca22b-3a42-4d89-8a24-ce254d13f28a" providerId="ADAL" clId="{6AA01466-0C9F-4BAA-A3BE-90FFFBA66CED}" dt="2021-06-02T11:09:58.990" v="589" actId="1037"/>
        <pc:sldMkLst>
          <pc:docMk/>
          <pc:sldMk cId="2552961146" sldId="443"/>
        </pc:sldMkLst>
        <pc:spChg chg="mod">
          <ac:chgData name="Wyman, Hilary" userId="f3bca22b-3a42-4d89-8a24-ce254d13f28a" providerId="ADAL" clId="{6AA01466-0C9F-4BAA-A3BE-90FFFBA66CED}" dt="2021-06-02T11:09:58.990" v="589" actId="1037"/>
          <ac:spMkLst>
            <pc:docMk/>
            <pc:sldMk cId="2552961146" sldId="443"/>
            <ac:spMk id="6" creationId="{F4F45E7F-E066-4C2C-8F00-5AD7023A5368}"/>
          </ac:spMkLst>
        </pc:spChg>
      </pc:sldChg>
      <pc:sldChg chg="modSp mod">
        <pc:chgData name="Wyman, Hilary" userId="f3bca22b-3a42-4d89-8a24-ce254d13f28a" providerId="ADAL" clId="{6AA01466-0C9F-4BAA-A3BE-90FFFBA66CED}" dt="2021-06-02T11:11:39.677" v="600" actId="1076"/>
        <pc:sldMkLst>
          <pc:docMk/>
          <pc:sldMk cId="4228531595" sldId="444"/>
        </pc:sldMkLst>
        <pc:spChg chg="mod">
          <ac:chgData name="Wyman, Hilary" userId="f3bca22b-3a42-4d89-8a24-ce254d13f28a" providerId="ADAL" clId="{6AA01466-0C9F-4BAA-A3BE-90FFFBA66CED}" dt="2021-06-02T11:10:41.475" v="592" actId="20577"/>
          <ac:spMkLst>
            <pc:docMk/>
            <pc:sldMk cId="4228531595" sldId="444"/>
            <ac:spMk id="4" creationId="{B4B561E0-B578-4A8A-90A3-6B41F0402DFC}"/>
          </ac:spMkLst>
        </pc:spChg>
        <pc:spChg chg="mod">
          <ac:chgData name="Wyman, Hilary" userId="f3bca22b-3a42-4d89-8a24-ce254d13f28a" providerId="ADAL" clId="{6AA01466-0C9F-4BAA-A3BE-90FFFBA66CED}" dt="2021-06-02T11:11:22.419" v="599" actId="20577"/>
          <ac:spMkLst>
            <pc:docMk/>
            <pc:sldMk cId="4228531595" sldId="444"/>
            <ac:spMk id="6" creationId="{F26812BF-9F81-4C08-965C-C9A5C746A9F2}"/>
          </ac:spMkLst>
        </pc:spChg>
        <pc:picChg chg="mod">
          <ac:chgData name="Wyman, Hilary" userId="f3bca22b-3a42-4d89-8a24-ce254d13f28a" providerId="ADAL" clId="{6AA01466-0C9F-4BAA-A3BE-90FFFBA66CED}" dt="2021-06-02T11:11:39.677" v="600" actId="1076"/>
          <ac:picMkLst>
            <pc:docMk/>
            <pc:sldMk cId="4228531595" sldId="444"/>
            <ac:picMk id="3076" creationId="{CFE78E1D-61C6-4B1E-A46E-1990D5F019A5}"/>
          </ac:picMkLst>
        </pc:picChg>
      </pc:sldChg>
      <pc:sldChg chg="modSp mod">
        <pc:chgData name="Wyman, Hilary" userId="f3bca22b-3a42-4d89-8a24-ce254d13f28a" providerId="ADAL" clId="{6AA01466-0C9F-4BAA-A3BE-90FFFBA66CED}" dt="2021-06-02T11:16:04.973" v="640" actId="1036"/>
        <pc:sldMkLst>
          <pc:docMk/>
          <pc:sldMk cId="3733333944" sldId="446"/>
        </pc:sldMkLst>
        <pc:spChg chg="mod">
          <ac:chgData name="Wyman, Hilary" userId="f3bca22b-3a42-4d89-8a24-ce254d13f28a" providerId="ADAL" clId="{6AA01466-0C9F-4BAA-A3BE-90FFFBA66CED}" dt="2021-06-02T11:16:04.973" v="640" actId="1036"/>
          <ac:spMkLst>
            <pc:docMk/>
            <pc:sldMk cId="3733333944" sldId="446"/>
            <ac:spMk id="4" creationId="{A8B2F026-166C-45A1-8218-0773E0EBE102}"/>
          </ac:spMkLst>
        </pc:spChg>
        <pc:spChg chg="mod">
          <ac:chgData name="Wyman, Hilary" userId="f3bca22b-3a42-4d89-8a24-ce254d13f28a" providerId="ADAL" clId="{6AA01466-0C9F-4BAA-A3BE-90FFFBA66CED}" dt="2021-06-02T11:15:57.301" v="636" actId="1036"/>
          <ac:spMkLst>
            <pc:docMk/>
            <pc:sldMk cId="3733333944" sldId="446"/>
            <ac:spMk id="6" creationId="{2464459A-F213-4AE2-BFF6-C87D5C8CB7B6}"/>
          </ac:spMkLst>
        </pc:spChg>
        <pc:picChg chg="mod">
          <ac:chgData name="Wyman, Hilary" userId="f3bca22b-3a42-4d89-8a24-ce254d13f28a" providerId="ADAL" clId="{6AA01466-0C9F-4BAA-A3BE-90FFFBA66CED}" dt="2021-06-02T11:14:08.693" v="621" actId="1036"/>
          <ac:picMkLst>
            <pc:docMk/>
            <pc:sldMk cId="3733333944" sldId="446"/>
            <ac:picMk id="4098" creationId="{F370BDF2-1044-4405-A4EB-0F59E2719D42}"/>
          </ac:picMkLst>
        </pc:picChg>
      </pc:sldChg>
      <pc:sldChg chg="modSp mod">
        <pc:chgData name="Wyman, Hilary" userId="f3bca22b-3a42-4d89-8a24-ce254d13f28a" providerId="ADAL" clId="{6AA01466-0C9F-4BAA-A3BE-90FFFBA66CED}" dt="2021-06-02T11:13:04.271" v="613" actId="20577"/>
        <pc:sldMkLst>
          <pc:docMk/>
          <pc:sldMk cId="211359683" sldId="447"/>
        </pc:sldMkLst>
        <pc:spChg chg="mod">
          <ac:chgData name="Wyman, Hilary" userId="f3bca22b-3a42-4d89-8a24-ce254d13f28a" providerId="ADAL" clId="{6AA01466-0C9F-4BAA-A3BE-90FFFBA66CED}" dt="2021-06-02T11:12:55.005" v="610" actId="20577"/>
          <ac:spMkLst>
            <pc:docMk/>
            <pc:sldMk cId="211359683" sldId="447"/>
            <ac:spMk id="4" creationId="{F9B78DBB-B7C9-4F83-9548-76F03A1FBFA8}"/>
          </ac:spMkLst>
        </pc:spChg>
        <pc:spChg chg="mod">
          <ac:chgData name="Wyman, Hilary" userId="f3bca22b-3a42-4d89-8a24-ce254d13f28a" providerId="ADAL" clId="{6AA01466-0C9F-4BAA-A3BE-90FFFBA66CED}" dt="2021-06-02T11:13:04.271" v="613" actId="20577"/>
          <ac:spMkLst>
            <pc:docMk/>
            <pc:sldMk cId="211359683" sldId="447"/>
            <ac:spMk id="6" creationId="{C205B97F-8039-4DE8-8909-969BF29CA330}"/>
          </ac:spMkLst>
        </pc:spChg>
      </pc:sldChg>
      <pc:sldChg chg="modSp mod">
        <pc:chgData name="Wyman, Hilary" userId="f3bca22b-3a42-4d89-8a24-ce254d13f28a" providerId="ADAL" clId="{6AA01466-0C9F-4BAA-A3BE-90FFFBA66CED}" dt="2021-06-02T11:21:37.580" v="687" actId="1035"/>
        <pc:sldMkLst>
          <pc:docMk/>
          <pc:sldMk cId="4229889423" sldId="448"/>
        </pc:sldMkLst>
        <pc:spChg chg="mod">
          <ac:chgData name="Wyman, Hilary" userId="f3bca22b-3a42-4d89-8a24-ce254d13f28a" providerId="ADAL" clId="{6AA01466-0C9F-4BAA-A3BE-90FFFBA66CED}" dt="2021-06-02T11:21:37.580" v="687" actId="1035"/>
          <ac:spMkLst>
            <pc:docMk/>
            <pc:sldMk cId="4229889423" sldId="448"/>
            <ac:spMk id="4" creationId="{8924DAE1-B38A-46F9-B61C-7C3F2907164A}"/>
          </ac:spMkLst>
        </pc:spChg>
        <pc:spChg chg="mod">
          <ac:chgData name="Wyman, Hilary" userId="f3bca22b-3a42-4d89-8a24-ce254d13f28a" providerId="ADAL" clId="{6AA01466-0C9F-4BAA-A3BE-90FFFBA66CED}" dt="2021-06-02T11:21:11.456" v="679" actId="179"/>
          <ac:spMkLst>
            <pc:docMk/>
            <pc:sldMk cId="4229889423" sldId="448"/>
            <ac:spMk id="6" creationId="{001BA3F6-DA7B-40C6-A70C-E5643D853DB1}"/>
          </ac:spMkLst>
        </pc:spChg>
        <pc:spChg chg="mod">
          <ac:chgData name="Wyman, Hilary" userId="f3bca22b-3a42-4d89-8a24-ce254d13f28a" providerId="ADAL" clId="{6AA01466-0C9F-4BAA-A3BE-90FFFBA66CED}" dt="2021-06-02T11:19:31.675" v="662" actId="20577"/>
          <ac:spMkLst>
            <pc:docMk/>
            <pc:sldMk cId="4229889423" sldId="448"/>
            <ac:spMk id="8" creationId="{8E5366D9-0C35-4336-868F-969F9F2F10ED}"/>
          </ac:spMkLst>
        </pc:spChg>
      </pc:sldChg>
      <pc:sldChg chg="modSp mod">
        <pc:chgData name="Wyman, Hilary" userId="f3bca22b-3a42-4d89-8a24-ce254d13f28a" providerId="ADAL" clId="{6AA01466-0C9F-4BAA-A3BE-90FFFBA66CED}" dt="2021-06-02T11:25:23.235" v="738" actId="1076"/>
        <pc:sldMkLst>
          <pc:docMk/>
          <pc:sldMk cId="3334075102" sldId="449"/>
        </pc:sldMkLst>
        <pc:spChg chg="mod">
          <ac:chgData name="Wyman, Hilary" userId="f3bca22b-3a42-4d89-8a24-ce254d13f28a" providerId="ADAL" clId="{6AA01466-0C9F-4BAA-A3BE-90FFFBA66CED}" dt="2021-06-02T11:25:12.174" v="737" actId="1076"/>
          <ac:spMkLst>
            <pc:docMk/>
            <pc:sldMk cId="3334075102" sldId="449"/>
            <ac:spMk id="4" creationId="{9DE4F8C6-3365-4537-BE76-C73029BA5DA4}"/>
          </ac:spMkLst>
        </pc:spChg>
        <pc:spChg chg="mod">
          <ac:chgData name="Wyman, Hilary" userId="f3bca22b-3a42-4d89-8a24-ce254d13f28a" providerId="ADAL" clId="{6AA01466-0C9F-4BAA-A3BE-90FFFBA66CED}" dt="2021-06-02T11:22:36.237" v="689" actId="20577"/>
          <ac:spMkLst>
            <pc:docMk/>
            <pc:sldMk cId="3334075102" sldId="449"/>
            <ac:spMk id="5" creationId="{ECE01081-DB15-449A-8E8D-336608AF1DDE}"/>
          </ac:spMkLst>
        </pc:spChg>
        <pc:spChg chg="mod">
          <ac:chgData name="Wyman, Hilary" userId="f3bca22b-3a42-4d89-8a24-ce254d13f28a" providerId="ADAL" clId="{6AA01466-0C9F-4BAA-A3BE-90FFFBA66CED}" dt="2021-06-02T11:24:50.679" v="736" actId="1076"/>
          <ac:spMkLst>
            <pc:docMk/>
            <pc:sldMk cId="3334075102" sldId="449"/>
            <ac:spMk id="8" creationId="{9A58347C-4F43-48D1-BD83-61551A034DCF}"/>
          </ac:spMkLst>
        </pc:spChg>
        <pc:picChg chg="mod">
          <ac:chgData name="Wyman, Hilary" userId="f3bca22b-3a42-4d89-8a24-ce254d13f28a" providerId="ADAL" clId="{6AA01466-0C9F-4BAA-A3BE-90FFFBA66CED}" dt="2021-06-02T11:25:23.235" v="738" actId="1076"/>
          <ac:picMkLst>
            <pc:docMk/>
            <pc:sldMk cId="3334075102" sldId="449"/>
            <ac:picMk id="1028" creationId="{F9FD39AD-B785-4BA4-86E3-CBFF791A200A}"/>
          </ac:picMkLst>
        </pc:picChg>
      </pc:sldChg>
      <pc:sldChg chg="addSp delSp modSp mod">
        <pc:chgData name="Wyman, Hilary" userId="f3bca22b-3a42-4d89-8a24-ce254d13f28a" providerId="ADAL" clId="{6AA01466-0C9F-4BAA-A3BE-90FFFBA66CED}" dt="2021-06-02T11:29:07.266" v="791" actId="20577"/>
        <pc:sldMkLst>
          <pc:docMk/>
          <pc:sldMk cId="1575348919" sldId="450"/>
        </pc:sldMkLst>
        <pc:spChg chg="mod">
          <ac:chgData name="Wyman, Hilary" userId="f3bca22b-3a42-4d89-8a24-ce254d13f28a" providerId="ADAL" clId="{6AA01466-0C9F-4BAA-A3BE-90FFFBA66CED}" dt="2021-06-02T11:27:26.173" v="757" actId="20577"/>
          <ac:spMkLst>
            <pc:docMk/>
            <pc:sldMk cId="1575348919" sldId="450"/>
            <ac:spMk id="2" creationId="{46757859-9E2E-45A0-87A8-E798EFEF7271}"/>
          </ac:spMkLst>
        </pc:spChg>
        <pc:spChg chg="del mod">
          <ac:chgData name="Wyman, Hilary" userId="f3bca22b-3a42-4d89-8a24-ce254d13f28a" providerId="ADAL" clId="{6AA01466-0C9F-4BAA-A3BE-90FFFBA66CED}" dt="2021-06-02T11:26:02.283" v="743" actId="478"/>
          <ac:spMkLst>
            <pc:docMk/>
            <pc:sldMk cId="1575348919" sldId="450"/>
            <ac:spMk id="5" creationId="{ECE01081-DB15-449A-8E8D-336608AF1DDE}"/>
          </ac:spMkLst>
        </pc:spChg>
        <pc:spChg chg="add del mod">
          <ac:chgData name="Wyman, Hilary" userId="f3bca22b-3a42-4d89-8a24-ce254d13f28a" providerId="ADAL" clId="{6AA01466-0C9F-4BAA-A3BE-90FFFBA66CED}" dt="2021-06-02T11:25:58.923" v="742"/>
          <ac:spMkLst>
            <pc:docMk/>
            <pc:sldMk cId="1575348919" sldId="450"/>
            <ac:spMk id="6" creationId="{CE8E3C6B-C4DE-44F4-8702-DC759679B849}"/>
          </ac:spMkLst>
        </pc:spChg>
        <pc:spChg chg="add mod">
          <ac:chgData name="Wyman, Hilary" userId="f3bca22b-3a42-4d89-8a24-ce254d13f28a" providerId="ADAL" clId="{6AA01466-0C9F-4BAA-A3BE-90FFFBA66CED}" dt="2021-06-02T11:26:06.861" v="744"/>
          <ac:spMkLst>
            <pc:docMk/>
            <pc:sldMk cId="1575348919" sldId="450"/>
            <ac:spMk id="7" creationId="{182B2E57-2FE2-404F-8382-F0F8CAE192AD}"/>
          </ac:spMkLst>
        </pc:spChg>
        <pc:spChg chg="mod">
          <ac:chgData name="Wyman, Hilary" userId="f3bca22b-3a42-4d89-8a24-ce254d13f28a" providerId="ADAL" clId="{6AA01466-0C9F-4BAA-A3BE-90FFFBA66CED}" dt="2021-06-02T11:29:07.266" v="791" actId="20577"/>
          <ac:spMkLst>
            <pc:docMk/>
            <pc:sldMk cId="1575348919" sldId="450"/>
            <ac:spMk id="8" creationId="{9A58347C-4F43-48D1-BD83-61551A034DCF}"/>
          </ac:spMkLst>
        </pc:spChg>
        <pc:picChg chg="add mod">
          <ac:chgData name="Wyman, Hilary" userId="f3bca22b-3a42-4d89-8a24-ce254d13f28a" providerId="ADAL" clId="{6AA01466-0C9F-4BAA-A3BE-90FFFBA66CED}" dt="2021-06-02T11:27:07.110" v="755" actId="1076"/>
          <ac:picMkLst>
            <pc:docMk/>
            <pc:sldMk cId="1575348919" sldId="450"/>
            <ac:picMk id="9" creationId="{E61CB863-835A-449B-BFA2-C23AF2EC991D}"/>
          </ac:picMkLst>
        </pc:picChg>
        <pc:picChg chg="del">
          <ac:chgData name="Wyman, Hilary" userId="f3bca22b-3a42-4d89-8a24-ce254d13f28a" providerId="ADAL" clId="{6AA01466-0C9F-4BAA-A3BE-90FFFBA66CED}" dt="2021-06-02T11:26:17.642" v="745" actId="478"/>
          <ac:picMkLst>
            <pc:docMk/>
            <pc:sldMk cId="1575348919" sldId="450"/>
            <ac:picMk id="1028" creationId="{F9FD39AD-B785-4BA4-86E3-CBFF791A200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6/2/2021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10</a:t>
            </a:fld>
            <a:endParaRPr lang="en-US"/>
          </a:p>
        </p:txBody>
      </p:sp>
    </p:spTree>
    <p:extLst>
      <p:ext uri="{BB962C8B-B14F-4D97-AF65-F5344CB8AC3E}">
        <p14:creationId xmlns:p14="http://schemas.microsoft.com/office/powerpoint/2010/main" val="1118199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11</a:t>
            </a:fld>
            <a:endParaRPr lang="en-US"/>
          </a:p>
        </p:txBody>
      </p:sp>
    </p:spTree>
    <p:extLst>
      <p:ext uri="{BB962C8B-B14F-4D97-AF65-F5344CB8AC3E}">
        <p14:creationId xmlns:p14="http://schemas.microsoft.com/office/powerpoint/2010/main" val="809504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12</a:t>
            </a:fld>
            <a:endParaRPr lang="en-US"/>
          </a:p>
        </p:txBody>
      </p:sp>
    </p:spTree>
    <p:extLst>
      <p:ext uri="{BB962C8B-B14F-4D97-AF65-F5344CB8AC3E}">
        <p14:creationId xmlns:p14="http://schemas.microsoft.com/office/powerpoint/2010/main" val="1342109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13</a:t>
            </a:fld>
            <a:endParaRPr lang="en-US"/>
          </a:p>
        </p:txBody>
      </p:sp>
    </p:spTree>
    <p:extLst>
      <p:ext uri="{BB962C8B-B14F-4D97-AF65-F5344CB8AC3E}">
        <p14:creationId xmlns:p14="http://schemas.microsoft.com/office/powerpoint/2010/main" val="483525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14</a:t>
            </a:fld>
            <a:endParaRPr lang="en-US"/>
          </a:p>
        </p:txBody>
      </p:sp>
    </p:spTree>
    <p:extLst>
      <p:ext uri="{BB962C8B-B14F-4D97-AF65-F5344CB8AC3E}">
        <p14:creationId xmlns:p14="http://schemas.microsoft.com/office/powerpoint/2010/main" val="9330310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15</a:t>
            </a:fld>
            <a:endParaRPr lang="en-US"/>
          </a:p>
        </p:txBody>
      </p:sp>
    </p:spTree>
    <p:extLst>
      <p:ext uri="{BB962C8B-B14F-4D97-AF65-F5344CB8AC3E}">
        <p14:creationId xmlns:p14="http://schemas.microsoft.com/office/powerpoint/2010/main" val="1966317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16</a:t>
            </a:fld>
            <a:endParaRPr lang="en-US"/>
          </a:p>
        </p:txBody>
      </p:sp>
    </p:spTree>
    <p:extLst>
      <p:ext uri="{BB962C8B-B14F-4D97-AF65-F5344CB8AC3E}">
        <p14:creationId xmlns:p14="http://schemas.microsoft.com/office/powerpoint/2010/main" val="3756365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17</a:t>
            </a:fld>
            <a:endParaRPr lang="en-US"/>
          </a:p>
        </p:txBody>
      </p:sp>
    </p:spTree>
    <p:extLst>
      <p:ext uri="{BB962C8B-B14F-4D97-AF65-F5344CB8AC3E}">
        <p14:creationId xmlns:p14="http://schemas.microsoft.com/office/powerpoint/2010/main" val="2773558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18</a:t>
            </a:fld>
            <a:endParaRPr lang="en-US"/>
          </a:p>
        </p:txBody>
      </p:sp>
    </p:spTree>
    <p:extLst>
      <p:ext uri="{BB962C8B-B14F-4D97-AF65-F5344CB8AC3E}">
        <p14:creationId xmlns:p14="http://schemas.microsoft.com/office/powerpoint/2010/main" val="3922564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19</a:t>
            </a:fld>
            <a:endParaRPr lang="en-US"/>
          </a:p>
        </p:txBody>
      </p:sp>
    </p:spTree>
    <p:extLst>
      <p:ext uri="{BB962C8B-B14F-4D97-AF65-F5344CB8AC3E}">
        <p14:creationId xmlns:p14="http://schemas.microsoft.com/office/powerpoint/2010/main" val="2826126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20</a:t>
            </a:fld>
            <a:endParaRPr lang="en-US"/>
          </a:p>
        </p:txBody>
      </p:sp>
    </p:spTree>
    <p:extLst>
      <p:ext uri="{BB962C8B-B14F-4D97-AF65-F5344CB8AC3E}">
        <p14:creationId xmlns:p14="http://schemas.microsoft.com/office/powerpoint/2010/main" val="2904454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a:t>
            </a:fld>
            <a:endParaRPr lang="en-US"/>
          </a:p>
        </p:txBody>
      </p:sp>
    </p:spTree>
    <p:extLst>
      <p:ext uri="{BB962C8B-B14F-4D97-AF65-F5344CB8AC3E}">
        <p14:creationId xmlns:p14="http://schemas.microsoft.com/office/powerpoint/2010/main" val="3128155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a:t>
            </a:fld>
            <a:endParaRPr lang="en-US"/>
          </a:p>
        </p:txBody>
      </p:sp>
    </p:spTree>
    <p:extLst>
      <p:ext uri="{BB962C8B-B14F-4D97-AF65-F5344CB8AC3E}">
        <p14:creationId xmlns:p14="http://schemas.microsoft.com/office/powerpoint/2010/main" val="1859517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2301163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6</a:t>
            </a:fld>
            <a:endParaRPr lang="en-US"/>
          </a:p>
        </p:txBody>
      </p:sp>
    </p:spTree>
    <p:extLst>
      <p:ext uri="{BB962C8B-B14F-4D97-AF65-F5344CB8AC3E}">
        <p14:creationId xmlns:p14="http://schemas.microsoft.com/office/powerpoint/2010/main" val="94263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7</a:t>
            </a:fld>
            <a:endParaRPr lang="en-US"/>
          </a:p>
        </p:txBody>
      </p:sp>
    </p:spTree>
    <p:extLst>
      <p:ext uri="{BB962C8B-B14F-4D97-AF65-F5344CB8AC3E}">
        <p14:creationId xmlns:p14="http://schemas.microsoft.com/office/powerpoint/2010/main" val="437615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8</a:t>
            </a:fld>
            <a:endParaRPr lang="en-US"/>
          </a:p>
        </p:txBody>
      </p:sp>
    </p:spTree>
    <p:extLst>
      <p:ext uri="{BB962C8B-B14F-4D97-AF65-F5344CB8AC3E}">
        <p14:creationId xmlns:p14="http://schemas.microsoft.com/office/powerpoint/2010/main" val="2191410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9</a:t>
            </a:fld>
            <a:endParaRPr lang="en-US"/>
          </a:p>
        </p:txBody>
      </p:sp>
    </p:spTree>
    <p:extLst>
      <p:ext uri="{BB962C8B-B14F-4D97-AF65-F5344CB8AC3E}">
        <p14:creationId xmlns:p14="http://schemas.microsoft.com/office/powerpoint/2010/main" val="6009795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dirty="0"/>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dirty="0"/>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6/2/2021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dirty="0"/>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4"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Lst>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www.mind.org.uk/information-support/yourstories/" TargetMode="External"/><Relationship Id="rId2" Type="http://schemas.openxmlformats.org/officeDocument/2006/relationships/notesSlide" Target="../notesSlides/notesSlide2.xml"/><Relationship Id="rId1" Type="http://schemas.openxmlformats.org/officeDocument/2006/relationships/slideLayout" Target="../slideLayouts/slideLayout32.xml"/><Relationship Id="rId4" Type="http://schemas.openxmlformats.org/officeDocument/2006/relationships/hyperlink" Target="https://www.butterflyscheme.org.uk/stories/"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468508"/>
            <a:ext cx="6264385" cy="1287224"/>
          </a:xfrm>
        </p:spPr>
        <p:txBody>
          <a:bodyPr>
            <a:normAutofit fontScale="90000"/>
          </a:bodyPr>
          <a:lstStyle/>
          <a:p>
            <a:r>
              <a:rPr lang="en-US" dirty="0"/>
              <a:t>GCE Health and Social Care, and Childcare</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116364"/>
            <a:ext cx="6264385" cy="1119508"/>
          </a:xfrm>
        </p:spPr>
        <p:txBody>
          <a:bodyPr>
            <a:noAutofit/>
          </a:bodyPr>
          <a:lstStyle/>
          <a:p>
            <a:r>
              <a:rPr lang="en-US" sz="2800" dirty="0">
                <a:latin typeface="+mj-lt"/>
                <a:cs typeface="Calibri"/>
              </a:rPr>
              <a:t>Unit 5:</a:t>
            </a:r>
          </a:p>
          <a:p>
            <a:r>
              <a:rPr lang="en-US" sz="2800" dirty="0">
                <a:latin typeface="+mj-lt"/>
                <a:cs typeface="Calibri"/>
              </a:rPr>
              <a:t>Theoretical perspectives of adult </a:t>
            </a:r>
            <a:r>
              <a:rPr lang="en-US" sz="2800" dirty="0" err="1">
                <a:latin typeface="+mj-lt"/>
                <a:cs typeface="Calibri"/>
              </a:rPr>
              <a:t>behaviour</a:t>
            </a:r>
            <a:endParaRPr lang="en-GB" sz="2800" dirty="0">
              <a:latin typeface="+mj-lt"/>
              <a:cs typeface="Arial" panose="020B0604020202020204" pitchFamily="34" charset="0"/>
            </a:endParaRPr>
          </a:p>
        </p:txBody>
      </p:sp>
      <p:sp>
        <p:nvSpPr>
          <p:cNvPr id="4" name="TextBox 3">
            <a:extLst>
              <a:ext uri="{FF2B5EF4-FFF2-40B4-BE49-F238E27FC236}">
                <a16:creationId xmlns:a16="http://schemas.microsoft.com/office/drawing/2014/main" id="{CCEAB97B-D907-49D2-AC00-E9B97A0BDA54}"/>
              </a:ext>
            </a:extLst>
          </p:cNvPr>
          <p:cNvSpPr txBox="1"/>
          <p:nvPr/>
        </p:nvSpPr>
        <p:spPr>
          <a:xfrm flipH="1">
            <a:off x="5658905" y="4120738"/>
            <a:ext cx="5761315" cy="1015663"/>
          </a:xfrm>
          <a:prstGeom prst="rect">
            <a:avLst/>
          </a:prstGeom>
          <a:noFill/>
        </p:spPr>
        <p:txBody>
          <a:bodyPr wrap="square" rtlCol="0">
            <a:spAutoFit/>
          </a:bodyPr>
          <a:lstStyle/>
          <a:p>
            <a:pPr marL="1163638" indent="-1163638"/>
            <a:r>
              <a:rPr lang="en-GB" sz="2000" dirty="0">
                <a:solidFill>
                  <a:schemeClr val="bg1"/>
                </a:solidFill>
              </a:rPr>
              <a:t>2.5.2  (b)	Key approaches in practice which relate to adult development and behaviour</a:t>
            </a:r>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Drug therapy</a:t>
            </a:r>
          </a:p>
        </p:txBody>
      </p:sp>
      <p:sp>
        <p:nvSpPr>
          <p:cNvPr id="7" name="TextBox 6">
            <a:extLst>
              <a:ext uri="{FF2B5EF4-FFF2-40B4-BE49-F238E27FC236}">
                <a16:creationId xmlns:a16="http://schemas.microsoft.com/office/drawing/2014/main" id="{479C65D6-6CB5-4216-9E13-35B30DA53E28}"/>
              </a:ext>
            </a:extLst>
          </p:cNvPr>
          <p:cNvSpPr txBox="1"/>
          <p:nvPr/>
        </p:nvSpPr>
        <p:spPr>
          <a:xfrm>
            <a:off x="344384" y="3043391"/>
            <a:ext cx="4453247" cy="3323987"/>
          </a:xfrm>
          <a:prstGeom prst="rect">
            <a:avLst/>
          </a:prstGeom>
          <a:noFill/>
        </p:spPr>
        <p:txBody>
          <a:bodyPr wrap="square">
            <a:spAutoFit/>
          </a:bodyPr>
          <a:lstStyle/>
          <a:p>
            <a:pPr fontAlgn="base">
              <a:lnSpc>
                <a:spcPts val="2100"/>
              </a:lnSpc>
            </a:pPr>
            <a:r>
              <a:rPr lang="en-GB" sz="1800" dirty="0">
                <a:solidFill>
                  <a:schemeClr val="accent1">
                    <a:lumMod val="75000"/>
                  </a:schemeClr>
                </a:solidFill>
                <a:effectLst/>
                <a:ea typeface="Times New Roman" panose="02020603050405020304" pitchFamily="18" charset="0"/>
              </a:rPr>
              <a:t>Drug therapy is based on the biological approach that behaviour and mental health are strongly influenced by biological or physical factors.</a:t>
            </a:r>
          </a:p>
          <a:p>
            <a:pPr fontAlgn="base">
              <a:lnSpc>
                <a:spcPts val="2100"/>
              </a:lnSpc>
            </a:pPr>
            <a:endParaRPr lang="en-GB" sz="1800" dirty="0">
              <a:solidFill>
                <a:schemeClr val="accent1">
                  <a:lumMod val="75000"/>
                </a:schemeClr>
              </a:solidFill>
              <a:effectLst/>
              <a:ea typeface="Times New Roman" panose="02020603050405020304" pitchFamily="18" charset="0"/>
            </a:endParaRPr>
          </a:p>
          <a:p>
            <a:pPr fontAlgn="base">
              <a:lnSpc>
                <a:spcPts val="2100"/>
              </a:lnSpc>
            </a:pPr>
            <a:r>
              <a:rPr lang="en-GB" dirty="0">
                <a:solidFill>
                  <a:schemeClr val="accent1">
                    <a:lumMod val="75000"/>
                  </a:schemeClr>
                </a:solidFill>
                <a:ea typeface="Times New Roman" panose="02020603050405020304" pitchFamily="18" charset="0"/>
              </a:rPr>
              <a:t>Medication aims to change the structure of the brain, or how it functions in order to relieve symptoms.</a:t>
            </a:r>
          </a:p>
          <a:p>
            <a:pPr fontAlgn="base">
              <a:lnSpc>
                <a:spcPts val="2100"/>
              </a:lnSpc>
            </a:pPr>
            <a:endParaRPr lang="en-GB" dirty="0">
              <a:solidFill>
                <a:schemeClr val="accent1">
                  <a:lumMod val="75000"/>
                </a:schemeClr>
              </a:solidFill>
              <a:ea typeface="Times New Roman" panose="02020603050405020304" pitchFamily="18" charset="0"/>
            </a:endParaRPr>
          </a:p>
          <a:p>
            <a:pPr fontAlgn="base">
              <a:lnSpc>
                <a:spcPts val="2100"/>
              </a:lnSpc>
            </a:pPr>
            <a:r>
              <a:rPr lang="en-GB" sz="1800" dirty="0">
                <a:solidFill>
                  <a:schemeClr val="accent1">
                    <a:lumMod val="75000"/>
                  </a:schemeClr>
                </a:solidFill>
                <a:effectLst/>
                <a:ea typeface="Times New Roman" panose="02020603050405020304" pitchFamily="18" charset="0"/>
              </a:rPr>
              <a:t>Drug therapy can often be used alongside behavioural and cognitive therapies to help individuals manage symptoms.</a:t>
            </a:r>
          </a:p>
        </p:txBody>
      </p:sp>
      <p:sp>
        <p:nvSpPr>
          <p:cNvPr id="11" name="TextBox 10">
            <a:extLst>
              <a:ext uri="{FF2B5EF4-FFF2-40B4-BE49-F238E27FC236}">
                <a16:creationId xmlns:a16="http://schemas.microsoft.com/office/drawing/2014/main" id="{AC4F239C-D31C-4FC0-A4B0-FA8B3386D0E8}"/>
              </a:ext>
            </a:extLst>
          </p:cNvPr>
          <p:cNvSpPr txBox="1"/>
          <p:nvPr/>
        </p:nvSpPr>
        <p:spPr>
          <a:xfrm>
            <a:off x="4923651" y="1234423"/>
            <a:ext cx="7018177" cy="5632311"/>
          </a:xfrm>
          <a:prstGeom prst="rect">
            <a:avLst/>
          </a:prstGeom>
          <a:noFill/>
        </p:spPr>
        <p:txBody>
          <a:bodyPr wrap="square">
            <a:spAutoFit/>
          </a:bodyPr>
          <a:lstStyle/>
          <a:p>
            <a:r>
              <a:rPr lang="en-GB" b="1" dirty="0">
                <a:solidFill>
                  <a:schemeClr val="accent1">
                    <a:lumMod val="75000"/>
                  </a:schemeClr>
                </a:solidFill>
                <a:effectLst/>
                <a:ea typeface="Calibri" panose="020F0502020204030204" pitchFamily="34" charset="0"/>
                <a:cs typeface="Times New Roman" panose="02020603050405020304" pitchFamily="18" charset="0"/>
              </a:rPr>
              <a:t>Antidepressants</a:t>
            </a:r>
          </a:p>
          <a:p>
            <a:pPr marL="285750" indent="-285750">
              <a:buFont typeface="Arial" panose="020B0604020202020204" pitchFamily="34" charset="0"/>
              <a:buChar char="•"/>
            </a:pPr>
            <a:r>
              <a:rPr lang="en-GB" dirty="0">
                <a:solidFill>
                  <a:schemeClr val="accent1">
                    <a:lumMod val="75000"/>
                  </a:schemeClr>
                </a:solidFill>
                <a:effectLst/>
                <a:ea typeface="Calibri" panose="020F0502020204030204" pitchFamily="34" charset="0"/>
                <a:cs typeface="Times New Roman" panose="02020603050405020304" pitchFamily="18" charset="0"/>
              </a:rPr>
              <a:t>Used to treat depression.</a:t>
            </a:r>
          </a:p>
          <a:p>
            <a:pPr marL="285750" indent="-285750">
              <a:buFont typeface="Arial" panose="020B0604020202020204" pitchFamily="34" charset="0"/>
              <a:buChar char="•"/>
            </a:pPr>
            <a:r>
              <a:rPr lang="en-GB" dirty="0">
                <a:solidFill>
                  <a:schemeClr val="accent1">
                    <a:lumMod val="75000"/>
                  </a:schemeClr>
                </a:solidFill>
                <a:effectLst/>
                <a:ea typeface="Calibri" panose="020F0502020204030204" pitchFamily="34" charset="0"/>
                <a:cs typeface="Times New Roman" panose="02020603050405020304" pitchFamily="18" charset="0"/>
              </a:rPr>
              <a:t>They work by </a:t>
            </a:r>
            <a:r>
              <a:rPr lang="en-GB" dirty="0">
                <a:solidFill>
                  <a:schemeClr val="accent1">
                    <a:lumMod val="75000"/>
                  </a:schemeClr>
                </a:solidFill>
                <a:ea typeface="Calibri" panose="020F0502020204030204" pitchFamily="34" charset="0"/>
                <a:cs typeface="Times New Roman" panose="02020603050405020304" pitchFamily="18" charset="0"/>
              </a:rPr>
              <a:t>making</a:t>
            </a:r>
            <a:r>
              <a:rPr lang="en-GB" dirty="0">
                <a:solidFill>
                  <a:schemeClr val="accent1">
                    <a:lumMod val="75000"/>
                  </a:schemeClr>
                </a:solidFill>
                <a:effectLst/>
                <a:ea typeface="Calibri" panose="020F0502020204030204" pitchFamily="34" charset="0"/>
                <a:cs typeface="Times New Roman" panose="02020603050405020304" pitchFamily="18" charset="0"/>
              </a:rPr>
              <a:t> the level of ‘feel good’ neurotransmitters (serotonin, dopamine, noradrenaline) more available in the brain.</a:t>
            </a:r>
          </a:p>
          <a:p>
            <a:pPr marL="285750" indent="-285750">
              <a:buFont typeface="Arial" panose="020B0604020202020204" pitchFamily="34" charset="0"/>
              <a:buChar char="•"/>
            </a:pPr>
            <a:r>
              <a:rPr lang="en-GB" dirty="0">
                <a:solidFill>
                  <a:schemeClr val="accent1">
                    <a:lumMod val="75000"/>
                  </a:schemeClr>
                </a:solidFill>
                <a:ea typeface="Calibri" panose="020F0502020204030204" pitchFamily="34" charset="0"/>
                <a:cs typeface="Times New Roman" panose="02020603050405020304" pitchFamily="18" charset="0"/>
              </a:rPr>
              <a:t>Improve mood and sense of well-being, increase motivation and optimism, raise energy levels and improve sleep patterns.</a:t>
            </a:r>
          </a:p>
          <a:p>
            <a:pPr marL="285750" indent="-285750">
              <a:buFont typeface="Arial" panose="020B0604020202020204" pitchFamily="34" charset="0"/>
              <a:buChar char="•"/>
            </a:pPr>
            <a:r>
              <a:rPr lang="en-GB" dirty="0">
                <a:solidFill>
                  <a:schemeClr val="accent1">
                    <a:lumMod val="75000"/>
                  </a:schemeClr>
                </a:solidFill>
                <a:ea typeface="Calibri" panose="020F0502020204030204" pitchFamily="34" charset="0"/>
                <a:cs typeface="Times New Roman" panose="02020603050405020304" pitchFamily="18" charset="0"/>
              </a:rPr>
              <a:t>P</a:t>
            </a:r>
            <a:r>
              <a:rPr lang="en-GB" dirty="0">
                <a:solidFill>
                  <a:schemeClr val="accent1">
                    <a:lumMod val="75000"/>
                  </a:schemeClr>
                </a:solidFill>
                <a:effectLst/>
                <a:ea typeface="Calibri" panose="020F0502020204030204" pitchFamily="34" charset="0"/>
                <a:cs typeface="Times New Roman" panose="02020603050405020304" pitchFamily="18" charset="0"/>
              </a:rPr>
              <a:t>ossible side-effects include: weight gain, drowsiness, loss of libido, sleep disturbance, dry mouth, nausea, headaches.</a:t>
            </a:r>
          </a:p>
          <a:p>
            <a:endParaRPr lang="en-GB" dirty="0">
              <a:solidFill>
                <a:schemeClr val="accent1">
                  <a:lumMod val="75000"/>
                </a:schemeClr>
              </a:solidFill>
              <a:ea typeface="Calibri" panose="020F0502020204030204" pitchFamily="34" charset="0"/>
              <a:cs typeface="Times New Roman" panose="02020603050405020304" pitchFamily="18" charset="0"/>
            </a:endParaRPr>
          </a:p>
          <a:p>
            <a:r>
              <a:rPr lang="en-GB" b="1" dirty="0">
                <a:solidFill>
                  <a:schemeClr val="accent1">
                    <a:lumMod val="75000"/>
                  </a:schemeClr>
                </a:solidFill>
                <a:ea typeface="Calibri" panose="020F0502020204030204" pitchFamily="34" charset="0"/>
                <a:cs typeface="Times New Roman" panose="02020603050405020304" pitchFamily="18" charset="0"/>
              </a:rPr>
              <a:t>Anti-anxiety drugs (tranquilisers)</a:t>
            </a:r>
          </a:p>
          <a:p>
            <a:pPr marL="285750" indent="-285750">
              <a:buFont typeface="Arial" panose="020B0604020202020204" pitchFamily="34" charset="0"/>
              <a:buChar char="•"/>
            </a:pPr>
            <a:r>
              <a:rPr lang="en-GB" dirty="0">
                <a:solidFill>
                  <a:schemeClr val="accent1">
                    <a:lumMod val="75000"/>
                  </a:schemeClr>
                </a:solidFill>
                <a:ea typeface="Calibri" panose="020F0502020204030204" pitchFamily="34" charset="0"/>
                <a:cs typeface="Times New Roman" panose="02020603050405020304" pitchFamily="18" charset="0"/>
              </a:rPr>
              <a:t>Used to treat anxiety, panic disorder, social anxiety disorder, PTSD, OCD and phobias.</a:t>
            </a:r>
          </a:p>
          <a:p>
            <a:pPr marL="285750" indent="-285750">
              <a:buFont typeface="Arial" panose="020B0604020202020204" pitchFamily="34" charset="0"/>
              <a:buChar char="•"/>
            </a:pPr>
            <a:r>
              <a:rPr lang="en-GB" dirty="0">
                <a:solidFill>
                  <a:schemeClr val="accent1">
                    <a:lumMod val="75000"/>
                  </a:schemeClr>
                </a:solidFill>
                <a:ea typeface="Calibri" panose="020F0502020204030204" pitchFamily="34" charset="0"/>
                <a:cs typeface="Times New Roman" panose="02020603050405020304" pitchFamily="18" charset="0"/>
              </a:rPr>
              <a:t>They vary in their action: some modify neurotransmitter, others address physical symptoms (beta blockers).</a:t>
            </a:r>
          </a:p>
          <a:p>
            <a:pPr marL="285750" indent="-285750">
              <a:buFont typeface="Arial" panose="020B0604020202020204" pitchFamily="34" charset="0"/>
              <a:buChar char="•"/>
            </a:pPr>
            <a:r>
              <a:rPr lang="en-GB" dirty="0">
                <a:solidFill>
                  <a:schemeClr val="accent1">
                    <a:lumMod val="75000"/>
                  </a:schemeClr>
                </a:solidFill>
                <a:ea typeface="Calibri" panose="020F0502020204030204" pitchFamily="34" charset="0"/>
                <a:cs typeface="Times New Roman" panose="02020603050405020304" pitchFamily="18" charset="0"/>
              </a:rPr>
              <a:t>Improve ability to manage stress and face challenges, decrease muscle tension and lower reactions to trigger factors.</a:t>
            </a:r>
          </a:p>
          <a:p>
            <a:pPr marL="285750" indent="-285750">
              <a:buFont typeface="Arial" panose="020B0604020202020204" pitchFamily="34" charset="0"/>
              <a:buChar char="•"/>
            </a:pPr>
            <a:r>
              <a:rPr lang="en-GB" dirty="0">
                <a:solidFill>
                  <a:schemeClr val="accent1">
                    <a:lumMod val="75000"/>
                  </a:schemeClr>
                </a:solidFill>
                <a:ea typeface="Calibri" panose="020F0502020204030204" pitchFamily="34" charset="0"/>
                <a:cs typeface="Times New Roman" panose="02020603050405020304" pitchFamily="18" charset="0"/>
              </a:rPr>
              <a:t>Possible side-effects include: dizziness, poor balance or </a:t>
            </a:r>
          </a:p>
          <a:p>
            <a:r>
              <a:rPr lang="en-GB" dirty="0">
                <a:solidFill>
                  <a:schemeClr val="accent1">
                    <a:lumMod val="75000"/>
                  </a:schemeClr>
                </a:solidFill>
                <a:ea typeface="Calibri" panose="020F0502020204030204" pitchFamily="34" charset="0"/>
                <a:cs typeface="Times New Roman" panose="02020603050405020304" pitchFamily="18" charset="0"/>
              </a:rPr>
              <a:t>     co-ordination, slurred speech, memory issues, difficulty  </a:t>
            </a:r>
          </a:p>
          <a:p>
            <a:r>
              <a:rPr lang="en-GB" dirty="0">
                <a:solidFill>
                  <a:schemeClr val="accent1">
                    <a:lumMod val="75000"/>
                  </a:schemeClr>
                </a:solidFill>
                <a:ea typeface="Calibri" panose="020F0502020204030204" pitchFamily="34" charset="0"/>
                <a:cs typeface="Times New Roman" panose="02020603050405020304" pitchFamily="18" charset="0"/>
              </a:rPr>
              <a:t>     concentrating.</a:t>
            </a:r>
          </a:p>
        </p:txBody>
      </p:sp>
      <p:pic>
        <p:nvPicPr>
          <p:cNvPr id="2050" name="Picture 2" descr="Pills">
            <a:extLst>
              <a:ext uri="{FF2B5EF4-FFF2-40B4-BE49-F238E27FC236}">
                <a16:creationId xmlns:a16="http://schemas.microsoft.com/office/drawing/2014/main" id="{831FD2E6-E0EE-43EA-8A6B-0EB835F7F6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108" y="1396477"/>
            <a:ext cx="3166279" cy="1757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901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Electro-convulsive therapy (ECT)</a:t>
            </a:r>
          </a:p>
        </p:txBody>
      </p:sp>
      <p:sp>
        <p:nvSpPr>
          <p:cNvPr id="11" name="TextBox 10">
            <a:extLst>
              <a:ext uri="{FF2B5EF4-FFF2-40B4-BE49-F238E27FC236}">
                <a16:creationId xmlns:a16="http://schemas.microsoft.com/office/drawing/2014/main" id="{AC4F239C-D31C-4FC0-A4B0-FA8B3386D0E8}"/>
              </a:ext>
            </a:extLst>
          </p:cNvPr>
          <p:cNvSpPr txBox="1"/>
          <p:nvPr/>
        </p:nvSpPr>
        <p:spPr>
          <a:xfrm>
            <a:off x="5843588" y="1400673"/>
            <a:ext cx="6098240" cy="646331"/>
          </a:xfrm>
          <a:prstGeom prst="rect">
            <a:avLst/>
          </a:prstGeom>
          <a:noFill/>
        </p:spPr>
        <p:txBody>
          <a:bodyPr wrap="square">
            <a:spAutoFit/>
          </a:bodyPr>
          <a:lstStyle/>
          <a:p>
            <a:endParaRPr lang="en-GB" dirty="0">
              <a:solidFill>
                <a:schemeClr val="accent1">
                  <a:lumMod val="75000"/>
                </a:schemeClr>
              </a:solidFill>
              <a:ea typeface="Calibri" panose="020F0502020204030204" pitchFamily="34" charset="0"/>
              <a:cs typeface="Times New Roman" panose="02020603050405020304" pitchFamily="18" charset="0"/>
            </a:endParaRPr>
          </a:p>
          <a:p>
            <a:pPr>
              <a:spcAft>
                <a:spcPts val="1800"/>
              </a:spcAft>
            </a:pPr>
            <a:endParaRPr lang="en-GB" sz="1800" b="1"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1026" name="Picture 2" descr="plasma ball digital wallpaper">
            <a:extLst>
              <a:ext uri="{FF2B5EF4-FFF2-40B4-BE49-F238E27FC236}">
                <a16:creationId xmlns:a16="http://schemas.microsoft.com/office/drawing/2014/main" id="{4546BCAB-98D6-4708-9CE1-EBA3855B92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2204" y="1379914"/>
            <a:ext cx="3584371" cy="239077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AF59BC2-7C30-49A4-96EA-ABC99D659649}"/>
              </a:ext>
            </a:extLst>
          </p:cNvPr>
          <p:cNvSpPr txBox="1"/>
          <p:nvPr/>
        </p:nvSpPr>
        <p:spPr>
          <a:xfrm>
            <a:off x="320676" y="3902727"/>
            <a:ext cx="4887428" cy="2862322"/>
          </a:xfrm>
          <a:prstGeom prst="rect">
            <a:avLst/>
          </a:prstGeom>
          <a:noFill/>
        </p:spPr>
        <p:txBody>
          <a:bodyPr wrap="square" rtlCol="0">
            <a:spAutoFit/>
          </a:bodyPr>
          <a:lstStyle/>
          <a:p>
            <a:r>
              <a:rPr lang="en-GB" dirty="0">
                <a:solidFill>
                  <a:schemeClr val="accent1">
                    <a:lumMod val="75000"/>
                  </a:schemeClr>
                </a:solidFill>
              </a:rPr>
              <a:t>ECT is a treatment that physically disrupts the brain’s electrical activity.</a:t>
            </a:r>
          </a:p>
          <a:p>
            <a:endParaRPr lang="en-GB" dirty="0">
              <a:solidFill>
                <a:schemeClr val="accent1">
                  <a:lumMod val="75000"/>
                </a:schemeClr>
              </a:solidFill>
            </a:endParaRPr>
          </a:p>
          <a:p>
            <a:r>
              <a:rPr lang="en-GB" dirty="0">
                <a:solidFill>
                  <a:schemeClr val="accent1">
                    <a:lumMod val="75000"/>
                  </a:schemeClr>
                </a:solidFill>
              </a:rPr>
              <a:t>It</a:t>
            </a:r>
            <a:r>
              <a:rPr lang="en-GB" i="0" dirty="0">
                <a:solidFill>
                  <a:schemeClr val="accent1">
                    <a:lumMod val="75000"/>
                  </a:schemeClr>
                </a:solidFill>
                <a:effectLst/>
              </a:rPr>
              <a:t> involves a brief electrical stimulation of the brain while the patient is under anaesthesia.</a:t>
            </a:r>
          </a:p>
          <a:p>
            <a:endParaRPr lang="en-GB" dirty="0">
              <a:solidFill>
                <a:schemeClr val="accent1">
                  <a:lumMod val="75000"/>
                </a:schemeClr>
              </a:solidFill>
            </a:endParaRPr>
          </a:p>
          <a:p>
            <a:r>
              <a:rPr lang="en-GB" dirty="0">
                <a:solidFill>
                  <a:schemeClr val="accent1">
                    <a:lumMod val="75000"/>
                  </a:schemeClr>
                </a:solidFill>
              </a:rPr>
              <a:t>ECT</a:t>
            </a:r>
            <a:r>
              <a:rPr lang="en-GB" i="0" dirty="0">
                <a:solidFill>
                  <a:schemeClr val="accent1">
                    <a:lumMod val="75000"/>
                  </a:schemeClr>
                </a:solidFill>
                <a:effectLst/>
              </a:rPr>
              <a:t> is a medical treatment used for those individuals with severe major depression or bipolar disorder that has not responded to other treatments. </a:t>
            </a:r>
            <a:endParaRPr lang="en-GB" dirty="0">
              <a:solidFill>
                <a:schemeClr val="accent1">
                  <a:lumMod val="75000"/>
                </a:schemeClr>
              </a:solidFill>
            </a:endParaRPr>
          </a:p>
        </p:txBody>
      </p:sp>
      <p:sp>
        <p:nvSpPr>
          <p:cNvPr id="3" name="TextBox 2">
            <a:extLst>
              <a:ext uri="{FF2B5EF4-FFF2-40B4-BE49-F238E27FC236}">
                <a16:creationId xmlns:a16="http://schemas.microsoft.com/office/drawing/2014/main" id="{4D40A2A8-026E-4FBA-BCB6-6FFADF1DD70B}"/>
              </a:ext>
            </a:extLst>
          </p:cNvPr>
          <p:cNvSpPr txBox="1"/>
          <p:nvPr/>
        </p:nvSpPr>
        <p:spPr>
          <a:xfrm>
            <a:off x="5474194" y="1379914"/>
            <a:ext cx="6207125" cy="5355312"/>
          </a:xfrm>
          <a:prstGeom prst="rect">
            <a:avLst/>
          </a:prstGeom>
          <a:noFill/>
        </p:spPr>
        <p:txBody>
          <a:bodyPr wrap="square" rtlCol="0">
            <a:spAutoFit/>
          </a:bodyPr>
          <a:lstStyle/>
          <a:p>
            <a:pPr algn="l" rtl="0"/>
            <a:r>
              <a:rPr lang="en-GB" dirty="0">
                <a:solidFill>
                  <a:schemeClr val="accent1">
                    <a:lumMod val="75000"/>
                  </a:schemeClr>
                </a:solidFill>
              </a:rPr>
              <a:t>D</a:t>
            </a:r>
            <a:r>
              <a:rPr lang="en-GB" i="0" dirty="0">
                <a:solidFill>
                  <a:schemeClr val="accent1">
                    <a:lumMod val="75000"/>
                  </a:schemeClr>
                </a:solidFill>
                <a:effectLst/>
              </a:rPr>
              <a:t>ifferent theories have been suggested to explain how ECT works but research hasn’t shown exactly what effects it has, or how effective it is </a:t>
            </a:r>
            <a:r>
              <a:rPr lang="en-GB" dirty="0">
                <a:solidFill>
                  <a:schemeClr val="accent1">
                    <a:lumMod val="75000"/>
                  </a:schemeClr>
                </a:solidFill>
              </a:rPr>
              <a:t>in</a:t>
            </a:r>
            <a:r>
              <a:rPr lang="en-GB" i="0" dirty="0">
                <a:solidFill>
                  <a:schemeClr val="accent1">
                    <a:lumMod val="75000"/>
                  </a:schemeClr>
                </a:solidFill>
                <a:effectLst/>
              </a:rPr>
              <a:t> helping individuals with mental health conditions.</a:t>
            </a:r>
            <a:r>
              <a:rPr lang="en-GB" b="0" i="0" dirty="0">
                <a:solidFill>
                  <a:schemeClr val="accent1">
                    <a:lumMod val="75000"/>
                  </a:schemeClr>
                </a:solidFill>
                <a:effectLst/>
              </a:rPr>
              <a:t> </a:t>
            </a:r>
          </a:p>
          <a:p>
            <a:pPr algn="l" rtl="0"/>
            <a:endParaRPr lang="en-GB" b="0" i="0" dirty="0">
              <a:solidFill>
                <a:schemeClr val="accent1">
                  <a:lumMod val="75000"/>
                </a:schemeClr>
              </a:solidFill>
              <a:effectLst/>
            </a:endParaRPr>
          </a:p>
          <a:p>
            <a:pPr algn="l" rtl="0"/>
            <a:r>
              <a:rPr lang="en-GB" b="0" i="0" dirty="0">
                <a:solidFill>
                  <a:schemeClr val="accent1">
                    <a:lumMod val="75000"/>
                  </a:schemeClr>
                </a:solidFill>
                <a:effectLst/>
              </a:rPr>
              <a:t>Some individuals respond positively to ECT, e.g. their mood improves, they feel calmer or have less </a:t>
            </a:r>
            <a:r>
              <a:rPr lang="en-GB" dirty="0">
                <a:solidFill>
                  <a:schemeClr val="accent1">
                    <a:lumMod val="75000"/>
                  </a:schemeClr>
                </a:solidFill>
              </a:rPr>
              <a:t>negative</a:t>
            </a:r>
            <a:r>
              <a:rPr lang="en-GB" b="0" i="0" dirty="0">
                <a:solidFill>
                  <a:schemeClr val="accent1">
                    <a:lumMod val="75000"/>
                  </a:schemeClr>
                </a:solidFill>
                <a:effectLst/>
              </a:rPr>
              <a:t> thoughts. </a:t>
            </a:r>
            <a:endParaRPr lang="en-GB" dirty="0">
              <a:solidFill>
                <a:schemeClr val="accent1">
                  <a:lumMod val="75000"/>
                </a:schemeClr>
              </a:solidFill>
            </a:endParaRPr>
          </a:p>
          <a:p>
            <a:pPr algn="l"/>
            <a:endParaRPr lang="en-GB" dirty="0">
              <a:solidFill>
                <a:schemeClr val="accent1">
                  <a:lumMod val="75000"/>
                </a:schemeClr>
              </a:solidFill>
            </a:endParaRPr>
          </a:p>
          <a:p>
            <a:pPr algn="l"/>
            <a:r>
              <a:rPr lang="en-GB" b="1" dirty="0">
                <a:solidFill>
                  <a:schemeClr val="accent1">
                    <a:lumMod val="75000"/>
                  </a:schemeClr>
                </a:solidFill>
              </a:rPr>
              <a:t>R</a:t>
            </a:r>
            <a:r>
              <a:rPr lang="en-GB" b="1" i="0" dirty="0">
                <a:solidFill>
                  <a:schemeClr val="accent1">
                    <a:lumMod val="75000"/>
                  </a:schemeClr>
                </a:solidFill>
                <a:effectLst/>
              </a:rPr>
              <a:t>isks and side-effects of ECT</a:t>
            </a:r>
          </a:p>
          <a:p>
            <a:pPr marL="177800" indent="-177800" algn="l">
              <a:buFont typeface="Arial" panose="020B0604020202020204" pitchFamily="34" charset="0"/>
              <a:buChar char="•"/>
            </a:pPr>
            <a:r>
              <a:rPr lang="en-GB" i="0" dirty="0">
                <a:solidFill>
                  <a:schemeClr val="accent1">
                    <a:lumMod val="75000"/>
                  </a:schemeClr>
                </a:solidFill>
                <a:effectLst/>
              </a:rPr>
              <a:t>loss of memory about the events immediately before and after ECT</a:t>
            </a:r>
          </a:p>
          <a:p>
            <a:pPr marL="177800" indent="-177800" algn="l">
              <a:buFont typeface="Arial" panose="020B0604020202020204" pitchFamily="34" charset="0"/>
              <a:buChar char="•"/>
            </a:pPr>
            <a:r>
              <a:rPr lang="en-GB" i="0" dirty="0">
                <a:solidFill>
                  <a:schemeClr val="accent1">
                    <a:lumMod val="75000"/>
                  </a:schemeClr>
                </a:solidFill>
                <a:effectLst/>
              </a:rPr>
              <a:t>heart rhythm disturbances</a:t>
            </a:r>
          </a:p>
          <a:p>
            <a:pPr marL="177800" indent="-177800" algn="l">
              <a:buFont typeface="Arial" panose="020B0604020202020204" pitchFamily="34" charset="0"/>
              <a:buChar char="•"/>
            </a:pPr>
            <a:r>
              <a:rPr lang="en-GB" i="0" dirty="0">
                <a:solidFill>
                  <a:schemeClr val="accent1">
                    <a:lumMod val="75000"/>
                  </a:schemeClr>
                </a:solidFill>
                <a:effectLst/>
              </a:rPr>
              <a:t>low blood pressure</a:t>
            </a:r>
          </a:p>
          <a:p>
            <a:pPr marL="177800" indent="-177800" algn="l">
              <a:buFont typeface="Arial" panose="020B0604020202020204" pitchFamily="34" charset="0"/>
              <a:buChar char="•"/>
            </a:pPr>
            <a:r>
              <a:rPr lang="en-GB" dirty="0">
                <a:solidFill>
                  <a:schemeClr val="accent1">
                    <a:lumMod val="75000"/>
                  </a:schemeClr>
                </a:solidFill>
              </a:rPr>
              <a:t>h</a:t>
            </a:r>
            <a:r>
              <a:rPr lang="en-GB" i="0" dirty="0">
                <a:solidFill>
                  <a:schemeClr val="accent1">
                    <a:lumMod val="75000"/>
                  </a:schemeClr>
                </a:solidFill>
                <a:effectLst/>
              </a:rPr>
              <a:t>eadaches and/or nausea</a:t>
            </a:r>
          </a:p>
          <a:p>
            <a:pPr marL="177800" indent="-177800" algn="l">
              <a:buFont typeface="Arial" panose="020B0604020202020204" pitchFamily="34" charset="0"/>
              <a:buChar char="•"/>
            </a:pPr>
            <a:r>
              <a:rPr lang="en-GB" i="0" dirty="0">
                <a:solidFill>
                  <a:schemeClr val="accent1">
                    <a:lumMod val="75000"/>
                  </a:schemeClr>
                </a:solidFill>
                <a:effectLst/>
              </a:rPr>
              <a:t>sore muscles, aching jaw</a:t>
            </a:r>
          </a:p>
          <a:p>
            <a:pPr marL="177800" indent="-177800" algn="l">
              <a:buFont typeface="Arial" panose="020B0604020202020204" pitchFamily="34" charset="0"/>
              <a:buChar char="•"/>
            </a:pPr>
            <a:r>
              <a:rPr lang="en-GB" i="0" dirty="0">
                <a:solidFill>
                  <a:schemeClr val="accent1">
                    <a:lumMod val="75000"/>
                  </a:schemeClr>
                </a:solidFill>
                <a:effectLst/>
              </a:rPr>
              <a:t>confusion</a:t>
            </a:r>
          </a:p>
          <a:p>
            <a:pPr algn="l">
              <a:buFont typeface="Arial" panose="020B0604020202020204" pitchFamily="34" charset="0"/>
              <a:buChar char="•"/>
            </a:pPr>
            <a:endParaRPr lang="en-GB" dirty="0">
              <a:solidFill>
                <a:schemeClr val="accent1">
                  <a:lumMod val="75000"/>
                </a:schemeClr>
              </a:solidFill>
            </a:endParaRPr>
          </a:p>
          <a:p>
            <a:pPr algn="l"/>
            <a:r>
              <a:rPr lang="en-GB" b="0" i="0" dirty="0">
                <a:solidFill>
                  <a:schemeClr val="accent1">
                    <a:lumMod val="75000"/>
                  </a:schemeClr>
                </a:solidFill>
                <a:effectLst/>
              </a:rPr>
              <a:t>It</a:t>
            </a:r>
            <a:r>
              <a:rPr lang="en-GB" dirty="0">
                <a:solidFill>
                  <a:schemeClr val="accent1">
                    <a:lumMod val="75000"/>
                  </a:schemeClr>
                </a:solidFill>
              </a:rPr>
              <a:t> is important that the individual is given the full information about the treatment before starting ECT.</a:t>
            </a:r>
            <a:endParaRPr lang="en-GB" i="0" dirty="0">
              <a:solidFill>
                <a:schemeClr val="accent1">
                  <a:lumMod val="75000"/>
                </a:schemeClr>
              </a:solidFill>
              <a:effectLst/>
            </a:endParaRPr>
          </a:p>
        </p:txBody>
      </p:sp>
    </p:spTree>
    <p:extLst>
      <p:ext uri="{BB962C8B-B14F-4D97-AF65-F5344CB8AC3E}">
        <p14:creationId xmlns:p14="http://schemas.microsoft.com/office/powerpoint/2010/main" val="1438973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Mindfulness, yoga, meditation and relaxation</a:t>
            </a:r>
          </a:p>
        </p:txBody>
      </p:sp>
      <p:sp>
        <p:nvSpPr>
          <p:cNvPr id="4" name="TextBox 3">
            <a:extLst>
              <a:ext uri="{FF2B5EF4-FFF2-40B4-BE49-F238E27FC236}">
                <a16:creationId xmlns:a16="http://schemas.microsoft.com/office/drawing/2014/main" id="{C57B6D03-E9A9-4293-BBF4-F722B6F6590E}"/>
              </a:ext>
            </a:extLst>
          </p:cNvPr>
          <p:cNvSpPr txBox="1"/>
          <p:nvPr/>
        </p:nvSpPr>
        <p:spPr>
          <a:xfrm>
            <a:off x="147852" y="3019064"/>
            <a:ext cx="5759355" cy="3838936"/>
          </a:xfrm>
          <a:prstGeom prst="rect">
            <a:avLst/>
          </a:prstGeom>
          <a:noFill/>
        </p:spPr>
        <p:txBody>
          <a:bodyPr wrap="square">
            <a:spAutoFit/>
          </a:bodyPr>
          <a:lstStyle/>
          <a:p>
            <a:pPr>
              <a:lnSpc>
                <a:spcPct val="107000"/>
              </a:lnSpc>
              <a:spcAft>
                <a:spcPts val="800"/>
              </a:spcAft>
            </a:pPr>
            <a:r>
              <a:rPr lang="en-GB" sz="1800" b="1" dirty="0">
                <a:solidFill>
                  <a:schemeClr val="accent1">
                    <a:lumMod val="75000"/>
                  </a:schemeClr>
                </a:solidFill>
                <a:effectLst/>
                <a:ea typeface="Calibri" panose="020F0502020204030204" pitchFamily="34" charset="0"/>
                <a:cs typeface="Times New Roman" panose="02020603050405020304" pitchFamily="18" charset="0"/>
              </a:rPr>
              <a:t>Mindfulness</a:t>
            </a:r>
            <a:r>
              <a:rPr lang="en-GB" sz="1800" dirty="0">
                <a:solidFill>
                  <a:schemeClr val="accent1">
                    <a:lumMod val="75000"/>
                  </a:schemeClr>
                </a:solidFill>
                <a:effectLst/>
                <a:ea typeface="Calibri" panose="020F0502020204030204" pitchFamily="34" charset="0"/>
                <a:cs typeface="Times New Roman" panose="02020603050405020304" pitchFamily="18" charset="0"/>
              </a:rPr>
              <a:t> is a way of paying attention to the present moment, using techniques like meditation, breathing and yoga. It helps </a:t>
            </a:r>
            <a:r>
              <a:rPr lang="en-GB" dirty="0">
                <a:solidFill>
                  <a:schemeClr val="accent1">
                    <a:lumMod val="75000"/>
                  </a:schemeClr>
                </a:solidFill>
                <a:ea typeface="Calibri" panose="020F0502020204030204" pitchFamily="34" charset="0"/>
                <a:cs typeface="Times New Roman" panose="02020603050405020304" pitchFamily="18" charset="0"/>
              </a:rPr>
              <a:t>an individual to</a:t>
            </a:r>
            <a:r>
              <a:rPr lang="en-GB" sz="1800" dirty="0">
                <a:solidFill>
                  <a:schemeClr val="accent1">
                    <a:lumMod val="75000"/>
                  </a:schemeClr>
                </a:solidFill>
                <a:effectLst/>
                <a:ea typeface="Calibri" panose="020F0502020204030204" pitchFamily="34" charset="0"/>
                <a:cs typeface="Times New Roman" panose="02020603050405020304" pitchFamily="18" charset="0"/>
              </a:rPr>
              <a:t> become more aware of </a:t>
            </a:r>
            <a:r>
              <a:rPr lang="en-GB" dirty="0">
                <a:solidFill>
                  <a:schemeClr val="accent1">
                    <a:lumMod val="75000"/>
                  </a:schemeClr>
                </a:solidFill>
                <a:ea typeface="Calibri" panose="020F0502020204030204" pitchFamily="34" charset="0"/>
                <a:cs typeface="Times New Roman" panose="02020603050405020304" pitchFamily="18" charset="0"/>
              </a:rPr>
              <a:t>their</a:t>
            </a:r>
            <a:r>
              <a:rPr lang="en-GB" sz="1800" dirty="0">
                <a:solidFill>
                  <a:schemeClr val="accent1">
                    <a:lumMod val="75000"/>
                  </a:schemeClr>
                </a:solidFill>
                <a:effectLst/>
                <a:ea typeface="Calibri" panose="020F0502020204030204" pitchFamily="34" charset="0"/>
                <a:cs typeface="Times New Roman" panose="02020603050405020304" pitchFamily="18" charset="0"/>
              </a:rPr>
              <a:t> thoughts and feelings so that, instead of being overwhelmed by them, </a:t>
            </a:r>
            <a:r>
              <a:rPr lang="en-GB" dirty="0">
                <a:solidFill>
                  <a:schemeClr val="accent1">
                    <a:lumMod val="75000"/>
                  </a:schemeClr>
                </a:solidFill>
                <a:ea typeface="Calibri" panose="020F0502020204030204" pitchFamily="34" charset="0"/>
                <a:cs typeface="Times New Roman" panose="02020603050405020304" pitchFamily="18" charset="0"/>
              </a:rPr>
              <a:t>they are</a:t>
            </a:r>
            <a:r>
              <a:rPr lang="en-GB" sz="1800" dirty="0">
                <a:solidFill>
                  <a:schemeClr val="accent1">
                    <a:lumMod val="75000"/>
                  </a:schemeClr>
                </a:solidFill>
                <a:effectLst/>
                <a:ea typeface="Calibri" panose="020F0502020204030204" pitchFamily="34" charset="0"/>
                <a:cs typeface="Times New Roman" panose="02020603050405020304" pitchFamily="18" charset="0"/>
              </a:rPr>
              <a:t> better able to manage them.</a:t>
            </a:r>
          </a:p>
          <a:p>
            <a:pPr>
              <a:lnSpc>
                <a:spcPct val="107000"/>
              </a:lnSpc>
              <a:spcAft>
                <a:spcPts val="80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Mindfulness can help reduce stress, boost creativity, improve attention, working memory, concentration and strengthen relationships.</a:t>
            </a:r>
          </a:p>
          <a:p>
            <a:pPr>
              <a:lnSpc>
                <a:spcPct val="107000"/>
              </a:lnSpc>
              <a:spcAft>
                <a:spcPts val="800"/>
              </a:spcAft>
            </a:pPr>
            <a:r>
              <a:rPr lang="en-GB" dirty="0">
                <a:solidFill>
                  <a:schemeClr val="accent1">
                    <a:lumMod val="75000"/>
                  </a:schemeClr>
                </a:solidFill>
                <a:ea typeface="Calibri" panose="020F0502020204030204" pitchFamily="34" charset="0"/>
                <a:cs typeface="Times New Roman" panose="02020603050405020304" pitchFamily="18" charset="0"/>
              </a:rPr>
              <a:t>It</a:t>
            </a:r>
            <a:r>
              <a:rPr lang="en-GB" sz="1800" dirty="0">
                <a:solidFill>
                  <a:schemeClr val="accent1">
                    <a:lumMod val="75000"/>
                  </a:schemeClr>
                </a:solidFill>
                <a:effectLst/>
                <a:ea typeface="Calibri" panose="020F0502020204030204" pitchFamily="34" charset="0"/>
                <a:cs typeface="Times New Roman" panose="02020603050405020304" pitchFamily="18" charset="0"/>
              </a:rPr>
              <a:t> can help manage depression, anxiety, chronic pain, suicidal </a:t>
            </a:r>
            <a:r>
              <a:rPr lang="en-GB" dirty="0">
                <a:solidFill>
                  <a:schemeClr val="accent1">
                    <a:lumMod val="75000"/>
                  </a:schemeClr>
                </a:solidFill>
                <a:ea typeface="Calibri" panose="020F0502020204030204" pitchFamily="34" charset="0"/>
                <a:cs typeface="Times New Roman" panose="02020603050405020304" pitchFamily="18" charset="0"/>
              </a:rPr>
              <a:t>thoughts</a:t>
            </a:r>
            <a:r>
              <a:rPr lang="en-GB" sz="1800" dirty="0">
                <a:solidFill>
                  <a:schemeClr val="accent1">
                    <a:lumMod val="75000"/>
                  </a:schemeClr>
                </a:solidFill>
                <a:effectLst/>
                <a:ea typeface="Calibri" panose="020F0502020204030204" pitchFamily="34" charset="0"/>
                <a:cs typeface="Times New Roman" panose="02020603050405020304" pitchFamily="18" charset="0"/>
              </a:rPr>
              <a:t>, addiction recovery and relapse prevention and eating disorders.</a:t>
            </a:r>
          </a:p>
        </p:txBody>
      </p:sp>
      <p:sp>
        <p:nvSpPr>
          <p:cNvPr id="6" name="TextBox 5">
            <a:extLst>
              <a:ext uri="{FF2B5EF4-FFF2-40B4-BE49-F238E27FC236}">
                <a16:creationId xmlns:a16="http://schemas.microsoft.com/office/drawing/2014/main" id="{6A026E33-3A3B-492E-AA38-F837EC29DA86}"/>
              </a:ext>
            </a:extLst>
          </p:cNvPr>
          <p:cNvSpPr txBox="1"/>
          <p:nvPr/>
        </p:nvSpPr>
        <p:spPr>
          <a:xfrm>
            <a:off x="5907207" y="1473075"/>
            <a:ext cx="6093724" cy="5312545"/>
          </a:xfrm>
          <a:prstGeom prst="rect">
            <a:avLst/>
          </a:prstGeom>
          <a:noFill/>
        </p:spPr>
        <p:txBody>
          <a:bodyPr wrap="square">
            <a:spAutoFit/>
          </a:bodyPr>
          <a:lstStyle/>
          <a:p>
            <a:pPr>
              <a:spcAft>
                <a:spcPts val="600"/>
              </a:spcAft>
            </a:pPr>
            <a:r>
              <a:rPr lang="en-GB" sz="1800" dirty="0">
                <a:solidFill>
                  <a:schemeClr val="accent1">
                    <a:lumMod val="75000"/>
                  </a:schemeClr>
                </a:solidFill>
                <a:effectLst/>
                <a:ea typeface="Calibri" panose="020F0502020204030204" pitchFamily="34" charset="0"/>
              </a:rPr>
              <a:t>Multiple studies have confirmed the many mental </a:t>
            </a:r>
            <a:r>
              <a:rPr lang="en-GB" dirty="0">
                <a:solidFill>
                  <a:schemeClr val="accent1">
                    <a:lumMod val="75000"/>
                  </a:schemeClr>
                </a:solidFill>
                <a:ea typeface="Calibri" panose="020F0502020204030204" pitchFamily="34" charset="0"/>
              </a:rPr>
              <a:t>as well as</a:t>
            </a:r>
            <a:r>
              <a:rPr lang="en-GB" sz="1800" dirty="0">
                <a:solidFill>
                  <a:schemeClr val="accent1">
                    <a:lumMod val="75000"/>
                  </a:schemeClr>
                </a:solidFill>
                <a:effectLst/>
                <a:ea typeface="Calibri" panose="020F0502020204030204" pitchFamily="34" charset="0"/>
              </a:rPr>
              <a:t> physical benefits of </a:t>
            </a:r>
            <a:r>
              <a:rPr lang="en-GB" sz="1800" b="1" dirty="0">
                <a:solidFill>
                  <a:schemeClr val="accent1">
                    <a:lumMod val="75000"/>
                  </a:schemeClr>
                </a:solidFill>
                <a:effectLst/>
                <a:ea typeface="Calibri" panose="020F0502020204030204" pitchFamily="34" charset="0"/>
              </a:rPr>
              <a:t>yoga</a:t>
            </a:r>
            <a:r>
              <a:rPr lang="en-GB" b="1" dirty="0">
                <a:solidFill>
                  <a:schemeClr val="accent1">
                    <a:lumMod val="75000"/>
                  </a:schemeClr>
                </a:solidFill>
                <a:ea typeface="Calibri" panose="020F0502020204030204" pitchFamily="34" charset="0"/>
              </a:rPr>
              <a:t>:</a:t>
            </a:r>
          </a:p>
          <a:p>
            <a:pPr marL="342900" lvl="0" indent="-342900">
              <a:lnSpc>
                <a:spcPct val="107000"/>
              </a:lnSpc>
              <a:spcAft>
                <a:spcPts val="300"/>
              </a:spcAft>
              <a:buSzPts val="1000"/>
              <a:buFont typeface="Symbol" panose="05050102010706020507" pitchFamily="18" charset="2"/>
              <a:buChar char=""/>
              <a:tabLst>
                <a:tab pos="457200" algn="l"/>
              </a:tabLst>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it’s an effective way to relieve anxiety and/or depression </a:t>
            </a:r>
            <a:r>
              <a:rPr lang="en-GB" dirty="0">
                <a:solidFill>
                  <a:schemeClr val="accent1">
                    <a:lumMod val="75000"/>
                  </a:schemeClr>
                </a:solidFill>
                <a:ea typeface="Times New Roman" panose="02020603050405020304" pitchFamily="18" charset="0"/>
                <a:cs typeface="Times New Roman" panose="02020603050405020304" pitchFamily="18" charset="0"/>
              </a:rPr>
              <a:t>b</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ecause</a:t>
            </a:r>
            <a:r>
              <a:rPr lang="en-GB" sz="1800" b="1" dirty="0">
                <a:solidFill>
                  <a:schemeClr val="accent1">
                    <a:lumMod val="75000"/>
                  </a:schemeClr>
                </a:solidFill>
                <a:effectLst/>
                <a:ea typeface="Times New Roman" panose="02020603050405020304" pitchFamily="18" charset="0"/>
                <a:cs typeface="Times New Roman" panose="02020603050405020304" pitchFamily="18" charset="0"/>
              </a:rPr>
              <a:t> </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yoga</a:t>
            </a:r>
            <a:r>
              <a:rPr lang="en-GB" sz="1800" b="1" dirty="0">
                <a:solidFill>
                  <a:schemeClr val="accent1">
                    <a:lumMod val="75000"/>
                  </a:schemeClr>
                </a:solidFill>
                <a:effectLst/>
                <a:ea typeface="Times New Roman" panose="02020603050405020304" pitchFamily="18" charset="0"/>
                <a:cs typeface="Times New Roman" panose="02020603050405020304" pitchFamily="18" charset="0"/>
              </a:rPr>
              <a:t> </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is a combination of exercise, meditation, relaxation, and socialisation</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300"/>
              </a:spcAft>
              <a:buSzPts val="1000"/>
              <a:buFont typeface="Symbol" panose="05050102010706020507" pitchFamily="18" charset="2"/>
              <a:buChar char=""/>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r</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educes the effects of PTSD and similar conditions</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300"/>
              </a:spcAft>
              <a:buSzPts val="1000"/>
              <a:buFont typeface="Symbol" panose="05050102010706020507" pitchFamily="18" charset="2"/>
              <a:buChar char=""/>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b</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oosts concentration, focus, and memory</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300"/>
              </a:spcAft>
              <a:buSzPts val="1000"/>
              <a:buFont typeface="Symbol" panose="05050102010706020507" pitchFamily="18" charset="2"/>
              <a:buChar char=""/>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i</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mproves mood</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k</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eeps the brain active</a:t>
            </a:r>
          </a:p>
          <a:p>
            <a:pPr lvl="0">
              <a:lnSpc>
                <a:spcPct val="107000"/>
              </a:lnSpc>
              <a:spcAft>
                <a:spcPts val="800"/>
              </a:spcAft>
              <a:buSzPts val="1000"/>
              <a:tabLst>
                <a:tab pos="457200" algn="l"/>
              </a:tabLst>
            </a:pPr>
            <a:r>
              <a:rPr lang="en-GB" b="1" i="0" dirty="0">
                <a:solidFill>
                  <a:schemeClr val="accent1">
                    <a:lumMod val="75000"/>
                  </a:schemeClr>
                </a:solidFill>
                <a:cs typeface="Times New Roman" panose="02020603050405020304" pitchFamily="18" charset="0"/>
              </a:rPr>
              <a:t>Relaxation</a:t>
            </a:r>
            <a:r>
              <a:rPr lang="en-GB" b="0" i="0" dirty="0">
                <a:solidFill>
                  <a:schemeClr val="accent1">
                    <a:lumMod val="75000"/>
                  </a:schemeClr>
                </a:solidFill>
                <a:effectLst/>
              </a:rPr>
              <a:t> is </a:t>
            </a:r>
            <a:r>
              <a:rPr lang="en-GB" dirty="0">
                <a:solidFill>
                  <a:schemeClr val="accent1">
                    <a:lumMod val="75000"/>
                  </a:schemeClr>
                </a:solidFill>
              </a:rPr>
              <a:t>important </a:t>
            </a:r>
            <a:r>
              <a:rPr lang="en-GB" b="0" i="0" dirty="0">
                <a:solidFill>
                  <a:schemeClr val="accent1">
                    <a:lumMod val="75000"/>
                  </a:schemeClr>
                </a:solidFill>
                <a:effectLst/>
              </a:rPr>
              <a:t>to managing stress. </a:t>
            </a:r>
          </a:p>
          <a:p>
            <a:pPr lvl="0">
              <a:lnSpc>
                <a:spcPct val="107000"/>
              </a:lnSpc>
              <a:spcAft>
                <a:spcPts val="800"/>
              </a:spcAft>
              <a:buSzPts val="1000"/>
              <a:tabLst>
                <a:tab pos="457200" algn="l"/>
              </a:tabLst>
            </a:pPr>
            <a:r>
              <a:rPr lang="en-GB" b="0" i="0" dirty="0">
                <a:solidFill>
                  <a:schemeClr val="accent1">
                    <a:lumMod val="75000"/>
                  </a:schemeClr>
                </a:solidFill>
                <a:effectLst/>
              </a:rPr>
              <a:t>When an individual relaxes, the flow of blood increases around </a:t>
            </a:r>
            <a:r>
              <a:rPr lang="en-GB" dirty="0">
                <a:solidFill>
                  <a:schemeClr val="accent1">
                    <a:lumMod val="75000"/>
                  </a:schemeClr>
                </a:solidFill>
              </a:rPr>
              <a:t>the </a:t>
            </a:r>
            <a:r>
              <a:rPr lang="en-GB" b="0" i="0" dirty="0">
                <a:solidFill>
                  <a:schemeClr val="accent1">
                    <a:lumMod val="75000"/>
                  </a:schemeClr>
                </a:solidFill>
                <a:effectLst/>
              </a:rPr>
              <a:t>body, giving more energy. It helps to produce a calmer and clearer mind which aids positive thinking, concentration, memory and decision-making. </a:t>
            </a:r>
          </a:p>
          <a:p>
            <a:pPr lvl="0">
              <a:lnSpc>
                <a:spcPct val="107000"/>
              </a:lnSpc>
              <a:spcAft>
                <a:spcPts val="800"/>
              </a:spcAft>
              <a:buSzPts val="1000"/>
              <a:tabLst>
                <a:tab pos="457200" algn="l"/>
              </a:tabLst>
            </a:pPr>
            <a:r>
              <a:rPr lang="en-GB" b="0" i="0" dirty="0">
                <a:solidFill>
                  <a:schemeClr val="accent1">
                    <a:lumMod val="75000"/>
                  </a:schemeClr>
                </a:solidFill>
                <a:effectLst/>
              </a:rPr>
              <a:t>Relaxation slows heart rate, reduces blood pressure and relieves tension.</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1026" name="Picture 2" descr="silhouette of woman raising her right hand">
            <a:extLst>
              <a:ext uri="{FF2B5EF4-FFF2-40B4-BE49-F238E27FC236}">
                <a16:creationId xmlns:a16="http://schemas.microsoft.com/office/drawing/2014/main" id="{3043FB91-5AA2-4ED4-9C8A-E052FE9EFC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7945" y="1272079"/>
            <a:ext cx="2619168" cy="1746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731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Routines</a:t>
            </a:r>
          </a:p>
        </p:txBody>
      </p:sp>
      <p:sp>
        <p:nvSpPr>
          <p:cNvPr id="4" name="TextBox 3">
            <a:extLst>
              <a:ext uri="{FF2B5EF4-FFF2-40B4-BE49-F238E27FC236}">
                <a16:creationId xmlns:a16="http://schemas.microsoft.com/office/drawing/2014/main" id="{B2DEACE3-0DF3-441A-928E-8874EB644394}"/>
              </a:ext>
            </a:extLst>
          </p:cNvPr>
          <p:cNvSpPr txBox="1"/>
          <p:nvPr/>
        </p:nvSpPr>
        <p:spPr>
          <a:xfrm>
            <a:off x="254688" y="2859061"/>
            <a:ext cx="5409512" cy="3970318"/>
          </a:xfrm>
          <a:prstGeom prst="rect">
            <a:avLst/>
          </a:prstGeom>
          <a:noFill/>
        </p:spPr>
        <p:txBody>
          <a:bodyPr wrap="square">
            <a:spAutoFit/>
          </a:bodyPr>
          <a:lstStyle/>
          <a:p>
            <a:r>
              <a:rPr lang="en-GB" dirty="0">
                <a:solidFill>
                  <a:schemeClr val="accent1">
                    <a:lumMod val="75000"/>
                  </a:schemeClr>
                </a:solidFill>
              </a:rPr>
              <a:t>H</a:t>
            </a:r>
            <a:r>
              <a:rPr lang="en-GB" b="0" i="0" dirty="0">
                <a:solidFill>
                  <a:schemeClr val="accent1">
                    <a:lumMod val="75000"/>
                  </a:schemeClr>
                </a:solidFill>
                <a:effectLst/>
              </a:rPr>
              <a:t>aving a </a:t>
            </a:r>
            <a:r>
              <a:rPr lang="en-GB" i="0" dirty="0">
                <a:solidFill>
                  <a:schemeClr val="accent1">
                    <a:lumMod val="75000"/>
                  </a:schemeClr>
                </a:solidFill>
                <a:effectLst/>
              </a:rPr>
              <a:t>routine </a:t>
            </a:r>
            <a:r>
              <a:rPr lang="en-GB" b="0" i="0" dirty="0">
                <a:solidFill>
                  <a:schemeClr val="accent1">
                    <a:lumMod val="75000"/>
                  </a:schemeClr>
                </a:solidFill>
                <a:effectLst/>
              </a:rPr>
              <a:t>can be helpful in times of unpredictability, uncertainty, and stress.</a:t>
            </a:r>
          </a:p>
          <a:p>
            <a:endParaRPr lang="en-GB" b="0" i="0" dirty="0">
              <a:solidFill>
                <a:schemeClr val="accent1">
                  <a:lumMod val="75000"/>
                </a:schemeClr>
              </a:solidFill>
              <a:effectLst/>
            </a:endParaRPr>
          </a:p>
          <a:p>
            <a:r>
              <a:rPr lang="en-GB" b="0" i="0" dirty="0">
                <a:solidFill>
                  <a:schemeClr val="accent1">
                    <a:lumMod val="75000"/>
                  </a:schemeClr>
                </a:solidFill>
                <a:effectLst/>
              </a:rPr>
              <a:t>Implementing structure to </a:t>
            </a:r>
            <a:r>
              <a:rPr lang="en-GB" dirty="0">
                <a:solidFill>
                  <a:schemeClr val="accent1">
                    <a:lumMod val="75000"/>
                  </a:schemeClr>
                </a:solidFill>
              </a:rPr>
              <a:t>the</a:t>
            </a:r>
            <a:r>
              <a:rPr lang="en-GB" b="0" i="0" dirty="0">
                <a:solidFill>
                  <a:schemeClr val="accent1">
                    <a:lumMod val="75000"/>
                  </a:schemeClr>
                </a:solidFill>
                <a:effectLst/>
              </a:rPr>
              <a:t> </a:t>
            </a:r>
            <a:r>
              <a:rPr lang="en-GB" i="0" dirty="0">
                <a:solidFill>
                  <a:schemeClr val="accent1">
                    <a:lumMod val="75000"/>
                  </a:schemeClr>
                </a:solidFill>
                <a:effectLst/>
              </a:rPr>
              <a:t>day</a:t>
            </a:r>
            <a:r>
              <a:rPr lang="en-GB" b="0" i="0" dirty="0">
                <a:solidFill>
                  <a:schemeClr val="accent1">
                    <a:lumMod val="75000"/>
                  </a:schemeClr>
                </a:solidFill>
                <a:effectLst/>
              </a:rPr>
              <a:t> can give </a:t>
            </a:r>
            <a:r>
              <a:rPr lang="en-GB" dirty="0">
                <a:solidFill>
                  <a:schemeClr val="accent1">
                    <a:lumMod val="75000"/>
                  </a:schemeClr>
                </a:solidFill>
              </a:rPr>
              <a:t>an individual</a:t>
            </a:r>
            <a:r>
              <a:rPr lang="en-GB" b="0" i="0" dirty="0">
                <a:solidFill>
                  <a:schemeClr val="accent1">
                    <a:lumMod val="75000"/>
                  </a:schemeClr>
                </a:solidFill>
                <a:effectLst/>
              </a:rPr>
              <a:t> a sense of control</a:t>
            </a:r>
            <a:r>
              <a:rPr lang="en-GB" dirty="0">
                <a:solidFill>
                  <a:schemeClr val="accent1">
                    <a:lumMod val="75000"/>
                  </a:schemeClr>
                </a:solidFill>
              </a:rPr>
              <a:t> and reduce anxiety.</a:t>
            </a:r>
            <a:endParaRPr lang="en-GB" b="0" i="0" dirty="0">
              <a:solidFill>
                <a:schemeClr val="accent1">
                  <a:lumMod val="75000"/>
                </a:schemeClr>
              </a:solidFill>
              <a:effectLst/>
            </a:endParaRPr>
          </a:p>
          <a:p>
            <a:endParaRPr lang="en-GB" b="0" i="0" dirty="0">
              <a:solidFill>
                <a:schemeClr val="accent1">
                  <a:lumMod val="75000"/>
                </a:schemeClr>
              </a:solidFill>
              <a:effectLst/>
            </a:endParaRPr>
          </a:p>
          <a:p>
            <a:r>
              <a:rPr lang="en-GB" b="0" i="0" dirty="0">
                <a:solidFill>
                  <a:schemeClr val="accent1">
                    <a:lumMod val="75000"/>
                  </a:schemeClr>
                </a:solidFill>
                <a:effectLst/>
              </a:rPr>
              <a:t>Sticking to a routine helps to keep the mind occupied, makes an individual feel more in control of everything, and helps reduce stress levels.</a:t>
            </a:r>
          </a:p>
          <a:p>
            <a:endParaRPr lang="en-GB" b="0" i="0" dirty="0">
              <a:solidFill>
                <a:schemeClr val="accent1">
                  <a:lumMod val="75000"/>
                </a:schemeClr>
              </a:solidFill>
              <a:effectLst/>
            </a:endParaRPr>
          </a:p>
          <a:p>
            <a:r>
              <a:rPr lang="en-GB" dirty="0">
                <a:solidFill>
                  <a:schemeClr val="accent1">
                    <a:lumMod val="75000"/>
                  </a:schemeClr>
                </a:solidFill>
              </a:rPr>
              <a:t>Routines are important when supporting individuals living with mental health conditions and learning disabilities and can help encourage positive behaviour patterns.</a:t>
            </a:r>
            <a:endParaRPr lang="en-GB" b="0" i="0" dirty="0">
              <a:solidFill>
                <a:schemeClr val="accent1">
                  <a:lumMod val="75000"/>
                </a:schemeClr>
              </a:solidFill>
              <a:effectLst/>
            </a:endParaRPr>
          </a:p>
        </p:txBody>
      </p:sp>
      <p:sp>
        <p:nvSpPr>
          <p:cNvPr id="6" name="TextBox 5">
            <a:extLst>
              <a:ext uri="{FF2B5EF4-FFF2-40B4-BE49-F238E27FC236}">
                <a16:creationId xmlns:a16="http://schemas.microsoft.com/office/drawing/2014/main" id="{F4F45E7F-E066-4C2C-8F00-5AD7023A5368}"/>
              </a:ext>
            </a:extLst>
          </p:cNvPr>
          <p:cNvSpPr txBox="1"/>
          <p:nvPr/>
        </p:nvSpPr>
        <p:spPr>
          <a:xfrm>
            <a:off x="5867872" y="1379067"/>
            <a:ext cx="6093724" cy="5355312"/>
          </a:xfrm>
          <a:prstGeom prst="rect">
            <a:avLst/>
          </a:prstGeom>
          <a:noFill/>
        </p:spPr>
        <p:txBody>
          <a:bodyPr wrap="square">
            <a:spAutoFit/>
          </a:bodyPr>
          <a:lstStyle/>
          <a:p>
            <a:pPr algn="l"/>
            <a:r>
              <a:rPr lang="en-GB" b="0" i="0" dirty="0">
                <a:solidFill>
                  <a:schemeClr val="accent1">
                    <a:lumMod val="75000"/>
                  </a:schemeClr>
                </a:solidFill>
                <a:effectLst/>
              </a:rPr>
              <a:t>Incorporating self-care into daily routine is vital, especially in stressful situations as it gives an individual a sense of control.</a:t>
            </a:r>
          </a:p>
          <a:p>
            <a:pPr algn="l"/>
            <a:endParaRPr lang="en-GB" b="0" i="0" dirty="0">
              <a:solidFill>
                <a:schemeClr val="accent1">
                  <a:lumMod val="75000"/>
                </a:schemeClr>
              </a:solidFill>
              <a:effectLst/>
            </a:endParaRPr>
          </a:p>
          <a:p>
            <a:pPr algn="l"/>
            <a:r>
              <a:rPr lang="en-GB" b="0" i="0" dirty="0">
                <a:solidFill>
                  <a:schemeClr val="accent1">
                    <a:lumMod val="75000"/>
                  </a:schemeClr>
                </a:solidFill>
                <a:effectLst/>
              </a:rPr>
              <a:t>Basic self-care includes:</a:t>
            </a:r>
          </a:p>
          <a:p>
            <a:pPr marL="177800" indent="-177800" algn="l">
              <a:buFont typeface="Arial" panose="020B0604020202020204" pitchFamily="34" charset="0"/>
              <a:buChar char="•"/>
            </a:pPr>
            <a:r>
              <a:rPr lang="en-GB" dirty="0">
                <a:solidFill>
                  <a:schemeClr val="accent1">
                    <a:lumMod val="75000"/>
                  </a:schemeClr>
                </a:solidFill>
              </a:rPr>
              <a:t>w</a:t>
            </a:r>
            <a:r>
              <a:rPr lang="en-GB" b="0" i="0" dirty="0">
                <a:solidFill>
                  <a:schemeClr val="accent1">
                    <a:lumMod val="75000"/>
                  </a:schemeClr>
                </a:solidFill>
                <a:effectLst/>
              </a:rPr>
              <a:t>ashing</a:t>
            </a:r>
          </a:p>
          <a:p>
            <a:pPr marL="177800" indent="-177800" algn="l">
              <a:buFont typeface="Arial" panose="020B0604020202020204" pitchFamily="34" charset="0"/>
              <a:buChar char="•"/>
            </a:pPr>
            <a:r>
              <a:rPr lang="en-GB" dirty="0">
                <a:solidFill>
                  <a:schemeClr val="accent1">
                    <a:lumMod val="75000"/>
                  </a:schemeClr>
                </a:solidFill>
              </a:rPr>
              <a:t>e</a:t>
            </a:r>
            <a:r>
              <a:rPr lang="en-GB" b="0" i="0" dirty="0">
                <a:solidFill>
                  <a:schemeClr val="accent1">
                    <a:lumMod val="75000"/>
                  </a:schemeClr>
                </a:solidFill>
                <a:effectLst/>
              </a:rPr>
              <a:t>ating</a:t>
            </a:r>
          </a:p>
          <a:p>
            <a:pPr marL="177800" indent="-177800" algn="l">
              <a:buFont typeface="Arial" panose="020B0604020202020204" pitchFamily="34" charset="0"/>
              <a:buChar char="•"/>
            </a:pPr>
            <a:r>
              <a:rPr lang="en-GB" dirty="0">
                <a:solidFill>
                  <a:schemeClr val="accent1">
                    <a:lumMod val="75000"/>
                  </a:schemeClr>
                </a:solidFill>
              </a:rPr>
              <a:t>b</a:t>
            </a:r>
            <a:r>
              <a:rPr lang="en-GB" b="0" i="0" dirty="0">
                <a:solidFill>
                  <a:schemeClr val="accent1">
                    <a:lumMod val="75000"/>
                  </a:schemeClr>
                </a:solidFill>
                <a:effectLst/>
              </a:rPr>
              <a:t>rushing teeth</a:t>
            </a:r>
          </a:p>
          <a:p>
            <a:pPr marL="177800" indent="-177800" algn="l">
              <a:buFont typeface="Arial" panose="020B0604020202020204" pitchFamily="34" charset="0"/>
              <a:buChar char="•"/>
            </a:pPr>
            <a:r>
              <a:rPr lang="en-GB" dirty="0">
                <a:solidFill>
                  <a:schemeClr val="accent1">
                    <a:lumMod val="75000"/>
                  </a:schemeClr>
                </a:solidFill>
              </a:rPr>
              <a:t>m</a:t>
            </a:r>
            <a:r>
              <a:rPr lang="en-GB" b="0" i="0" dirty="0">
                <a:solidFill>
                  <a:schemeClr val="accent1">
                    <a:lumMod val="75000"/>
                  </a:schemeClr>
                </a:solidFill>
                <a:effectLst/>
              </a:rPr>
              <a:t>aking the bed</a:t>
            </a:r>
          </a:p>
          <a:p>
            <a:pPr algn="l"/>
            <a:endParaRPr lang="en-GB" b="0" i="0" dirty="0">
              <a:solidFill>
                <a:schemeClr val="accent1">
                  <a:lumMod val="75000"/>
                </a:schemeClr>
              </a:solidFill>
              <a:effectLst/>
            </a:endParaRPr>
          </a:p>
          <a:p>
            <a:pPr algn="l"/>
            <a:r>
              <a:rPr lang="en-GB" b="1" i="0" dirty="0">
                <a:solidFill>
                  <a:schemeClr val="accent1">
                    <a:lumMod val="75000"/>
                  </a:schemeClr>
                </a:solidFill>
                <a:effectLst/>
              </a:rPr>
              <a:t>How to start a new routine and stick to it</a:t>
            </a:r>
            <a:endParaRPr lang="en-GB" b="0" i="0" dirty="0">
              <a:solidFill>
                <a:schemeClr val="accent1">
                  <a:lumMod val="75000"/>
                </a:schemeClr>
              </a:solidFill>
              <a:effectLst/>
            </a:endParaRPr>
          </a:p>
          <a:p>
            <a:pPr marL="177800" indent="-177800" algn="l">
              <a:buFont typeface="Arial" panose="020B0604020202020204" pitchFamily="34" charset="0"/>
              <a:buChar char="•"/>
            </a:pPr>
            <a:r>
              <a:rPr lang="en-GB" dirty="0">
                <a:solidFill>
                  <a:schemeClr val="accent1">
                    <a:lumMod val="75000"/>
                  </a:schemeClr>
                </a:solidFill>
              </a:rPr>
              <a:t>d</a:t>
            </a:r>
            <a:r>
              <a:rPr lang="en-GB" b="0" i="0" dirty="0">
                <a:solidFill>
                  <a:schemeClr val="accent1">
                    <a:lumMod val="75000"/>
                  </a:schemeClr>
                </a:solidFill>
                <a:effectLst/>
              </a:rPr>
              <a:t>ecide what needs to be in </a:t>
            </a:r>
            <a:r>
              <a:rPr lang="en-GB" b="0" dirty="0">
                <a:solidFill>
                  <a:schemeClr val="accent1">
                    <a:lumMod val="75000"/>
                  </a:schemeClr>
                </a:solidFill>
              </a:rPr>
              <a:t>the</a:t>
            </a:r>
            <a:r>
              <a:rPr lang="en-GB" i="0" dirty="0">
                <a:solidFill>
                  <a:schemeClr val="accent1">
                    <a:lumMod val="75000"/>
                  </a:schemeClr>
                </a:solidFill>
                <a:effectLst/>
              </a:rPr>
              <a:t> routine</a:t>
            </a:r>
            <a:r>
              <a:rPr lang="en-GB" b="0" i="0" dirty="0">
                <a:solidFill>
                  <a:schemeClr val="accent1">
                    <a:lumMod val="75000"/>
                  </a:schemeClr>
                </a:solidFill>
                <a:effectLst/>
              </a:rPr>
              <a:t> </a:t>
            </a:r>
          </a:p>
          <a:p>
            <a:pPr marL="177800" indent="-177800" algn="l">
              <a:buFont typeface="Arial" panose="020B0604020202020204" pitchFamily="34" charset="0"/>
              <a:buChar char="•"/>
            </a:pPr>
            <a:r>
              <a:rPr lang="en-GB" dirty="0">
                <a:solidFill>
                  <a:schemeClr val="accent1">
                    <a:lumMod val="75000"/>
                  </a:schemeClr>
                </a:solidFill>
              </a:rPr>
              <a:t>s</a:t>
            </a:r>
            <a:r>
              <a:rPr lang="en-GB" b="0" i="0" dirty="0">
                <a:solidFill>
                  <a:schemeClr val="accent1">
                    <a:lumMod val="75000"/>
                  </a:schemeClr>
                </a:solidFill>
                <a:effectLst/>
              </a:rPr>
              <a:t>et small goals, break each large goal into smaller goals </a:t>
            </a:r>
          </a:p>
          <a:p>
            <a:pPr marL="177800" indent="-177800" algn="l">
              <a:buFont typeface="Arial" panose="020B0604020202020204" pitchFamily="34" charset="0"/>
              <a:buChar char="•"/>
            </a:pPr>
            <a:r>
              <a:rPr lang="en-GB" b="0" i="0" dirty="0">
                <a:solidFill>
                  <a:schemeClr val="accent1">
                    <a:lumMod val="75000"/>
                  </a:schemeClr>
                </a:solidFill>
                <a:effectLst/>
              </a:rPr>
              <a:t>lay out a plan</a:t>
            </a:r>
          </a:p>
          <a:p>
            <a:pPr marL="177800" indent="-177800" algn="l">
              <a:buFont typeface="Arial" panose="020B0604020202020204" pitchFamily="34" charset="0"/>
              <a:buChar char="•"/>
            </a:pPr>
            <a:r>
              <a:rPr lang="en-GB" dirty="0">
                <a:solidFill>
                  <a:schemeClr val="accent1">
                    <a:lumMod val="75000"/>
                  </a:schemeClr>
                </a:solidFill>
              </a:rPr>
              <a:t>b</a:t>
            </a:r>
            <a:r>
              <a:rPr lang="en-GB" b="0" i="0" dirty="0">
                <a:solidFill>
                  <a:schemeClr val="accent1">
                    <a:lumMod val="75000"/>
                  </a:schemeClr>
                </a:solidFill>
                <a:effectLst/>
              </a:rPr>
              <a:t>e consistent with time</a:t>
            </a:r>
          </a:p>
          <a:p>
            <a:pPr marL="177800" indent="-177800" algn="l">
              <a:buFont typeface="Arial" panose="020B0604020202020204" pitchFamily="34" charset="0"/>
              <a:buChar char="•"/>
            </a:pPr>
            <a:r>
              <a:rPr lang="en-GB" dirty="0">
                <a:solidFill>
                  <a:schemeClr val="accent1">
                    <a:lumMod val="75000"/>
                  </a:schemeClr>
                </a:solidFill>
              </a:rPr>
              <a:t>b</a:t>
            </a:r>
            <a:r>
              <a:rPr lang="en-GB" b="0" i="0" dirty="0">
                <a:solidFill>
                  <a:schemeClr val="accent1">
                    <a:lumMod val="75000"/>
                  </a:schemeClr>
                </a:solidFill>
                <a:effectLst/>
              </a:rPr>
              <a:t>e prepared</a:t>
            </a:r>
          </a:p>
          <a:p>
            <a:pPr marL="177800" indent="-177800" algn="l">
              <a:buFont typeface="Arial" panose="020B0604020202020204" pitchFamily="34" charset="0"/>
              <a:buChar char="•"/>
            </a:pPr>
            <a:r>
              <a:rPr lang="en-GB" dirty="0">
                <a:solidFill>
                  <a:schemeClr val="accent1">
                    <a:lumMod val="75000"/>
                  </a:schemeClr>
                </a:solidFill>
              </a:rPr>
              <a:t>m</a:t>
            </a:r>
            <a:r>
              <a:rPr lang="en-GB" i="0" dirty="0">
                <a:solidFill>
                  <a:schemeClr val="accent1">
                    <a:lumMod val="75000"/>
                  </a:schemeClr>
                </a:solidFill>
                <a:effectLst/>
              </a:rPr>
              <a:t>ake</a:t>
            </a:r>
            <a:r>
              <a:rPr lang="en-GB" b="0" i="0" dirty="0">
                <a:solidFill>
                  <a:schemeClr val="accent1">
                    <a:lumMod val="75000"/>
                  </a:schemeClr>
                </a:solidFill>
                <a:effectLst/>
              </a:rPr>
              <a:t> </a:t>
            </a:r>
            <a:r>
              <a:rPr lang="en-GB" dirty="0">
                <a:solidFill>
                  <a:schemeClr val="accent1">
                    <a:lumMod val="75000"/>
                  </a:schemeClr>
                </a:solidFill>
              </a:rPr>
              <a:t>the routine fun</a:t>
            </a:r>
            <a:endParaRPr lang="en-GB" b="0" i="0" dirty="0">
              <a:solidFill>
                <a:schemeClr val="accent1">
                  <a:lumMod val="75000"/>
                </a:schemeClr>
              </a:solidFill>
              <a:effectLst/>
            </a:endParaRPr>
          </a:p>
          <a:p>
            <a:pPr marL="177800" indent="-177800" algn="l">
              <a:buFont typeface="Arial" panose="020B0604020202020204" pitchFamily="34" charset="0"/>
              <a:buChar char="•"/>
            </a:pPr>
            <a:r>
              <a:rPr lang="en-GB" dirty="0">
                <a:solidFill>
                  <a:schemeClr val="accent1">
                    <a:lumMod val="75000"/>
                  </a:schemeClr>
                </a:solidFill>
              </a:rPr>
              <a:t>t</a:t>
            </a:r>
            <a:r>
              <a:rPr lang="en-GB" b="0" i="0" dirty="0">
                <a:solidFill>
                  <a:schemeClr val="accent1">
                    <a:lumMod val="75000"/>
                  </a:schemeClr>
                </a:solidFill>
                <a:effectLst/>
              </a:rPr>
              <a:t>rack progress</a:t>
            </a:r>
          </a:p>
          <a:p>
            <a:pPr marL="177800" indent="-177800" algn="l">
              <a:buFont typeface="Arial" panose="020B0604020202020204" pitchFamily="34" charset="0"/>
              <a:buChar char="•"/>
            </a:pPr>
            <a:r>
              <a:rPr lang="en-GB" dirty="0">
                <a:solidFill>
                  <a:schemeClr val="accent1">
                    <a:lumMod val="75000"/>
                  </a:schemeClr>
                </a:solidFill>
              </a:rPr>
              <a:t>r</a:t>
            </a:r>
            <a:r>
              <a:rPr lang="en-GB" b="0" i="0" dirty="0">
                <a:solidFill>
                  <a:schemeClr val="accent1">
                    <a:lumMod val="75000"/>
                  </a:schemeClr>
                </a:solidFill>
                <a:effectLst/>
              </a:rPr>
              <a:t>eward progress</a:t>
            </a:r>
          </a:p>
        </p:txBody>
      </p:sp>
      <p:pic>
        <p:nvPicPr>
          <p:cNvPr id="2050" name="Picture 2" descr="girl with red and white toothbrush in mouth">
            <a:extLst>
              <a:ext uri="{FF2B5EF4-FFF2-40B4-BE49-F238E27FC236}">
                <a16:creationId xmlns:a16="http://schemas.microsoft.com/office/drawing/2014/main" id="{86F8987D-E6AC-47AD-8D0A-748D1FE8EB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6169" y="1233488"/>
            <a:ext cx="2498977" cy="1666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2961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Individual stresses and intervention approaches</a:t>
            </a:r>
          </a:p>
        </p:txBody>
      </p:sp>
      <p:sp>
        <p:nvSpPr>
          <p:cNvPr id="4" name="TextBox 3">
            <a:extLst>
              <a:ext uri="{FF2B5EF4-FFF2-40B4-BE49-F238E27FC236}">
                <a16:creationId xmlns:a16="http://schemas.microsoft.com/office/drawing/2014/main" id="{B4B561E0-B578-4A8A-90A3-6B41F0402DFC}"/>
              </a:ext>
            </a:extLst>
          </p:cNvPr>
          <p:cNvSpPr txBox="1"/>
          <p:nvPr/>
        </p:nvSpPr>
        <p:spPr>
          <a:xfrm>
            <a:off x="315866" y="4262112"/>
            <a:ext cx="5527722" cy="1802866"/>
          </a:xfrm>
          <a:prstGeom prst="rect">
            <a:avLst/>
          </a:prstGeom>
          <a:noFill/>
        </p:spPr>
        <p:txBody>
          <a:bodyPr wrap="square">
            <a:spAutoFit/>
          </a:bodyPr>
          <a:lstStyle/>
          <a:p>
            <a:pPr fontAlgn="base">
              <a:lnSpc>
                <a:spcPct val="107000"/>
              </a:lnSpc>
              <a:spcAft>
                <a:spcPts val="1920"/>
              </a:spcAft>
            </a:pPr>
            <a:r>
              <a:rPr lang="en-GB" sz="18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Some individuals are naturally more sensitive and reactive to </a:t>
            </a:r>
            <a:r>
              <a:rPr lang="en-GB"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changes in their lives.</a:t>
            </a:r>
            <a:r>
              <a:rPr lang="en-GB" sz="18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 </a:t>
            </a:r>
          </a:p>
          <a:p>
            <a:pPr fontAlgn="base">
              <a:lnSpc>
                <a:spcPct val="107000"/>
              </a:lnSpc>
              <a:spcAft>
                <a:spcPts val="1920"/>
              </a:spcAft>
            </a:pPr>
            <a:r>
              <a:rPr lang="en-GB" sz="18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Some individuals are naturally more resilient in the face of stress while others can feel more threatened and less able to cope.</a:t>
            </a:r>
            <a:endParaRPr lang="en-GB"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F26812BF-9F81-4C08-965C-C9A5C746A9F2}"/>
              </a:ext>
            </a:extLst>
          </p:cNvPr>
          <p:cNvSpPr txBox="1"/>
          <p:nvPr/>
        </p:nvSpPr>
        <p:spPr>
          <a:xfrm>
            <a:off x="6348414" y="1360932"/>
            <a:ext cx="5313155" cy="5141857"/>
          </a:xfrm>
          <a:prstGeom prst="rect">
            <a:avLst/>
          </a:prstGeom>
          <a:noFill/>
        </p:spPr>
        <p:txBody>
          <a:bodyPr wrap="square">
            <a:spAutoFit/>
          </a:bodyPr>
          <a:lstStyle/>
          <a:p>
            <a:pPr fontAlgn="base">
              <a:lnSpc>
                <a:spcPct val="107000"/>
              </a:lnSpc>
              <a:spcAft>
                <a:spcPts val="1920"/>
              </a:spcAft>
            </a:pPr>
            <a:r>
              <a:rPr lang="en-GB"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I</a:t>
            </a:r>
            <a:r>
              <a:rPr lang="en-GB" sz="18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nterventions are actions performed to bring about change in </a:t>
            </a:r>
            <a:r>
              <a:rPr lang="en-GB"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individuals to enable them to:</a:t>
            </a:r>
          </a:p>
          <a:p>
            <a:pPr marL="285750" indent="-285750" fontAlgn="base">
              <a:lnSpc>
                <a:spcPct val="107000"/>
              </a:lnSpc>
              <a:spcAft>
                <a:spcPts val="1920"/>
              </a:spcAft>
              <a:buFont typeface="Arial" panose="020B0604020202020204" pitchFamily="34" charset="0"/>
              <a:buChar char="•"/>
            </a:pPr>
            <a:r>
              <a:rPr lang="en-GB"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become more resilient </a:t>
            </a:r>
          </a:p>
          <a:p>
            <a:pPr marL="285750" indent="-285750" fontAlgn="base">
              <a:lnSpc>
                <a:spcPct val="107000"/>
              </a:lnSpc>
              <a:spcAft>
                <a:spcPts val="1920"/>
              </a:spcAft>
              <a:buFont typeface="Arial" panose="020B0604020202020204" pitchFamily="34" charset="0"/>
              <a:buChar char="•"/>
            </a:pPr>
            <a:r>
              <a:rPr lang="en-GB"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develop positive behaviour patterns </a:t>
            </a:r>
          </a:p>
          <a:p>
            <a:pPr marL="285750" indent="-285750" fontAlgn="base">
              <a:lnSpc>
                <a:spcPct val="107000"/>
              </a:lnSpc>
              <a:spcAft>
                <a:spcPts val="1920"/>
              </a:spcAft>
              <a:buFont typeface="Arial" panose="020B0604020202020204" pitchFamily="34" charset="0"/>
              <a:buChar char="•"/>
            </a:pPr>
            <a:r>
              <a:rPr lang="en-GB"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better cope with the trigger factors and sources of stress.</a:t>
            </a:r>
            <a:endParaRPr lang="en-GB" dirty="0">
              <a:solidFill>
                <a:schemeClr val="accent1">
                  <a:lumMod val="75000"/>
                </a:schemeClr>
              </a:solidFill>
              <a:ea typeface="Calibri" panose="020F0502020204030204" pitchFamily="34" charset="0"/>
              <a:cs typeface="Times New Roman" panose="02020603050405020304" pitchFamily="18" charset="0"/>
            </a:endParaRPr>
          </a:p>
          <a:p>
            <a:pPr fontAlgn="base">
              <a:lnSpc>
                <a:spcPct val="107000"/>
              </a:lnSpc>
              <a:spcAft>
                <a:spcPts val="192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A wide range of intervention approaches exist and they are directed towards various types of issues.</a:t>
            </a:r>
          </a:p>
          <a:p>
            <a:pPr fontAlgn="base">
              <a:lnSpc>
                <a:spcPct val="107000"/>
              </a:lnSpc>
              <a:spcAft>
                <a:spcPts val="1920"/>
              </a:spcAft>
            </a:pPr>
            <a:r>
              <a:rPr lang="en-GB" dirty="0">
                <a:solidFill>
                  <a:schemeClr val="accent1">
                    <a:lumMod val="75000"/>
                  </a:schemeClr>
                </a:solidFill>
                <a:ea typeface="Calibri" panose="020F0502020204030204" pitchFamily="34" charset="0"/>
                <a:cs typeface="Times New Roman" panose="02020603050405020304" pitchFamily="18" charset="0"/>
              </a:rPr>
              <a:t>Intervention approaches are</a:t>
            </a:r>
            <a:r>
              <a:rPr lang="en-GB" sz="1800" dirty="0">
                <a:solidFill>
                  <a:schemeClr val="accent1">
                    <a:lumMod val="75000"/>
                  </a:schemeClr>
                </a:solidFill>
                <a:effectLst/>
                <a:ea typeface="Calibri" panose="020F0502020204030204" pitchFamily="34" charset="0"/>
                <a:cs typeface="Times New Roman" panose="02020603050405020304" pitchFamily="18" charset="0"/>
              </a:rPr>
              <a:t> any activity that </a:t>
            </a:r>
            <a:r>
              <a:rPr lang="en-GB" dirty="0">
                <a:solidFill>
                  <a:schemeClr val="accent1">
                    <a:lumMod val="75000"/>
                  </a:schemeClr>
                </a:solidFill>
                <a:ea typeface="Calibri" panose="020F0502020204030204" pitchFamily="34" charset="0"/>
                <a:cs typeface="Times New Roman" panose="02020603050405020304" pitchFamily="18" charset="0"/>
              </a:rPr>
              <a:t>may be</a:t>
            </a:r>
            <a:r>
              <a:rPr lang="en-GB" sz="1800" dirty="0">
                <a:solidFill>
                  <a:schemeClr val="accent1">
                    <a:lumMod val="75000"/>
                  </a:schemeClr>
                </a:solidFill>
                <a:effectLst/>
                <a:ea typeface="Calibri" panose="020F0502020204030204" pitchFamily="34" charset="0"/>
                <a:cs typeface="Times New Roman" panose="02020603050405020304" pitchFamily="18" charset="0"/>
              </a:rPr>
              <a:t> used to modify behaviour, emotional state, or feelings</a:t>
            </a:r>
            <a:r>
              <a:rPr lang="en-GB" dirty="0">
                <a:solidFill>
                  <a:schemeClr val="accent1">
                    <a:lumMod val="75000"/>
                  </a:schemeClr>
                </a:solidFill>
                <a:ea typeface="Calibri" panose="020F0502020204030204" pitchFamily="34" charset="0"/>
                <a:cs typeface="Times New Roman" panose="02020603050405020304" pitchFamily="18" charset="0"/>
              </a:rPr>
              <a:t> and can </a:t>
            </a:r>
            <a:r>
              <a:rPr lang="en-GB" sz="1800" dirty="0">
                <a:solidFill>
                  <a:schemeClr val="accent1">
                    <a:lumMod val="75000"/>
                  </a:schemeClr>
                </a:solidFill>
                <a:effectLst/>
                <a:ea typeface="Calibri" panose="020F0502020204030204" pitchFamily="34" charset="0"/>
                <a:cs typeface="Times New Roman" panose="02020603050405020304" pitchFamily="18" charset="0"/>
              </a:rPr>
              <a:t>include psychotherapies such as psychodynamic therapy and cognitive-behavioural therapy.</a:t>
            </a:r>
          </a:p>
        </p:txBody>
      </p:sp>
      <p:pic>
        <p:nvPicPr>
          <p:cNvPr id="3076" name="Picture 4" descr="silhouette photography of man illustration">
            <a:extLst>
              <a:ext uri="{FF2B5EF4-FFF2-40B4-BE49-F238E27FC236}">
                <a16:creationId xmlns:a16="http://schemas.microsoft.com/office/drawing/2014/main" id="{CFE78E1D-61C6-4B1E-A46E-1990D5F019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5956" y="1458930"/>
            <a:ext cx="3707542" cy="2472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531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Self-help groups</a:t>
            </a:r>
          </a:p>
        </p:txBody>
      </p:sp>
      <p:sp>
        <p:nvSpPr>
          <p:cNvPr id="4" name="TextBox 3">
            <a:extLst>
              <a:ext uri="{FF2B5EF4-FFF2-40B4-BE49-F238E27FC236}">
                <a16:creationId xmlns:a16="http://schemas.microsoft.com/office/drawing/2014/main" id="{F9B78DBB-B7C9-4F83-9548-76F03A1FBFA8}"/>
              </a:ext>
            </a:extLst>
          </p:cNvPr>
          <p:cNvSpPr txBox="1"/>
          <p:nvPr/>
        </p:nvSpPr>
        <p:spPr>
          <a:xfrm>
            <a:off x="309991" y="3363739"/>
            <a:ext cx="5354209" cy="3342262"/>
          </a:xfrm>
          <a:prstGeom prst="rect">
            <a:avLst/>
          </a:prstGeom>
          <a:noFill/>
        </p:spPr>
        <p:txBody>
          <a:bodyPr wrap="square">
            <a:spAutoFit/>
          </a:bodyPr>
          <a:lstStyle/>
          <a:p>
            <a:pPr fontAlgn="base">
              <a:lnSpc>
                <a:spcPct val="107000"/>
              </a:lnSpc>
              <a:spcAft>
                <a:spcPts val="120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A self-help group is made up of </a:t>
            </a:r>
            <a:r>
              <a:rPr lang="en-GB" dirty="0">
                <a:solidFill>
                  <a:schemeClr val="accent1">
                    <a:lumMod val="75000"/>
                  </a:schemeClr>
                </a:solidFill>
                <a:ea typeface="Calibri" panose="020F0502020204030204" pitchFamily="34" charset="0"/>
                <a:cs typeface="Times New Roman" panose="02020603050405020304" pitchFamily="18" charset="0"/>
              </a:rPr>
              <a:t>individuals</a:t>
            </a:r>
            <a:r>
              <a:rPr lang="en-GB" sz="1800" dirty="0">
                <a:solidFill>
                  <a:schemeClr val="accent1">
                    <a:lumMod val="75000"/>
                  </a:schemeClr>
                </a:solidFill>
                <a:effectLst/>
                <a:ea typeface="Calibri" panose="020F0502020204030204" pitchFamily="34" charset="0"/>
                <a:cs typeface="Times New Roman" panose="02020603050405020304" pitchFamily="18" charset="0"/>
              </a:rPr>
              <a:t> who have personal experience of a similar issue or life situation, either directly or through their family and friends.</a:t>
            </a:r>
          </a:p>
          <a:p>
            <a:pPr fontAlgn="base">
              <a:lnSpc>
                <a:spcPct val="107000"/>
              </a:lnSpc>
              <a:spcAft>
                <a:spcPts val="1200"/>
              </a:spcAft>
            </a:pPr>
            <a:r>
              <a:rPr lang="en-GB" dirty="0">
                <a:solidFill>
                  <a:schemeClr val="accent1">
                    <a:lumMod val="75000"/>
                  </a:schemeClr>
                </a:solidFill>
                <a:ea typeface="Calibri" panose="020F0502020204030204" pitchFamily="34" charset="0"/>
                <a:cs typeface="Times New Roman" panose="02020603050405020304" pitchFamily="18" charset="0"/>
              </a:rPr>
              <a:t>Self-help groups</a:t>
            </a:r>
            <a:r>
              <a:rPr lang="en-GB" dirty="0">
                <a:solidFill>
                  <a:schemeClr val="accent1">
                    <a:lumMod val="75000"/>
                  </a:schemeClr>
                </a:solidFill>
                <a:effectLst/>
                <a:ea typeface="Calibri" panose="020F0502020204030204" pitchFamily="34" charset="0"/>
                <a:cs typeface="Times New Roman" panose="02020603050405020304" pitchFamily="18" charset="0"/>
              </a:rPr>
              <a:t> enable </a:t>
            </a:r>
            <a:r>
              <a:rPr lang="en-GB" dirty="0">
                <a:solidFill>
                  <a:schemeClr val="accent1">
                    <a:lumMod val="75000"/>
                  </a:schemeClr>
                </a:solidFill>
                <a:ea typeface="Calibri" panose="020F0502020204030204" pitchFamily="34" charset="0"/>
                <a:cs typeface="Times New Roman" panose="02020603050405020304" pitchFamily="18" charset="0"/>
              </a:rPr>
              <a:t>individuals</a:t>
            </a:r>
            <a:r>
              <a:rPr lang="en-GB" dirty="0">
                <a:solidFill>
                  <a:schemeClr val="accent1">
                    <a:lumMod val="75000"/>
                  </a:schemeClr>
                </a:solidFill>
                <a:effectLst/>
                <a:ea typeface="Calibri" panose="020F0502020204030204" pitchFamily="34" charset="0"/>
                <a:cs typeface="Times New Roman" panose="02020603050405020304" pitchFamily="18" charset="0"/>
              </a:rPr>
              <a:t> to give each other mutual support and to pool practical information, share ways of coping and reduce isolation, shame and stigma they may experience.</a:t>
            </a:r>
          </a:p>
          <a:p>
            <a:pPr fontAlgn="base">
              <a:lnSpc>
                <a:spcPct val="107000"/>
              </a:lnSpc>
              <a:spcAft>
                <a:spcPts val="1920"/>
              </a:spcAft>
            </a:pPr>
            <a:r>
              <a:rPr lang="en-GB" dirty="0">
                <a:solidFill>
                  <a:schemeClr val="accent1">
                    <a:lumMod val="75000"/>
                  </a:schemeClr>
                </a:solidFill>
                <a:ea typeface="Calibri" panose="020F0502020204030204" pitchFamily="34" charset="0"/>
                <a:cs typeface="Times New Roman" panose="02020603050405020304" pitchFamily="18" charset="0"/>
              </a:rPr>
              <a:t>Some groups have a professional lead, others are peer-led.</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C205B97F-8039-4DE8-8909-969BF29CA330}"/>
              </a:ext>
            </a:extLst>
          </p:cNvPr>
          <p:cNvSpPr txBox="1"/>
          <p:nvPr/>
        </p:nvSpPr>
        <p:spPr>
          <a:xfrm>
            <a:off x="6096000" y="1923568"/>
            <a:ext cx="5624945" cy="3444854"/>
          </a:xfrm>
          <a:prstGeom prst="rect">
            <a:avLst/>
          </a:prstGeom>
          <a:noFill/>
        </p:spPr>
        <p:txBody>
          <a:bodyPr wrap="square">
            <a:spAutoFit/>
          </a:bodyPr>
          <a:lstStyle/>
          <a:p>
            <a:pPr>
              <a:lnSpc>
                <a:spcPct val="107000"/>
              </a:lnSpc>
              <a:spcAft>
                <a:spcPts val="800"/>
              </a:spcAft>
            </a:pPr>
            <a:r>
              <a:rPr lang="en-GB" spc="30" dirty="0">
                <a:solidFill>
                  <a:schemeClr val="accent1">
                    <a:lumMod val="75000"/>
                  </a:schemeClr>
                </a:solidFill>
                <a:effectLst/>
                <a:ea typeface="Times New Roman" panose="02020603050405020304" pitchFamily="18" charset="0"/>
                <a:cs typeface="Times New Roman" panose="02020603050405020304" pitchFamily="18" charset="0"/>
              </a:rPr>
              <a:t>Self-help group therapy includes three aspects:</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GB" spc="30" dirty="0">
                <a:solidFill>
                  <a:schemeClr val="accent1">
                    <a:lumMod val="75000"/>
                  </a:schemeClr>
                </a:solidFill>
                <a:ea typeface="Times New Roman" panose="02020603050405020304" pitchFamily="18" charset="0"/>
                <a:cs typeface="Times New Roman" panose="02020603050405020304" pitchFamily="18" charset="0"/>
              </a:rPr>
              <a:t>e</a:t>
            </a:r>
            <a:r>
              <a:rPr lang="en-GB" spc="30" dirty="0">
                <a:solidFill>
                  <a:schemeClr val="accent1">
                    <a:lumMod val="75000"/>
                  </a:schemeClr>
                </a:solidFill>
                <a:effectLst/>
                <a:ea typeface="Times New Roman" panose="02020603050405020304" pitchFamily="18" charset="0"/>
                <a:cs typeface="Times New Roman" panose="02020603050405020304" pitchFamily="18" charset="0"/>
              </a:rPr>
              <a:t>ach </a:t>
            </a:r>
            <a:r>
              <a:rPr lang="en-GB" spc="30" dirty="0">
                <a:solidFill>
                  <a:schemeClr val="accent1">
                    <a:lumMod val="75000"/>
                  </a:schemeClr>
                </a:solidFill>
                <a:ea typeface="Times New Roman" panose="02020603050405020304" pitchFamily="18" charset="0"/>
                <a:cs typeface="Times New Roman" panose="02020603050405020304" pitchFamily="18" charset="0"/>
              </a:rPr>
              <a:t>individual</a:t>
            </a:r>
            <a:r>
              <a:rPr lang="en-GB" spc="30" dirty="0">
                <a:solidFill>
                  <a:schemeClr val="accent1">
                    <a:lumMod val="75000"/>
                  </a:schemeClr>
                </a:solidFill>
                <a:effectLst/>
                <a:ea typeface="Times New Roman" panose="02020603050405020304" pitchFamily="18" charset="0"/>
                <a:cs typeface="Times New Roman" panose="02020603050405020304" pitchFamily="18" charset="0"/>
              </a:rPr>
              <a:t> may contribute to the group</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GB" spc="30" dirty="0">
                <a:solidFill>
                  <a:schemeClr val="accent1">
                    <a:lumMod val="75000"/>
                  </a:schemeClr>
                </a:solidFill>
                <a:ea typeface="Times New Roman" panose="02020603050405020304" pitchFamily="18" charset="0"/>
                <a:cs typeface="Times New Roman" panose="02020603050405020304" pitchFamily="18" charset="0"/>
              </a:rPr>
              <a:t>e</a:t>
            </a:r>
            <a:r>
              <a:rPr lang="en-GB" spc="30" dirty="0">
                <a:solidFill>
                  <a:schemeClr val="accent1">
                    <a:lumMod val="75000"/>
                  </a:schemeClr>
                </a:solidFill>
                <a:effectLst/>
                <a:ea typeface="Times New Roman" panose="02020603050405020304" pitchFamily="18" charset="0"/>
                <a:cs typeface="Times New Roman" panose="02020603050405020304" pitchFamily="18" charset="0"/>
              </a:rPr>
              <a:t>ach </a:t>
            </a:r>
            <a:r>
              <a:rPr lang="en-GB" spc="30" dirty="0">
                <a:solidFill>
                  <a:schemeClr val="accent1">
                    <a:lumMod val="75000"/>
                  </a:schemeClr>
                </a:solidFill>
                <a:ea typeface="Times New Roman" panose="02020603050405020304" pitchFamily="18" charset="0"/>
                <a:cs typeface="Times New Roman" panose="02020603050405020304" pitchFamily="18" charset="0"/>
              </a:rPr>
              <a:t>individual</a:t>
            </a:r>
            <a:r>
              <a:rPr lang="en-GB" spc="30" dirty="0">
                <a:solidFill>
                  <a:schemeClr val="accent1">
                    <a:lumMod val="75000"/>
                  </a:schemeClr>
                </a:solidFill>
                <a:effectLst/>
                <a:ea typeface="Times New Roman" panose="02020603050405020304" pitchFamily="18" charset="0"/>
                <a:cs typeface="Times New Roman" panose="02020603050405020304" pitchFamily="18" charset="0"/>
              </a:rPr>
              <a:t> decides what activities and advice will work for his or her individual needs</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GB" spc="30" dirty="0">
                <a:solidFill>
                  <a:schemeClr val="accent1">
                    <a:lumMod val="75000"/>
                  </a:schemeClr>
                </a:solidFill>
                <a:ea typeface="Times New Roman" panose="02020603050405020304" pitchFamily="18" charset="0"/>
                <a:cs typeface="Times New Roman" panose="02020603050405020304" pitchFamily="18" charset="0"/>
              </a:rPr>
              <a:t>t</a:t>
            </a:r>
            <a:r>
              <a:rPr lang="en-GB" spc="30" dirty="0">
                <a:solidFill>
                  <a:schemeClr val="accent1">
                    <a:lumMod val="75000"/>
                  </a:schemeClr>
                </a:solidFill>
                <a:effectLst/>
                <a:ea typeface="Times New Roman" panose="02020603050405020304" pitchFamily="18" charset="0"/>
                <a:cs typeface="Times New Roman" panose="02020603050405020304" pitchFamily="18" charset="0"/>
              </a:rPr>
              <a:t>he group facilitates open and honest communication in a non-judgmental environment.</a:t>
            </a:r>
            <a:endParaRPr lang="en-GB" spc="30" dirty="0">
              <a:solidFill>
                <a:schemeClr val="accent1">
                  <a:lumMod val="75000"/>
                </a:schemeClr>
              </a:solidFill>
              <a:ea typeface="Calibri" panose="020F0502020204030204" pitchFamily="34" charset="0"/>
              <a:cs typeface="Times New Roman" panose="02020603050405020304" pitchFamily="18" charset="0"/>
            </a:endParaRPr>
          </a:p>
          <a:p>
            <a:pPr lvl="0">
              <a:lnSpc>
                <a:spcPct val="107000"/>
              </a:lnSpc>
              <a:spcAft>
                <a:spcPts val="800"/>
              </a:spcAft>
              <a:tabLst>
                <a:tab pos="457200" algn="l"/>
              </a:tabLst>
            </a:pPr>
            <a:r>
              <a:rPr lang="en-GB" spc="30" dirty="0">
                <a:solidFill>
                  <a:schemeClr val="accent1">
                    <a:lumMod val="75000"/>
                  </a:schemeClr>
                </a:solidFill>
                <a:ea typeface="Calibri" panose="020F0502020204030204" pitchFamily="34" charset="0"/>
                <a:cs typeface="Times New Roman" panose="02020603050405020304" pitchFamily="18" charset="0"/>
              </a:rPr>
              <a:t>Self-help group therapy can be useful in tackling depression, anxiety, addictions and compulsive behaviours (e.g. eating disorders). </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2050" name="Picture 2" descr="Men and women sitting in a circle during group therapy, supporting each other. Serious men and women sitting in a circle during group therapy, supporting each stock images">
            <a:extLst>
              <a:ext uri="{FF2B5EF4-FFF2-40B4-BE49-F238E27FC236}">
                <a16:creationId xmlns:a16="http://schemas.microsoft.com/office/drawing/2014/main" id="{C0A52033-C4DF-4AC8-8A98-6325E2C429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6431" y="1233488"/>
            <a:ext cx="3029291" cy="2018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3596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Talking therapies</a:t>
            </a:r>
          </a:p>
        </p:txBody>
      </p:sp>
      <p:sp>
        <p:nvSpPr>
          <p:cNvPr id="4" name="TextBox 3">
            <a:extLst>
              <a:ext uri="{FF2B5EF4-FFF2-40B4-BE49-F238E27FC236}">
                <a16:creationId xmlns:a16="http://schemas.microsoft.com/office/drawing/2014/main" id="{A8B2F026-166C-45A1-8218-0773E0EBE102}"/>
              </a:ext>
            </a:extLst>
          </p:cNvPr>
          <p:cNvSpPr txBox="1"/>
          <p:nvPr/>
        </p:nvSpPr>
        <p:spPr>
          <a:xfrm>
            <a:off x="235424" y="3143765"/>
            <a:ext cx="5428776" cy="3619517"/>
          </a:xfrm>
          <a:prstGeom prst="rect">
            <a:avLst/>
          </a:prstGeom>
          <a:noFill/>
        </p:spPr>
        <p:txBody>
          <a:bodyPr wrap="square">
            <a:spAutoFit/>
          </a:bodyPr>
          <a:lstStyle/>
          <a:p>
            <a:pPr>
              <a:lnSpc>
                <a:spcPct val="107000"/>
              </a:lnSpc>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Talking therapies involve an individual talking to a trained professional about their thoughts, feelings and behaviour. </a:t>
            </a:r>
          </a:p>
          <a:p>
            <a:pPr>
              <a:lnSpc>
                <a:spcPct val="107000"/>
              </a:lnSpc>
              <a:spcAft>
                <a:spcPts val="600"/>
              </a:spcAft>
            </a:pPr>
            <a:r>
              <a:rPr lang="en-GB" sz="1600" dirty="0">
                <a:solidFill>
                  <a:schemeClr val="accent1">
                    <a:lumMod val="75000"/>
                  </a:schemeClr>
                </a:solidFill>
                <a:ea typeface="Times New Roman" panose="02020603050405020304" pitchFamily="18" charset="0"/>
                <a:cs typeface="Times New Roman" panose="02020603050405020304" pitchFamily="18" charset="0"/>
              </a:rPr>
              <a:t>T</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alking therapies aim to enable an individual to:</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600"/>
              </a:spcAft>
              <a:buSzPts val="1000"/>
              <a:buFont typeface="Symbol" panose="05050102010706020507" pitchFamily="18" charset="2"/>
              <a:buChar char=""/>
              <a:tabLst>
                <a:tab pos="457200" algn="l"/>
              </a:tabLst>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talk to someone who won't judge them</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600"/>
              </a:spcAft>
              <a:buSzPts val="1000"/>
              <a:buFont typeface="Symbol" panose="05050102010706020507" pitchFamily="18" charset="2"/>
              <a:buChar char=""/>
              <a:tabLst>
                <a:tab pos="457200" algn="l"/>
              </a:tabLst>
            </a:pPr>
            <a:r>
              <a:rPr lang="en-GB" sz="1600" dirty="0">
                <a:solidFill>
                  <a:schemeClr val="accent1">
                    <a:lumMod val="75000"/>
                  </a:schemeClr>
                </a:solidFill>
                <a:ea typeface="Times New Roman" panose="02020603050405020304" pitchFamily="18" charset="0"/>
                <a:cs typeface="Times New Roman" panose="02020603050405020304" pitchFamily="18" charset="0"/>
              </a:rPr>
              <a:t>b</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e supported to make sense of things and understand themselves better</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600"/>
              </a:spcAft>
              <a:buSzPts val="1000"/>
              <a:buFont typeface="Symbol" panose="05050102010706020507" pitchFamily="18" charset="2"/>
              <a:buChar char=""/>
              <a:tabLst>
                <a:tab pos="457200" algn="l"/>
              </a:tabLst>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resolve complicated feelings, or find ways to live with them</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600"/>
              </a:spcAft>
              <a:buSzPts val="1000"/>
              <a:buFont typeface="Symbol" panose="05050102010706020507" pitchFamily="18" charset="2"/>
              <a:buChar char=""/>
              <a:tabLst>
                <a:tab pos="457200" algn="l"/>
              </a:tabLst>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recognise unhelpful patterns in the way they think or act, and find ways to change them.</a:t>
            </a:r>
          </a:p>
          <a:p>
            <a:pPr lvl="0">
              <a:lnSpc>
                <a:spcPct val="107000"/>
              </a:lnSpc>
              <a:buSzPts val="1000"/>
              <a:tabLst>
                <a:tab pos="457200" algn="l"/>
              </a:tabLst>
            </a:pPr>
            <a:r>
              <a:rPr lang="en-GB" sz="1600" dirty="0">
                <a:solidFill>
                  <a:schemeClr val="accent1">
                    <a:lumMod val="75000"/>
                  </a:schemeClr>
                </a:solidFill>
                <a:ea typeface="Calibri" panose="020F0502020204030204" pitchFamily="34" charset="0"/>
                <a:cs typeface="Times New Roman" panose="02020603050405020304" pitchFamily="18" charset="0"/>
              </a:rPr>
              <a:t>Talking therapies include CBT, psychodynamic therapy a humanistic therapy and reminiscence therapy.</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2464459A-F213-4AE2-BFF6-C87D5C8CB7B6}"/>
              </a:ext>
            </a:extLst>
          </p:cNvPr>
          <p:cNvSpPr txBox="1"/>
          <p:nvPr/>
        </p:nvSpPr>
        <p:spPr>
          <a:xfrm>
            <a:off x="5777601" y="1328488"/>
            <a:ext cx="6093724" cy="5431167"/>
          </a:xfrm>
          <a:prstGeom prst="rect">
            <a:avLst/>
          </a:prstGeom>
          <a:noFill/>
        </p:spPr>
        <p:txBody>
          <a:bodyPr wrap="square">
            <a:spAutoFit/>
          </a:bodyPr>
          <a:lstStyle/>
          <a:p>
            <a:pPr>
              <a:lnSpc>
                <a:spcPct val="107000"/>
              </a:lnSpc>
              <a:spcAft>
                <a:spcPts val="800"/>
              </a:spcAft>
            </a:pPr>
            <a:r>
              <a:rPr lang="en-GB" sz="1600" b="1"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Reminiscence therapy (RT)</a:t>
            </a:r>
            <a:r>
              <a:rPr lang="en-GB" sz="16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 is a </a:t>
            </a:r>
            <a:r>
              <a:rPr lang="en-GB" sz="1600"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method </a:t>
            </a:r>
            <a:r>
              <a:rPr lang="en-GB" sz="16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that is often used to support individuals with severe memory loss or dementi</a:t>
            </a:r>
            <a:r>
              <a:rPr lang="en-GB" sz="1600"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a.</a:t>
            </a:r>
            <a:r>
              <a:rPr lang="en-GB" sz="16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600"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RT</a:t>
            </a:r>
            <a:r>
              <a:rPr lang="en-GB" sz="16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 uses all the senses (sight, touch, taste, smell and sound) to help individuals remember events, people and places from their past lives. Objects may be used in various activities to help individuals with dementia recall of memories.</a:t>
            </a:r>
            <a:endParaRPr lang="en-GB" sz="16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RT </a:t>
            </a:r>
            <a:r>
              <a:rPr lang="en-GB" sz="16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improves self-esteem and can provide older individuals with a sense of fulfilment and comfort as they look back at their lives.</a:t>
            </a:r>
            <a:endParaRPr lang="en-GB" sz="16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RT works by encouraging individuals to revisit moments from their past. </a:t>
            </a:r>
            <a:endParaRPr lang="en-GB" sz="16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R</a:t>
            </a:r>
            <a:r>
              <a:rPr lang="en-GB" sz="16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eminiscing about an individual’s past life and experiences can improve memory and also recall, particularly in the late stages of dementia.</a:t>
            </a:r>
          </a:p>
          <a:p>
            <a:pPr>
              <a:lnSpc>
                <a:spcPct val="107000"/>
              </a:lnSpc>
              <a:spcAft>
                <a:spcPts val="800"/>
              </a:spcAft>
            </a:pPr>
            <a:r>
              <a:rPr lang="en-GB" sz="16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Exchanging stories about the past wakes up a part of the brain that otherwise remains inactive.</a:t>
            </a:r>
          </a:p>
          <a:p>
            <a:pPr>
              <a:lnSpc>
                <a:spcPct val="107000"/>
              </a:lnSpc>
              <a:spcAft>
                <a:spcPts val="800"/>
              </a:spcAft>
            </a:pPr>
            <a:r>
              <a:rPr lang="en-GB" sz="1600" spc="-15" dirty="0">
                <a:solidFill>
                  <a:schemeClr val="accent1">
                    <a:lumMod val="75000"/>
                  </a:schemeClr>
                </a:solidFill>
                <a:effectLst/>
                <a:ea typeface="Times New Roman" panose="02020603050405020304" pitchFamily="18" charset="0"/>
              </a:rPr>
              <a:t>RT is an effective and enjoyable way to connect with an individual who has dementia and to help manage some of the more distressing symptoms of the </a:t>
            </a:r>
            <a:r>
              <a:rPr lang="en-GB" sz="1600" spc="-15" dirty="0">
                <a:solidFill>
                  <a:schemeClr val="accent1">
                    <a:lumMod val="75000"/>
                  </a:schemeClr>
                </a:solidFill>
                <a:ea typeface="Times New Roman" panose="02020603050405020304" pitchFamily="18" charset="0"/>
              </a:rPr>
              <a:t>condition.</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4098" name="Picture 2" descr="woman in brown button up shirt holding white smartphone">
            <a:extLst>
              <a:ext uri="{FF2B5EF4-FFF2-40B4-BE49-F238E27FC236}">
                <a16:creationId xmlns:a16="http://schemas.microsoft.com/office/drawing/2014/main" id="{F370BDF2-1044-4405-A4EB-0F59E2719D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6093" y="1280988"/>
            <a:ext cx="2724604" cy="1817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3339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Mattering</a:t>
            </a:r>
          </a:p>
        </p:txBody>
      </p:sp>
      <p:sp>
        <p:nvSpPr>
          <p:cNvPr id="4" name="TextBox 3">
            <a:extLst>
              <a:ext uri="{FF2B5EF4-FFF2-40B4-BE49-F238E27FC236}">
                <a16:creationId xmlns:a16="http://schemas.microsoft.com/office/drawing/2014/main" id="{8924DAE1-B38A-46F9-B61C-7C3F2907164A}"/>
              </a:ext>
            </a:extLst>
          </p:cNvPr>
          <p:cNvSpPr txBox="1"/>
          <p:nvPr/>
        </p:nvSpPr>
        <p:spPr>
          <a:xfrm>
            <a:off x="342104" y="3191267"/>
            <a:ext cx="5411788" cy="3469091"/>
          </a:xfrm>
          <a:prstGeom prst="rect">
            <a:avLst/>
          </a:prstGeom>
          <a:noFill/>
        </p:spPr>
        <p:txBody>
          <a:bodyPr wrap="square">
            <a:spAutoFit/>
          </a:bodyPr>
          <a:lstStyle/>
          <a:p>
            <a:pPr fontAlgn="base">
              <a:lnSpc>
                <a:spcPct val="107000"/>
              </a:lnSpc>
              <a:spcAft>
                <a:spcPts val="192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Mattering is an ideal state of affairs consisting of </a:t>
            </a:r>
            <a:r>
              <a:rPr lang="en-GB" sz="1800" b="1" dirty="0">
                <a:solidFill>
                  <a:schemeClr val="accent1">
                    <a:lumMod val="75000"/>
                  </a:schemeClr>
                </a:solidFill>
                <a:effectLst/>
                <a:ea typeface="Calibri" panose="020F0502020204030204" pitchFamily="34" charset="0"/>
                <a:cs typeface="Times New Roman" panose="02020603050405020304" pitchFamily="18" charset="0"/>
              </a:rPr>
              <a:t>two</a:t>
            </a:r>
            <a:r>
              <a:rPr lang="en-GB" sz="1800" dirty="0">
                <a:solidFill>
                  <a:schemeClr val="accent1">
                    <a:lumMod val="75000"/>
                  </a:schemeClr>
                </a:solidFill>
                <a:effectLst/>
                <a:ea typeface="Calibri" panose="020F0502020204030204" pitchFamily="34" charset="0"/>
                <a:cs typeface="Times New Roman" panose="02020603050405020304" pitchFamily="18" charset="0"/>
              </a:rPr>
              <a:t> complementary psychological experiences: feeling valued and adding value.</a:t>
            </a:r>
          </a:p>
          <a:p>
            <a:pPr fontAlgn="base">
              <a:lnSpc>
                <a:spcPct val="107000"/>
              </a:lnSpc>
              <a:spcAft>
                <a:spcPts val="192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Mattering is the extent to which we make a difference in the world around us.</a:t>
            </a:r>
          </a:p>
          <a:p>
            <a:pPr fontAlgn="base">
              <a:lnSpc>
                <a:spcPct val="107000"/>
              </a:lnSpc>
              <a:spcAft>
                <a:spcPts val="192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Human beings can feel valued by, and add value to, themselves, others, and their community.</a:t>
            </a:r>
          </a:p>
          <a:p>
            <a:pPr fontAlgn="base">
              <a:lnSpc>
                <a:spcPct val="107000"/>
              </a:lnSpc>
              <a:spcAft>
                <a:spcPts val="192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It is important to balance adding value to self with adding value to others.</a:t>
            </a:r>
            <a:endParaRPr lang="en-GB" sz="1800" dirty="0">
              <a:solidFill>
                <a:schemeClr val="accent1">
                  <a:lumMod val="75000"/>
                </a:schemeClr>
              </a:solidFill>
              <a:effectLst/>
              <a:ea typeface="Times New Roman" panose="02020603050405020304" pitchFamily="18" charset="0"/>
            </a:endParaRPr>
          </a:p>
        </p:txBody>
      </p:sp>
      <p:sp>
        <p:nvSpPr>
          <p:cNvPr id="6" name="TextBox 5">
            <a:extLst>
              <a:ext uri="{FF2B5EF4-FFF2-40B4-BE49-F238E27FC236}">
                <a16:creationId xmlns:a16="http://schemas.microsoft.com/office/drawing/2014/main" id="{001BA3F6-DA7B-40C6-A70C-E5643D853DB1}"/>
              </a:ext>
            </a:extLst>
          </p:cNvPr>
          <p:cNvSpPr txBox="1"/>
          <p:nvPr/>
        </p:nvSpPr>
        <p:spPr>
          <a:xfrm>
            <a:off x="5753892" y="1380418"/>
            <a:ext cx="5936353" cy="5385320"/>
          </a:xfrm>
          <a:prstGeom prst="rect">
            <a:avLst/>
          </a:prstGeom>
          <a:noFill/>
        </p:spPr>
        <p:txBody>
          <a:bodyPr wrap="square">
            <a:spAutoFit/>
          </a:bodyPr>
          <a:lstStyle/>
          <a:p>
            <a:pPr algn="just" fontAlgn="base">
              <a:lnSpc>
                <a:spcPct val="107000"/>
              </a:lnSpc>
              <a:spcAft>
                <a:spcPts val="1920"/>
              </a:spcAft>
            </a:pPr>
            <a:r>
              <a:rPr lang="en-GB" dirty="0">
                <a:solidFill>
                  <a:schemeClr val="accent1">
                    <a:lumMod val="75000"/>
                  </a:schemeClr>
                </a:solidFill>
                <a:ea typeface="Times New Roman" panose="02020603050405020304" pitchFamily="18" charset="0"/>
              </a:rPr>
              <a:t>M</a:t>
            </a:r>
            <a:r>
              <a:rPr lang="en-GB" dirty="0">
                <a:solidFill>
                  <a:schemeClr val="accent1">
                    <a:lumMod val="75000"/>
                  </a:schemeClr>
                </a:solidFill>
                <a:effectLst/>
                <a:ea typeface="Times New Roman" panose="02020603050405020304" pitchFamily="18" charset="0"/>
              </a:rPr>
              <a:t>attering </a:t>
            </a:r>
            <a:r>
              <a:rPr lang="en-GB" dirty="0">
                <a:solidFill>
                  <a:schemeClr val="accent1">
                    <a:lumMod val="75000"/>
                  </a:schemeClr>
                </a:solidFill>
                <a:ea typeface="Times New Roman" panose="02020603050405020304" pitchFamily="18" charset="0"/>
              </a:rPr>
              <a:t>can help to protect</a:t>
            </a:r>
            <a:r>
              <a:rPr lang="en-GB" dirty="0">
                <a:solidFill>
                  <a:schemeClr val="accent1">
                    <a:lumMod val="75000"/>
                  </a:schemeClr>
                </a:solidFill>
                <a:effectLst/>
                <a:ea typeface="Times New Roman" panose="02020603050405020304" pitchFamily="18" charset="0"/>
              </a:rPr>
              <a:t> against depression.</a:t>
            </a:r>
          </a:p>
          <a:p>
            <a:pPr>
              <a:lnSpc>
                <a:spcPct val="107000"/>
              </a:lnSpc>
              <a:spcAft>
                <a:spcPts val="1800"/>
              </a:spcAft>
            </a:pPr>
            <a:r>
              <a:rPr lang="en-GB" b="1" i="1" dirty="0">
                <a:solidFill>
                  <a:schemeClr val="accent1">
                    <a:lumMod val="75000"/>
                  </a:schemeClr>
                </a:solidFill>
                <a:effectLst/>
                <a:ea typeface="Times New Roman" panose="02020603050405020304" pitchFamily="18" charset="0"/>
              </a:rPr>
              <a:t>Not</a:t>
            </a:r>
            <a:r>
              <a:rPr lang="en-GB" dirty="0">
                <a:solidFill>
                  <a:schemeClr val="accent1">
                    <a:lumMod val="75000"/>
                  </a:schemeClr>
                </a:solidFill>
                <a:effectLst/>
                <a:ea typeface="Times New Roman" panose="02020603050405020304" pitchFamily="18" charset="0"/>
              </a:rPr>
              <a:t> mattering is a problem for the elderly, and those who have retired, </a:t>
            </a:r>
            <a:r>
              <a:rPr lang="en-GB" dirty="0">
                <a:solidFill>
                  <a:schemeClr val="accent1">
                    <a:lumMod val="75000"/>
                  </a:schemeClr>
                </a:solidFill>
                <a:effectLst/>
                <a:ea typeface="Times New Roman" panose="02020603050405020304" pitchFamily="18" charset="0"/>
                <a:cs typeface="Times New Roman" panose="02020603050405020304" pitchFamily="18" charset="0"/>
              </a:rPr>
              <a:t>for those who have outlived their friends, and for those who represent a burden and only a burden to those who care for them.</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a:lnSpc>
                <a:spcPct val="107000"/>
              </a:lnSpc>
            </a:pPr>
            <a:r>
              <a:rPr lang="en-GB" dirty="0">
                <a:solidFill>
                  <a:schemeClr val="accent1">
                    <a:lumMod val="75000"/>
                  </a:schemeClr>
                </a:solidFill>
                <a:effectLst/>
                <a:ea typeface="Times New Roman" panose="02020603050405020304" pitchFamily="18" charset="0"/>
                <a:cs typeface="Times New Roman" panose="02020603050405020304" pitchFamily="18" charset="0"/>
              </a:rPr>
              <a:t>“Mattering” </a:t>
            </a:r>
            <a:r>
              <a:rPr lang="en-GB" dirty="0">
                <a:solidFill>
                  <a:schemeClr val="accent1">
                    <a:lumMod val="75000"/>
                  </a:schemeClr>
                </a:solidFill>
                <a:ea typeface="Times New Roman" panose="02020603050405020304" pitchFamily="18" charset="0"/>
                <a:cs typeface="Times New Roman" panose="02020603050405020304" pitchFamily="18" charset="0"/>
              </a:rPr>
              <a:t>can be </a:t>
            </a:r>
            <a:r>
              <a:rPr lang="en-GB" dirty="0">
                <a:solidFill>
                  <a:schemeClr val="accent1">
                    <a:lumMod val="75000"/>
                  </a:schemeClr>
                </a:solidFill>
                <a:effectLst/>
                <a:ea typeface="Times New Roman" panose="02020603050405020304" pitchFamily="18" charset="0"/>
                <a:cs typeface="Times New Roman" panose="02020603050405020304" pitchFamily="18" charset="0"/>
              </a:rPr>
              <a:t>measured </a:t>
            </a:r>
            <a:r>
              <a:rPr lang="en-GB" dirty="0">
                <a:solidFill>
                  <a:schemeClr val="accent1">
                    <a:lumMod val="75000"/>
                  </a:schemeClr>
                </a:solidFill>
                <a:ea typeface="Times New Roman" panose="02020603050405020304" pitchFamily="18" charset="0"/>
                <a:cs typeface="Times New Roman" panose="02020603050405020304" pitchFamily="18" charset="0"/>
              </a:rPr>
              <a:t>by asking an individual</a:t>
            </a:r>
            <a:r>
              <a:rPr lang="en-GB" dirty="0">
                <a:solidFill>
                  <a:schemeClr val="accent1">
                    <a:lumMod val="75000"/>
                  </a:schemeClr>
                </a:solidFill>
                <a:effectLst/>
                <a:ea typeface="Times New Roman" panose="02020603050405020304" pitchFamily="18" charset="0"/>
                <a:cs typeface="Times New Roman" panose="02020603050405020304" pitchFamily="18" charset="0"/>
              </a:rPr>
              <a:t>:</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How important are you to others?</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How much do others pay attention to you?</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How much would you be missed if you went away?</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How interested are others in what you have to say?</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How much do other people depend upon you?</a:t>
            </a:r>
          </a:p>
          <a:p>
            <a:pPr marL="342900" lvl="0" indent="-342900">
              <a:lnSpc>
                <a:spcPct val="107000"/>
              </a:lnSpc>
              <a:tabLst>
                <a:tab pos="457200" algn="l"/>
              </a:tabLst>
            </a:pPr>
            <a:endParaRPr lang="en-GB" dirty="0">
              <a:solidFill>
                <a:schemeClr val="accent1">
                  <a:lumMod val="75000"/>
                </a:schemeClr>
              </a:solidFill>
              <a:effectLst/>
              <a:ea typeface="Times New Roman" panose="02020603050405020304" pitchFamily="18" charset="0"/>
              <a:cs typeface="Times New Roman" panose="02020603050405020304" pitchFamily="18" charset="0"/>
            </a:endParaRPr>
          </a:p>
          <a:p>
            <a:pPr lvl="0">
              <a:lnSpc>
                <a:spcPct val="107000"/>
              </a:lnSpc>
              <a:spcAft>
                <a:spcPts val="900"/>
              </a:spcAft>
              <a:tabLst>
                <a:tab pos="457200" algn="l"/>
              </a:tabLst>
            </a:pPr>
            <a:r>
              <a:rPr lang="en-GB" dirty="0">
                <a:solidFill>
                  <a:schemeClr val="accent1">
                    <a:lumMod val="75000"/>
                  </a:schemeClr>
                </a:solidFill>
                <a:ea typeface="Calibri" panose="020F0502020204030204" pitchFamily="34" charset="0"/>
                <a:cs typeface="Times New Roman" panose="02020603050405020304" pitchFamily="18" charset="0"/>
              </a:rPr>
              <a:t>To help an individual find ways to matter, a therapist or care worker may ask:</a:t>
            </a:r>
          </a:p>
          <a:p>
            <a:pPr algn="l"/>
            <a:r>
              <a:rPr lang="en-GB" b="0" i="0" dirty="0">
                <a:solidFill>
                  <a:schemeClr val="accent1">
                    <a:lumMod val="75000"/>
                  </a:schemeClr>
                </a:solidFill>
                <a:effectLst/>
              </a:rPr>
              <a:t>Where can you show people that they matter?</a:t>
            </a:r>
          </a:p>
          <a:p>
            <a:pPr algn="l"/>
            <a:r>
              <a:rPr lang="en-GB" b="0" i="0" dirty="0">
                <a:solidFill>
                  <a:schemeClr val="accent1">
                    <a:lumMod val="75000"/>
                  </a:schemeClr>
                </a:solidFill>
                <a:effectLst/>
              </a:rPr>
              <a:t>Where can you help them see the value they add?</a:t>
            </a:r>
          </a:p>
        </p:txBody>
      </p:sp>
      <p:sp>
        <p:nvSpPr>
          <p:cNvPr id="8" name="TextBox 7">
            <a:extLst>
              <a:ext uri="{FF2B5EF4-FFF2-40B4-BE49-F238E27FC236}">
                <a16:creationId xmlns:a16="http://schemas.microsoft.com/office/drawing/2014/main" id="{8E5366D9-0C35-4336-868F-969F9F2F10ED}"/>
              </a:ext>
            </a:extLst>
          </p:cNvPr>
          <p:cNvSpPr txBox="1"/>
          <p:nvPr/>
        </p:nvSpPr>
        <p:spPr>
          <a:xfrm>
            <a:off x="342104" y="1380418"/>
            <a:ext cx="5411787" cy="1663340"/>
          </a:xfrm>
          <a:prstGeom prst="rect">
            <a:avLst/>
          </a:prstGeom>
          <a:noFill/>
        </p:spPr>
        <p:txBody>
          <a:bodyPr wrap="square">
            <a:spAutoFit/>
          </a:bodyPr>
          <a:lstStyle/>
          <a:p>
            <a:pPr>
              <a:lnSpc>
                <a:spcPct val="107000"/>
              </a:lnSpc>
              <a:spcAft>
                <a:spcPts val="1275"/>
              </a:spcAft>
            </a:pPr>
            <a:r>
              <a:rPr lang="en-GB" sz="1800" i="1" dirty="0">
                <a:effectLst/>
                <a:latin typeface="Calibri" panose="020F0502020204030204" pitchFamily="34" charset="0"/>
                <a:ea typeface="Calibri" panose="020F0502020204030204" pitchFamily="34" charset="0"/>
                <a:cs typeface="Times New Roman" panose="02020603050405020304" pitchFamily="18" charset="0"/>
              </a:rPr>
              <a:t>“Feeling you matter is at the core of being a person. Knowing you matter is at the heart of being alive. Seeing you matter is at the centre of carrying on in life</a:t>
            </a:r>
            <a:r>
              <a:rPr lang="en-GB" sz="180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pPr>
            <a:r>
              <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Dr David Sheard</a:t>
            </a:r>
          </a:p>
          <a:p>
            <a:pPr>
              <a:lnSpc>
                <a:spcPct val="107000"/>
              </a:lnSpc>
              <a:spcAft>
                <a:spcPts val="1275"/>
              </a:spcAft>
            </a:pPr>
            <a:r>
              <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Chief Executive/Founder, Dementia Care Matters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298894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The Butterfly Scheme</a:t>
            </a:r>
          </a:p>
        </p:txBody>
      </p:sp>
      <p:sp>
        <p:nvSpPr>
          <p:cNvPr id="4" name="TextBox 3">
            <a:extLst>
              <a:ext uri="{FF2B5EF4-FFF2-40B4-BE49-F238E27FC236}">
                <a16:creationId xmlns:a16="http://schemas.microsoft.com/office/drawing/2014/main" id="{9DE4F8C6-3365-4537-BE76-C73029BA5DA4}"/>
              </a:ext>
            </a:extLst>
          </p:cNvPr>
          <p:cNvSpPr txBox="1"/>
          <p:nvPr/>
        </p:nvSpPr>
        <p:spPr>
          <a:xfrm>
            <a:off x="265113" y="4100376"/>
            <a:ext cx="5221287" cy="2062103"/>
          </a:xfrm>
          <a:prstGeom prst="rect">
            <a:avLst/>
          </a:prstGeom>
          <a:noFill/>
        </p:spPr>
        <p:txBody>
          <a:bodyPr wrap="square">
            <a:spAutoFit/>
          </a:bodyPr>
          <a:lstStyle/>
          <a:p>
            <a:r>
              <a:rPr lang="en-GB" sz="1800" dirty="0">
                <a:solidFill>
                  <a:schemeClr val="accent1">
                    <a:lumMod val="75000"/>
                  </a:schemeClr>
                </a:solidFill>
                <a:effectLst/>
                <a:ea typeface="Calibri" panose="020F0502020204030204" pitchFamily="34" charset="0"/>
                <a:cs typeface="Times New Roman" panose="02020603050405020304" pitchFamily="18" charset="0"/>
              </a:rPr>
              <a:t>The Butterfly Scheme provides a system of hospital care for individuals living with dementia or who simply find that their memory isn't as reliable as it used to be.</a:t>
            </a:r>
          </a:p>
          <a:p>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a:spcAft>
                <a:spcPts val="800"/>
              </a:spcAft>
            </a:pPr>
            <a:r>
              <a:rPr lang="en-GB" dirty="0">
                <a:solidFill>
                  <a:schemeClr val="accent1">
                    <a:lumMod val="75000"/>
                  </a:schemeClr>
                </a:solidFill>
                <a:ea typeface="Calibri" panose="020F0502020204030204" pitchFamily="34" charset="0"/>
                <a:cs typeface="Times New Roman" panose="02020603050405020304" pitchFamily="18" charset="0"/>
              </a:rPr>
              <a:t>M</a:t>
            </a:r>
            <a:r>
              <a:rPr lang="en-GB" sz="1800" dirty="0">
                <a:solidFill>
                  <a:schemeClr val="accent1">
                    <a:lumMod val="75000"/>
                  </a:schemeClr>
                </a:solidFill>
                <a:effectLst/>
                <a:ea typeface="Calibri" panose="020F0502020204030204" pitchFamily="34" charset="0"/>
                <a:cs typeface="Times New Roman" panose="02020603050405020304" pitchFamily="18" charset="0"/>
              </a:rPr>
              <a:t>emory impairment can make hospitalisation distressing for these individuals, but it needn't be</a:t>
            </a:r>
            <a:r>
              <a:rPr lang="en-GB" sz="20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1028" name="Picture 4" descr="Butterfly, Artistic, Abstract, Insect">
            <a:extLst>
              <a:ext uri="{FF2B5EF4-FFF2-40B4-BE49-F238E27FC236}">
                <a16:creationId xmlns:a16="http://schemas.microsoft.com/office/drawing/2014/main" id="{F9FD39AD-B785-4BA4-86E3-CBFF791A20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4681" y="1761906"/>
            <a:ext cx="1962150" cy="199143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A58347C-4F43-48D1-BD83-61551A034DCF}"/>
              </a:ext>
            </a:extLst>
          </p:cNvPr>
          <p:cNvSpPr txBox="1"/>
          <p:nvPr/>
        </p:nvSpPr>
        <p:spPr>
          <a:xfrm>
            <a:off x="5653583" y="1437564"/>
            <a:ext cx="6096000" cy="5325625"/>
          </a:xfrm>
          <a:prstGeom prst="rect">
            <a:avLst/>
          </a:prstGeom>
          <a:noFill/>
        </p:spPr>
        <p:txBody>
          <a:bodyPr wrap="square">
            <a:spAutoFit/>
          </a:bodyPr>
          <a:lstStyle/>
          <a:p>
            <a:pPr>
              <a:lnSpc>
                <a:spcPct val="107000"/>
              </a:lnSpc>
              <a:spcAft>
                <a:spcPts val="80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The Butterfly Scheme uses an approach which is person-centred and allows </a:t>
            </a:r>
            <a:r>
              <a:rPr lang="en-GB" dirty="0">
                <a:solidFill>
                  <a:schemeClr val="accent1">
                    <a:lumMod val="75000"/>
                  </a:schemeClr>
                </a:solidFill>
                <a:ea typeface="Calibri" panose="020F0502020204030204" pitchFamily="34" charset="0"/>
                <a:cs typeface="Times New Roman" panose="02020603050405020304" pitchFamily="18" charset="0"/>
              </a:rPr>
              <a:t>individuals</a:t>
            </a:r>
            <a:r>
              <a:rPr lang="en-GB" sz="1800" dirty="0">
                <a:solidFill>
                  <a:schemeClr val="accent1">
                    <a:lumMod val="75000"/>
                  </a:schemeClr>
                </a:solidFill>
                <a:effectLst/>
                <a:ea typeface="Calibri" panose="020F0502020204030204" pitchFamily="34" charset="0"/>
                <a:cs typeface="Times New Roman" panose="02020603050405020304" pitchFamily="18" charset="0"/>
              </a:rPr>
              <a:t> to be themselves.  </a:t>
            </a:r>
          </a:p>
          <a:p>
            <a:pPr>
              <a:lnSpc>
                <a:spcPct val="107000"/>
              </a:lnSpc>
              <a:spcAft>
                <a:spcPts val="80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The </a:t>
            </a:r>
            <a:r>
              <a:rPr lang="en-GB" dirty="0">
                <a:solidFill>
                  <a:schemeClr val="accent1">
                    <a:lumMod val="75000"/>
                  </a:schemeClr>
                </a:solidFill>
                <a:ea typeface="Calibri" panose="020F0502020204030204" pitchFamily="34" charset="0"/>
                <a:cs typeface="Times New Roman" panose="02020603050405020304" pitchFamily="18" charset="0"/>
              </a:rPr>
              <a:t>approach</a:t>
            </a:r>
            <a:r>
              <a:rPr lang="en-GB" sz="1800" dirty="0">
                <a:solidFill>
                  <a:schemeClr val="accent1">
                    <a:lumMod val="75000"/>
                  </a:schemeClr>
                </a:solidFill>
                <a:effectLst/>
                <a:ea typeface="Calibri" panose="020F0502020204030204" pitchFamily="34" charset="0"/>
                <a:cs typeface="Times New Roman" panose="02020603050405020304" pitchFamily="18" charset="0"/>
              </a:rPr>
              <a:t> values emotional intelligence, domestic household living, and the core belief that everyone living with dementia has a unique story which has meaning and matters.</a:t>
            </a:r>
          </a:p>
          <a:p>
            <a:pPr>
              <a:lnSpc>
                <a:spcPct val="107000"/>
              </a:lnSpc>
              <a:spcAft>
                <a:spcPts val="800"/>
              </a:spcAft>
            </a:pPr>
            <a:r>
              <a:rPr lang="en-GB" sz="1800" dirty="0">
                <a:solidFill>
                  <a:schemeClr val="accent1">
                    <a:lumMod val="75000"/>
                  </a:schemeClr>
                </a:solidFill>
                <a:effectLst/>
                <a:ea typeface="Calibri" panose="020F0502020204030204" pitchFamily="34" charset="0"/>
              </a:rPr>
              <a:t>Over 150 hospitals across the UK have the Butterfly Scheme in place.</a:t>
            </a:r>
          </a:p>
          <a:p>
            <a:pPr>
              <a:lnSpc>
                <a:spcPct val="107000"/>
              </a:lnSpc>
              <a:spcAft>
                <a:spcPts val="800"/>
              </a:spcAft>
            </a:pPr>
            <a:r>
              <a:rPr lang="en-GB" sz="1800" dirty="0">
                <a:solidFill>
                  <a:schemeClr val="accent1">
                    <a:lumMod val="75000"/>
                  </a:schemeClr>
                </a:solidFill>
                <a:effectLst/>
                <a:ea typeface="Times New Roman" panose="02020603050405020304" pitchFamily="18" charset="0"/>
              </a:rPr>
              <a:t>In member hospitals, the Butterfly Scheme is available to anyone who needs memory support. </a:t>
            </a:r>
          </a:p>
          <a:p>
            <a:pPr>
              <a:lnSpc>
                <a:spcPct val="107000"/>
              </a:lnSpc>
              <a:spcAft>
                <a:spcPts val="800"/>
              </a:spcAft>
            </a:pPr>
            <a:r>
              <a:rPr lang="en-GB" sz="1800" dirty="0">
                <a:solidFill>
                  <a:schemeClr val="accent1">
                    <a:lumMod val="75000"/>
                  </a:schemeClr>
                </a:solidFill>
                <a:effectLst/>
                <a:ea typeface="Times New Roman" panose="02020603050405020304" pitchFamily="18" charset="0"/>
              </a:rPr>
              <a:t>Staff are trained to use a system of care which promotes safety and well-being, regardless of how reliable an individual’s memory is.</a:t>
            </a:r>
          </a:p>
          <a:p>
            <a:pPr>
              <a:lnSpc>
                <a:spcPct val="107000"/>
              </a:lnSpc>
              <a:spcAft>
                <a:spcPts val="800"/>
              </a:spcAft>
            </a:pPr>
            <a:r>
              <a:rPr lang="en-GB" dirty="0">
                <a:solidFill>
                  <a:schemeClr val="accent1">
                    <a:lumMod val="75000"/>
                  </a:schemeClr>
                </a:solidFill>
                <a:ea typeface="Times New Roman" panose="02020603050405020304" pitchFamily="18" charset="0"/>
              </a:rPr>
              <a:t>If an individual or their family member</a:t>
            </a:r>
            <a:r>
              <a:rPr lang="en-GB" sz="1800" dirty="0">
                <a:solidFill>
                  <a:schemeClr val="accent1">
                    <a:lumMod val="75000"/>
                  </a:schemeClr>
                </a:solidFill>
                <a:effectLst/>
                <a:ea typeface="Times New Roman" panose="02020603050405020304" pitchFamily="18" charset="0"/>
              </a:rPr>
              <a:t> requests that care, a special butterfly symbol is displayed on the case notes; the staff then know what to do to support the individual.</a:t>
            </a:r>
          </a:p>
        </p:txBody>
      </p:sp>
    </p:spTree>
    <p:extLst>
      <p:ext uri="{BB962C8B-B14F-4D97-AF65-F5344CB8AC3E}">
        <p14:creationId xmlns:p14="http://schemas.microsoft.com/office/powerpoint/2010/main" val="3334075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58347C-4F43-48D1-BD83-61551A034DCF}"/>
              </a:ext>
            </a:extLst>
          </p:cNvPr>
          <p:cNvSpPr txBox="1"/>
          <p:nvPr/>
        </p:nvSpPr>
        <p:spPr>
          <a:xfrm>
            <a:off x="5783965" y="1331875"/>
            <a:ext cx="5996357" cy="5293757"/>
          </a:xfrm>
          <a:prstGeom prst="rect">
            <a:avLst/>
          </a:prstGeom>
          <a:noFill/>
        </p:spPr>
        <p:txBody>
          <a:bodyPr wrap="square">
            <a:spAutoFit/>
          </a:bodyPr>
          <a:lstStyle/>
          <a:p>
            <a:pPr>
              <a:spcAft>
                <a:spcPts val="1200"/>
              </a:spcAft>
            </a:pPr>
            <a:r>
              <a:rPr lang="en-GB" sz="1800" dirty="0">
                <a:solidFill>
                  <a:schemeClr val="accent1">
                    <a:lumMod val="75000"/>
                  </a:schemeClr>
                </a:solidFill>
                <a:effectLst/>
                <a:ea typeface="Times New Roman" panose="02020603050405020304" pitchFamily="18" charset="0"/>
              </a:rPr>
              <a:t>Also:</a:t>
            </a:r>
          </a:p>
          <a:p>
            <a:pPr marL="285750" indent="-285750">
              <a:spcAft>
                <a:spcPts val="1200"/>
              </a:spcAft>
              <a:buFont typeface="Arial" panose="020B0604020202020204" pitchFamily="34" charset="0"/>
              <a:buChar char="•"/>
            </a:pPr>
            <a:r>
              <a:rPr lang="en-GB" sz="1800" dirty="0">
                <a:solidFill>
                  <a:schemeClr val="accent1">
                    <a:lumMod val="75000"/>
                  </a:schemeClr>
                </a:solidFill>
                <a:effectLst/>
                <a:latin typeface="Arial" panose="020B0604020202020204" pitchFamily="34" charset="0"/>
                <a:ea typeface="Times New Roman" panose="02020603050405020304" pitchFamily="18" charset="0"/>
                <a:cs typeface="Times New Roman" panose="02020603050405020304" pitchFamily="18" charset="0"/>
              </a:rPr>
              <a:t>Family and friends fill in a carer sheet, offering hints and tips which will make life easier for the individual and also for the care team</a:t>
            </a:r>
            <a:r>
              <a:rPr lang="en-GB"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 T</a:t>
            </a:r>
            <a:r>
              <a:rPr lang="en-GB" sz="1800" dirty="0">
                <a:solidFill>
                  <a:schemeClr val="accent1">
                    <a:lumMod val="75000"/>
                  </a:schemeClr>
                </a:solidFill>
                <a:effectLst/>
                <a:latin typeface="Arial" panose="020B0604020202020204" pitchFamily="34" charset="0"/>
                <a:ea typeface="Times New Roman" panose="02020603050405020304" pitchFamily="18" charset="0"/>
                <a:cs typeface="Times New Roman" panose="02020603050405020304" pitchFamily="18" charset="0"/>
              </a:rPr>
              <a:t>he carer sheet sits with the care notes (partnership working).</a:t>
            </a:r>
            <a:endParaRPr lang="en-GB" sz="1800" dirty="0">
              <a:solidFill>
                <a:schemeClr val="accent1">
                  <a:lumMod val="75000"/>
                </a:schemeClr>
              </a:solidFill>
              <a:effectLst/>
              <a:ea typeface="Times New Roman" panose="02020603050405020304" pitchFamily="18" charset="0"/>
            </a:endParaRPr>
          </a:p>
          <a:p>
            <a:pPr marL="285750" indent="-285750">
              <a:spcAft>
                <a:spcPts val="1200"/>
              </a:spcAft>
              <a:buFont typeface="Arial" panose="020B0604020202020204" pitchFamily="34" charset="0"/>
              <a:buChar char="•"/>
            </a:pPr>
            <a:r>
              <a:rPr lang="en-GB" sz="1800" dirty="0">
                <a:solidFill>
                  <a:schemeClr val="accent1">
                    <a:lumMod val="75000"/>
                  </a:schemeClr>
                </a:solidFill>
                <a:effectLst/>
                <a:ea typeface="Times New Roman" panose="02020603050405020304" pitchFamily="18" charset="0"/>
              </a:rPr>
              <a:t>The environment </a:t>
            </a:r>
            <a:r>
              <a:rPr lang="en-GB" dirty="0">
                <a:solidFill>
                  <a:schemeClr val="accent1">
                    <a:lumMod val="75000"/>
                  </a:schemeClr>
                </a:solidFill>
                <a:ea typeface="Times New Roman" panose="02020603050405020304" pitchFamily="18" charset="0"/>
              </a:rPr>
              <a:t>is</a:t>
            </a:r>
            <a:r>
              <a:rPr lang="en-GB" sz="1800" dirty="0">
                <a:solidFill>
                  <a:schemeClr val="accent1">
                    <a:lumMod val="75000"/>
                  </a:schemeClr>
                </a:solidFill>
                <a:effectLst/>
                <a:ea typeface="Times New Roman" panose="02020603050405020304" pitchFamily="18" charset="0"/>
              </a:rPr>
              <a:t> laid out in a way which allows the individual to access key items and function as well as possible in unfamiliar surroundings.</a:t>
            </a:r>
          </a:p>
          <a:p>
            <a:pPr marL="285750" indent="-285750">
              <a:spcAft>
                <a:spcPts val="1200"/>
              </a:spcAft>
              <a:buFont typeface="Arial" panose="020B0604020202020204" pitchFamily="34" charset="0"/>
              <a:buChar char="•"/>
            </a:pPr>
            <a:r>
              <a:rPr lang="en-GB" sz="1800" dirty="0">
                <a:solidFill>
                  <a:schemeClr val="accent1">
                    <a:lumMod val="75000"/>
                  </a:schemeClr>
                </a:solidFill>
                <a:effectLst/>
                <a:ea typeface="Times New Roman" panose="02020603050405020304" pitchFamily="18" charset="0"/>
              </a:rPr>
              <a:t>Staff may anticipate the help and support that the individual may find useful in the unfamiliar surroundings and routines of a hospital.</a:t>
            </a:r>
          </a:p>
          <a:p>
            <a:pPr marL="285750" indent="-285750">
              <a:spcAft>
                <a:spcPts val="1200"/>
              </a:spcAft>
              <a:buFont typeface="Arial" panose="020B0604020202020204" pitchFamily="34" charset="0"/>
              <a:buChar char="•"/>
            </a:pPr>
            <a:r>
              <a:rPr lang="en-GB" sz="1800" dirty="0">
                <a:solidFill>
                  <a:schemeClr val="accent1">
                    <a:lumMod val="75000"/>
                  </a:schemeClr>
                </a:solidFill>
                <a:effectLst/>
                <a:ea typeface="Times New Roman" panose="02020603050405020304" pitchFamily="18" charset="0"/>
              </a:rPr>
              <a:t>Staff understand the difficulties the individual may have in giving </a:t>
            </a:r>
            <a:r>
              <a:rPr lang="en-GB" dirty="0">
                <a:solidFill>
                  <a:schemeClr val="accent1">
                    <a:lumMod val="75000"/>
                  </a:schemeClr>
                </a:solidFill>
                <a:ea typeface="Times New Roman" panose="02020603050405020304" pitchFamily="18" charset="0"/>
              </a:rPr>
              <a:t>information.</a:t>
            </a:r>
            <a:endParaRPr lang="en-GB" sz="1800" dirty="0">
              <a:solidFill>
                <a:schemeClr val="accent1">
                  <a:lumMod val="75000"/>
                </a:schemeClr>
              </a:solidFill>
              <a:effectLst/>
              <a:ea typeface="Times New Roman" panose="02020603050405020304" pitchFamily="18" charset="0"/>
            </a:endParaRPr>
          </a:p>
          <a:p>
            <a:pPr marL="285750" indent="-285750">
              <a:buFont typeface="Arial" panose="020B0604020202020204" pitchFamily="34" charset="0"/>
              <a:buChar char="•"/>
            </a:pPr>
            <a:r>
              <a:rPr lang="en-GB" dirty="0">
                <a:solidFill>
                  <a:schemeClr val="accent1">
                    <a:lumMod val="75000"/>
                  </a:schemeClr>
                </a:solidFill>
                <a:ea typeface="Times New Roman" panose="02020603050405020304" pitchFamily="18" charset="0"/>
              </a:rPr>
              <a:t>W</a:t>
            </a:r>
            <a:r>
              <a:rPr lang="en-GB" sz="1800" dirty="0">
                <a:solidFill>
                  <a:schemeClr val="accent1">
                    <a:lumMod val="75000"/>
                  </a:schemeClr>
                </a:solidFill>
                <a:effectLst/>
                <a:ea typeface="Times New Roman" panose="02020603050405020304" pitchFamily="18" charset="0"/>
              </a:rPr>
              <a:t>hen advising the individual of any actions required, staff are aware of the need to provide suitable support to enable those actions to be carried out.</a:t>
            </a:r>
          </a:p>
        </p:txBody>
      </p:sp>
      <p:sp>
        <p:nvSpPr>
          <p:cNvPr id="2" name="TextBox 1">
            <a:extLst>
              <a:ext uri="{FF2B5EF4-FFF2-40B4-BE49-F238E27FC236}">
                <a16:creationId xmlns:a16="http://schemas.microsoft.com/office/drawing/2014/main" id="{46757859-9E2E-45A0-87A8-E798EFEF7271}"/>
              </a:ext>
            </a:extLst>
          </p:cNvPr>
          <p:cNvSpPr txBox="1"/>
          <p:nvPr/>
        </p:nvSpPr>
        <p:spPr>
          <a:xfrm>
            <a:off x="522026" y="3853112"/>
            <a:ext cx="5286997" cy="2769989"/>
          </a:xfrm>
          <a:prstGeom prst="rect">
            <a:avLst/>
          </a:prstGeom>
          <a:noFill/>
        </p:spPr>
        <p:txBody>
          <a:bodyPr wrap="square" rtlCol="0">
            <a:spAutoFit/>
          </a:bodyPr>
          <a:lstStyle/>
          <a:p>
            <a:pPr>
              <a:spcAft>
                <a:spcPts val="1200"/>
              </a:spcAft>
            </a:pPr>
            <a:r>
              <a:rPr lang="en-GB" dirty="0">
                <a:solidFill>
                  <a:schemeClr val="accent1">
                    <a:lumMod val="75000"/>
                  </a:schemeClr>
                </a:solidFill>
              </a:rPr>
              <a:t>There are many benefits of the Butterfly scheme:</a:t>
            </a:r>
          </a:p>
          <a:p>
            <a:pPr>
              <a:spcAft>
                <a:spcPts val="1200"/>
              </a:spcAft>
            </a:pPr>
            <a:r>
              <a:rPr lang="en-GB" sz="1800" dirty="0">
                <a:solidFill>
                  <a:schemeClr val="accent1">
                    <a:lumMod val="75000"/>
                  </a:schemeClr>
                </a:solidFill>
                <a:effectLst/>
                <a:latin typeface="Arial" panose="020B0604020202020204" pitchFamily="34" charset="0"/>
                <a:ea typeface="Times New Roman" panose="02020603050405020304" pitchFamily="18" charset="0"/>
              </a:rPr>
              <a:t>Health and social care staff approaching the individual should be doing so in a way which:</a:t>
            </a:r>
          </a:p>
          <a:p>
            <a:pPr marL="285750" indent="-285750">
              <a:spcAft>
                <a:spcPts val="1200"/>
              </a:spcAft>
              <a:buFont typeface="Arial" panose="020B0604020202020204" pitchFamily="34" charset="0"/>
              <a:buChar char="•"/>
            </a:pPr>
            <a:r>
              <a:rPr lang="en-GB" sz="1800" dirty="0">
                <a:solidFill>
                  <a:schemeClr val="accent1">
                    <a:lumMod val="75000"/>
                  </a:schemeClr>
                </a:solidFill>
                <a:effectLst/>
                <a:latin typeface="Arial" panose="020B0604020202020204" pitchFamily="34" charset="0"/>
                <a:ea typeface="Times New Roman" panose="02020603050405020304" pitchFamily="18" charset="0"/>
              </a:rPr>
              <a:t>reassures, rather than raises anxiety, by talking to them and their relatives on admission to find ou</a:t>
            </a:r>
            <a:r>
              <a:rPr lang="en-GB" dirty="0">
                <a:solidFill>
                  <a:schemeClr val="accent1">
                    <a:lumMod val="75000"/>
                  </a:schemeClr>
                </a:solidFill>
                <a:latin typeface="Arial" panose="020B0604020202020204" pitchFamily="34" charset="0"/>
                <a:ea typeface="Times New Roman" panose="02020603050405020304" pitchFamily="18" charset="0"/>
              </a:rPr>
              <a:t>t about the individual’s story </a:t>
            </a:r>
          </a:p>
          <a:p>
            <a:pPr marL="285750" indent="-285750">
              <a:buFont typeface="Arial" panose="020B0604020202020204" pitchFamily="34" charset="0"/>
              <a:buChar char="•"/>
            </a:pPr>
            <a:r>
              <a:rPr lang="en-GB" sz="1800" dirty="0">
                <a:solidFill>
                  <a:schemeClr val="accent1">
                    <a:lumMod val="75000"/>
                  </a:schemeClr>
                </a:solidFill>
                <a:effectLst/>
                <a:latin typeface="Arial" panose="020B0604020202020204" pitchFamily="34" charset="0"/>
                <a:ea typeface="Times New Roman" panose="02020603050405020304" pitchFamily="18" charset="0"/>
              </a:rPr>
              <a:t>allows the individual to know what to expect throughout the process.</a:t>
            </a:r>
            <a:endParaRPr lang="en-GB" dirty="0">
              <a:solidFill>
                <a:schemeClr val="accent1">
                  <a:lumMod val="75000"/>
                </a:schemeClr>
              </a:solidFill>
            </a:endParaRPr>
          </a:p>
        </p:txBody>
      </p:sp>
      <p:sp>
        <p:nvSpPr>
          <p:cNvPr id="7" name="Rectangle 6">
            <a:extLst>
              <a:ext uri="{FF2B5EF4-FFF2-40B4-BE49-F238E27FC236}">
                <a16:creationId xmlns:a16="http://schemas.microsoft.com/office/drawing/2014/main" id="{182B2E57-2FE2-404F-8382-F0F8CAE192AD}"/>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The Butterfly Scheme</a:t>
            </a:r>
          </a:p>
        </p:txBody>
      </p:sp>
      <p:pic>
        <p:nvPicPr>
          <p:cNvPr id="9" name="Picture 4" descr="Butterfly, Artistic, Abstract, Insect">
            <a:extLst>
              <a:ext uri="{FF2B5EF4-FFF2-40B4-BE49-F238E27FC236}">
                <a16:creationId xmlns:a16="http://schemas.microsoft.com/office/drawing/2014/main" id="{E61CB863-835A-449B-BFA2-C23AF2EC99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4681" y="1583777"/>
            <a:ext cx="1962150" cy="1991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53489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523220"/>
          </a:xfrm>
          <a:prstGeom prst="rect">
            <a:avLst/>
          </a:prstGeom>
        </p:spPr>
        <p:txBody>
          <a:bodyPr wrap="square">
            <a:spAutoFit/>
          </a:bodyPr>
          <a:lstStyle/>
          <a:p>
            <a:r>
              <a:rPr lang="en-US" sz="2800" dirty="0">
                <a:solidFill>
                  <a:schemeClr val="bg2"/>
                </a:solidFill>
                <a:latin typeface="+mn-lt"/>
                <a:ea typeface="+mj-lt"/>
                <a:cs typeface="+mj-lt"/>
              </a:rPr>
              <a:t>Key </a:t>
            </a:r>
            <a:r>
              <a:rPr lang="en-US" sz="2800" dirty="0">
                <a:solidFill>
                  <a:schemeClr val="bg2"/>
                </a:solidFill>
                <a:ea typeface="+mj-lt"/>
                <a:cs typeface="+mj-lt"/>
              </a:rPr>
              <a:t>approaches in practice</a:t>
            </a:r>
            <a:endParaRPr lang="en-US" sz="2800" dirty="0">
              <a:ln w="0"/>
              <a:solidFill>
                <a:schemeClr val="bg2"/>
              </a:solidFill>
            </a:endParaRPr>
          </a:p>
        </p:txBody>
      </p:sp>
      <p:sp>
        <p:nvSpPr>
          <p:cNvPr id="6" name="Content Placeholder 6">
            <a:extLst>
              <a:ext uri="{FF2B5EF4-FFF2-40B4-BE49-F238E27FC236}">
                <a16:creationId xmlns:a16="http://schemas.microsoft.com/office/drawing/2014/main" id="{6DF6DC7B-B1B7-4E6D-954D-A52DB4805FC3}"/>
              </a:ext>
            </a:extLst>
          </p:cNvPr>
          <p:cNvSpPr txBox="1">
            <a:spLocks/>
          </p:cNvSpPr>
          <p:nvPr/>
        </p:nvSpPr>
        <p:spPr>
          <a:xfrm>
            <a:off x="591543" y="1825626"/>
            <a:ext cx="11008914" cy="2330738"/>
          </a:xfrm>
          <a:prstGeom prst="rect">
            <a:avLst/>
          </a:prstGeom>
          <a:solidFill>
            <a:schemeClr val="bg2">
              <a:lumMod val="20000"/>
              <a:lumOff val="80000"/>
            </a:schemeClr>
          </a:solidFill>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dirty="0">
                <a:ea typeface="+mn-lt"/>
                <a:cs typeface="+mn-lt"/>
              </a:rPr>
              <a:t>Content covered:</a:t>
            </a:r>
          </a:p>
          <a:p>
            <a:pPr marL="457200" indent="-457200" algn="l">
              <a:buFont typeface="Arial" panose="020B0604020202020204" pitchFamily="34" charset="0"/>
              <a:buChar char="•"/>
            </a:pPr>
            <a:r>
              <a:rPr lang="en-GB" dirty="0">
                <a:ea typeface="+mn-lt"/>
                <a:cs typeface="+mn-lt"/>
              </a:rPr>
              <a:t>t</a:t>
            </a:r>
            <a:r>
              <a:rPr lang="en-GB" sz="2400" dirty="0">
                <a:ea typeface="+mn-lt"/>
                <a:cs typeface="+mn-lt"/>
              </a:rPr>
              <a:t>he techniques or approaches arising from key theories that can help to manage behaviours</a:t>
            </a:r>
          </a:p>
          <a:p>
            <a:pPr marL="457200" indent="-457200" algn="l">
              <a:buFont typeface="Arial" panose="020B0604020202020204" pitchFamily="34" charset="0"/>
              <a:buChar char="•"/>
            </a:pPr>
            <a:r>
              <a:rPr lang="en-GB" dirty="0">
                <a:ea typeface="+mn-lt"/>
                <a:cs typeface="+mn-lt"/>
              </a:rPr>
              <a:t>How techniques and approaches can be used to manage behaviours in certain conditions/situations</a:t>
            </a:r>
            <a:endParaRPr lang="en-GB" dirty="0">
              <a:solidFill>
                <a:srgbClr val="000000"/>
              </a:solidFill>
              <a:ea typeface="+mn-lt"/>
              <a:cs typeface="+mn-lt"/>
            </a:endParaRPr>
          </a:p>
          <a:p>
            <a:endParaRPr lang="en-GB" dirty="0">
              <a:cs typeface="Calibri" panose="020F0502020204030204"/>
            </a:endParaRPr>
          </a:p>
        </p:txBody>
      </p:sp>
      <p:sp>
        <p:nvSpPr>
          <p:cNvPr id="2" name="TextBox 1">
            <a:extLst>
              <a:ext uri="{FF2B5EF4-FFF2-40B4-BE49-F238E27FC236}">
                <a16:creationId xmlns:a16="http://schemas.microsoft.com/office/drawing/2014/main" id="{7A0D90D6-4265-4363-8832-D5247EC175BA}"/>
              </a:ext>
            </a:extLst>
          </p:cNvPr>
          <p:cNvSpPr txBox="1"/>
          <p:nvPr/>
        </p:nvSpPr>
        <p:spPr>
          <a:xfrm>
            <a:off x="522026" y="4849478"/>
            <a:ext cx="11008914" cy="1477328"/>
          </a:xfrm>
          <a:prstGeom prst="rect">
            <a:avLst/>
          </a:prstGeom>
          <a:noFill/>
        </p:spPr>
        <p:txBody>
          <a:bodyPr wrap="square" rtlCol="0">
            <a:spAutoFit/>
          </a:bodyPr>
          <a:lstStyle/>
          <a:p>
            <a:r>
              <a:rPr lang="en-GB" dirty="0">
                <a:solidFill>
                  <a:schemeClr val="accent1">
                    <a:lumMod val="75000"/>
                  </a:schemeClr>
                </a:solidFill>
              </a:rPr>
              <a:t>Case studies that illustrate how these techniques and approaches can be used to help manage behaviours can be found on:</a:t>
            </a:r>
          </a:p>
          <a:p>
            <a:r>
              <a:rPr lang="en-GB" dirty="0">
                <a:hlinkClick r:id="rId3"/>
              </a:rPr>
              <a:t>https://www.mind.org.uk/information-support/yourstories/</a:t>
            </a:r>
            <a:endParaRPr lang="en-GB" dirty="0"/>
          </a:p>
          <a:p>
            <a:r>
              <a:rPr lang="en-GB" dirty="0">
                <a:solidFill>
                  <a:schemeClr val="accent1">
                    <a:lumMod val="75000"/>
                  </a:schemeClr>
                </a:solidFill>
              </a:rPr>
              <a:t>and</a:t>
            </a:r>
          </a:p>
          <a:p>
            <a:r>
              <a:rPr lang="en-GB" dirty="0">
                <a:hlinkClick r:id="rId4"/>
              </a:rPr>
              <a:t>https://www.butterflyscheme.org.uk/stories/</a:t>
            </a:r>
            <a:endParaRPr lang="en-GB" dirty="0"/>
          </a:p>
        </p:txBody>
      </p:sp>
    </p:spTree>
    <p:extLst>
      <p:ext uri="{BB962C8B-B14F-4D97-AF65-F5344CB8AC3E}">
        <p14:creationId xmlns:p14="http://schemas.microsoft.com/office/powerpoint/2010/main" val="22425775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0CB8A614-BE16-4452-A7DB-662D233818F4}"/>
              </a:ext>
            </a:extLst>
          </p:cNvPr>
          <p:cNvSpPr>
            <a:spLocks noGrp="1"/>
          </p:cNvSpPr>
          <p:nvPr>
            <p:ph idx="1"/>
          </p:nvPr>
        </p:nvSpPr>
        <p:spPr>
          <a:xfrm>
            <a:off x="513278" y="1703303"/>
            <a:ext cx="11340935" cy="4424363"/>
          </a:xfrm>
        </p:spPr>
        <p:txBody>
          <a:bodyPr>
            <a:noAutofit/>
          </a:bodyPr>
          <a:lstStyle/>
          <a:p>
            <a:r>
              <a:rPr lang="en-GB" sz="2000" dirty="0"/>
              <a:t>Look at the question taken from the Unit 5 SAMs:</a:t>
            </a:r>
          </a:p>
          <a:p>
            <a:endParaRPr lang="en-GB" sz="2000" dirty="0"/>
          </a:p>
          <a:p>
            <a:r>
              <a:rPr lang="en-GB" sz="2000" i="1" dirty="0"/>
              <a:t>Marion is 68 years old and needs hip replacement surgery. She has lived with anxiety for much of her life and is refusing to go into hospital. Marion’s doctor is concerned about her health and self-esteem and has advised her to have therapy to help overcome her fears.</a:t>
            </a:r>
          </a:p>
          <a:p>
            <a:r>
              <a:rPr lang="en-GB" sz="2000" i="1" dirty="0"/>
              <a:t>Marion has decided to join a self-help group to help manage her anxiety.</a:t>
            </a:r>
          </a:p>
          <a:p>
            <a:pPr marL="355600" indent="-355600"/>
            <a:r>
              <a:rPr lang="en-GB" sz="2000" i="1" dirty="0"/>
              <a:t>1.	Describe the potential benefits of joining a self-help group to help manage anxiety. </a:t>
            </a:r>
          </a:p>
          <a:p>
            <a:r>
              <a:rPr lang="en-GB" sz="2000" i="1" dirty="0"/>
              <a:t>Marion has also decided to follow her doctor’s advice and has made an appointment to visit a counsellor who favours cognitive-behavioural therapy (CBT). </a:t>
            </a:r>
          </a:p>
          <a:p>
            <a:pPr marL="355600" indent="-355600"/>
            <a:r>
              <a:rPr lang="en-GB" sz="2000" i="1" dirty="0"/>
              <a:t>2.	Evaluate the advantages and disadvantages of cognitive-behavioural therapy (CBT) for Marion. </a:t>
            </a:r>
          </a:p>
        </p:txBody>
      </p:sp>
      <p:sp>
        <p:nvSpPr>
          <p:cNvPr id="7" name="Rectangle 6">
            <a:extLst>
              <a:ext uri="{FF2B5EF4-FFF2-40B4-BE49-F238E27FC236}">
                <a16:creationId xmlns:a16="http://schemas.microsoft.com/office/drawing/2014/main" id="{2FB849F7-EF4D-416B-85FB-CAF057AA7A75}"/>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Case studies and examination questions</a:t>
            </a:r>
          </a:p>
        </p:txBody>
      </p:sp>
    </p:spTree>
    <p:extLst>
      <p:ext uri="{BB962C8B-B14F-4D97-AF65-F5344CB8AC3E}">
        <p14:creationId xmlns:p14="http://schemas.microsoft.com/office/powerpoint/2010/main" val="3681129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Key approaches in practice</a:t>
            </a:r>
          </a:p>
        </p:txBody>
      </p:sp>
      <p:pic>
        <p:nvPicPr>
          <p:cNvPr id="6" name="Picture 4" descr="Brain, Gears, Concept, Skull, Idea">
            <a:extLst>
              <a:ext uri="{FF2B5EF4-FFF2-40B4-BE49-F238E27FC236}">
                <a16:creationId xmlns:a16="http://schemas.microsoft.com/office/drawing/2014/main" id="{8A38BD95-2894-41BD-98CA-B607E55A65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002" y="2031648"/>
            <a:ext cx="5186461" cy="405791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848BCF4-17B7-4B22-B521-BE75D46E49AD}"/>
              </a:ext>
            </a:extLst>
          </p:cNvPr>
          <p:cNvSpPr txBox="1"/>
          <p:nvPr/>
        </p:nvSpPr>
        <p:spPr>
          <a:xfrm>
            <a:off x="5433355" y="2031648"/>
            <a:ext cx="5729714" cy="3970318"/>
          </a:xfrm>
          <a:prstGeom prst="rect">
            <a:avLst/>
          </a:prstGeom>
          <a:noFill/>
        </p:spPr>
        <p:txBody>
          <a:bodyPr wrap="square" rtlCol="0">
            <a:spAutoFit/>
          </a:bodyPr>
          <a:lstStyle/>
          <a:p>
            <a:r>
              <a:rPr lang="en-GB" dirty="0">
                <a:solidFill>
                  <a:schemeClr val="accent1">
                    <a:lumMod val="75000"/>
                  </a:schemeClr>
                </a:solidFill>
              </a:rPr>
              <a:t>Many psychological theories have been proposed and  developed to explain the behaviour of individuals.</a:t>
            </a:r>
          </a:p>
          <a:p>
            <a:endParaRPr lang="en-GB" dirty="0">
              <a:solidFill>
                <a:schemeClr val="accent1">
                  <a:lumMod val="75000"/>
                </a:schemeClr>
              </a:solidFill>
            </a:endParaRPr>
          </a:p>
          <a:p>
            <a:endParaRPr lang="en-GB" dirty="0">
              <a:solidFill>
                <a:schemeClr val="accent1">
                  <a:lumMod val="75000"/>
                </a:schemeClr>
              </a:solidFill>
            </a:endParaRPr>
          </a:p>
          <a:p>
            <a:r>
              <a:rPr lang="en-GB" dirty="0">
                <a:solidFill>
                  <a:schemeClr val="accent1">
                    <a:lumMod val="75000"/>
                  </a:schemeClr>
                </a:solidFill>
              </a:rPr>
              <a:t>Professionals working in health and social care are  increasingly aware of the importance of psychology in helping individuals understand their own unique behaviour and how to resolve their issues.</a:t>
            </a:r>
          </a:p>
          <a:p>
            <a:endParaRPr lang="en-GB" dirty="0">
              <a:solidFill>
                <a:schemeClr val="accent1">
                  <a:lumMod val="75000"/>
                </a:schemeClr>
              </a:solidFill>
            </a:endParaRPr>
          </a:p>
          <a:p>
            <a:endParaRPr lang="en-GB" dirty="0">
              <a:solidFill>
                <a:schemeClr val="accent1">
                  <a:lumMod val="75000"/>
                </a:schemeClr>
              </a:solidFill>
            </a:endParaRPr>
          </a:p>
          <a:p>
            <a:r>
              <a:rPr lang="en-GB" dirty="0">
                <a:solidFill>
                  <a:schemeClr val="accent1">
                    <a:lumMod val="75000"/>
                  </a:schemeClr>
                </a:solidFill>
              </a:rPr>
              <a:t>There are many different approaches that are based on the key theories that are available to individuals to help them understand and manage their mental health and behaviour.</a:t>
            </a:r>
          </a:p>
        </p:txBody>
      </p:sp>
    </p:spTree>
    <p:extLst>
      <p:ext uri="{BB962C8B-B14F-4D97-AF65-F5344CB8AC3E}">
        <p14:creationId xmlns:p14="http://schemas.microsoft.com/office/powerpoint/2010/main" val="151339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ea typeface="+mj-lt"/>
                <a:cs typeface="+mj-lt"/>
              </a:rPr>
              <a:t>Psychodynamic approach to therapy</a:t>
            </a:r>
            <a:endParaRPr lang="en-US" sz="2800" dirty="0">
              <a:ln w="0"/>
              <a:solidFill>
                <a:schemeClr val="bg2"/>
              </a:solidFill>
            </a:endParaRPr>
          </a:p>
        </p:txBody>
      </p:sp>
      <p:sp>
        <p:nvSpPr>
          <p:cNvPr id="2" name="TextBox 1">
            <a:extLst>
              <a:ext uri="{FF2B5EF4-FFF2-40B4-BE49-F238E27FC236}">
                <a16:creationId xmlns:a16="http://schemas.microsoft.com/office/drawing/2014/main" id="{0D589A06-9E88-4D5C-8DE7-5274F200A176}"/>
              </a:ext>
            </a:extLst>
          </p:cNvPr>
          <p:cNvSpPr txBox="1"/>
          <p:nvPr/>
        </p:nvSpPr>
        <p:spPr>
          <a:xfrm>
            <a:off x="644752" y="3163136"/>
            <a:ext cx="5364162" cy="3575338"/>
          </a:xfrm>
          <a:prstGeom prst="rect">
            <a:avLst/>
          </a:prstGeom>
          <a:noFill/>
        </p:spPr>
        <p:txBody>
          <a:bodyPr wrap="square" rtlCol="0">
            <a:spAutoFit/>
          </a:bodyPr>
          <a:lstStyle/>
          <a:p>
            <a:r>
              <a:rPr lang="en-GB" sz="1800" dirty="0">
                <a:solidFill>
                  <a:schemeClr val="accent1">
                    <a:lumMod val="75000"/>
                  </a:schemeClr>
                </a:solidFill>
                <a:effectLst/>
                <a:ea typeface="Calibri" panose="020F0502020204030204" pitchFamily="34" charset="0"/>
                <a:cs typeface="Times New Roman" panose="02020603050405020304" pitchFamily="18" charset="0"/>
              </a:rPr>
              <a:t>The psychodynamic approach is based on Freud’s theory and used in therapeutic interventions </a:t>
            </a:r>
            <a:r>
              <a:rPr lang="en-GB" dirty="0">
                <a:solidFill>
                  <a:schemeClr val="accent1">
                    <a:lumMod val="75000"/>
                  </a:schemeClr>
                </a:solidFill>
                <a:ea typeface="Calibri" panose="020F0502020204030204" pitchFamily="34" charset="0"/>
                <a:cs typeface="Times New Roman" panose="02020603050405020304" pitchFamily="18" charset="0"/>
              </a:rPr>
              <a:t>such as </a:t>
            </a:r>
            <a:r>
              <a:rPr lang="en-GB" sz="1800" dirty="0">
                <a:solidFill>
                  <a:schemeClr val="accent1">
                    <a:lumMod val="75000"/>
                  </a:schemeClr>
                </a:solidFill>
                <a:effectLst/>
                <a:ea typeface="Calibri" panose="020F0502020204030204" pitchFamily="34" charset="0"/>
                <a:cs typeface="Times New Roman" panose="02020603050405020304" pitchFamily="18" charset="0"/>
              </a:rPr>
              <a:t>psychoanalysis.</a:t>
            </a:r>
          </a:p>
          <a:p>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r>
              <a:rPr lang="en-GB" dirty="0">
                <a:solidFill>
                  <a:schemeClr val="accent1">
                    <a:lumMod val="75000"/>
                  </a:schemeClr>
                </a:solidFill>
                <a:ea typeface="Times New Roman" panose="02020603050405020304" pitchFamily="18" charset="0"/>
                <a:cs typeface="Times New Roman" panose="02020603050405020304" pitchFamily="18" charset="0"/>
              </a:rPr>
              <a:t>P</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sychoanalysis </a:t>
            </a:r>
            <a:r>
              <a:rPr lang="en-GB" dirty="0">
                <a:solidFill>
                  <a:schemeClr val="accent1">
                    <a:lumMod val="75000"/>
                  </a:schemeClr>
                </a:solidFill>
                <a:ea typeface="Times New Roman" panose="02020603050405020304" pitchFamily="18" charset="0"/>
                <a:cs typeface="Times New Roman" panose="02020603050405020304" pitchFamily="18" charset="0"/>
              </a:rPr>
              <a:t>relies on  the following principles</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a:t>
            </a:r>
          </a:p>
          <a:p>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285750" lvl="0" indent="-285750" fontAlgn="base">
              <a:lnSpc>
                <a:spcPts val="1800"/>
              </a:lnSpc>
              <a:spcBef>
                <a:spcPts val="150"/>
              </a:spcBef>
              <a:spcAft>
                <a:spcPts val="450"/>
              </a:spcAft>
              <a:buFont typeface="Arial" panose="020B0604020202020204" pitchFamily="34" charset="0"/>
              <a:buChar char="•"/>
              <a:tabLst>
                <a:tab pos="457200" algn="l"/>
              </a:tabLst>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the origin of emotional difficulties and mental </a:t>
            </a:r>
            <a:r>
              <a:rPr lang="en-GB" sz="1800">
                <a:solidFill>
                  <a:schemeClr val="accent1">
                    <a:lumMod val="75000"/>
                  </a:schemeClr>
                </a:solidFill>
                <a:effectLst/>
                <a:ea typeface="Times New Roman" panose="02020603050405020304" pitchFamily="18" charset="0"/>
                <a:cs typeface="Times New Roman" panose="02020603050405020304" pitchFamily="18" charset="0"/>
              </a:rPr>
              <a:t>health is </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internal and unconscious</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marL="285750" lvl="0" indent="-285750" fontAlgn="base">
              <a:lnSpc>
                <a:spcPts val="1800"/>
              </a:lnSpc>
              <a:spcBef>
                <a:spcPts val="150"/>
              </a:spcBef>
              <a:spcAft>
                <a:spcPts val="450"/>
              </a:spcAft>
              <a:buFont typeface="Arial" panose="020B0604020202020204" pitchFamily="34" charset="0"/>
              <a:buChar char="•"/>
              <a:tabLst>
                <a:tab pos="457200" algn="l"/>
              </a:tabLst>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treatment is based on a commitment to the search of inner truth, whatever it may be</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marL="285750" lvl="0" indent="-285750" fontAlgn="base">
              <a:lnSpc>
                <a:spcPts val="1800"/>
              </a:lnSpc>
              <a:spcBef>
                <a:spcPts val="150"/>
              </a:spcBef>
              <a:spcAft>
                <a:spcPts val="450"/>
              </a:spcAft>
              <a:buFont typeface="Arial" panose="020B0604020202020204" pitchFamily="34" charset="0"/>
              <a:buChar char="•"/>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the</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 complexity of the psyche requires time in order to allow true, lasting, structural change to take place.</a:t>
            </a:r>
          </a:p>
        </p:txBody>
      </p:sp>
      <p:sp>
        <p:nvSpPr>
          <p:cNvPr id="3" name="TextBox 2">
            <a:extLst>
              <a:ext uri="{FF2B5EF4-FFF2-40B4-BE49-F238E27FC236}">
                <a16:creationId xmlns:a16="http://schemas.microsoft.com/office/drawing/2014/main" id="{E9BC86ED-1A38-4442-87F4-AFF54988B31F}"/>
              </a:ext>
            </a:extLst>
          </p:cNvPr>
          <p:cNvSpPr txBox="1"/>
          <p:nvPr/>
        </p:nvSpPr>
        <p:spPr>
          <a:xfrm>
            <a:off x="6396842" y="1233488"/>
            <a:ext cx="5067277" cy="4734629"/>
          </a:xfrm>
          <a:prstGeom prst="rect">
            <a:avLst/>
          </a:prstGeom>
          <a:noFill/>
        </p:spPr>
        <p:txBody>
          <a:bodyPr wrap="square" rtlCol="0">
            <a:spAutoFit/>
          </a:bodyPr>
          <a:lstStyle/>
          <a:p>
            <a:pPr fontAlgn="base">
              <a:lnSpc>
                <a:spcPts val="1800"/>
              </a:lnSpc>
              <a:spcAft>
                <a:spcPts val="1500"/>
              </a:spcAft>
            </a:pP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fontAlgn="base">
              <a:lnSpc>
                <a:spcPts val="1800"/>
              </a:lnSpc>
              <a:spcAft>
                <a:spcPts val="1500"/>
              </a:spcAft>
            </a:pPr>
            <a:r>
              <a:rPr lang="en-GB" dirty="0">
                <a:solidFill>
                  <a:schemeClr val="accent1">
                    <a:lumMod val="75000"/>
                  </a:schemeClr>
                </a:solidFill>
                <a:ea typeface="Times New Roman" panose="02020603050405020304" pitchFamily="18" charset="0"/>
                <a:cs typeface="Times New Roman" panose="02020603050405020304" pitchFamily="18" charset="0"/>
              </a:rPr>
              <a:t>Individuals </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who are able to benefit the most from psychoanalysis are those who:</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fontAlgn="base">
              <a:lnSpc>
                <a:spcPts val="1800"/>
              </a:lnSpc>
              <a:spcBef>
                <a:spcPts val="150"/>
              </a:spcBef>
              <a:spcAft>
                <a:spcPts val="1200"/>
              </a:spcAft>
              <a:buFont typeface="Arial" panose="020B0604020202020204" pitchFamily="34" charset="0"/>
              <a:buChar char="•"/>
              <a:tabLst>
                <a:tab pos="457200" algn="l"/>
              </a:tabLst>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are willing to accept the possibility that they may not know certain aspects of themselves</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fontAlgn="base">
              <a:lnSpc>
                <a:spcPts val="1800"/>
              </a:lnSpc>
              <a:spcBef>
                <a:spcPts val="150"/>
              </a:spcBef>
              <a:spcAft>
                <a:spcPts val="1200"/>
              </a:spcAft>
              <a:buFont typeface="Arial" panose="020B0604020202020204" pitchFamily="34" charset="0"/>
              <a:buChar char="•"/>
              <a:tabLst>
                <a:tab pos="457200" algn="l"/>
              </a:tabLst>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are  honest with themselves and with others, and have the courage to face the truth, even if it isn’t always pleasant, because they understand that it is only through knowing it that they can help themselves</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fontAlgn="base">
              <a:lnSpc>
                <a:spcPts val="1800"/>
              </a:lnSpc>
              <a:spcBef>
                <a:spcPts val="150"/>
              </a:spcBef>
              <a:spcAft>
                <a:spcPts val="450"/>
              </a:spcAft>
              <a:buFont typeface="Arial" panose="020B0604020202020204" pitchFamily="34" charset="0"/>
              <a:buChar char="•"/>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u</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nderstand that change takes time</a:t>
            </a:r>
            <a:r>
              <a:rPr lang="en-GB" dirty="0">
                <a:solidFill>
                  <a:schemeClr val="accent1">
                    <a:lumMod val="75000"/>
                  </a:schemeClr>
                </a:solidFill>
                <a:ea typeface="Times New Roman" panose="02020603050405020304" pitchFamily="18" charset="0"/>
                <a:cs typeface="Times New Roman" panose="02020603050405020304" pitchFamily="18" charset="0"/>
              </a:rPr>
              <a:t>.</a:t>
            </a:r>
          </a:p>
          <a:p>
            <a:pPr lvl="0" fontAlgn="base">
              <a:lnSpc>
                <a:spcPts val="1800"/>
              </a:lnSpc>
              <a:spcBef>
                <a:spcPts val="150"/>
              </a:spcBef>
              <a:spcAft>
                <a:spcPts val="450"/>
              </a:spcAft>
              <a:tabLst>
                <a:tab pos="457200" algn="l"/>
              </a:tabLst>
            </a:pP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lvl="0" fontAlgn="base">
              <a:lnSpc>
                <a:spcPts val="1800"/>
              </a:lnSpc>
              <a:spcBef>
                <a:spcPts val="150"/>
              </a:spcBef>
              <a:spcAft>
                <a:spcPts val="450"/>
              </a:spcAft>
              <a:tabLst>
                <a:tab pos="457200" algn="l"/>
              </a:tabLst>
            </a:pPr>
            <a:r>
              <a:rPr lang="en-GB" sz="1800" dirty="0">
                <a:solidFill>
                  <a:schemeClr val="accent1">
                    <a:lumMod val="75000"/>
                  </a:schemeClr>
                </a:solidFill>
                <a:effectLst/>
                <a:ea typeface="Calibri" panose="020F0502020204030204" pitchFamily="34" charset="0"/>
                <a:cs typeface="Times New Roman" panose="02020603050405020304" pitchFamily="18" charset="0"/>
              </a:rPr>
              <a:t>Psychoanalysis is an approach that is used to deal with anxiety, emotional problems, relationship problems and treatment for some mental health conditions</a:t>
            </a:r>
            <a:r>
              <a:rPr lang="en-GB" dirty="0">
                <a:solidFill>
                  <a:schemeClr val="accent1">
                    <a:lumMod val="75000"/>
                  </a:schemeClr>
                </a:solidFill>
                <a:ea typeface="Calibri" panose="020F0502020204030204" pitchFamily="34" charset="0"/>
                <a:cs typeface="Times New Roman" panose="02020603050405020304" pitchFamily="18" charset="0"/>
              </a:rPr>
              <a:t>.</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11" name="Picture 2" descr="Sigmund Freud, Freud, Psychoanalysis">
            <a:extLst>
              <a:ext uri="{FF2B5EF4-FFF2-40B4-BE49-F238E27FC236}">
                <a16:creationId xmlns:a16="http://schemas.microsoft.com/office/drawing/2014/main" id="{038915C7-B98A-48A7-A6C9-61DAE23C27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9394" y="1405482"/>
            <a:ext cx="1277992" cy="1638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5700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ea typeface="+mj-lt"/>
                <a:cs typeface="+mj-lt"/>
              </a:rPr>
              <a:t>Humanistic approach to therapy</a:t>
            </a:r>
            <a:endParaRPr lang="en-US" sz="2800" dirty="0">
              <a:ln w="0"/>
              <a:solidFill>
                <a:schemeClr val="bg2"/>
              </a:solidFill>
            </a:endParaRPr>
          </a:p>
        </p:txBody>
      </p:sp>
      <p:sp>
        <p:nvSpPr>
          <p:cNvPr id="2" name="TextBox 1">
            <a:extLst>
              <a:ext uri="{FF2B5EF4-FFF2-40B4-BE49-F238E27FC236}">
                <a16:creationId xmlns:a16="http://schemas.microsoft.com/office/drawing/2014/main" id="{B8306A63-9DC0-4BFA-B61B-0F2C6194216C}"/>
              </a:ext>
            </a:extLst>
          </p:cNvPr>
          <p:cNvSpPr txBox="1"/>
          <p:nvPr/>
        </p:nvSpPr>
        <p:spPr>
          <a:xfrm>
            <a:off x="522026" y="3732257"/>
            <a:ext cx="4841543" cy="2862322"/>
          </a:xfrm>
          <a:prstGeom prst="rect">
            <a:avLst/>
          </a:prstGeom>
          <a:noFill/>
        </p:spPr>
        <p:txBody>
          <a:bodyPr wrap="square" rtlCol="0">
            <a:spAutoFit/>
          </a:bodyPr>
          <a:lstStyle/>
          <a:p>
            <a:r>
              <a:rPr lang="en-GB" dirty="0">
                <a:solidFill>
                  <a:schemeClr val="accent1">
                    <a:lumMod val="75000"/>
                  </a:schemeClr>
                </a:solidFill>
                <a:ea typeface="Calibri" panose="020F0502020204030204" pitchFamily="34" charset="0"/>
                <a:cs typeface="Times New Roman" panose="02020603050405020304" pitchFamily="18" charset="0"/>
              </a:rPr>
              <a:t>The humanistic approach is based on the theories of Maslow and Rogers and </a:t>
            </a:r>
            <a:r>
              <a:rPr lang="en-GB" sz="1800" dirty="0">
                <a:solidFill>
                  <a:schemeClr val="accent1">
                    <a:lumMod val="75000"/>
                  </a:schemeClr>
                </a:solidFill>
                <a:effectLst/>
                <a:ea typeface="Calibri" panose="020F0502020204030204" pitchFamily="34" charset="0"/>
                <a:cs typeface="Times New Roman" panose="02020603050405020304" pitchFamily="18" charset="0"/>
              </a:rPr>
              <a:t>recognises and assesses individual needs to provide </a:t>
            </a:r>
            <a:r>
              <a:rPr lang="en-GB" sz="1800" b="1" dirty="0">
                <a:solidFill>
                  <a:schemeClr val="accent1">
                    <a:lumMod val="75000"/>
                  </a:schemeClr>
                </a:solidFill>
                <a:effectLst/>
                <a:ea typeface="Calibri" panose="020F0502020204030204" pitchFamily="34" charset="0"/>
                <a:cs typeface="Times New Roman" panose="02020603050405020304" pitchFamily="18" charset="0"/>
              </a:rPr>
              <a:t>person-centred therapy. </a:t>
            </a:r>
          </a:p>
          <a:p>
            <a:endParaRPr lang="en-GB" sz="1800" b="1" dirty="0">
              <a:solidFill>
                <a:schemeClr val="accent1">
                  <a:lumMod val="75000"/>
                </a:schemeClr>
              </a:solidFill>
              <a:effectLst/>
              <a:ea typeface="Calibri" panose="020F0502020204030204" pitchFamily="34" charset="0"/>
              <a:cs typeface="Times New Roman" panose="02020603050405020304" pitchFamily="18" charset="0"/>
            </a:endParaRPr>
          </a:p>
          <a:p>
            <a:r>
              <a:rPr lang="en-GB" sz="1800" dirty="0">
                <a:solidFill>
                  <a:schemeClr val="accent1">
                    <a:lumMod val="75000"/>
                  </a:schemeClr>
                </a:solidFill>
                <a:effectLst/>
                <a:ea typeface="Calibri" panose="020F0502020204030204" pitchFamily="34" charset="0"/>
                <a:cs typeface="Times New Roman" panose="02020603050405020304" pitchFamily="18" charset="0"/>
              </a:rPr>
              <a:t>Person-centred therapy/counselling deals with the ways in which individuals perceive themselves consciously, rather than how a counsellor can interpret their unconscious thoughts or ideas.</a:t>
            </a:r>
          </a:p>
        </p:txBody>
      </p:sp>
      <p:sp>
        <p:nvSpPr>
          <p:cNvPr id="8" name="TextBox 7">
            <a:extLst>
              <a:ext uri="{FF2B5EF4-FFF2-40B4-BE49-F238E27FC236}">
                <a16:creationId xmlns:a16="http://schemas.microsoft.com/office/drawing/2014/main" id="{5027452B-2BF8-45DE-96CE-15ACA9CEF74C}"/>
              </a:ext>
            </a:extLst>
          </p:cNvPr>
          <p:cNvSpPr txBox="1"/>
          <p:nvPr/>
        </p:nvSpPr>
        <p:spPr>
          <a:xfrm>
            <a:off x="5664200" y="1701713"/>
            <a:ext cx="6093724" cy="4462184"/>
          </a:xfrm>
          <a:prstGeom prst="rect">
            <a:avLst/>
          </a:prstGeom>
          <a:noFill/>
        </p:spPr>
        <p:txBody>
          <a:bodyPr wrap="square">
            <a:spAutoFit/>
          </a:bodyPr>
          <a:lstStyle/>
          <a:p>
            <a:pPr>
              <a:lnSpc>
                <a:spcPct val="107000"/>
              </a:lnSpc>
              <a:spcAft>
                <a:spcPts val="1200"/>
              </a:spcAft>
            </a:pPr>
            <a:r>
              <a:rPr lang="en-GB" dirty="0">
                <a:solidFill>
                  <a:schemeClr val="accent1">
                    <a:lumMod val="75000"/>
                  </a:schemeClr>
                </a:solidFill>
                <a:effectLst/>
                <a:ea typeface="Times New Roman" panose="02020603050405020304" pitchFamily="18" charset="0"/>
                <a:cs typeface="Times New Roman" panose="02020603050405020304" pitchFamily="18" charset="0"/>
              </a:rPr>
              <a:t>Key features of the Person-Centred Approach are the core conditions of:</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1200"/>
              </a:spcAft>
              <a:buSzPts val="1000"/>
              <a:buFont typeface="Symbol" panose="05050102010706020507" pitchFamily="18" charset="2"/>
              <a:buChar char=""/>
              <a:tabLst>
                <a:tab pos="457200" algn="l"/>
              </a:tabLst>
            </a:pPr>
            <a:r>
              <a:rPr lang="en-GB" b="1" dirty="0">
                <a:solidFill>
                  <a:schemeClr val="accent1">
                    <a:lumMod val="75000"/>
                  </a:schemeClr>
                </a:solidFill>
                <a:effectLst/>
                <a:ea typeface="Times New Roman" panose="02020603050405020304" pitchFamily="18" charset="0"/>
                <a:cs typeface="Times New Roman" panose="02020603050405020304" pitchFamily="18" charset="0"/>
              </a:rPr>
              <a:t>Empathy</a:t>
            </a:r>
            <a:r>
              <a:rPr lang="en-GB" dirty="0">
                <a:solidFill>
                  <a:schemeClr val="accent1">
                    <a:lumMod val="75000"/>
                  </a:schemeClr>
                </a:solidFill>
                <a:effectLst/>
                <a:ea typeface="Times New Roman" panose="02020603050405020304" pitchFamily="18" charset="0"/>
                <a:cs typeface="Times New Roman" panose="02020603050405020304" pitchFamily="18" charset="0"/>
              </a:rPr>
              <a:t> (the counsellor trying to understand the </a:t>
            </a:r>
            <a:r>
              <a:rPr lang="en-GB" dirty="0">
                <a:solidFill>
                  <a:schemeClr val="accent1">
                    <a:lumMod val="75000"/>
                  </a:schemeClr>
                </a:solidFill>
                <a:ea typeface="Times New Roman" panose="02020603050405020304" pitchFamily="18" charset="0"/>
                <a:cs typeface="Times New Roman" panose="02020603050405020304" pitchFamily="18" charset="0"/>
              </a:rPr>
              <a:t>individual</a:t>
            </a:r>
            <a:r>
              <a:rPr lang="en-GB" dirty="0">
                <a:solidFill>
                  <a:schemeClr val="accent1">
                    <a:lumMod val="75000"/>
                  </a:schemeClr>
                </a:solidFill>
                <a:effectLst/>
                <a:ea typeface="Times New Roman" panose="02020603050405020304" pitchFamily="18" charset="0"/>
                <a:cs typeface="Times New Roman" panose="02020603050405020304" pitchFamily="18" charset="0"/>
              </a:rPr>
              <a:t>'s point of view)</a:t>
            </a:r>
          </a:p>
          <a:p>
            <a:pPr marL="342900" lvl="0" indent="-342900">
              <a:lnSpc>
                <a:spcPct val="107000"/>
              </a:lnSpc>
              <a:spcAft>
                <a:spcPts val="1200"/>
              </a:spcAft>
              <a:buSzPts val="1000"/>
              <a:buFont typeface="Symbol" panose="05050102010706020507" pitchFamily="18" charset="2"/>
              <a:buChar char=""/>
              <a:tabLst>
                <a:tab pos="457200" algn="l"/>
              </a:tabLst>
            </a:pPr>
            <a:r>
              <a:rPr lang="en-GB" b="1" dirty="0">
                <a:solidFill>
                  <a:schemeClr val="accent1">
                    <a:lumMod val="75000"/>
                  </a:schemeClr>
                </a:solidFill>
                <a:effectLst/>
                <a:ea typeface="Times New Roman" panose="02020603050405020304" pitchFamily="18" charset="0"/>
                <a:cs typeface="Times New Roman" panose="02020603050405020304" pitchFamily="18" charset="0"/>
              </a:rPr>
              <a:t>Congruence</a:t>
            </a:r>
            <a:r>
              <a:rPr lang="en-GB" dirty="0">
                <a:solidFill>
                  <a:schemeClr val="accent1">
                    <a:lumMod val="75000"/>
                  </a:schemeClr>
                </a:solidFill>
                <a:effectLst/>
                <a:ea typeface="Times New Roman" panose="02020603050405020304" pitchFamily="18" charset="0"/>
                <a:cs typeface="Times New Roman" panose="02020603050405020304" pitchFamily="18" charset="0"/>
              </a:rPr>
              <a:t> (the counsellor being a genuine person and being accepted as such)</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300"/>
              </a:spcAft>
              <a:buSzPts val="1000"/>
              <a:buFont typeface="Symbol" panose="05050102010706020507" pitchFamily="18" charset="2"/>
              <a:buChar char=""/>
              <a:tabLst>
                <a:tab pos="457200" algn="l"/>
              </a:tabLst>
            </a:pPr>
            <a:r>
              <a:rPr lang="en-GB" b="1" dirty="0">
                <a:solidFill>
                  <a:schemeClr val="accent1">
                    <a:lumMod val="75000"/>
                  </a:schemeClr>
                </a:solidFill>
                <a:effectLst/>
                <a:ea typeface="Times New Roman" panose="02020603050405020304" pitchFamily="18" charset="0"/>
                <a:cs typeface="Times New Roman" panose="02020603050405020304" pitchFamily="18" charset="0"/>
              </a:rPr>
              <a:t>Unconditional positive regard </a:t>
            </a:r>
            <a:r>
              <a:rPr lang="en-GB" dirty="0">
                <a:solidFill>
                  <a:schemeClr val="accent1">
                    <a:lumMod val="75000"/>
                  </a:schemeClr>
                </a:solidFill>
                <a:effectLst/>
                <a:ea typeface="Times New Roman" panose="02020603050405020304" pitchFamily="18" charset="0"/>
                <a:cs typeface="Times New Roman" panose="02020603050405020304" pitchFamily="18" charset="0"/>
              </a:rPr>
              <a:t>(the counsellor being non-judgemental towards the individual).</a:t>
            </a:r>
          </a:p>
          <a:p>
            <a:pPr marL="342900" lvl="0" indent="-342900">
              <a:lnSpc>
                <a:spcPct val="107000"/>
              </a:lnSpc>
              <a:spcAft>
                <a:spcPts val="300"/>
              </a:spcAft>
              <a:buSzPts val="1000"/>
              <a:buFont typeface="Symbol" panose="05050102010706020507" pitchFamily="18" charset="2"/>
              <a:buChar char=""/>
              <a:tabLst>
                <a:tab pos="457200" algn="l"/>
              </a:tabLst>
            </a:pP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a:lnSpc>
                <a:spcPct val="107000"/>
              </a:lnSpc>
              <a:spcAft>
                <a:spcPts val="80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Humanistic </a:t>
            </a:r>
            <a:r>
              <a:rPr lang="en-GB" dirty="0">
                <a:solidFill>
                  <a:schemeClr val="accent1">
                    <a:lumMod val="75000"/>
                  </a:schemeClr>
                </a:solidFill>
                <a:ea typeface="Calibri" panose="020F0502020204030204" pitchFamily="34" charset="0"/>
                <a:cs typeface="Times New Roman" panose="02020603050405020304" pitchFamily="18" charset="0"/>
              </a:rPr>
              <a:t>counselling is </a:t>
            </a:r>
            <a:r>
              <a:rPr lang="en-GB" sz="1800" dirty="0">
                <a:solidFill>
                  <a:schemeClr val="accent1">
                    <a:lumMod val="75000"/>
                  </a:schemeClr>
                </a:solidFill>
                <a:effectLst/>
                <a:ea typeface="Calibri" panose="020F0502020204030204" pitchFamily="34" charset="0"/>
                <a:cs typeface="Times New Roman" panose="02020603050405020304" pitchFamily="18" charset="0"/>
              </a:rPr>
              <a:t>most effective for individuals who are experiencing situational stressors, depression, and anxiety or who are working through issues related to personality disorders.</a:t>
            </a:r>
          </a:p>
        </p:txBody>
      </p:sp>
      <p:pic>
        <p:nvPicPr>
          <p:cNvPr id="11" name="Picture 2" descr="Eye, Eyelashes, Eyebrow, Close-Up, Iris, Human Eye">
            <a:extLst>
              <a:ext uri="{FF2B5EF4-FFF2-40B4-BE49-F238E27FC236}">
                <a16:creationId xmlns:a16="http://schemas.microsoft.com/office/drawing/2014/main" id="{9E77EBB7-5AAD-4891-9218-2E8D018E74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7099" y="1368678"/>
            <a:ext cx="3239097" cy="215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9152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ea typeface="+mj-lt"/>
                <a:cs typeface="+mj-lt"/>
              </a:rPr>
              <a:t>Egan’s ‘</a:t>
            </a:r>
            <a:r>
              <a:rPr lang="en-US" sz="2800" i="1" dirty="0">
                <a:ln w="0"/>
                <a:solidFill>
                  <a:schemeClr val="bg2"/>
                </a:solidFill>
                <a:ea typeface="+mj-lt"/>
                <a:cs typeface="+mj-lt"/>
              </a:rPr>
              <a:t>Skilled Helper’ </a:t>
            </a:r>
            <a:r>
              <a:rPr lang="en-US" sz="2800" dirty="0">
                <a:ln w="0"/>
                <a:solidFill>
                  <a:schemeClr val="bg2"/>
                </a:solidFill>
                <a:ea typeface="+mj-lt"/>
                <a:cs typeface="+mj-lt"/>
              </a:rPr>
              <a:t>model</a:t>
            </a:r>
            <a:endParaRPr lang="en-US" sz="2800" dirty="0">
              <a:ln w="0"/>
              <a:solidFill>
                <a:schemeClr val="bg2"/>
              </a:solidFill>
            </a:endParaRPr>
          </a:p>
        </p:txBody>
      </p:sp>
      <p:sp>
        <p:nvSpPr>
          <p:cNvPr id="2" name="TextBox 1">
            <a:extLst>
              <a:ext uri="{FF2B5EF4-FFF2-40B4-BE49-F238E27FC236}">
                <a16:creationId xmlns:a16="http://schemas.microsoft.com/office/drawing/2014/main" id="{B8306A63-9DC0-4BFA-B61B-0F2C6194216C}"/>
              </a:ext>
            </a:extLst>
          </p:cNvPr>
          <p:cNvSpPr txBox="1"/>
          <p:nvPr/>
        </p:nvSpPr>
        <p:spPr>
          <a:xfrm>
            <a:off x="522026" y="3941763"/>
            <a:ext cx="4841543" cy="2828980"/>
          </a:xfrm>
          <a:prstGeom prst="rect">
            <a:avLst/>
          </a:prstGeom>
          <a:noFill/>
        </p:spPr>
        <p:txBody>
          <a:bodyPr wrap="square" rtlCol="0">
            <a:spAutoFit/>
          </a:bodyPr>
          <a:lstStyle/>
          <a:p>
            <a:pPr fontAlgn="base">
              <a:spcAft>
                <a:spcPts val="1920"/>
              </a:spcAft>
            </a:pPr>
            <a:r>
              <a:rPr lang="en-GB" sz="1800" dirty="0">
                <a:solidFill>
                  <a:schemeClr val="accent1">
                    <a:lumMod val="75000"/>
                  </a:schemeClr>
                </a:solidFill>
                <a:effectLst/>
                <a:ea typeface="Times New Roman" panose="02020603050405020304" pitchFamily="18" charset="0"/>
              </a:rPr>
              <a:t>This is a three-stage model framework used a lot in counselling or coaching situations to  achieve lasting change, empower individuals to manage  problems more effectively and develop opportunities.</a:t>
            </a:r>
          </a:p>
          <a:p>
            <a:pPr fontAlgn="base">
              <a:spcAft>
                <a:spcPts val="1920"/>
              </a:spcAft>
            </a:pPr>
            <a:r>
              <a:rPr lang="en-GB" sz="1800" dirty="0">
                <a:solidFill>
                  <a:schemeClr val="accent1">
                    <a:lumMod val="75000"/>
                  </a:schemeClr>
                </a:solidFill>
                <a:effectLst/>
                <a:latin typeface="Arial" panose="020B0604020202020204" pitchFamily="34" charset="0"/>
                <a:ea typeface="Times New Roman" panose="02020603050405020304" pitchFamily="18" charset="0"/>
              </a:rPr>
              <a:t>It shares some characteristics of the cognitive-behavioural approach and </a:t>
            </a:r>
            <a:r>
              <a:rPr lang="en-GB" dirty="0">
                <a:solidFill>
                  <a:schemeClr val="accent1">
                    <a:lumMod val="75000"/>
                  </a:schemeClr>
                </a:solidFill>
                <a:latin typeface="Arial" panose="020B0604020202020204" pitchFamily="34" charset="0"/>
                <a:ea typeface="Times New Roman" panose="02020603050405020304" pitchFamily="18" charset="0"/>
              </a:rPr>
              <a:t>uses Rogers’s</a:t>
            </a:r>
            <a:r>
              <a:rPr lang="en-GB" sz="1800" dirty="0">
                <a:solidFill>
                  <a:schemeClr val="accent1">
                    <a:lumMod val="75000"/>
                  </a:schemeClr>
                </a:solidFill>
                <a:effectLst/>
                <a:latin typeface="Arial" panose="020B0604020202020204" pitchFamily="34" charset="0"/>
                <a:ea typeface="Times New Roman" panose="02020603050405020304" pitchFamily="18" charset="0"/>
              </a:rPr>
              <a:t> core conditions of the person-centred approach</a:t>
            </a:r>
            <a:r>
              <a:rPr lang="en-GB" dirty="0">
                <a:solidFill>
                  <a:schemeClr val="accent1">
                    <a:lumMod val="75000"/>
                  </a:schemeClr>
                </a:solidFill>
                <a:latin typeface="Arial" panose="020B0604020202020204" pitchFamily="34" charset="0"/>
                <a:ea typeface="Times New Roman" panose="02020603050405020304" pitchFamily="18" charset="0"/>
              </a:rPr>
              <a:t>.</a:t>
            </a:r>
            <a:endParaRPr lang="en-GB" sz="1800" dirty="0">
              <a:solidFill>
                <a:schemeClr val="accent1">
                  <a:lumMod val="75000"/>
                </a:schemeClr>
              </a:solidFill>
              <a:effectLst/>
              <a:latin typeface="Arial" panose="020B0604020202020204" pitchFamily="34" charset="0"/>
              <a:ea typeface="Times New Roman" panose="02020603050405020304" pitchFamily="18" charset="0"/>
            </a:endParaRPr>
          </a:p>
        </p:txBody>
      </p:sp>
      <p:sp>
        <p:nvSpPr>
          <p:cNvPr id="8" name="TextBox 7">
            <a:extLst>
              <a:ext uri="{FF2B5EF4-FFF2-40B4-BE49-F238E27FC236}">
                <a16:creationId xmlns:a16="http://schemas.microsoft.com/office/drawing/2014/main" id="{5027452B-2BF8-45DE-96CE-15ACA9CEF74C}"/>
              </a:ext>
            </a:extLst>
          </p:cNvPr>
          <p:cNvSpPr txBox="1"/>
          <p:nvPr/>
        </p:nvSpPr>
        <p:spPr>
          <a:xfrm>
            <a:off x="5777601" y="1316675"/>
            <a:ext cx="6093724" cy="5419432"/>
          </a:xfrm>
          <a:prstGeom prst="rect">
            <a:avLst/>
          </a:prstGeom>
          <a:noFill/>
        </p:spPr>
        <p:txBody>
          <a:bodyPr wrap="square">
            <a:spAutoFit/>
          </a:bodyPr>
          <a:lstStyle/>
          <a:p>
            <a:pPr fontAlgn="base">
              <a:spcAft>
                <a:spcPts val="1920"/>
              </a:spcAft>
            </a:pPr>
            <a:r>
              <a:rPr lang="en-GB" sz="1800" dirty="0">
                <a:solidFill>
                  <a:schemeClr val="accent1">
                    <a:lumMod val="75000"/>
                  </a:schemeClr>
                </a:solidFill>
                <a:effectLst/>
                <a:ea typeface="Times New Roman" panose="02020603050405020304" pitchFamily="18" charset="0"/>
              </a:rPr>
              <a:t>Individuals are empowered to set their own agenda, enabling them to move towards outcomes which they choose and value.</a:t>
            </a:r>
            <a:endParaRPr lang="en-GB" dirty="0">
              <a:solidFill>
                <a:schemeClr val="accent1">
                  <a:lumMod val="75000"/>
                </a:schemeClr>
              </a:solidFill>
              <a:ea typeface="Times New Roman" panose="02020603050405020304" pitchFamily="18" charset="0"/>
            </a:endParaRPr>
          </a:p>
          <a:p>
            <a:pPr fontAlgn="base">
              <a:spcAft>
                <a:spcPts val="1200"/>
              </a:spcAft>
            </a:pPr>
            <a:r>
              <a:rPr lang="en-GB" sz="1800" dirty="0">
                <a:solidFill>
                  <a:schemeClr val="accent1">
                    <a:lumMod val="75000"/>
                  </a:schemeClr>
                </a:solidFill>
                <a:effectLst/>
                <a:ea typeface="Times New Roman" panose="02020603050405020304" pitchFamily="18" charset="0"/>
              </a:rPr>
              <a:t>The goals of the model </a:t>
            </a:r>
            <a:r>
              <a:rPr lang="en-GB" dirty="0">
                <a:solidFill>
                  <a:schemeClr val="accent1">
                    <a:lumMod val="75000"/>
                  </a:schemeClr>
                </a:solidFill>
                <a:ea typeface="Times New Roman" panose="02020603050405020304" pitchFamily="18" charset="0"/>
              </a:rPr>
              <a:t>are</a:t>
            </a:r>
            <a:r>
              <a:rPr lang="en-GB" sz="1800" dirty="0">
                <a:solidFill>
                  <a:schemeClr val="accent1">
                    <a:lumMod val="75000"/>
                  </a:schemeClr>
                </a:solidFill>
                <a:effectLst/>
                <a:ea typeface="Times New Roman" panose="02020603050405020304" pitchFamily="18" charset="0"/>
              </a:rPr>
              <a:t> to help individuals to: </a:t>
            </a:r>
          </a:p>
          <a:p>
            <a:pPr marL="285750" indent="-285750" fontAlgn="base">
              <a:spcAft>
                <a:spcPts val="1200"/>
              </a:spcAft>
              <a:buFont typeface="Arial" panose="020B0604020202020204" pitchFamily="34" charset="0"/>
              <a:buChar char="•"/>
            </a:pPr>
            <a:r>
              <a:rPr lang="en-GB" sz="1800" dirty="0">
                <a:solidFill>
                  <a:schemeClr val="accent1">
                    <a:lumMod val="75000"/>
                  </a:schemeClr>
                </a:solidFill>
                <a:effectLst/>
                <a:ea typeface="Times New Roman" panose="02020603050405020304" pitchFamily="18" charset="0"/>
              </a:rPr>
              <a:t>manage their problems in living more effectively </a:t>
            </a:r>
          </a:p>
          <a:p>
            <a:pPr marL="285750" indent="-285750" fontAlgn="base">
              <a:spcAft>
                <a:spcPts val="1920"/>
              </a:spcAft>
              <a:buFont typeface="Arial" panose="020B0604020202020204" pitchFamily="34" charset="0"/>
              <a:buChar char="•"/>
            </a:pPr>
            <a:r>
              <a:rPr lang="en-GB" sz="1800" dirty="0">
                <a:solidFill>
                  <a:schemeClr val="accent1">
                    <a:lumMod val="75000"/>
                  </a:schemeClr>
                </a:solidFill>
                <a:effectLst/>
                <a:ea typeface="Times New Roman" panose="02020603050405020304" pitchFamily="18" charset="0"/>
              </a:rPr>
              <a:t>develop unused opportunities more fully</a:t>
            </a:r>
          </a:p>
          <a:p>
            <a:pPr marL="285750" indent="-285750" fontAlgn="base">
              <a:spcAft>
                <a:spcPts val="1920"/>
              </a:spcAft>
              <a:buFont typeface="Arial" panose="020B0604020202020204" pitchFamily="34" charset="0"/>
              <a:buChar char="•"/>
            </a:pPr>
            <a:r>
              <a:rPr lang="en-GB" sz="1800" dirty="0">
                <a:solidFill>
                  <a:schemeClr val="accent1">
                    <a:lumMod val="75000"/>
                  </a:schemeClr>
                </a:solidFill>
                <a:effectLst/>
                <a:ea typeface="Times New Roman" panose="02020603050405020304" pitchFamily="18" charset="0"/>
              </a:rPr>
              <a:t>help people become better at helping themselves in their everyday lives.</a:t>
            </a:r>
          </a:p>
          <a:p>
            <a:pPr>
              <a:spcAft>
                <a:spcPts val="800"/>
              </a:spcAft>
            </a:pPr>
            <a:r>
              <a:rPr lang="en-GB" dirty="0">
                <a:solidFill>
                  <a:schemeClr val="accent1">
                    <a:lumMod val="75000"/>
                  </a:schemeClr>
                </a:solidFill>
                <a:ea typeface="Times New Roman" panose="02020603050405020304" pitchFamily="18" charset="0"/>
                <a:cs typeface="Arial" panose="020B0604020202020204" pitchFamily="34" charset="0"/>
              </a:rPr>
              <a:t>The</a:t>
            </a:r>
            <a:r>
              <a:rPr lang="en-GB" sz="1800" dirty="0">
                <a:solidFill>
                  <a:schemeClr val="accent1">
                    <a:lumMod val="75000"/>
                  </a:schemeClr>
                </a:solidFill>
                <a:effectLst/>
                <a:ea typeface="Times New Roman" panose="02020603050405020304" pitchFamily="18" charset="0"/>
                <a:cs typeface="Arial" panose="020B0604020202020204" pitchFamily="34" charset="0"/>
              </a:rPr>
              <a:t> framework has three stages </a:t>
            </a:r>
          </a:p>
          <a:p>
            <a:pPr marL="355600" indent="-355600" fontAlgn="base">
              <a:spcAft>
                <a:spcPts val="1200"/>
              </a:spcAft>
            </a:pPr>
            <a:r>
              <a:rPr lang="en-GB" dirty="0">
                <a:solidFill>
                  <a:schemeClr val="accent1">
                    <a:lumMod val="75000"/>
                  </a:schemeClr>
                </a:solidFill>
                <a:ea typeface="Times New Roman" panose="02020603050405020304" pitchFamily="18" charset="0"/>
              </a:rPr>
              <a:t>1.	</a:t>
            </a:r>
            <a:r>
              <a:rPr lang="en-GB" b="1" dirty="0">
                <a:solidFill>
                  <a:schemeClr val="accent1">
                    <a:lumMod val="75000"/>
                  </a:schemeClr>
                </a:solidFill>
                <a:ea typeface="Times New Roman" panose="02020603050405020304" pitchFamily="18" charset="0"/>
              </a:rPr>
              <a:t>E</a:t>
            </a:r>
            <a:r>
              <a:rPr lang="en-GB" sz="1800" b="1" dirty="0">
                <a:solidFill>
                  <a:schemeClr val="accent1">
                    <a:lumMod val="75000"/>
                  </a:schemeClr>
                </a:solidFill>
                <a:effectLst/>
                <a:ea typeface="Times New Roman" panose="02020603050405020304" pitchFamily="18" charset="0"/>
              </a:rPr>
              <a:t>xploration</a:t>
            </a:r>
            <a:r>
              <a:rPr lang="en-GB" b="1" dirty="0">
                <a:solidFill>
                  <a:schemeClr val="accent1">
                    <a:lumMod val="75000"/>
                  </a:schemeClr>
                </a:solidFill>
                <a:ea typeface="Times New Roman" panose="02020603050405020304" pitchFamily="18" charset="0"/>
              </a:rPr>
              <a:t> - </a:t>
            </a:r>
            <a:r>
              <a:rPr lang="en-GB" sz="1800" dirty="0">
                <a:solidFill>
                  <a:schemeClr val="accent1">
                    <a:lumMod val="75000"/>
                  </a:schemeClr>
                </a:solidFill>
                <a:effectLst/>
                <a:ea typeface="Times New Roman" panose="02020603050405020304" pitchFamily="18" charset="0"/>
              </a:rPr>
              <a:t>involves helping individuals examine their thoughts and feelings. </a:t>
            </a:r>
            <a:endParaRPr lang="en-GB" dirty="0">
              <a:solidFill>
                <a:schemeClr val="accent1">
                  <a:lumMod val="75000"/>
                </a:schemeClr>
              </a:solidFill>
              <a:ea typeface="Times New Roman" panose="02020603050405020304" pitchFamily="18" charset="0"/>
            </a:endParaRPr>
          </a:p>
          <a:p>
            <a:pPr marL="355600" indent="-355600" fontAlgn="base">
              <a:spcAft>
                <a:spcPts val="1200"/>
              </a:spcAft>
            </a:pPr>
            <a:r>
              <a:rPr lang="en-GB" dirty="0">
                <a:solidFill>
                  <a:schemeClr val="accent1">
                    <a:lumMod val="75000"/>
                  </a:schemeClr>
                </a:solidFill>
                <a:ea typeface="Times New Roman" panose="02020603050405020304" pitchFamily="18" charset="0"/>
              </a:rPr>
              <a:t>2.	</a:t>
            </a:r>
            <a:r>
              <a:rPr lang="en-GB" sz="1800" b="1" dirty="0">
                <a:solidFill>
                  <a:schemeClr val="accent1">
                    <a:lumMod val="75000"/>
                  </a:schemeClr>
                </a:solidFill>
                <a:effectLst/>
                <a:ea typeface="Times New Roman" panose="02020603050405020304" pitchFamily="18" charset="0"/>
              </a:rPr>
              <a:t>Insight </a:t>
            </a:r>
            <a:r>
              <a:rPr lang="en-GB" b="1" dirty="0">
                <a:solidFill>
                  <a:schemeClr val="accent1">
                    <a:lumMod val="75000"/>
                  </a:schemeClr>
                </a:solidFill>
                <a:ea typeface="Times New Roman" panose="02020603050405020304" pitchFamily="18" charset="0"/>
              </a:rPr>
              <a:t>- </a:t>
            </a:r>
            <a:r>
              <a:rPr lang="en-GB" sz="1800" dirty="0">
                <a:solidFill>
                  <a:schemeClr val="accent1">
                    <a:lumMod val="75000"/>
                  </a:schemeClr>
                </a:solidFill>
                <a:effectLst/>
                <a:ea typeface="Times New Roman" panose="02020603050405020304" pitchFamily="18" charset="0"/>
              </a:rPr>
              <a:t>helps individuals understand the reasons for these thoughts and feelings. </a:t>
            </a:r>
          </a:p>
          <a:p>
            <a:pPr marL="355600" indent="-355600" fontAlgn="base"/>
            <a:r>
              <a:rPr lang="en-GB" sz="1800" dirty="0">
                <a:solidFill>
                  <a:schemeClr val="accent1">
                    <a:lumMod val="75000"/>
                  </a:schemeClr>
                </a:solidFill>
                <a:effectLst/>
                <a:ea typeface="Times New Roman" panose="02020603050405020304" pitchFamily="18" charset="0"/>
              </a:rPr>
              <a:t>3.	</a:t>
            </a:r>
            <a:r>
              <a:rPr lang="en-GB" b="1" dirty="0">
                <a:solidFill>
                  <a:schemeClr val="accent1">
                    <a:lumMod val="75000"/>
                  </a:schemeClr>
                </a:solidFill>
                <a:ea typeface="Times New Roman" panose="02020603050405020304" pitchFamily="18" charset="0"/>
              </a:rPr>
              <a:t>A</a:t>
            </a:r>
            <a:r>
              <a:rPr lang="en-GB" sz="1800" b="1" dirty="0">
                <a:solidFill>
                  <a:schemeClr val="accent1">
                    <a:lumMod val="75000"/>
                  </a:schemeClr>
                </a:solidFill>
                <a:effectLst/>
                <a:ea typeface="Times New Roman" panose="02020603050405020304" pitchFamily="18" charset="0"/>
              </a:rPr>
              <a:t>ction </a:t>
            </a:r>
            <a:r>
              <a:rPr lang="en-GB" b="1" dirty="0">
                <a:solidFill>
                  <a:schemeClr val="accent1">
                    <a:lumMod val="75000"/>
                  </a:schemeClr>
                </a:solidFill>
                <a:ea typeface="Times New Roman" panose="02020603050405020304" pitchFamily="18" charset="0"/>
              </a:rPr>
              <a:t>- </a:t>
            </a:r>
            <a:r>
              <a:rPr lang="en-GB" sz="1800" dirty="0">
                <a:solidFill>
                  <a:schemeClr val="accent1">
                    <a:lumMod val="75000"/>
                  </a:schemeClr>
                </a:solidFill>
                <a:effectLst/>
                <a:ea typeface="Times New Roman" panose="02020603050405020304" pitchFamily="18" charset="0"/>
              </a:rPr>
              <a:t>involves individuals making changes.</a:t>
            </a:r>
          </a:p>
        </p:txBody>
      </p:sp>
      <p:pic>
        <p:nvPicPr>
          <p:cNvPr id="1026" name="Picture 2" descr="Woman Talking To Therapist">
            <a:extLst>
              <a:ext uri="{FF2B5EF4-FFF2-40B4-BE49-F238E27FC236}">
                <a16:creationId xmlns:a16="http://schemas.microsoft.com/office/drawing/2014/main" id="{7E04B8FF-0C13-4D55-A4B6-A416D2B455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1779" y="1390959"/>
            <a:ext cx="3622036" cy="2420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503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err="1">
                <a:ln w="0"/>
                <a:solidFill>
                  <a:schemeClr val="bg2"/>
                </a:solidFill>
              </a:rPr>
              <a:t>Behaviour</a:t>
            </a:r>
            <a:r>
              <a:rPr lang="en-US" sz="2800" dirty="0">
                <a:ln w="0"/>
                <a:solidFill>
                  <a:schemeClr val="bg2"/>
                </a:solidFill>
              </a:rPr>
              <a:t> modification therapy</a:t>
            </a:r>
          </a:p>
        </p:txBody>
      </p:sp>
      <p:sp>
        <p:nvSpPr>
          <p:cNvPr id="7" name="TextBox 6">
            <a:extLst>
              <a:ext uri="{FF2B5EF4-FFF2-40B4-BE49-F238E27FC236}">
                <a16:creationId xmlns:a16="http://schemas.microsoft.com/office/drawing/2014/main" id="{479C65D6-6CB5-4216-9E13-35B30DA53E28}"/>
              </a:ext>
            </a:extLst>
          </p:cNvPr>
          <p:cNvSpPr txBox="1"/>
          <p:nvPr/>
        </p:nvSpPr>
        <p:spPr>
          <a:xfrm>
            <a:off x="556135" y="3690651"/>
            <a:ext cx="5026658" cy="2943306"/>
          </a:xfrm>
          <a:prstGeom prst="rect">
            <a:avLst/>
          </a:prstGeom>
          <a:noFill/>
        </p:spPr>
        <p:txBody>
          <a:bodyPr wrap="square">
            <a:spAutoFit/>
          </a:bodyPr>
          <a:lstStyle/>
          <a:p>
            <a:pPr>
              <a:lnSpc>
                <a:spcPct val="107000"/>
              </a:lnSpc>
              <a:spcAft>
                <a:spcPts val="800"/>
              </a:spcAft>
            </a:pPr>
            <a:r>
              <a:rPr lang="en-GB" sz="1800" b="1" dirty="0">
                <a:solidFill>
                  <a:schemeClr val="accent1">
                    <a:lumMod val="75000"/>
                  </a:schemeClr>
                </a:solidFill>
                <a:effectLst/>
                <a:ea typeface="Calibri" panose="020F0502020204030204" pitchFamily="34" charset="0"/>
                <a:cs typeface="Times New Roman" panose="02020603050405020304" pitchFamily="18" charset="0"/>
              </a:rPr>
              <a:t>Behaviour modification</a:t>
            </a:r>
            <a:r>
              <a:rPr lang="en-GB" sz="1800" dirty="0">
                <a:solidFill>
                  <a:schemeClr val="accent1">
                    <a:lumMod val="75000"/>
                  </a:schemeClr>
                </a:solidFill>
                <a:effectLst/>
                <a:ea typeface="Calibri" panose="020F0502020204030204" pitchFamily="34" charset="0"/>
                <a:cs typeface="Times New Roman" panose="02020603050405020304" pitchFamily="18" charset="0"/>
              </a:rPr>
              <a:t> is based on the principles of behaviourist B F Skinner. </a:t>
            </a:r>
          </a:p>
          <a:p>
            <a:pPr>
              <a:lnSpc>
                <a:spcPct val="107000"/>
              </a:lnSpc>
              <a:spcAft>
                <a:spcPts val="800"/>
              </a:spcAft>
            </a:pPr>
            <a:r>
              <a:rPr lang="en-GB" sz="1800" dirty="0">
                <a:solidFill>
                  <a:schemeClr val="accent1">
                    <a:lumMod val="75000"/>
                  </a:schemeClr>
                </a:solidFill>
                <a:effectLst/>
                <a:ea typeface="Calibri" panose="020F0502020204030204" pitchFamily="34" charset="0"/>
                <a:cs typeface="Times New Roman" panose="02020603050405020304" pitchFamily="18" charset="0"/>
              </a:rPr>
              <a:t>Behaviour modification is a treatment approach that replaces undesirable  behaviours with more desirable ones by using the principles of operant conditioning. </a:t>
            </a:r>
          </a:p>
          <a:p>
            <a:pPr>
              <a:lnSpc>
                <a:spcPct val="107000"/>
              </a:lnSpc>
              <a:spcAft>
                <a:spcPts val="800"/>
              </a:spcAft>
            </a:pPr>
            <a:r>
              <a:rPr lang="en-GB" dirty="0">
                <a:solidFill>
                  <a:schemeClr val="accent1">
                    <a:lumMod val="75000"/>
                  </a:schemeClr>
                </a:solidFill>
                <a:ea typeface="Calibri" panose="020F0502020204030204" pitchFamily="34" charset="0"/>
                <a:cs typeface="Times New Roman" panose="02020603050405020304" pitchFamily="18" charset="0"/>
              </a:rPr>
              <a:t>An individual can manage their own behaviour  </a:t>
            </a:r>
            <a:r>
              <a:rPr lang="en-GB" sz="1800" dirty="0">
                <a:solidFill>
                  <a:schemeClr val="accent1">
                    <a:lumMod val="75000"/>
                  </a:schemeClr>
                </a:solidFill>
                <a:effectLst/>
                <a:ea typeface="Calibri" panose="020F0502020204030204" pitchFamily="34" charset="0"/>
                <a:cs typeface="Times New Roman" panose="02020603050405020304" pitchFamily="18" charset="0"/>
              </a:rPr>
              <a:t>with positive consequences and negative consequences.</a:t>
            </a:r>
          </a:p>
        </p:txBody>
      </p:sp>
      <p:sp>
        <p:nvSpPr>
          <p:cNvPr id="8" name="TextBox 7">
            <a:extLst>
              <a:ext uri="{FF2B5EF4-FFF2-40B4-BE49-F238E27FC236}">
                <a16:creationId xmlns:a16="http://schemas.microsoft.com/office/drawing/2014/main" id="{98557814-AB28-4BA3-88BE-E873828E457D}"/>
              </a:ext>
            </a:extLst>
          </p:cNvPr>
          <p:cNvSpPr txBox="1"/>
          <p:nvPr/>
        </p:nvSpPr>
        <p:spPr>
          <a:xfrm>
            <a:off x="5974972" y="1300321"/>
            <a:ext cx="5695002" cy="5463034"/>
          </a:xfrm>
          <a:prstGeom prst="rect">
            <a:avLst/>
          </a:prstGeom>
          <a:noFill/>
        </p:spPr>
        <p:txBody>
          <a:bodyPr wrap="square">
            <a:spAutoFit/>
          </a:bodyPr>
          <a:lstStyle/>
          <a:p>
            <a:r>
              <a:rPr lang="en-GB" dirty="0">
                <a:solidFill>
                  <a:schemeClr val="accent1">
                    <a:lumMod val="75000"/>
                  </a:schemeClr>
                </a:solidFill>
                <a:ea typeface="Calibri" panose="020F0502020204030204" pitchFamily="34" charset="0"/>
                <a:cs typeface="Times New Roman" panose="02020603050405020304" pitchFamily="18" charset="0"/>
              </a:rPr>
              <a:t>M</a:t>
            </a:r>
            <a:r>
              <a:rPr lang="en-GB" sz="1800" dirty="0">
                <a:solidFill>
                  <a:schemeClr val="accent1">
                    <a:lumMod val="75000"/>
                  </a:schemeClr>
                </a:solidFill>
                <a:effectLst/>
                <a:ea typeface="Calibri" panose="020F0502020204030204" pitchFamily="34" charset="0"/>
                <a:cs typeface="Times New Roman" panose="02020603050405020304" pitchFamily="18" charset="0"/>
              </a:rPr>
              <a:t>otivation for change may include changing the environment and offering incentives</a:t>
            </a:r>
            <a:r>
              <a:rPr lang="en-GB" dirty="0">
                <a:solidFill>
                  <a:srgbClr val="202124"/>
                </a:solidFill>
                <a:latin typeface="Arial" panose="020B0604020202020204" pitchFamily="34" charset="0"/>
                <a:ea typeface="Calibri" panose="020F0502020204030204" pitchFamily="34" charset="0"/>
                <a:cs typeface="Times New Roman" panose="02020603050405020304" pitchFamily="18" charset="0"/>
              </a:rPr>
              <a:t> </a:t>
            </a:r>
            <a:r>
              <a:rPr lang="en-GB" sz="1800" dirty="0">
                <a:solidFill>
                  <a:schemeClr val="accent1">
                    <a:lumMod val="75000"/>
                  </a:schemeClr>
                </a:solidFill>
                <a:effectLst/>
                <a:latin typeface="Arial" panose="020B0604020202020204" pitchFamily="34" charset="0"/>
                <a:ea typeface="Calibri" panose="020F0502020204030204" pitchFamily="34" charset="0"/>
              </a:rPr>
              <a:t>which can be used to increase behaviour, e.g. praise and approval, modelling, positive programming, token economy, self-monitoring.</a:t>
            </a:r>
          </a:p>
          <a:p>
            <a:endParaRPr lang="en-GB" dirty="0">
              <a:solidFill>
                <a:schemeClr val="accent1">
                  <a:lumMod val="75000"/>
                </a:schemeClr>
              </a:solidFill>
              <a:latin typeface="Arial" panose="020B0604020202020204" pitchFamily="34" charset="0"/>
            </a:endParaRPr>
          </a:p>
          <a:p>
            <a:pPr>
              <a:spcAft>
                <a:spcPts val="600"/>
              </a:spcAft>
            </a:pPr>
            <a:r>
              <a:rPr lang="en-GB" dirty="0">
                <a:solidFill>
                  <a:schemeClr val="accent1">
                    <a:lumMod val="75000"/>
                  </a:schemeClr>
                </a:solidFill>
                <a:latin typeface="Arial" panose="020B0604020202020204" pitchFamily="34" charset="0"/>
              </a:rPr>
              <a:t>Behaviour modification method: </a:t>
            </a:r>
          </a:p>
          <a:p>
            <a:pPr marL="285750" indent="-285750">
              <a:spcAft>
                <a:spcPts val="600"/>
              </a:spcAft>
              <a:buFont typeface="Arial" panose="020B0604020202020204" pitchFamily="34" charset="0"/>
              <a:buChar char="•"/>
            </a:pPr>
            <a:r>
              <a:rPr lang="en-GB" dirty="0">
                <a:solidFill>
                  <a:schemeClr val="accent1">
                    <a:lumMod val="75000"/>
                  </a:schemeClr>
                </a:solidFill>
                <a:latin typeface="Arial" panose="020B0604020202020204" pitchFamily="34" charset="0"/>
              </a:rPr>
              <a:t>targets are set for behaviour change which are SMART (specific, measurable, achievable, realistic, timescale)</a:t>
            </a:r>
          </a:p>
          <a:p>
            <a:pPr marL="285750" indent="-285750">
              <a:spcAft>
                <a:spcPts val="600"/>
              </a:spcAft>
              <a:buFont typeface="Arial" panose="020B0604020202020204" pitchFamily="34" charset="0"/>
              <a:buChar char="•"/>
            </a:pPr>
            <a:r>
              <a:rPr lang="en-GB" dirty="0">
                <a:solidFill>
                  <a:schemeClr val="accent1">
                    <a:lumMod val="75000"/>
                  </a:schemeClr>
                </a:solidFill>
                <a:latin typeface="Arial" panose="020B0604020202020204" pitchFamily="34" charset="0"/>
              </a:rPr>
              <a:t>reward given for achieving the target behaviour</a:t>
            </a:r>
          </a:p>
          <a:p>
            <a:pPr marL="285750" indent="-285750">
              <a:spcAft>
                <a:spcPts val="600"/>
              </a:spcAft>
              <a:buFont typeface="Arial" panose="020B0604020202020204" pitchFamily="34" charset="0"/>
              <a:buChar char="•"/>
            </a:pPr>
            <a:r>
              <a:rPr lang="en-GB" dirty="0">
                <a:solidFill>
                  <a:schemeClr val="accent1">
                    <a:lumMod val="75000"/>
                  </a:schemeClr>
                </a:solidFill>
                <a:latin typeface="Arial" panose="020B0604020202020204" pitchFamily="34" charset="0"/>
              </a:rPr>
              <a:t>this encourages a repeat of achieving target behaviour</a:t>
            </a:r>
          </a:p>
          <a:p>
            <a:pPr marL="285750" indent="-285750">
              <a:spcAft>
                <a:spcPts val="600"/>
              </a:spcAft>
              <a:buFont typeface="Arial" panose="020B0604020202020204" pitchFamily="34" charset="0"/>
              <a:buChar char="•"/>
            </a:pPr>
            <a:r>
              <a:rPr lang="en-GB" dirty="0">
                <a:solidFill>
                  <a:schemeClr val="accent1">
                    <a:lumMod val="75000"/>
                  </a:schemeClr>
                </a:solidFill>
                <a:latin typeface="Arial" panose="020B0604020202020204" pitchFamily="34" charset="0"/>
              </a:rPr>
              <a:t>a larger reward is given which increases motivation </a:t>
            </a:r>
          </a:p>
          <a:p>
            <a:pPr marL="285750" indent="-285750">
              <a:buFont typeface="Arial" panose="020B0604020202020204" pitchFamily="34" charset="0"/>
              <a:buChar char="•"/>
            </a:pPr>
            <a:r>
              <a:rPr lang="en-GB" dirty="0">
                <a:solidFill>
                  <a:schemeClr val="accent1">
                    <a:lumMod val="75000"/>
                  </a:schemeClr>
                </a:solidFill>
                <a:latin typeface="Arial" panose="020B0604020202020204" pitchFamily="34" charset="0"/>
              </a:rPr>
              <a:t>the target behaviour is embedded.</a:t>
            </a:r>
          </a:p>
          <a:p>
            <a:pPr marL="285750" indent="-285750">
              <a:buFont typeface="Arial" panose="020B0604020202020204" pitchFamily="34" charset="0"/>
              <a:buChar char="•"/>
            </a:pPr>
            <a:endParaRPr lang="en-GB" dirty="0">
              <a:solidFill>
                <a:schemeClr val="accent1">
                  <a:lumMod val="75000"/>
                </a:schemeClr>
              </a:solidFill>
              <a:latin typeface="Arial" panose="020B0604020202020204" pitchFamily="34" charset="0"/>
            </a:endParaRPr>
          </a:p>
          <a:p>
            <a:r>
              <a:rPr lang="en-GB" dirty="0">
                <a:solidFill>
                  <a:schemeClr val="accent1">
                    <a:lumMod val="75000"/>
                  </a:schemeClr>
                </a:solidFill>
                <a:latin typeface="Arial" panose="020B0604020202020204" pitchFamily="34" charset="0"/>
              </a:rPr>
              <a:t>This can be used to help individuals improve their time management skills.</a:t>
            </a:r>
            <a:endParaRPr lang="en-GB" dirty="0"/>
          </a:p>
        </p:txBody>
      </p:sp>
      <p:pic>
        <p:nvPicPr>
          <p:cNvPr id="2050" name="Picture 2" descr="Deadline Panicked Businessman And Organized Business Woman. Two Type Of Businesspeople Vector Concept. Illustration Of Business Worker Stress Panicking And Relaxation Yoga">
            <a:extLst>
              <a:ext uri="{FF2B5EF4-FFF2-40B4-BE49-F238E27FC236}">
                <a16:creationId xmlns:a16="http://schemas.microsoft.com/office/drawing/2014/main" id="{1FE8E65D-3C95-43A8-A90E-90C0E443B8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26" y="1333551"/>
            <a:ext cx="5060767" cy="22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87236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Cognitive </a:t>
            </a:r>
            <a:r>
              <a:rPr lang="en-US" sz="2800" dirty="0" err="1">
                <a:ln w="0"/>
                <a:solidFill>
                  <a:schemeClr val="bg2"/>
                </a:solidFill>
              </a:rPr>
              <a:t>behavioural</a:t>
            </a:r>
            <a:r>
              <a:rPr lang="en-US" sz="2800" dirty="0">
                <a:ln w="0"/>
                <a:solidFill>
                  <a:schemeClr val="bg2"/>
                </a:solidFill>
              </a:rPr>
              <a:t> therapy (CBT)</a:t>
            </a:r>
          </a:p>
        </p:txBody>
      </p:sp>
      <p:sp>
        <p:nvSpPr>
          <p:cNvPr id="7" name="TextBox 6">
            <a:extLst>
              <a:ext uri="{FF2B5EF4-FFF2-40B4-BE49-F238E27FC236}">
                <a16:creationId xmlns:a16="http://schemas.microsoft.com/office/drawing/2014/main" id="{479C65D6-6CB5-4216-9E13-35B30DA53E28}"/>
              </a:ext>
            </a:extLst>
          </p:cNvPr>
          <p:cNvSpPr txBox="1"/>
          <p:nvPr/>
        </p:nvSpPr>
        <p:spPr>
          <a:xfrm>
            <a:off x="522025" y="3397199"/>
            <a:ext cx="5059377" cy="3370153"/>
          </a:xfrm>
          <a:prstGeom prst="rect">
            <a:avLst/>
          </a:prstGeom>
          <a:noFill/>
        </p:spPr>
        <p:txBody>
          <a:bodyPr wrap="square">
            <a:spAutoFit/>
          </a:bodyPr>
          <a:lstStyle/>
          <a:p>
            <a:pPr fontAlgn="base">
              <a:lnSpc>
                <a:spcPts val="2100"/>
              </a:lnSpc>
            </a:pPr>
            <a:r>
              <a:rPr lang="en-GB" sz="1800" dirty="0">
                <a:solidFill>
                  <a:schemeClr val="accent1">
                    <a:lumMod val="75000"/>
                  </a:schemeClr>
                </a:solidFill>
                <a:effectLst/>
                <a:ea typeface="Times New Roman" panose="02020603050405020304" pitchFamily="18" charset="0"/>
              </a:rPr>
              <a:t>Cognitive behavioural therapy (CBT) is a talking therapy that can help an individual to identify, understand and correct distorted thoughts that can have a negative effect on feelings and behaviour.</a:t>
            </a:r>
          </a:p>
          <a:p>
            <a:pPr fontAlgn="base">
              <a:lnSpc>
                <a:spcPts val="2100"/>
              </a:lnSpc>
            </a:pPr>
            <a:endParaRPr lang="en-GB" sz="1800" dirty="0">
              <a:solidFill>
                <a:schemeClr val="accent1">
                  <a:lumMod val="75000"/>
                </a:schemeClr>
              </a:solidFill>
              <a:effectLst/>
              <a:ea typeface="Times New Roman" panose="02020603050405020304" pitchFamily="18" charset="0"/>
            </a:endParaRPr>
          </a:p>
          <a:p>
            <a:pPr>
              <a:spcAft>
                <a:spcPts val="1800"/>
              </a:spcAft>
            </a:pPr>
            <a:r>
              <a:rPr lang="en-GB" dirty="0">
                <a:solidFill>
                  <a:schemeClr val="accent1">
                    <a:lumMod val="75000"/>
                  </a:schemeClr>
                </a:solidFill>
                <a:ea typeface="Times New Roman" panose="02020603050405020304" pitchFamily="18" charset="0"/>
              </a:rPr>
              <a:t>CBT is</a:t>
            </a:r>
            <a:r>
              <a:rPr lang="en-GB" sz="1800" dirty="0">
                <a:solidFill>
                  <a:schemeClr val="accent1">
                    <a:lumMod val="75000"/>
                  </a:schemeClr>
                </a:solidFill>
                <a:effectLst/>
                <a:ea typeface="Times New Roman" panose="02020603050405020304" pitchFamily="18" charset="0"/>
              </a:rPr>
              <a:t> used to treat anxiety and depression but can be useful for other mental health issues, e.g. personality disorders</a:t>
            </a:r>
            <a:r>
              <a:rPr lang="en-GB" dirty="0">
                <a:solidFill>
                  <a:schemeClr val="accent1">
                    <a:lumMod val="75000"/>
                  </a:schemeClr>
                </a:solidFill>
                <a:ea typeface="Times New Roman" panose="02020603050405020304" pitchFamily="18" charset="0"/>
              </a:rPr>
              <a:t>, insomnia, bi-polar disorder, phobias, eating disorders, OCD (obsessive compulsive disorder), PTSD (post-traumatic stress disorder), substance misuse.</a:t>
            </a:r>
            <a:endParaRPr lang="en-GB" sz="1800" dirty="0">
              <a:solidFill>
                <a:schemeClr val="accent1">
                  <a:lumMod val="75000"/>
                </a:schemeClr>
              </a:solidFill>
              <a:effectLst/>
              <a:ea typeface="Times New Roman" panose="02020603050405020304" pitchFamily="18" charset="0"/>
            </a:endParaRPr>
          </a:p>
        </p:txBody>
      </p:sp>
      <p:sp>
        <p:nvSpPr>
          <p:cNvPr id="11" name="TextBox 10">
            <a:extLst>
              <a:ext uri="{FF2B5EF4-FFF2-40B4-BE49-F238E27FC236}">
                <a16:creationId xmlns:a16="http://schemas.microsoft.com/office/drawing/2014/main" id="{AC4F239C-D31C-4FC0-A4B0-FA8B3386D0E8}"/>
              </a:ext>
            </a:extLst>
          </p:cNvPr>
          <p:cNvSpPr txBox="1"/>
          <p:nvPr/>
        </p:nvSpPr>
        <p:spPr>
          <a:xfrm>
            <a:off x="5843588" y="1448173"/>
            <a:ext cx="5924859" cy="5143267"/>
          </a:xfrm>
          <a:prstGeom prst="rect">
            <a:avLst/>
          </a:prstGeom>
          <a:noFill/>
        </p:spPr>
        <p:txBody>
          <a:bodyPr wrap="square">
            <a:spAutoFit/>
          </a:bodyPr>
          <a:lstStyle/>
          <a:p>
            <a:pPr>
              <a:lnSpc>
                <a:spcPct val="107000"/>
              </a:lnSpc>
              <a:spcAft>
                <a:spcPts val="1800"/>
              </a:spcAft>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CBT is based on the concept that </a:t>
            </a:r>
            <a:r>
              <a:rPr lang="en-GB" dirty="0">
                <a:solidFill>
                  <a:schemeClr val="accent1">
                    <a:lumMod val="75000"/>
                  </a:schemeClr>
                </a:solidFill>
                <a:ea typeface="Times New Roman" panose="02020603050405020304" pitchFamily="18" charset="0"/>
                <a:cs typeface="Times New Roman" panose="02020603050405020304" pitchFamily="18" charset="0"/>
              </a:rPr>
              <a:t>an individual’s </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thoughts, feelings, physical sensations and actions are interconnected, and that negative thoughts and feelings can trap them in a vicious cycle.</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a:lnSpc>
                <a:spcPct val="107000"/>
              </a:lnSpc>
              <a:spcAft>
                <a:spcPts val="1800"/>
              </a:spcAft>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CBT is a practical, structured approach that aims to help deal with problems in a more positive way by breaking them down into smaller parts.</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a:lnSpc>
                <a:spcPct val="107000"/>
              </a:lnSpc>
              <a:spcAft>
                <a:spcPts val="1800"/>
              </a:spcAft>
            </a:pPr>
            <a:r>
              <a:rPr lang="en-GB" dirty="0">
                <a:solidFill>
                  <a:schemeClr val="accent1">
                    <a:lumMod val="75000"/>
                  </a:schemeClr>
                </a:solidFill>
                <a:ea typeface="Times New Roman" panose="02020603050405020304" pitchFamily="18" charset="0"/>
                <a:cs typeface="Times New Roman" panose="02020603050405020304" pitchFamily="18" charset="0"/>
              </a:rPr>
              <a:t>An individual is</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 shown how to change negative patterns,  reshape their thoughts and improve the way they feel and stop the negative behaviour cycles.</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a:lnSpc>
                <a:spcPct val="107000"/>
              </a:lnSpc>
              <a:spcAft>
                <a:spcPts val="1800"/>
              </a:spcAft>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CBT </a:t>
            </a:r>
            <a:r>
              <a:rPr lang="en-GB" dirty="0">
                <a:solidFill>
                  <a:schemeClr val="accent1">
                    <a:lumMod val="75000"/>
                  </a:schemeClr>
                </a:solidFill>
                <a:ea typeface="Times New Roman" panose="02020603050405020304" pitchFamily="18" charset="0"/>
                <a:cs typeface="Times New Roman" panose="02020603050405020304" pitchFamily="18" charset="0"/>
              </a:rPr>
              <a:t>focuses on</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 current problems, rather than focusing on issues from the past.</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a:lnSpc>
                <a:spcPct val="107000"/>
              </a:lnSpc>
              <a:spcAft>
                <a:spcPts val="1800"/>
              </a:spcAft>
            </a:pPr>
            <a:r>
              <a:rPr lang="en-GB" sz="1800" dirty="0">
                <a:solidFill>
                  <a:schemeClr val="accent1">
                    <a:lumMod val="75000"/>
                  </a:schemeClr>
                </a:solidFill>
                <a:effectLst/>
                <a:ea typeface="Times New Roman" panose="02020603050405020304" pitchFamily="18" charset="0"/>
                <a:cs typeface="Times New Roman" panose="02020603050405020304" pitchFamily="18" charset="0"/>
              </a:rPr>
              <a:t>It looks for practical ways to improve an </a:t>
            </a:r>
            <a:r>
              <a:rPr lang="en-GB" dirty="0">
                <a:solidFill>
                  <a:schemeClr val="accent1">
                    <a:lumMod val="75000"/>
                  </a:schemeClr>
                </a:solidFill>
                <a:ea typeface="Times New Roman" panose="02020603050405020304" pitchFamily="18" charset="0"/>
                <a:cs typeface="Times New Roman" panose="02020603050405020304" pitchFamily="18" charset="0"/>
              </a:rPr>
              <a:t>in</a:t>
            </a:r>
            <a:r>
              <a:rPr lang="en-GB" sz="1800" dirty="0">
                <a:solidFill>
                  <a:schemeClr val="accent1">
                    <a:lumMod val="75000"/>
                  </a:schemeClr>
                </a:solidFill>
                <a:effectLst/>
                <a:ea typeface="Times New Roman" panose="02020603050405020304" pitchFamily="18" charset="0"/>
                <a:cs typeface="Times New Roman" panose="02020603050405020304" pitchFamily="18" charset="0"/>
              </a:rPr>
              <a:t>dividual’s state of mind on a daily basis.</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3074" name="Picture 2" descr="Depressed Man">
            <a:extLst>
              <a:ext uri="{FF2B5EF4-FFF2-40B4-BE49-F238E27FC236}">
                <a16:creationId xmlns:a16="http://schemas.microsoft.com/office/drawing/2014/main" id="{C436EE44-98B8-4F41-8307-670194A824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3510" y="1302535"/>
            <a:ext cx="3316406" cy="2047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0202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Beck’s cognitive restructuring</a:t>
            </a:r>
          </a:p>
        </p:txBody>
      </p:sp>
      <p:sp>
        <p:nvSpPr>
          <p:cNvPr id="8" name="TextBox 7">
            <a:extLst>
              <a:ext uri="{FF2B5EF4-FFF2-40B4-BE49-F238E27FC236}">
                <a16:creationId xmlns:a16="http://schemas.microsoft.com/office/drawing/2014/main" id="{263E8BE3-D5CC-444B-BB59-028C6F401C9F}"/>
              </a:ext>
            </a:extLst>
          </p:cNvPr>
          <p:cNvSpPr txBox="1"/>
          <p:nvPr/>
        </p:nvSpPr>
        <p:spPr>
          <a:xfrm>
            <a:off x="223850" y="2630379"/>
            <a:ext cx="5381303" cy="4255011"/>
          </a:xfrm>
          <a:prstGeom prst="rect">
            <a:avLst/>
          </a:prstGeom>
          <a:noFill/>
        </p:spPr>
        <p:txBody>
          <a:bodyPr wrap="square">
            <a:spAutoFit/>
          </a:bodyPr>
          <a:lstStyle/>
          <a:p>
            <a:pPr fontAlgn="base">
              <a:spcAft>
                <a:spcPts val="1330"/>
              </a:spcAft>
            </a:pPr>
            <a:r>
              <a:rPr lang="en-GB" sz="1700" dirty="0">
                <a:solidFill>
                  <a:schemeClr val="accent1">
                    <a:lumMod val="75000"/>
                  </a:schemeClr>
                </a:solidFill>
                <a:effectLst/>
                <a:ea typeface="Times New Roman" panose="02020603050405020304" pitchFamily="18" charset="0"/>
                <a:cs typeface="Times New Roman" panose="02020603050405020304" pitchFamily="18" charset="0"/>
              </a:rPr>
              <a:t>Cognitive restructuring is a useful technique for understanding unhappy feelings and moods, and for challenging the sometimes-wrong "automatic beliefs" that can lie behind them.</a:t>
            </a:r>
          </a:p>
          <a:p>
            <a:pPr fontAlgn="base">
              <a:spcAft>
                <a:spcPts val="1330"/>
              </a:spcAft>
            </a:pPr>
            <a:r>
              <a:rPr lang="en-GB" sz="1700" dirty="0">
                <a:solidFill>
                  <a:schemeClr val="accent1">
                    <a:lumMod val="75000"/>
                  </a:schemeClr>
                </a:solidFill>
                <a:ea typeface="Times New Roman" panose="02020603050405020304" pitchFamily="18" charset="0"/>
                <a:cs typeface="Times New Roman" panose="02020603050405020304" pitchFamily="18" charset="0"/>
              </a:rPr>
              <a:t>It</a:t>
            </a:r>
            <a:r>
              <a:rPr lang="en-GB" sz="1700" dirty="0">
                <a:solidFill>
                  <a:schemeClr val="accent1">
                    <a:lumMod val="75000"/>
                  </a:schemeClr>
                </a:solidFill>
                <a:effectLst/>
                <a:ea typeface="Times New Roman" panose="02020603050405020304" pitchFamily="18" charset="0"/>
                <a:cs typeface="Times New Roman" panose="02020603050405020304" pitchFamily="18" charset="0"/>
              </a:rPr>
              <a:t> helps an individual to change the negative or distorted thinking that often lies behind negative moods. </a:t>
            </a:r>
          </a:p>
          <a:p>
            <a:pPr fontAlgn="base">
              <a:spcAft>
                <a:spcPts val="1330"/>
              </a:spcAft>
            </a:pPr>
            <a:r>
              <a:rPr lang="en-GB" sz="1700" dirty="0">
                <a:solidFill>
                  <a:schemeClr val="accent1">
                    <a:lumMod val="75000"/>
                  </a:schemeClr>
                </a:solidFill>
                <a:effectLst/>
                <a:ea typeface="Times New Roman" panose="02020603050405020304" pitchFamily="18" charset="0"/>
                <a:cs typeface="Times New Roman" panose="02020603050405020304" pitchFamily="18" charset="0"/>
              </a:rPr>
              <a:t>Cognitive restructuring was developed by psychologist, Albert Ellis, in the mid-1950s; it</a:t>
            </a:r>
            <a:r>
              <a:rPr lang="en-GB" sz="1700" dirty="0">
                <a:solidFill>
                  <a:schemeClr val="accent1">
                    <a:lumMod val="75000"/>
                  </a:schemeClr>
                </a:solidFill>
                <a:ea typeface="Times New Roman" panose="02020603050405020304" pitchFamily="18" charset="0"/>
                <a:cs typeface="Times New Roman" panose="02020603050405020304" pitchFamily="18" charset="0"/>
              </a:rPr>
              <a:t> is</a:t>
            </a:r>
            <a:r>
              <a:rPr lang="en-GB" sz="1700" dirty="0">
                <a:solidFill>
                  <a:schemeClr val="accent1">
                    <a:lumMod val="75000"/>
                  </a:schemeClr>
                </a:solidFill>
                <a:effectLst/>
                <a:ea typeface="Times New Roman" panose="02020603050405020304" pitchFamily="18" charset="0"/>
                <a:cs typeface="Times New Roman" panose="02020603050405020304" pitchFamily="18" charset="0"/>
              </a:rPr>
              <a:t> a core component in cognitive behavioural therapy (CBT).</a:t>
            </a:r>
          </a:p>
          <a:p>
            <a:pPr fontAlgn="base">
              <a:spcAft>
                <a:spcPts val="1330"/>
              </a:spcAft>
            </a:pPr>
            <a:r>
              <a:rPr lang="en-GB" sz="1700" dirty="0">
                <a:solidFill>
                  <a:schemeClr val="accent1">
                    <a:lumMod val="75000"/>
                  </a:schemeClr>
                </a:solidFill>
                <a:ea typeface="Calibri" panose="020F0502020204030204" pitchFamily="34" charset="0"/>
                <a:cs typeface="Times New Roman" panose="02020603050405020304" pitchFamily="18" charset="0"/>
              </a:rPr>
              <a:t>This therapy is for those with depression and anxiety,</a:t>
            </a:r>
            <a:r>
              <a:rPr lang="en-GB" sz="1700" dirty="0">
                <a:solidFill>
                  <a:schemeClr val="accent1">
                    <a:lumMod val="75000"/>
                  </a:schemeClr>
                </a:solidFill>
                <a:effectLst/>
                <a:ea typeface="Times New Roman" panose="02020603050405020304" pitchFamily="18" charset="0"/>
              </a:rPr>
              <a:t> post-traumatic stress disorder (PTSD), addictions, anxiety, social phobias, relationship issues, and stress</a:t>
            </a:r>
            <a:r>
              <a:rPr lang="en-GB" sz="1700" dirty="0">
                <a:solidFill>
                  <a:schemeClr val="accent1">
                    <a:lumMod val="75000"/>
                  </a:schemeClr>
                </a:solidFill>
                <a:ea typeface="Times New Roman" panose="02020603050405020304" pitchFamily="18" charset="0"/>
              </a:rPr>
              <a:t>.</a:t>
            </a:r>
            <a:endParaRPr lang="en-GB" sz="1700" dirty="0">
              <a:solidFill>
                <a:schemeClr val="accent1">
                  <a:lumMod val="75000"/>
                </a:schemeClr>
              </a:solidFill>
              <a:effectLst/>
              <a:ea typeface="Times New Roman" panose="02020603050405020304" pitchFamily="18" charset="0"/>
            </a:endParaRPr>
          </a:p>
        </p:txBody>
      </p:sp>
      <p:sp>
        <p:nvSpPr>
          <p:cNvPr id="10" name="TextBox 9">
            <a:extLst>
              <a:ext uri="{FF2B5EF4-FFF2-40B4-BE49-F238E27FC236}">
                <a16:creationId xmlns:a16="http://schemas.microsoft.com/office/drawing/2014/main" id="{74C14B66-D269-4766-8086-1FF4F0ECA2EC}"/>
              </a:ext>
            </a:extLst>
          </p:cNvPr>
          <p:cNvSpPr txBox="1"/>
          <p:nvPr/>
        </p:nvSpPr>
        <p:spPr>
          <a:xfrm>
            <a:off x="5777503" y="1325716"/>
            <a:ext cx="6093822" cy="290401"/>
          </a:xfrm>
          <a:prstGeom prst="rect">
            <a:avLst/>
          </a:prstGeom>
          <a:noFill/>
        </p:spPr>
        <p:txBody>
          <a:bodyPr wrap="square">
            <a:spAutoFit/>
          </a:bodyPr>
          <a:lstStyle/>
          <a:p>
            <a:pPr fontAlgn="base">
              <a:lnSpc>
                <a:spcPts val="1465"/>
              </a:lnSpc>
            </a:pPr>
            <a:r>
              <a:rPr lang="en-GB" sz="1800" dirty="0">
                <a:solidFill>
                  <a:srgbClr val="333333"/>
                </a:solidFill>
                <a:effectLst/>
                <a:latin typeface="Arial" panose="020B0604020202020204" pitchFamily="34"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25B7F81A-8935-431B-B30C-ECA6F37D661B}"/>
              </a:ext>
            </a:extLst>
          </p:cNvPr>
          <p:cNvSpPr txBox="1"/>
          <p:nvPr/>
        </p:nvSpPr>
        <p:spPr>
          <a:xfrm>
            <a:off x="5605154" y="1349466"/>
            <a:ext cx="6586846" cy="5416868"/>
          </a:xfrm>
          <a:prstGeom prst="rect">
            <a:avLst/>
          </a:prstGeom>
          <a:noFill/>
        </p:spPr>
        <p:txBody>
          <a:bodyPr wrap="square">
            <a:spAutoFit/>
          </a:bodyPr>
          <a:lstStyle/>
          <a:p>
            <a:pPr fontAlgn="base">
              <a:spcAft>
                <a:spcPts val="600"/>
              </a:spcAft>
            </a:pPr>
            <a:r>
              <a:rPr lang="en-GB" sz="1700" dirty="0">
                <a:solidFill>
                  <a:schemeClr val="accent1">
                    <a:lumMod val="75000"/>
                  </a:schemeClr>
                </a:solidFill>
                <a:effectLst/>
                <a:ea typeface="Times New Roman" panose="02020603050405020304" pitchFamily="18" charset="0"/>
                <a:cs typeface="Arial" panose="020B0604020202020204" pitchFamily="34" charset="0"/>
              </a:rPr>
              <a:t>The therapist:</a:t>
            </a:r>
          </a:p>
          <a:p>
            <a:pPr marL="285750" indent="-285750" fontAlgn="base">
              <a:spcAft>
                <a:spcPts val="600"/>
              </a:spcAft>
              <a:buFont typeface="Arial" panose="020B0604020202020204" pitchFamily="34" charset="0"/>
              <a:buChar char="•"/>
            </a:pPr>
            <a:r>
              <a:rPr lang="en-GB" sz="1700" dirty="0">
                <a:solidFill>
                  <a:schemeClr val="accent1">
                    <a:lumMod val="75000"/>
                  </a:schemeClr>
                </a:solidFill>
                <a:ea typeface="Times New Roman" panose="02020603050405020304" pitchFamily="18" charset="0"/>
                <a:cs typeface="Arial" panose="020B0604020202020204" pitchFamily="34" charset="0"/>
              </a:rPr>
              <a:t>breaks down an individual’s problems into separate parts </a:t>
            </a:r>
          </a:p>
          <a:p>
            <a:pPr marL="285750" indent="-285750" fontAlgn="base">
              <a:spcAft>
                <a:spcPts val="600"/>
              </a:spcAft>
              <a:buFont typeface="Arial" panose="020B0604020202020204" pitchFamily="34" charset="0"/>
              <a:buChar char="•"/>
            </a:pPr>
            <a:r>
              <a:rPr lang="en-GB" sz="1700" dirty="0">
                <a:solidFill>
                  <a:schemeClr val="accent1">
                    <a:lumMod val="75000"/>
                  </a:schemeClr>
                </a:solidFill>
                <a:ea typeface="Times New Roman" panose="02020603050405020304" pitchFamily="18" charset="0"/>
                <a:cs typeface="Arial" panose="020B0604020202020204" pitchFamily="34" charset="0"/>
              </a:rPr>
              <a:t>a</a:t>
            </a:r>
            <a:r>
              <a:rPr lang="en-GB" sz="1700" dirty="0">
                <a:solidFill>
                  <a:schemeClr val="accent1">
                    <a:lumMod val="75000"/>
                  </a:schemeClr>
                </a:solidFill>
                <a:effectLst/>
                <a:ea typeface="Times New Roman" panose="02020603050405020304" pitchFamily="18" charset="0"/>
                <a:cs typeface="Arial" panose="020B0604020202020204" pitchFamily="34" charset="0"/>
              </a:rPr>
              <a:t>nalyses an individual’s actions, thoughts, feelings and physical sensations</a:t>
            </a:r>
          </a:p>
          <a:p>
            <a:pPr marL="285750" indent="-285750" fontAlgn="base">
              <a:spcAft>
                <a:spcPts val="600"/>
              </a:spcAft>
              <a:buFont typeface="Arial" panose="020B0604020202020204" pitchFamily="34" charset="0"/>
              <a:buChar char="•"/>
            </a:pPr>
            <a:r>
              <a:rPr lang="en-GB" sz="1700" dirty="0">
                <a:solidFill>
                  <a:schemeClr val="accent1">
                    <a:lumMod val="75000"/>
                  </a:schemeClr>
                </a:solidFill>
                <a:ea typeface="Times New Roman" panose="02020603050405020304" pitchFamily="18" charset="0"/>
                <a:cs typeface="Arial" panose="020B0604020202020204" pitchFamily="34" charset="0"/>
              </a:rPr>
              <a:t>is able to understand how the individual’s internal dialogue and their internal thoughts affect their behaviour</a:t>
            </a:r>
          </a:p>
          <a:p>
            <a:pPr marL="285750" indent="-285750" fontAlgn="base">
              <a:spcAft>
                <a:spcPts val="600"/>
              </a:spcAft>
              <a:buFont typeface="Arial" panose="020B0604020202020204" pitchFamily="34" charset="0"/>
              <a:buChar char="•"/>
            </a:pPr>
            <a:r>
              <a:rPr lang="en-GB" sz="1700" dirty="0">
                <a:solidFill>
                  <a:schemeClr val="accent1">
                    <a:lumMod val="75000"/>
                  </a:schemeClr>
                </a:solidFill>
                <a:ea typeface="Times New Roman" panose="02020603050405020304" pitchFamily="18" charset="0"/>
                <a:cs typeface="Arial" panose="020B0604020202020204" pitchFamily="34" charset="0"/>
              </a:rPr>
              <a:t>h</a:t>
            </a:r>
            <a:r>
              <a:rPr lang="en-GB" sz="1700" dirty="0">
                <a:solidFill>
                  <a:schemeClr val="accent1">
                    <a:lumMod val="75000"/>
                  </a:schemeClr>
                </a:solidFill>
                <a:effectLst/>
                <a:ea typeface="Times New Roman" panose="02020603050405020304" pitchFamily="18" charset="0"/>
                <a:cs typeface="Arial" panose="020B0604020202020204" pitchFamily="34" charset="0"/>
              </a:rPr>
              <a:t>elps the individual to recognise the experiences or situations that trigger negative thoughts</a:t>
            </a:r>
          </a:p>
          <a:p>
            <a:pPr marL="285750" indent="-285750" fontAlgn="base">
              <a:spcAft>
                <a:spcPts val="600"/>
              </a:spcAft>
              <a:buFont typeface="Arial" panose="020B0604020202020204" pitchFamily="34" charset="0"/>
              <a:buChar char="•"/>
            </a:pPr>
            <a:r>
              <a:rPr lang="en-GB" sz="1700" dirty="0">
                <a:solidFill>
                  <a:schemeClr val="accent1">
                    <a:lumMod val="75000"/>
                  </a:schemeClr>
                </a:solidFill>
                <a:ea typeface="Times New Roman" panose="02020603050405020304" pitchFamily="18" charset="0"/>
                <a:cs typeface="Arial" panose="020B0604020202020204" pitchFamily="34" charset="0"/>
              </a:rPr>
              <a:t>gives them the skills to change their automatic reactions and sets tasks for the individual to practise</a:t>
            </a:r>
          </a:p>
          <a:p>
            <a:pPr marL="285750" indent="-285750" fontAlgn="base">
              <a:spcAft>
                <a:spcPts val="600"/>
              </a:spcAft>
              <a:buFont typeface="Arial" panose="020B0604020202020204" pitchFamily="34" charset="0"/>
              <a:buChar char="•"/>
            </a:pPr>
            <a:r>
              <a:rPr lang="en-GB" sz="1700" dirty="0">
                <a:solidFill>
                  <a:schemeClr val="accent1">
                    <a:lumMod val="75000"/>
                  </a:schemeClr>
                </a:solidFill>
                <a:ea typeface="Times New Roman" panose="02020603050405020304" pitchFamily="18" charset="0"/>
                <a:cs typeface="Arial" panose="020B0604020202020204" pitchFamily="34" charset="0"/>
              </a:rPr>
              <a:t>l</a:t>
            </a:r>
            <a:r>
              <a:rPr lang="en-GB" sz="1700" dirty="0">
                <a:solidFill>
                  <a:schemeClr val="accent1">
                    <a:lumMod val="75000"/>
                  </a:schemeClr>
                </a:solidFill>
                <a:effectLst/>
                <a:ea typeface="Times New Roman" panose="02020603050405020304" pitchFamily="18" charset="0"/>
                <a:cs typeface="Arial" panose="020B0604020202020204" pitchFamily="34" charset="0"/>
              </a:rPr>
              <a:t>earning and practising these skills are the key to therapy</a:t>
            </a:r>
          </a:p>
          <a:p>
            <a:pPr marL="285750" indent="-285750" fontAlgn="base">
              <a:spcAft>
                <a:spcPts val="600"/>
              </a:spcAft>
              <a:buFont typeface="Arial" panose="020B0604020202020204" pitchFamily="34" charset="0"/>
              <a:buChar char="•"/>
            </a:pPr>
            <a:r>
              <a:rPr lang="en-GB" sz="1700" dirty="0">
                <a:solidFill>
                  <a:schemeClr val="accent1">
                    <a:lumMod val="75000"/>
                  </a:schemeClr>
                </a:solidFill>
                <a:ea typeface="Times New Roman" panose="02020603050405020304" pitchFamily="18" charset="0"/>
                <a:cs typeface="Arial" panose="020B0604020202020204" pitchFamily="34" charset="0"/>
              </a:rPr>
              <a:t>by  implementing these strategies repeatedly in daily life, the individual creates new patterns of positive behaviour and realistic thinking.</a:t>
            </a:r>
            <a:endParaRPr lang="en-GB" sz="1700" dirty="0">
              <a:solidFill>
                <a:schemeClr val="accent4">
                  <a:lumMod val="50000"/>
                </a:schemeClr>
              </a:solidFill>
              <a:ea typeface="Times New Roman" panose="02020603050405020304" pitchFamily="18" charset="0"/>
              <a:cs typeface="Arial" panose="020B0604020202020204" pitchFamily="34" charset="0"/>
            </a:endParaRPr>
          </a:p>
          <a:p>
            <a:pPr fontAlgn="base">
              <a:spcAft>
                <a:spcPts val="1330"/>
              </a:spcAft>
            </a:pPr>
            <a:r>
              <a:rPr lang="en-GB" sz="1700" dirty="0">
                <a:solidFill>
                  <a:schemeClr val="accent4">
                    <a:lumMod val="50000"/>
                  </a:schemeClr>
                </a:solidFill>
                <a:effectLst/>
                <a:ea typeface="Times New Roman" panose="02020603050405020304" pitchFamily="18" charset="0"/>
              </a:rPr>
              <a:t>Cognitive restructuring has been used successfully to treat a wide variety of conditions, including depression, post-traumatic stress disorder (PTSD), addictions, anxiety, social phobias, relationship issues, and stress.</a:t>
            </a:r>
          </a:p>
        </p:txBody>
      </p:sp>
      <p:pic>
        <p:nvPicPr>
          <p:cNvPr id="1026" name="Picture 2" descr="Negative Thinking And Posifitive Life">
            <a:extLst>
              <a:ext uri="{FF2B5EF4-FFF2-40B4-BE49-F238E27FC236}">
                <a16:creationId xmlns:a16="http://schemas.microsoft.com/office/drawing/2014/main" id="{AB3227E1-8684-43DF-9B0D-844292FB94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6582" y="1266341"/>
            <a:ext cx="2013874" cy="1345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348849"/>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B1EF54B5B8C4F41B3B856998145E9D6" ma:contentTypeVersion="12" ma:contentTypeDescription="Create a new document." ma:contentTypeScope="" ma:versionID="678d798ad5e8e837eade4aced5ab5780">
  <xsd:schema xmlns:xsd="http://www.w3.org/2001/XMLSchema" xmlns:xs="http://www.w3.org/2001/XMLSchema" xmlns:p="http://schemas.microsoft.com/office/2006/metadata/properties" xmlns:ns3="fdb497f9-6ca0-44ee-aac5-d9c21a15ecae" xmlns:ns4="b08fcaa6-d437-4329-ba21-d5059a74c363" targetNamespace="http://schemas.microsoft.com/office/2006/metadata/properties" ma:root="true" ma:fieldsID="3a0da7fc687c7926557c4c8ef6c8f93b" ns3:_="" ns4:_="">
    <xsd:import namespace="fdb497f9-6ca0-44ee-aac5-d9c21a15ecae"/>
    <xsd:import namespace="b08fcaa6-d437-4329-ba21-d5059a74c36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b497f9-6ca0-44ee-aac5-d9c21a15eca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08fcaa6-d437-4329-ba21-d5059a74c36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E0514B1-7015-47D3-8B33-208C186FC55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6481902-8749-462C-BD51-6F84488627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b497f9-6ca0-44ee-aac5-d9c21a15ecae"/>
    <ds:schemaRef ds:uri="b08fcaa6-d437-4329-ba21-d5059a74c3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D796AE2-7CF1-4206-AC3D-8FB239D605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3715</TotalTime>
  <Words>3350</Words>
  <Application>Microsoft Office PowerPoint</Application>
  <PresentationFormat>Widescreen</PresentationFormat>
  <Paragraphs>273</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Symbol</vt:lpstr>
      <vt:lpstr>Times New Roman</vt:lpstr>
      <vt:lpstr>Custom Design</vt:lpstr>
      <vt:lpstr>GCE Health and Social Care, and Childcare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239</cp:revision>
  <dcterms:created xsi:type="dcterms:W3CDTF">2019-02-21T11:49:42Z</dcterms:created>
  <dcterms:modified xsi:type="dcterms:W3CDTF">2021-06-02T11:32:55Z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0x0101009B1EF54B5B8C4F41B3B856998145E9D6</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