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handoutMasterIdLst>
    <p:handoutMasterId r:id="rId32"/>
  </p:handoutMasterIdLst>
  <p:sldIdLst>
    <p:sldId id="405" r:id="rId5"/>
    <p:sldId id="715" r:id="rId6"/>
    <p:sldId id="679" r:id="rId7"/>
    <p:sldId id="688" r:id="rId8"/>
    <p:sldId id="716" r:id="rId9"/>
    <p:sldId id="733" r:id="rId10"/>
    <p:sldId id="734" r:id="rId11"/>
    <p:sldId id="735" r:id="rId12"/>
    <p:sldId id="736" r:id="rId13"/>
    <p:sldId id="739" r:id="rId14"/>
    <p:sldId id="699" r:id="rId15"/>
    <p:sldId id="737" r:id="rId16"/>
    <p:sldId id="738" r:id="rId17"/>
    <p:sldId id="740" r:id="rId18"/>
    <p:sldId id="759" r:id="rId19"/>
    <p:sldId id="760" r:id="rId20"/>
    <p:sldId id="741" r:id="rId21"/>
    <p:sldId id="758" r:id="rId22"/>
    <p:sldId id="746" r:id="rId23"/>
    <p:sldId id="742" r:id="rId24"/>
    <p:sldId id="743" r:id="rId25"/>
    <p:sldId id="744" r:id="rId26"/>
    <p:sldId id="745" r:id="rId27"/>
    <p:sldId id="747" r:id="rId28"/>
    <p:sldId id="748" r:id="rId29"/>
    <p:sldId id="749" r:id="rId30"/>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5" orient="horz" pos="1457" userDrawn="1">
          <p15:clr>
            <a:srgbClr val="A4A3A4"/>
          </p15:clr>
        </p15:guide>
        <p15:guide id="16"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Onuzuruike" initials="JO" lastIdx="2" clrIdx="0"/>
  <p:cmAuthor id="2" name="Jenna Redelinghuys" initials="JR" lastIdx="8" clrIdx="1"/>
  <p:cmAuthor id="3" name="William Nightingale" initials="WN" lastIdx="1" clrIdx="2"/>
  <p:cmAuthor id="4" name="Suzi Gray" initials="SG" lastIdx="1" clrIdx="3">
    <p:extLst>
      <p:ext uri="{19B8F6BF-5375-455C-9EA6-DF929625EA0E}">
        <p15:presenceInfo xmlns:p15="http://schemas.microsoft.com/office/powerpoint/2012/main" userId="S-1-5-21-1308356437-3399562541-1039870623-3914" providerId="AD"/>
      </p:ext>
    </p:extLst>
  </p:cmAuthor>
  <p:cmAuthor id="5" name="Lucas, Tania" initials="LT" lastIdx="3" clrIdx="4">
    <p:extLst>
      <p:ext uri="{19B8F6BF-5375-455C-9EA6-DF929625EA0E}">
        <p15:presenceInfo xmlns:p15="http://schemas.microsoft.com/office/powerpoint/2012/main" userId="S::lucast@wjec.co.uk::232b37cb-a817-446c-b5f8-6c2be3ba9e7b" providerId="AD"/>
      </p:ext>
    </p:extLst>
  </p:cmAuthor>
  <p:cmAuthor id="6" name="Matt Williams" initials="MW" lastIdx="1" clrIdx="5">
    <p:extLst>
      <p:ext uri="{19B8F6BF-5375-455C-9EA6-DF929625EA0E}">
        <p15:presenceInfo xmlns:p15="http://schemas.microsoft.com/office/powerpoint/2012/main" userId="0ca66e6c2ff2c8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C8"/>
    <a:srgbClr val="0070C0"/>
    <a:srgbClr val="0096FF"/>
    <a:srgbClr val="FFC000"/>
    <a:srgbClr val="65B2E6"/>
    <a:srgbClr val="CBD6EB"/>
    <a:srgbClr val="CB076E"/>
    <a:srgbClr val="E7ECF5"/>
    <a:srgbClr val="00B0F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28"/>
      </p:cViewPr>
      <p:guideLst>
        <p:guide orient="horz" pos="145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yman, Hilary" userId="f3bca22b-3a42-4d89-8a24-ce254d13f28a" providerId="ADAL" clId="{9111EB4F-54FA-4432-98DA-2571C3F0ECBA}"/>
    <pc:docChg chg="modSld">
      <pc:chgData name="Wyman, Hilary" userId="f3bca22b-3a42-4d89-8a24-ce254d13f28a" providerId="ADAL" clId="{9111EB4F-54FA-4432-98DA-2571C3F0ECBA}" dt="2021-07-30T11:05:58.461" v="47" actId="20577"/>
      <pc:docMkLst>
        <pc:docMk/>
      </pc:docMkLst>
      <pc:sldChg chg="modSp mod">
        <pc:chgData name="Wyman, Hilary" userId="f3bca22b-3a42-4d89-8a24-ce254d13f28a" providerId="ADAL" clId="{9111EB4F-54FA-4432-98DA-2571C3F0ECBA}" dt="2021-07-30T11:05:58.461" v="47" actId="20577"/>
        <pc:sldMkLst>
          <pc:docMk/>
          <pc:sldMk cId="1614504874" sldId="405"/>
        </pc:sldMkLst>
        <pc:spChg chg="mod">
          <ac:chgData name="Wyman, Hilary" userId="f3bca22b-3a42-4d89-8a24-ce254d13f28a" providerId="ADAL" clId="{9111EB4F-54FA-4432-98DA-2571C3F0ECBA}" dt="2021-07-30T11:05:58.461" v="47" actId="20577"/>
          <ac:spMkLst>
            <pc:docMk/>
            <pc:sldMk cId="1614504874" sldId="405"/>
            <ac:spMk id="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1"/>
            <a:ext cx="2949099" cy="498932"/>
          </a:xfrm>
          <a:prstGeom prst="rect">
            <a:avLst/>
          </a:prstGeom>
        </p:spPr>
        <p:txBody>
          <a:bodyPr vert="horz" lIns="91440" tIns="45720" rIns="91440" bIns="45720" rtlCol="0"/>
          <a:lstStyle>
            <a:lvl1pPr algn="r">
              <a:defRPr sz="1200"/>
            </a:lvl1pPr>
          </a:lstStyle>
          <a:p>
            <a:fld id="{9E66266E-4E78-3640-B76A-2EF766CBB339}" type="datetimeFigureOut">
              <a:rPr lang="en-US" smtClean="0"/>
              <a:t>7/30/2021</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B4CDD846-EDA4-934F-A7DD-C369F9C78BDA}" type="slidenum">
              <a:rPr lang="en-US" smtClean="0"/>
              <a:t>‹#›</a:t>
            </a:fld>
            <a:endParaRPr lang="en-US"/>
          </a:p>
        </p:txBody>
      </p:sp>
    </p:spTree>
    <p:extLst>
      <p:ext uri="{BB962C8B-B14F-4D97-AF65-F5344CB8AC3E}">
        <p14:creationId xmlns:p14="http://schemas.microsoft.com/office/powerpoint/2010/main" val="73254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1"/>
            <a:ext cx="2949099" cy="498932"/>
          </a:xfrm>
          <a:prstGeom prst="rect">
            <a:avLst/>
          </a:prstGeom>
        </p:spPr>
        <p:txBody>
          <a:bodyPr vert="horz" lIns="91440" tIns="45720" rIns="91440" bIns="45720" rtlCol="0"/>
          <a:lstStyle>
            <a:lvl1pPr algn="r">
              <a:defRPr sz="1200"/>
            </a:lvl1pPr>
          </a:lstStyle>
          <a:p>
            <a:fld id="{6745DA57-288E-CC44-A088-C970FBF5ECE8}" type="datetimeFigureOut">
              <a:rPr lang="en-US" smtClean="0"/>
              <a:t>7/30/2021</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C573A14-1418-8445-A355-C4659B6B9114}" type="slidenum">
              <a:rPr lang="en-US" smtClean="0"/>
              <a:t>‹#›</a:t>
            </a:fld>
            <a:endParaRPr lang="en-US"/>
          </a:p>
        </p:txBody>
      </p:sp>
    </p:spTree>
    <p:extLst>
      <p:ext uri="{BB962C8B-B14F-4D97-AF65-F5344CB8AC3E}">
        <p14:creationId xmlns:p14="http://schemas.microsoft.com/office/powerpoint/2010/main" val="5328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16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573A14-1418-8445-A355-C4659B6B9114}" type="slidenum">
              <a:rPr lang="en-US" smtClean="0"/>
              <a:t>2</a:t>
            </a:fld>
            <a:endParaRPr lang="en-US"/>
          </a:p>
        </p:txBody>
      </p:sp>
    </p:spTree>
    <p:extLst>
      <p:ext uri="{BB962C8B-B14F-4D97-AF65-F5344CB8AC3E}">
        <p14:creationId xmlns:p14="http://schemas.microsoft.com/office/powerpoint/2010/main" val="3793021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20702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109736"/>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54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700887908"/>
      </p:ext>
    </p:extLst>
  </p:cSld>
  <p:clrMap bg1="lt1" tx1="dk1" bg2="lt2" tx2="dk2" accent1="accent1" accent2="accent2" accent3="accent3" accent4="accent4" accent5="accent5" accent6="accent6" hlink="hlink" folHlink="folHlink"/>
  <p:sldLayoutIdLst>
    <p:sldLayoutId id="2147483671" r:id="rId1"/>
    <p:sldLayoutId id="2147483739" r:id="rId2"/>
    <p:sldLayoutId id="2147483743" r:id="rId3"/>
  </p:sldLayoutIdLst>
  <p:hf sldNum="0" hdr="0" dt="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userDrawn="1">
          <p15:clr>
            <a:srgbClr val="F26B43"/>
          </p15:clr>
        </p15:guide>
        <p15:guide id="4" orient="horz" pos="4320" userDrawn="1">
          <p15:clr>
            <a:srgbClr val="F26B43"/>
          </p15:clr>
        </p15:guide>
        <p15:guide id="5" userDrawn="1">
          <p15:clr>
            <a:srgbClr val="F26B43"/>
          </p15:clr>
        </p15:guide>
        <p15:guide id="6" pos="7680" userDrawn="1">
          <p15:clr>
            <a:srgbClr val="F26B43"/>
          </p15:clr>
        </p15:guide>
        <p15:guide id="7" pos="7355" userDrawn="1">
          <p15:clr>
            <a:srgbClr val="F26B43"/>
          </p15:clr>
        </p15:guide>
        <p15:guide id="9" orient="horz" pos="3997" userDrawn="1">
          <p15:clr>
            <a:srgbClr val="F26B43"/>
          </p15:clr>
        </p15:guide>
        <p15:guide id="10" pos="325" userDrawn="1">
          <p15:clr>
            <a:srgbClr val="F26B43"/>
          </p15:clr>
        </p15:guide>
        <p15:guide id="11" orient="horz" pos="618" userDrawn="1">
          <p15:clr>
            <a:srgbClr val="F26B43"/>
          </p15:clr>
        </p15:guide>
        <p15:guide id="12" orient="horz" pos="14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97080" y="909613"/>
            <a:ext cx="11644549" cy="97427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457200">
              <a:lnSpc>
                <a:spcPct val="100000"/>
              </a:lnSpc>
              <a:spcBef>
                <a:spcPts val="150"/>
              </a:spcBef>
              <a:defRPr/>
            </a:pPr>
            <a:r>
              <a:rPr lang="en-US" sz="2400" dirty="0">
                <a:latin typeface="Arial" panose="020B0604020202020204" pitchFamily="34" charset="0"/>
                <a:ea typeface="Lato" charset="0"/>
                <a:cs typeface="Arial" panose="020B0604020202020204" pitchFamily="34" charset="0"/>
              </a:rPr>
              <a:t>Level 3 Health and Social Care: Principles and Contexts</a:t>
            </a:r>
          </a:p>
          <a:p>
            <a:pPr marL="804863" indent="-804863" defTabSz="457200">
              <a:lnSpc>
                <a:spcPct val="100000"/>
              </a:lnSpc>
              <a:spcBef>
                <a:spcPts val="150"/>
              </a:spcBef>
              <a:defRPr/>
            </a:pPr>
            <a:r>
              <a:rPr lang="en-US" sz="1800" dirty="0"/>
              <a:t>Unit 2:	Factors affecting individuals’ growth and development across the lifespan, and how this impacts on outcomes, care and support needs													(January 2021)</a:t>
            </a:r>
            <a:endParaRPr lang="en-US" sz="1800" dirty="0">
              <a:latin typeface="Arial" panose="020B0604020202020204" pitchFamily="34" charset="0"/>
              <a:ea typeface="Lato" charset="0"/>
              <a:cs typeface="Arial" panose="020B0604020202020204" pitchFamily="34" charset="0"/>
            </a:endParaRPr>
          </a:p>
        </p:txBody>
      </p:sp>
      <p:sp>
        <p:nvSpPr>
          <p:cNvPr id="2" name="TextBox 1"/>
          <p:cNvSpPr txBox="1"/>
          <p:nvPr/>
        </p:nvSpPr>
        <p:spPr>
          <a:xfrm>
            <a:off x="153646" y="287484"/>
            <a:ext cx="4349214" cy="461665"/>
          </a:xfrm>
          <a:prstGeom prst="rect">
            <a:avLst/>
          </a:prstGeom>
          <a:noFill/>
        </p:spPr>
        <p:txBody>
          <a:bodyPr wrap="square" rtlCol="0">
            <a:spAutoFit/>
          </a:bodyPr>
          <a:lstStyle/>
          <a:p>
            <a:r>
              <a:rPr lang="en-US" sz="2400" dirty="0">
                <a:latin typeface="+mj-lt"/>
                <a:ea typeface="Lato" charset="0"/>
                <a:cs typeface="Lato" charset="0"/>
              </a:rPr>
              <a:t>Online Exam Review</a:t>
            </a:r>
          </a:p>
        </p:txBody>
      </p:sp>
      <p:sp>
        <p:nvSpPr>
          <p:cNvPr id="7" name="Title 1"/>
          <p:cNvSpPr txBox="1">
            <a:spLocks/>
          </p:cNvSpPr>
          <p:nvPr/>
        </p:nvSpPr>
        <p:spPr>
          <a:xfrm>
            <a:off x="0" y="6642686"/>
            <a:ext cx="7742191" cy="7481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lvl="0" defTabSz="457200">
              <a:lnSpc>
                <a:spcPct val="100000"/>
              </a:lnSpc>
              <a:spcBef>
                <a:spcPct val="20000"/>
              </a:spcBef>
              <a:defRPr/>
            </a:pPr>
            <a:endParaRPr lang="en-US" sz="2800" b="1">
              <a:latin typeface="Lato" charset="0"/>
              <a:ea typeface="Lato" charset="0"/>
              <a:cs typeface="Lato" charset="0"/>
            </a:endParaRPr>
          </a:p>
        </p:txBody>
      </p:sp>
      <p:pic>
        <p:nvPicPr>
          <p:cNvPr id="8" name="Picture 7">
            <a:extLst>
              <a:ext uri="{FF2B5EF4-FFF2-40B4-BE49-F238E27FC236}">
                <a16:creationId xmlns:a16="http://schemas.microsoft.com/office/drawing/2014/main" id="{5BF16ACB-FDEB-4EA7-A686-FA68DCDDAE1A}"/>
              </a:ext>
            </a:extLst>
          </p:cNvPr>
          <p:cNvPicPr>
            <a:picLocks noChangeAspect="1"/>
          </p:cNvPicPr>
          <p:nvPr/>
        </p:nvPicPr>
        <p:blipFill>
          <a:blip r:embed="rId3"/>
          <a:stretch>
            <a:fillRect/>
          </a:stretch>
        </p:blipFill>
        <p:spPr>
          <a:xfrm>
            <a:off x="297080" y="1883887"/>
            <a:ext cx="11644549" cy="4758799"/>
          </a:xfrm>
          <a:prstGeom prst="rect">
            <a:avLst/>
          </a:prstGeom>
        </p:spPr>
      </p:pic>
    </p:spTree>
    <p:extLst>
      <p:ext uri="{BB962C8B-B14F-4D97-AF65-F5344CB8AC3E}">
        <p14:creationId xmlns:p14="http://schemas.microsoft.com/office/powerpoint/2010/main" val="1614504874"/>
      </p:ext>
    </p:extLst>
  </p:cSld>
  <p:clrMapOvr>
    <a:masterClrMapping/>
  </p:clrMapOvr>
  <mc:AlternateContent xmlns:mc="http://schemas.openxmlformats.org/markup-compatibility/2006" xmlns:p14="http://schemas.microsoft.com/office/powerpoint/2010/main">
    <mc:Choice Requires="p14">
      <p:transition spd="slow" p14:dur="2000" advTm="10492"/>
    </mc:Choice>
    <mc:Fallback xmlns="">
      <p:transition spd="slow" advTm="1049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r>
              <a:rPr lang="en-GB" sz="1800" dirty="0"/>
              <a:t>Question 4 (b)  Mark scheme </a:t>
            </a:r>
          </a:p>
        </p:txBody>
      </p:sp>
      <p:pic>
        <p:nvPicPr>
          <p:cNvPr id="4" name="Picture 3">
            <a:extLst>
              <a:ext uri="{FF2B5EF4-FFF2-40B4-BE49-F238E27FC236}">
                <a16:creationId xmlns:a16="http://schemas.microsoft.com/office/drawing/2014/main" id="{30746139-FDDA-45C7-BB19-B4666A329E7E}"/>
              </a:ext>
            </a:extLst>
          </p:cNvPr>
          <p:cNvPicPr>
            <a:picLocks noChangeAspect="1"/>
          </p:cNvPicPr>
          <p:nvPr/>
        </p:nvPicPr>
        <p:blipFill>
          <a:blip r:embed="rId2"/>
          <a:stretch>
            <a:fillRect/>
          </a:stretch>
        </p:blipFill>
        <p:spPr>
          <a:xfrm>
            <a:off x="0" y="985837"/>
            <a:ext cx="7485016" cy="5663441"/>
          </a:xfrm>
          <a:prstGeom prst="rect">
            <a:avLst/>
          </a:prstGeom>
        </p:spPr>
      </p:pic>
    </p:spTree>
    <p:extLst>
      <p:ext uri="{BB962C8B-B14F-4D97-AF65-F5344CB8AC3E}">
        <p14:creationId xmlns:p14="http://schemas.microsoft.com/office/powerpoint/2010/main" val="363019733"/>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
      <p:transition spd="slow" advTm="2687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r>
              <a:rPr lang="en-GB" sz="1800" dirty="0"/>
              <a:t>Question 6 (b)</a:t>
            </a:r>
          </a:p>
        </p:txBody>
      </p:sp>
      <p:sp>
        <p:nvSpPr>
          <p:cNvPr id="4" name="TextBox 3">
            <a:extLst>
              <a:ext uri="{FF2B5EF4-FFF2-40B4-BE49-F238E27FC236}">
                <a16:creationId xmlns:a16="http://schemas.microsoft.com/office/drawing/2014/main" id="{088679BF-30E9-4171-8C20-635C593B3297}"/>
              </a:ext>
            </a:extLst>
          </p:cNvPr>
          <p:cNvSpPr txBox="1"/>
          <p:nvPr/>
        </p:nvSpPr>
        <p:spPr>
          <a:xfrm>
            <a:off x="282011" y="1106905"/>
            <a:ext cx="9602218" cy="1200329"/>
          </a:xfrm>
          <a:prstGeom prst="rect">
            <a:avLst/>
          </a:prstGeom>
          <a:noFill/>
        </p:spPr>
        <p:txBody>
          <a:bodyPr wrap="square" rtlCol="0">
            <a:spAutoFit/>
          </a:bodyPr>
          <a:lstStyle/>
          <a:p>
            <a:pPr marL="446088" indent="-446088"/>
            <a:r>
              <a:rPr lang="en-US" i="1" dirty="0"/>
              <a:t>(b)</a:t>
            </a:r>
            <a:r>
              <a:rPr lang="en-US" dirty="0"/>
              <a:t>	The ‘Change4Life’ initiative is based on the behavioural change approach.  The medical approach is another way of promoting health and well-being.</a:t>
            </a:r>
          </a:p>
          <a:p>
            <a:endParaRPr lang="en-US" dirty="0"/>
          </a:p>
          <a:p>
            <a:pPr>
              <a:tabLst>
                <a:tab pos="446088" algn="l"/>
                <a:tab pos="8969375" algn="l"/>
              </a:tabLst>
            </a:pPr>
            <a:r>
              <a:rPr lang="en-US" dirty="0"/>
              <a:t>	Contrast the medical approach with the behavioural change approach.      	[6]</a:t>
            </a:r>
            <a:endParaRPr lang="en-GB" dirty="0"/>
          </a:p>
        </p:txBody>
      </p:sp>
      <p:pic>
        <p:nvPicPr>
          <p:cNvPr id="5" name="Picture 4">
            <a:extLst>
              <a:ext uri="{FF2B5EF4-FFF2-40B4-BE49-F238E27FC236}">
                <a16:creationId xmlns:a16="http://schemas.microsoft.com/office/drawing/2014/main" id="{5B6B1615-EA8D-4AC2-A6DB-7AE367FC2AA8}"/>
              </a:ext>
            </a:extLst>
          </p:cNvPr>
          <p:cNvPicPr>
            <a:picLocks noChangeAspect="1"/>
          </p:cNvPicPr>
          <p:nvPr/>
        </p:nvPicPr>
        <p:blipFill>
          <a:blip r:embed="rId2"/>
          <a:stretch>
            <a:fillRect/>
          </a:stretch>
        </p:blipFill>
        <p:spPr>
          <a:xfrm>
            <a:off x="282011" y="2463917"/>
            <a:ext cx="9602218" cy="4185361"/>
          </a:xfrm>
          <a:prstGeom prst="rect">
            <a:avLst/>
          </a:prstGeom>
        </p:spPr>
      </p:pic>
    </p:spTree>
    <p:extLst>
      <p:ext uri="{BB962C8B-B14F-4D97-AF65-F5344CB8AC3E}">
        <p14:creationId xmlns:p14="http://schemas.microsoft.com/office/powerpoint/2010/main" val="2990185268"/>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
      <p:transition spd="slow" advTm="2687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r>
              <a:rPr lang="en-GB" sz="1800" dirty="0"/>
              <a:t>Question 6 (b)  Candidate answer</a:t>
            </a:r>
          </a:p>
        </p:txBody>
      </p:sp>
      <p:pic>
        <p:nvPicPr>
          <p:cNvPr id="4" name="Picture 3">
            <a:extLst>
              <a:ext uri="{FF2B5EF4-FFF2-40B4-BE49-F238E27FC236}">
                <a16:creationId xmlns:a16="http://schemas.microsoft.com/office/drawing/2014/main" id="{AF49F345-2CD3-4199-A411-419029326D72}"/>
              </a:ext>
            </a:extLst>
          </p:cNvPr>
          <p:cNvPicPr>
            <a:picLocks noChangeAspect="1"/>
          </p:cNvPicPr>
          <p:nvPr/>
        </p:nvPicPr>
        <p:blipFill>
          <a:blip r:embed="rId2"/>
          <a:stretch>
            <a:fillRect/>
          </a:stretch>
        </p:blipFill>
        <p:spPr>
          <a:xfrm>
            <a:off x="282011" y="1075071"/>
            <a:ext cx="5895975" cy="4924425"/>
          </a:xfrm>
          <a:prstGeom prst="rect">
            <a:avLst/>
          </a:prstGeom>
        </p:spPr>
      </p:pic>
    </p:spTree>
    <p:extLst>
      <p:ext uri="{BB962C8B-B14F-4D97-AF65-F5344CB8AC3E}">
        <p14:creationId xmlns:p14="http://schemas.microsoft.com/office/powerpoint/2010/main" val="1481684904"/>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
      <p:transition spd="slow" advTm="2687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r>
              <a:rPr lang="en-GB" sz="1800" dirty="0"/>
              <a:t>Question 6 (b)  Candidate answer with examiner’s comments</a:t>
            </a:r>
          </a:p>
        </p:txBody>
      </p:sp>
      <p:pic>
        <p:nvPicPr>
          <p:cNvPr id="4" name="Picture 3">
            <a:extLst>
              <a:ext uri="{FF2B5EF4-FFF2-40B4-BE49-F238E27FC236}">
                <a16:creationId xmlns:a16="http://schemas.microsoft.com/office/drawing/2014/main" id="{478F1D35-2780-4992-A449-7C1F6CB75185}"/>
              </a:ext>
            </a:extLst>
          </p:cNvPr>
          <p:cNvPicPr>
            <a:picLocks noChangeAspect="1"/>
          </p:cNvPicPr>
          <p:nvPr/>
        </p:nvPicPr>
        <p:blipFill>
          <a:blip r:embed="rId2"/>
          <a:stretch>
            <a:fillRect/>
          </a:stretch>
        </p:blipFill>
        <p:spPr>
          <a:xfrm>
            <a:off x="200025" y="1159292"/>
            <a:ext cx="5895975" cy="4924425"/>
          </a:xfrm>
          <a:prstGeom prst="rect">
            <a:avLst/>
          </a:prstGeom>
        </p:spPr>
      </p:pic>
      <p:sp>
        <p:nvSpPr>
          <p:cNvPr id="5" name="TextBox 4">
            <a:extLst>
              <a:ext uri="{FF2B5EF4-FFF2-40B4-BE49-F238E27FC236}">
                <a16:creationId xmlns:a16="http://schemas.microsoft.com/office/drawing/2014/main" id="{83728ABF-D1AA-4EB1-A1C5-47F2437F9A4A}"/>
              </a:ext>
            </a:extLst>
          </p:cNvPr>
          <p:cNvSpPr txBox="1"/>
          <p:nvPr/>
        </p:nvSpPr>
        <p:spPr>
          <a:xfrm>
            <a:off x="6400800" y="1126634"/>
            <a:ext cx="5486400" cy="5509200"/>
          </a:xfrm>
          <a:prstGeom prst="rect">
            <a:avLst/>
          </a:prstGeom>
          <a:noFill/>
        </p:spPr>
        <p:txBody>
          <a:bodyPr wrap="square" rtlCol="0">
            <a:spAutoFit/>
          </a:bodyPr>
          <a:lstStyle/>
          <a:p>
            <a:r>
              <a:rPr lang="en-US" sz="1600" dirty="0"/>
              <a:t>A very good response which contrasts a range of features of the medical/behavioural change approaches of promoting health and well-being, and demonstrates detailed knowledge and understanding of the differences between the two approaches.</a:t>
            </a:r>
          </a:p>
          <a:p>
            <a:endParaRPr lang="en-US" sz="1600" dirty="0"/>
          </a:p>
          <a:p>
            <a:r>
              <a:rPr lang="en-US" sz="1600" dirty="0"/>
              <a:t>The candidate has correctly applied the command verb ‘contrast’ to focus on their answer by citing the differences between the two approaches. The candidate has correctly described the medical approach target group as whole population or high-risk groups and expert-led. The answer then correctly outlines the strengths and weaknesses of the approach briefly, such as relying on patient compliance. This illustrates a detailed knowledge and understanding of the differences between the approaches as they go on to contrast with the behavioural change approach, noting it is about healthy behaviours and changing attitudes. Again, they note the strengths and appropriate weakness that behaviours can be difficult to change. Good use of terminology applied.</a:t>
            </a:r>
          </a:p>
          <a:p>
            <a:endParaRPr lang="en-US" sz="1600" dirty="0"/>
          </a:p>
          <a:p>
            <a:r>
              <a:rPr lang="en-US" sz="1600" dirty="0"/>
              <a:t>5 marks – band 3</a:t>
            </a:r>
            <a:endParaRPr lang="en-GB" sz="1600" dirty="0"/>
          </a:p>
        </p:txBody>
      </p:sp>
    </p:spTree>
    <p:extLst>
      <p:ext uri="{BB962C8B-B14F-4D97-AF65-F5344CB8AC3E}">
        <p14:creationId xmlns:p14="http://schemas.microsoft.com/office/powerpoint/2010/main" val="79118106"/>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
      <p:transition spd="slow" advTm="2687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r>
              <a:rPr lang="en-GB" sz="1800" dirty="0"/>
              <a:t>Question 6 (b)  Candidate answer</a:t>
            </a:r>
          </a:p>
        </p:txBody>
      </p:sp>
      <p:pic>
        <p:nvPicPr>
          <p:cNvPr id="5" name="Picture 4">
            <a:extLst>
              <a:ext uri="{FF2B5EF4-FFF2-40B4-BE49-F238E27FC236}">
                <a16:creationId xmlns:a16="http://schemas.microsoft.com/office/drawing/2014/main" id="{4437F62B-3148-4C1E-9836-6A299D64FBE9}"/>
              </a:ext>
            </a:extLst>
          </p:cNvPr>
          <p:cNvPicPr>
            <a:picLocks noChangeAspect="1"/>
          </p:cNvPicPr>
          <p:nvPr/>
        </p:nvPicPr>
        <p:blipFill>
          <a:blip r:embed="rId2"/>
          <a:stretch>
            <a:fillRect/>
          </a:stretch>
        </p:blipFill>
        <p:spPr>
          <a:xfrm>
            <a:off x="282011" y="1289383"/>
            <a:ext cx="6919852" cy="4738437"/>
          </a:xfrm>
          <a:prstGeom prst="rect">
            <a:avLst/>
          </a:prstGeom>
        </p:spPr>
      </p:pic>
    </p:spTree>
    <p:extLst>
      <p:ext uri="{BB962C8B-B14F-4D97-AF65-F5344CB8AC3E}">
        <p14:creationId xmlns:p14="http://schemas.microsoft.com/office/powerpoint/2010/main" val="2303969820"/>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
      <p:transition spd="slow" advTm="2687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r>
              <a:rPr lang="en-GB" sz="1800" dirty="0"/>
              <a:t>Question 6 (b)  Candidate answer with examiner’s comments</a:t>
            </a:r>
          </a:p>
        </p:txBody>
      </p:sp>
      <p:sp>
        <p:nvSpPr>
          <p:cNvPr id="5" name="TextBox 4">
            <a:extLst>
              <a:ext uri="{FF2B5EF4-FFF2-40B4-BE49-F238E27FC236}">
                <a16:creationId xmlns:a16="http://schemas.microsoft.com/office/drawing/2014/main" id="{C5819448-87F4-4B7F-BE78-80AD1031B426}"/>
              </a:ext>
            </a:extLst>
          </p:cNvPr>
          <p:cNvSpPr txBox="1"/>
          <p:nvPr/>
        </p:nvSpPr>
        <p:spPr>
          <a:xfrm>
            <a:off x="6879775" y="932559"/>
            <a:ext cx="5268686" cy="5863144"/>
          </a:xfrm>
          <a:prstGeom prst="rect">
            <a:avLst/>
          </a:prstGeom>
          <a:noFill/>
        </p:spPr>
        <p:txBody>
          <a:bodyPr wrap="square" rtlCol="0">
            <a:spAutoFit/>
          </a:bodyPr>
          <a:lstStyle/>
          <a:p>
            <a:r>
              <a:rPr lang="en-US" sz="1500" dirty="0"/>
              <a:t>A good response which contrasts some features of the medical/behavioural change approaches of promoting health and well-being which demonstrates some knowledge and understanding of the differences between the two approaches. </a:t>
            </a:r>
          </a:p>
          <a:p>
            <a:endParaRPr lang="en-US" sz="1500" dirty="0"/>
          </a:p>
          <a:p>
            <a:r>
              <a:rPr lang="en-US" sz="1500" dirty="0"/>
              <a:t>The candidate has understood the command verb ‘contrast’ and attempts to provide a response that focuses on the differences between both approaches. The candidate has correctly understood that the behavioural change approach gives the individual responsibility for their own health and requires the provision of information and resources to target an individual’s needs. It correctly notes that individuals make their own choices to adapt their lifestyle accordingly. Their contrasting answer is considerably weaker for the medical approach buy gains a mark for correctly noting that a health professional such as a ‘doctor’ would be involved (although the correct terminology, ‘GP’ or ‘general practitioner’, should be used instead of ‘doctor’). They failed to note that the approach is not individualised but aimed at whole population or target group, e.g. screening, vaccination. It is used to prevent ill-health and reduce effects.</a:t>
            </a:r>
          </a:p>
          <a:p>
            <a:endParaRPr lang="en-US" sz="1500" dirty="0"/>
          </a:p>
          <a:p>
            <a:r>
              <a:rPr lang="en-US" sz="1500" dirty="0"/>
              <a:t>4 marks – band 2</a:t>
            </a:r>
            <a:endParaRPr lang="en-GB" sz="1500" dirty="0"/>
          </a:p>
        </p:txBody>
      </p:sp>
      <p:pic>
        <p:nvPicPr>
          <p:cNvPr id="6" name="Picture 5">
            <a:extLst>
              <a:ext uri="{FF2B5EF4-FFF2-40B4-BE49-F238E27FC236}">
                <a16:creationId xmlns:a16="http://schemas.microsoft.com/office/drawing/2014/main" id="{F64B19BA-4699-4274-88D4-6629C691E8E9}"/>
              </a:ext>
            </a:extLst>
          </p:cNvPr>
          <p:cNvPicPr>
            <a:picLocks noChangeAspect="1"/>
          </p:cNvPicPr>
          <p:nvPr/>
        </p:nvPicPr>
        <p:blipFill>
          <a:blip r:embed="rId2"/>
          <a:stretch>
            <a:fillRect/>
          </a:stretch>
        </p:blipFill>
        <p:spPr>
          <a:xfrm>
            <a:off x="-1020" y="1181100"/>
            <a:ext cx="6691434" cy="4582026"/>
          </a:xfrm>
          <a:prstGeom prst="rect">
            <a:avLst/>
          </a:prstGeom>
        </p:spPr>
      </p:pic>
    </p:spTree>
    <p:extLst>
      <p:ext uri="{BB962C8B-B14F-4D97-AF65-F5344CB8AC3E}">
        <p14:creationId xmlns:p14="http://schemas.microsoft.com/office/powerpoint/2010/main" val="3314365190"/>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
      <p:transition spd="slow" advTm="2687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r>
              <a:rPr lang="en-GB" sz="1800" dirty="0"/>
              <a:t>Question 6 (b)  Candidate answer</a:t>
            </a:r>
          </a:p>
        </p:txBody>
      </p:sp>
      <p:pic>
        <p:nvPicPr>
          <p:cNvPr id="5" name="Picture 4">
            <a:extLst>
              <a:ext uri="{FF2B5EF4-FFF2-40B4-BE49-F238E27FC236}">
                <a16:creationId xmlns:a16="http://schemas.microsoft.com/office/drawing/2014/main" id="{DFD302F6-4135-4CB3-AA67-4D46223E9ACF}"/>
              </a:ext>
            </a:extLst>
          </p:cNvPr>
          <p:cNvPicPr>
            <a:picLocks noChangeAspect="1"/>
          </p:cNvPicPr>
          <p:nvPr/>
        </p:nvPicPr>
        <p:blipFill>
          <a:blip r:embed="rId2"/>
          <a:stretch>
            <a:fillRect/>
          </a:stretch>
        </p:blipFill>
        <p:spPr>
          <a:xfrm>
            <a:off x="282011" y="1146076"/>
            <a:ext cx="6766208" cy="4689239"/>
          </a:xfrm>
          <a:prstGeom prst="rect">
            <a:avLst/>
          </a:prstGeom>
        </p:spPr>
      </p:pic>
    </p:spTree>
    <p:extLst>
      <p:ext uri="{BB962C8B-B14F-4D97-AF65-F5344CB8AC3E}">
        <p14:creationId xmlns:p14="http://schemas.microsoft.com/office/powerpoint/2010/main" val="1534922929"/>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
      <p:transition spd="slow" advTm="2687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r>
              <a:rPr lang="en-GB" sz="1800" dirty="0"/>
              <a:t>Question 6 (b)  Candidate answer with examiner’s comments </a:t>
            </a:r>
          </a:p>
        </p:txBody>
      </p:sp>
      <p:pic>
        <p:nvPicPr>
          <p:cNvPr id="4" name="Picture 3">
            <a:extLst>
              <a:ext uri="{FF2B5EF4-FFF2-40B4-BE49-F238E27FC236}">
                <a16:creationId xmlns:a16="http://schemas.microsoft.com/office/drawing/2014/main" id="{DC21D340-A823-4E0B-8509-66276708A79F}"/>
              </a:ext>
            </a:extLst>
          </p:cNvPr>
          <p:cNvPicPr>
            <a:picLocks noChangeAspect="1"/>
          </p:cNvPicPr>
          <p:nvPr/>
        </p:nvPicPr>
        <p:blipFill>
          <a:blip r:embed="rId2"/>
          <a:stretch>
            <a:fillRect/>
          </a:stretch>
        </p:blipFill>
        <p:spPr>
          <a:xfrm>
            <a:off x="282011" y="1146077"/>
            <a:ext cx="6303346" cy="4368458"/>
          </a:xfrm>
          <a:prstGeom prst="rect">
            <a:avLst/>
          </a:prstGeom>
        </p:spPr>
      </p:pic>
      <p:sp>
        <p:nvSpPr>
          <p:cNvPr id="5" name="TextBox 4">
            <a:extLst>
              <a:ext uri="{FF2B5EF4-FFF2-40B4-BE49-F238E27FC236}">
                <a16:creationId xmlns:a16="http://schemas.microsoft.com/office/drawing/2014/main" id="{590D4E7C-01D1-423D-9647-F62546452967}"/>
              </a:ext>
            </a:extLst>
          </p:cNvPr>
          <p:cNvSpPr txBox="1"/>
          <p:nvPr/>
        </p:nvSpPr>
        <p:spPr>
          <a:xfrm>
            <a:off x="6865034" y="1113419"/>
            <a:ext cx="5044955" cy="5262979"/>
          </a:xfrm>
          <a:prstGeom prst="rect">
            <a:avLst/>
          </a:prstGeom>
          <a:noFill/>
        </p:spPr>
        <p:txBody>
          <a:bodyPr wrap="square" rtlCol="0">
            <a:spAutoFit/>
          </a:bodyPr>
          <a:lstStyle/>
          <a:p>
            <a:r>
              <a:rPr lang="en-US" sz="1600" dirty="0"/>
              <a:t>A basic response, lacking in detail, which contrasts only limited features of the medical/behavioral change approaches of promoting health and well-being, and demonstrates little knowledge and understanding of the differences between the two approaches.</a:t>
            </a:r>
          </a:p>
          <a:p>
            <a:endParaRPr lang="en-US" sz="1600" dirty="0"/>
          </a:p>
          <a:p>
            <a:r>
              <a:rPr lang="en-US" sz="1600" dirty="0"/>
              <a:t>The candidate correctly acknowledges that the behavioural change approach aims to encourage individuals to adopt healthy behaviours and a basic disadvantage of this approach. Appropriate terminology is not used, and the candidate fails to note the individual's interest in and responsibility for their own health, the importance of making an informed choice, and providing information to target individuals in need. In contrasting the candidate fails to note that the medical approach depends on health professionals, (for example, screening or immunisation) and that success depends on population participation and is often costly.</a:t>
            </a:r>
          </a:p>
          <a:p>
            <a:endParaRPr lang="en-US" sz="1600" dirty="0"/>
          </a:p>
          <a:p>
            <a:r>
              <a:rPr lang="en-US" sz="1600" dirty="0"/>
              <a:t>1 mark – band 1</a:t>
            </a:r>
            <a:endParaRPr lang="en-GB" sz="1600" dirty="0"/>
          </a:p>
        </p:txBody>
      </p:sp>
    </p:spTree>
    <p:extLst>
      <p:ext uri="{BB962C8B-B14F-4D97-AF65-F5344CB8AC3E}">
        <p14:creationId xmlns:p14="http://schemas.microsoft.com/office/powerpoint/2010/main" val="2367118572"/>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
      <p:transition spd="slow" advTm="2687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r>
              <a:rPr lang="en-GB" sz="1800" dirty="0"/>
              <a:t>Question 6 (b) Mark scheme</a:t>
            </a:r>
          </a:p>
        </p:txBody>
      </p:sp>
      <p:pic>
        <p:nvPicPr>
          <p:cNvPr id="4" name="Picture 3">
            <a:extLst>
              <a:ext uri="{FF2B5EF4-FFF2-40B4-BE49-F238E27FC236}">
                <a16:creationId xmlns:a16="http://schemas.microsoft.com/office/drawing/2014/main" id="{430C83F6-7868-4B16-95BC-9908867418D2}"/>
              </a:ext>
            </a:extLst>
          </p:cNvPr>
          <p:cNvPicPr>
            <a:picLocks noChangeAspect="1"/>
          </p:cNvPicPr>
          <p:nvPr/>
        </p:nvPicPr>
        <p:blipFill rotWithShape="1">
          <a:blip r:embed="rId2"/>
          <a:srcRect l="5265" t="3593" r="2294" b="3827"/>
          <a:stretch/>
        </p:blipFill>
        <p:spPr>
          <a:xfrm>
            <a:off x="239492" y="915571"/>
            <a:ext cx="5857484" cy="5866227"/>
          </a:xfrm>
          <a:prstGeom prst="rect">
            <a:avLst/>
          </a:prstGeom>
        </p:spPr>
      </p:pic>
    </p:spTree>
    <p:extLst>
      <p:ext uri="{BB962C8B-B14F-4D97-AF65-F5344CB8AC3E}">
        <p14:creationId xmlns:p14="http://schemas.microsoft.com/office/powerpoint/2010/main" val="252707060"/>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
      <p:transition spd="slow" advTm="2687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r>
              <a:rPr lang="en-GB" sz="1800" dirty="0"/>
              <a:t>Question 1 (c)</a:t>
            </a:r>
          </a:p>
        </p:txBody>
      </p:sp>
      <p:sp>
        <p:nvSpPr>
          <p:cNvPr id="5" name="TextBox 4">
            <a:extLst>
              <a:ext uri="{FF2B5EF4-FFF2-40B4-BE49-F238E27FC236}">
                <a16:creationId xmlns:a16="http://schemas.microsoft.com/office/drawing/2014/main" id="{9AA31149-EC4D-445F-B534-10E280CC0412}"/>
              </a:ext>
            </a:extLst>
          </p:cNvPr>
          <p:cNvSpPr txBox="1"/>
          <p:nvPr/>
        </p:nvSpPr>
        <p:spPr>
          <a:xfrm>
            <a:off x="282009" y="950494"/>
            <a:ext cx="9526019" cy="1477328"/>
          </a:xfrm>
          <a:prstGeom prst="rect">
            <a:avLst/>
          </a:prstGeom>
          <a:noFill/>
        </p:spPr>
        <p:txBody>
          <a:bodyPr wrap="square" rtlCol="0">
            <a:spAutoFit/>
          </a:bodyPr>
          <a:lstStyle/>
          <a:p>
            <a:pPr marL="446088" indent="-446088">
              <a:buAutoNum type="alphaLcParenBoth" startAt="3"/>
            </a:pPr>
            <a:r>
              <a:rPr lang="en-US" dirty="0"/>
              <a:t>Susan and Mary have disclosed to the CAHMS team that they are feeling anxious about Wren’s diagnosis and the support that may be available to them.</a:t>
            </a:r>
          </a:p>
          <a:p>
            <a:pPr marL="446088" indent="-446088"/>
            <a:endParaRPr lang="en-US" dirty="0"/>
          </a:p>
          <a:p>
            <a:pPr marL="446088" indent="-446088">
              <a:tabLst>
                <a:tab pos="8882063" algn="l"/>
              </a:tabLst>
            </a:pPr>
            <a:r>
              <a:rPr lang="en-US" dirty="0"/>
              <a:t>	Consider, with reference to Rogers’ humanistic theory, how Susan and Mary may be supported to help Wren.	[7]</a:t>
            </a:r>
          </a:p>
        </p:txBody>
      </p:sp>
      <p:pic>
        <p:nvPicPr>
          <p:cNvPr id="6" name="Picture 5">
            <a:extLst>
              <a:ext uri="{FF2B5EF4-FFF2-40B4-BE49-F238E27FC236}">
                <a16:creationId xmlns:a16="http://schemas.microsoft.com/office/drawing/2014/main" id="{465EA5EF-6C0E-4EF7-B5B3-DFBD7FC4421E}"/>
              </a:ext>
            </a:extLst>
          </p:cNvPr>
          <p:cNvPicPr>
            <a:picLocks noChangeAspect="1"/>
          </p:cNvPicPr>
          <p:nvPr/>
        </p:nvPicPr>
        <p:blipFill>
          <a:blip r:embed="rId2"/>
          <a:stretch>
            <a:fillRect/>
          </a:stretch>
        </p:blipFill>
        <p:spPr>
          <a:xfrm>
            <a:off x="282011" y="2589455"/>
            <a:ext cx="9526018" cy="3922624"/>
          </a:xfrm>
          <a:prstGeom prst="rect">
            <a:avLst/>
          </a:prstGeom>
        </p:spPr>
      </p:pic>
    </p:spTree>
    <p:extLst>
      <p:ext uri="{BB962C8B-B14F-4D97-AF65-F5344CB8AC3E}">
        <p14:creationId xmlns:p14="http://schemas.microsoft.com/office/powerpoint/2010/main" val="1846976708"/>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
      <p:transition spd="slow" advTm="2687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D8EBE1-1839-4118-B69D-7F5F54E34893}"/>
              </a:ext>
            </a:extLst>
          </p:cNvPr>
          <p:cNvSpPr txBox="1">
            <a:spLocks/>
          </p:cNvSpPr>
          <p:nvPr/>
        </p:nvSpPr>
        <p:spPr>
          <a:xfrm>
            <a:off x="271380" y="195048"/>
            <a:ext cx="10020936" cy="447261"/>
          </a:xfrm>
          <a:prstGeom prst="rect">
            <a:avLst/>
          </a:prstGeom>
        </p:spPr>
        <p:txBody>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pPr marL="804863" indent="-804863" defTabSz="457200">
              <a:lnSpc>
                <a:spcPct val="100000"/>
              </a:lnSpc>
              <a:spcBef>
                <a:spcPts val="150"/>
              </a:spcBef>
              <a:defRPr/>
            </a:pPr>
            <a:r>
              <a:rPr lang="en-US" sz="1800" dirty="0"/>
              <a:t>Unit 2:	Factors affecting individuals’ growth and development across the lifespan, and how this impacts on outcomes, care and support needs</a:t>
            </a:r>
            <a:endParaRPr lang="en-US" sz="1800" dirty="0">
              <a:latin typeface="Arial" panose="020B0604020202020204" pitchFamily="34" charset="0"/>
              <a:ea typeface="Lato" charset="0"/>
              <a:cs typeface="Arial" panose="020B0604020202020204" pitchFamily="34" charset="0"/>
            </a:endParaRPr>
          </a:p>
        </p:txBody>
      </p:sp>
      <p:sp>
        <p:nvSpPr>
          <p:cNvPr id="7" name="Rectangle 6">
            <a:extLst>
              <a:ext uri="{FF2B5EF4-FFF2-40B4-BE49-F238E27FC236}">
                <a16:creationId xmlns:a16="http://schemas.microsoft.com/office/drawing/2014/main" id="{597159D2-ABEC-4203-AD91-3751F6D76650}"/>
              </a:ext>
            </a:extLst>
          </p:cNvPr>
          <p:cNvSpPr/>
          <p:nvPr/>
        </p:nvSpPr>
        <p:spPr>
          <a:xfrm>
            <a:off x="5672832" y="882869"/>
            <a:ext cx="6519168" cy="5975131"/>
          </a:xfrm>
          <a:prstGeom prst="rect">
            <a:avLst/>
          </a:prstGeom>
          <a:solidFill>
            <a:schemeClr val="accent3"/>
          </a:solidFill>
          <a:effectLst>
            <a:outerShdw blurRad="50800" dist="50800" dir="5400000" algn="ctr" rotWithShape="0">
              <a:schemeClr val="accent3"/>
            </a:outerShdw>
          </a:effectLst>
        </p:spPr>
        <p:txBody>
          <a:bodyPr wrap="none" lIns="0" tIns="0" rIns="0" bIns="0" rtlCol="0" anchor="ctr">
            <a:noAutofit/>
          </a:bodyPr>
          <a:lstStyle/>
          <a:p>
            <a:pPr algn="ctr"/>
            <a:endParaRPr lang="en-GB">
              <a:solidFill>
                <a:srgbClr val="000000"/>
              </a:solidFill>
            </a:endParaRPr>
          </a:p>
        </p:txBody>
      </p:sp>
      <p:sp>
        <p:nvSpPr>
          <p:cNvPr id="8" name="TextBox 7">
            <a:extLst>
              <a:ext uri="{FF2B5EF4-FFF2-40B4-BE49-F238E27FC236}">
                <a16:creationId xmlns:a16="http://schemas.microsoft.com/office/drawing/2014/main" id="{71C2D5AF-5D3B-4276-B36C-97AFA6E5BBF9}"/>
              </a:ext>
            </a:extLst>
          </p:cNvPr>
          <p:cNvSpPr txBox="1"/>
          <p:nvPr/>
        </p:nvSpPr>
        <p:spPr>
          <a:xfrm>
            <a:off x="6510845" y="5615756"/>
            <a:ext cx="5489818" cy="461665"/>
          </a:xfrm>
          <a:prstGeom prst="rect">
            <a:avLst/>
          </a:prstGeom>
          <a:noFill/>
        </p:spPr>
        <p:txBody>
          <a:bodyPr wrap="square" rtlCol="0">
            <a:spAutoFit/>
          </a:bodyPr>
          <a:lstStyle/>
          <a:p>
            <a:r>
              <a:rPr lang="en-GB" sz="2400" b="1" dirty="0">
                <a:solidFill>
                  <a:schemeClr val="bg1"/>
                </a:solidFill>
              </a:rPr>
              <a:t>Online examination review (OER) </a:t>
            </a:r>
          </a:p>
        </p:txBody>
      </p:sp>
      <p:pic>
        <p:nvPicPr>
          <p:cNvPr id="9" name="Picture 8">
            <a:extLst>
              <a:ext uri="{FF2B5EF4-FFF2-40B4-BE49-F238E27FC236}">
                <a16:creationId xmlns:a16="http://schemas.microsoft.com/office/drawing/2014/main" id="{D0D25735-823F-4728-8EDA-51AB7473F8FA}"/>
              </a:ext>
            </a:extLst>
          </p:cNvPr>
          <p:cNvPicPr>
            <a:picLocks noChangeAspect="1"/>
          </p:cNvPicPr>
          <p:nvPr/>
        </p:nvPicPr>
        <p:blipFill>
          <a:blip r:embed="rId3"/>
          <a:stretch>
            <a:fillRect/>
          </a:stretch>
        </p:blipFill>
        <p:spPr>
          <a:xfrm>
            <a:off x="7100312" y="1743310"/>
            <a:ext cx="3807976" cy="3371380"/>
          </a:xfrm>
          <a:prstGeom prst="rect">
            <a:avLst/>
          </a:prstGeom>
          <a:effectLst/>
        </p:spPr>
      </p:pic>
      <p:pic>
        <p:nvPicPr>
          <p:cNvPr id="4" name="Picture 3">
            <a:extLst>
              <a:ext uri="{FF2B5EF4-FFF2-40B4-BE49-F238E27FC236}">
                <a16:creationId xmlns:a16="http://schemas.microsoft.com/office/drawing/2014/main" id="{919C685A-5A53-4858-8751-83D5A818824A}"/>
              </a:ext>
            </a:extLst>
          </p:cNvPr>
          <p:cNvPicPr>
            <a:picLocks noChangeAspect="1"/>
          </p:cNvPicPr>
          <p:nvPr/>
        </p:nvPicPr>
        <p:blipFill>
          <a:blip r:embed="rId4"/>
          <a:stretch>
            <a:fillRect/>
          </a:stretch>
        </p:blipFill>
        <p:spPr>
          <a:xfrm>
            <a:off x="770239" y="968829"/>
            <a:ext cx="4024138" cy="5889171"/>
          </a:xfrm>
          <a:prstGeom prst="rect">
            <a:avLst/>
          </a:prstGeom>
        </p:spPr>
      </p:pic>
    </p:spTree>
    <p:extLst>
      <p:ext uri="{BB962C8B-B14F-4D97-AF65-F5344CB8AC3E}">
        <p14:creationId xmlns:p14="http://schemas.microsoft.com/office/powerpoint/2010/main" val="1643471483"/>
      </p:ext>
    </p:extLst>
  </p:cSld>
  <p:clrMapOvr>
    <a:masterClrMapping/>
  </p:clrMapOvr>
  <mc:AlternateContent xmlns:mc="http://schemas.openxmlformats.org/markup-compatibility/2006" xmlns:p14="http://schemas.microsoft.com/office/powerpoint/2010/main">
    <mc:Choice Requires="p14">
      <p:transition spd="slow" p14:dur="2000" advTm="124445"/>
    </mc:Choice>
    <mc:Fallback xmlns="">
      <p:transition spd="slow" advTm="12444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r>
              <a:rPr lang="en-GB" sz="1800" dirty="0"/>
              <a:t>Question 1 (c) Candidate answer</a:t>
            </a:r>
          </a:p>
        </p:txBody>
      </p:sp>
      <p:sp>
        <p:nvSpPr>
          <p:cNvPr id="5" name="Oval 4">
            <a:extLst>
              <a:ext uri="{FF2B5EF4-FFF2-40B4-BE49-F238E27FC236}">
                <a16:creationId xmlns:a16="http://schemas.microsoft.com/office/drawing/2014/main" id="{CD53DB71-6F07-43B9-9006-F0B411424D22}"/>
              </a:ext>
            </a:extLst>
          </p:cNvPr>
          <p:cNvSpPr/>
          <p:nvPr/>
        </p:nvSpPr>
        <p:spPr>
          <a:xfrm>
            <a:off x="3958390" y="3428999"/>
            <a:ext cx="613610" cy="256735"/>
          </a:xfrm>
          <a:prstGeom prst="ellipse">
            <a:avLst/>
          </a:prstGeom>
          <a:solidFill>
            <a:schemeClr val="bg1"/>
          </a:solidFill>
        </p:spPr>
        <p:txBody>
          <a:bodyPr wrap="none" lIns="0" tIns="0" rIns="0" bIns="0" rtlCol="0" anchor="ctr">
            <a:noAutofit/>
          </a:bodyPr>
          <a:lstStyle/>
          <a:p>
            <a:pPr algn="ctr"/>
            <a:endParaRPr lang="en-GB">
              <a:solidFill>
                <a:srgbClr val="000000"/>
              </a:solidFill>
            </a:endParaRPr>
          </a:p>
        </p:txBody>
      </p:sp>
      <p:sp>
        <p:nvSpPr>
          <p:cNvPr id="6" name="Oval 5">
            <a:extLst>
              <a:ext uri="{FF2B5EF4-FFF2-40B4-BE49-F238E27FC236}">
                <a16:creationId xmlns:a16="http://schemas.microsoft.com/office/drawing/2014/main" id="{D381287D-7162-4A58-9D08-9A9F7EEFFA5B}"/>
              </a:ext>
            </a:extLst>
          </p:cNvPr>
          <p:cNvSpPr/>
          <p:nvPr/>
        </p:nvSpPr>
        <p:spPr>
          <a:xfrm>
            <a:off x="6231987" y="5106573"/>
            <a:ext cx="506437" cy="488174"/>
          </a:xfrm>
          <a:prstGeom prst="ellipse">
            <a:avLst/>
          </a:prstGeom>
          <a:solidFill>
            <a:schemeClr val="bg1"/>
          </a:solidFill>
        </p:spPr>
        <p:txBody>
          <a:bodyPr wrap="none" lIns="0" tIns="0" rIns="0" bIns="0" rtlCol="0" anchor="ctr">
            <a:noAutofit/>
          </a:bodyPr>
          <a:lstStyle/>
          <a:p>
            <a:pPr algn="ctr"/>
            <a:endParaRPr lang="en-GB">
              <a:solidFill>
                <a:srgbClr val="000000"/>
              </a:solidFill>
            </a:endParaRPr>
          </a:p>
        </p:txBody>
      </p:sp>
      <p:sp>
        <p:nvSpPr>
          <p:cNvPr id="9" name="Oval 8">
            <a:extLst>
              <a:ext uri="{FF2B5EF4-FFF2-40B4-BE49-F238E27FC236}">
                <a16:creationId xmlns:a16="http://schemas.microsoft.com/office/drawing/2014/main" id="{B59FE9E4-5A6B-4515-AD9F-EF3E3FEE0F16}"/>
              </a:ext>
            </a:extLst>
          </p:cNvPr>
          <p:cNvSpPr/>
          <p:nvPr/>
        </p:nvSpPr>
        <p:spPr>
          <a:xfrm>
            <a:off x="4065563" y="3343081"/>
            <a:ext cx="506437" cy="342653"/>
          </a:xfrm>
          <a:prstGeom prst="ellipse">
            <a:avLst/>
          </a:prstGeom>
          <a:solidFill>
            <a:schemeClr val="bg1"/>
          </a:solidFill>
        </p:spPr>
        <p:txBody>
          <a:bodyPr wrap="none" lIns="0" tIns="0" rIns="0" bIns="0" rtlCol="0" anchor="ctr">
            <a:noAutofit/>
          </a:bodyPr>
          <a:lstStyle/>
          <a:p>
            <a:pPr algn="ctr"/>
            <a:endParaRPr lang="en-GB">
              <a:solidFill>
                <a:srgbClr val="000000"/>
              </a:solidFill>
            </a:endParaRPr>
          </a:p>
        </p:txBody>
      </p:sp>
      <p:sp>
        <p:nvSpPr>
          <p:cNvPr id="10" name="Oval 9">
            <a:extLst>
              <a:ext uri="{FF2B5EF4-FFF2-40B4-BE49-F238E27FC236}">
                <a16:creationId xmlns:a16="http://schemas.microsoft.com/office/drawing/2014/main" id="{48C64E2B-AD35-4023-8475-7020B1DDB8DA}"/>
              </a:ext>
            </a:extLst>
          </p:cNvPr>
          <p:cNvSpPr/>
          <p:nvPr/>
        </p:nvSpPr>
        <p:spPr>
          <a:xfrm>
            <a:off x="6096001" y="5037653"/>
            <a:ext cx="642424" cy="557094"/>
          </a:xfrm>
          <a:prstGeom prst="ellipse">
            <a:avLst/>
          </a:prstGeom>
          <a:solidFill>
            <a:schemeClr val="bg1"/>
          </a:solidFill>
        </p:spPr>
        <p:txBody>
          <a:bodyPr wrap="none" lIns="0" tIns="0" rIns="0" bIns="0" rtlCol="0" anchor="ctr">
            <a:noAutofit/>
          </a:bodyPr>
          <a:lstStyle/>
          <a:p>
            <a:pPr algn="ctr"/>
            <a:endParaRPr lang="en-GB">
              <a:solidFill>
                <a:srgbClr val="000000"/>
              </a:solidFill>
            </a:endParaRPr>
          </a:p>
        </p:txBody>
      </p:sp>
      <p:pic>
        <p:nvPicPr>
          <p:cNvPr id="4" name="Picture 3">
            <a:extLst>
              <a:ext uri="{FF2B5EF4-FFF2-40B4-BE49-F238E27FC236}">
                <a16:creationId xmlns:a16="http://schemas.microsoft.com/office/drawing/2014/main" id="{EA91134E-039F-40D1-A804-7B8BFF86610F}"/>
              </a:ext>
            </a:extLst>
          </p:cNvPr>
          <p:cNvPicPr>
            <a:picLocks noChangeAspect="1"/>
          </p:cNvPicPr>
          <p:nvPr/>
        </p:nvPicPr>
        <p:blipFill>
          <a:blip r:embed="rId2"/>
          <a:stretch>
            <a:fillRect/>
          </a:stretch>
        </p:blipFill>
        <p:spPr>
          <a:xfrm>
            <a:off x="16872" y="898932"/>
            <a:ext cx="5686095" cy="5944286"/>
          </a:xfrm>
          <a:prstGeom prst="rect">
            <a:avLst/>
          </a:prstGeom>
        </p:spPr>
      </p:pic>
    </p:spTree>
    <p:extLst>
      <p:ext uri="{BB962C8B-B14F-4D97-AF65-F5344CB8AC3E}">
        <p14:creationId xmlns:p14="http://schemas.microsoft.com/office/powerpoint/2010/main" val="1841209184"/>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
      <p:transition spd="slow" advTm="2687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r>
              <a:rPr lang="en-GB" sz="1800" dirty="0"/>
              <a:t>Question 1 (c)  Candidate answer with examiner’s comments </a:t>
            </a:r>
          </a:p>
        </p:txBody>
      </p:sp>
      <p:sp>
        <p:nvSpPr>
          <p:cNvPr id="5" name="Oval 4">
            <a:extLst>
              <a:ext uri="{FF2B5EF4-FFF2-40B4-BE49-F238E27FC236}">
                <a16:creationId xmlns:a16="http://schemas.microsoft.com/office/drawing/2014/main" id="{BF89C4A0-8606-471F-B193-C2837B5799B9}"/>
              </a:ext>
            </a:extLst>
          </p:cNvPr>
          <p:cNvSpPr/>
          <p:nvPr/>
        </p:nvSpPr>
        <p:spPr>
          <a:xfrm>
            <a:off x="5950634" y="4867423"/>
            <a:ext cx="506437" cy="488174"/>
          </a:xfrm>
          <a:prstGeom prst="ellipse">
            <a:avLst/>
          </a:prstGeom>
          <a:solidFill>
            <a:schemeClr val="bg1"/>
          </a:solidFill>
        </p:spPr>
        <p:txBody>
          <a:bodyPr wrap="none" lIns="0" tIns="0" rIns="0" bIns="0" rtlCol="0" anchor="ctr">
            <a:noAutofit/>
          </a:bodyPr>
          <a:lstStyle/>
          <a:p>
            <a:pPr algn="ctr"/>
            <a:endParaRPr lang="en-GB">
              <a:solidFill>
                <a:srgbClr val="000000"/>
              </a:solidFill>
            </a:endParaRPr>
          </a:p>
        </p:txBody>
      </p:sp>
      <p:sp>
        <p:nvSpPr>
          <p:cNvPr id="6" name="Oval 5">
            <a:extLst>
              <a:ext uri="{FF2B5EF4-FFF2-40B4-BE49-F238E27FC236}">
                <a16:creationId xmlns:a16="http://schemas.microsoft.com/office/drawing/2014/main" id="{EE9C2BA0-79F0-436B-B911-0217C8A7D8B8}"/>
              </a:ext>
            </a:extLst>
          </p:cNvPr>
          <p:cNvSpPr/>
          <p:nvPr/>
        </p:nvSpPr>
        <p:spPr>
          <a:xfrm>
            <a:off x="3922541" y="3247631"/>
            <a:ext cx="506437" cy="362738"/>
          </a:xfrm>
          <a:prstGeom prst="ellipse">
            <a:avLst/>
          </a:prstGeom>
          <a:solidFill>
            <a:schemeClr val="bg1"/>
          </a:solidFill>
        </p:spPr>
        <p:txBody>
          <a:bodyPr wrap="none" lIns="0" tIns="0" rIns="0" bIns="0" rtlCol="0" anchor="ctr">
            <a:noAutofit/>
          </a:bodyPr>
          <a:lstStyle/>
          <a:p>
            <a:pPr algn="ctr"/>
            <a:endParaRPr lang="en-GB">
              <a:solidFill>
                <a:srgbClr val="000000"/>
              </a:solidFill>
            </a:endParaRPr>
          </a:p>
        </p:txBody>
      </p:sp>
      <p:sp>
        <p:nvSpPr>
          <p:cNvPr id="7" name="TextBox 6">
            <a:extLst>
              <a:ext uri="{FF2B5EF4-FFF2-40B4-BE49-F238E27FC236}">
                <a16:creationId xmlns:a16="http://schemas.microsoft.com/office/drawing/2014/main" id="{6199730D-0551-4850-9B4E-F148DD33D3CC}"/>
              </a:ext>
            </a:extLst>
          </p:cNvPr>
          <p:cNvSpPr txBox="1"/>
          <p:nvPr/>
        </p:nvSpPr>
        <p:spPr>
          <a:xfrm>
            <a:off x="5617358" y="961043"/>
            <a:ext cx="6463806" cy="5909310"/>
          </a:xfrm>
          <a:prstGeom prst="rect">
            <a:avLst/>
          </a:prstGeom>
          <a:noFill/>
        </p:spPr>
        <p:txBody>
          <a:bodyPr wrap="square" rtlCol="0">
            <a:spAutoFit/>
          </a:bodyPr>
          <a:lstStyle/>
          <a:p>
            <a:r>
              <a:rPr lang="en-US" dirty="0"/>
              <a:t>A good response that shows some knowledge and understanding of Roger’s humanistic theory and considers how Susan and Mary may be supported to help Wren.</a:t>
            </a:r>
          </a:p>
          <a:p>
            <a:endParaRPr lang="en-US" dirty="0"/>
          </a:p>
          <a:p>
            <a:r>
              <a:rPr lang="en-US" dirty="0"/>
              <a:t>The candidate has correctly understood the question and applied their answer to how Susan and Mary may be supported. They have demonstrated a good understanding of Carl Rogers’ theory throughout and have clearly put the parents as the experts in the situation. They correctly note that the CAMHS team can use a person-centered approach although incorrectly apply this to Wren. They correctly state the core conditions, with congruence ensuring that Susan and Mary are getting the help they need, and empathy to understand the situation and value Susan and Mary’s life experience. Unconditional positive regard is noted correctly as providing a non-judgmental approach, allowing the couple to be open and honest, enabling provision of support. Finally the candidate concludes with the result of positive self-worth and self image.</a:t>
            </a:r>
          </a:p>
          <a:p>
            <a:endParaRPr lang="en-US" dirty="0"/>
          </a:p>
          <a:p>
            <a:r>
              <a:rPr lang="en-US" dirty="0"/>
              <a:t>6 marks – band 2</a:t>
            </a:r>
            <a:endParaRPr lang="en-GB" dirty="0"/>
          </a:p>
        </p:txBody>
      </p:sp>
      <p:sp>
        <p:nvSpPr>
          <p:cNvPr id="9" name="Oval 8">
            <a:extLst>
              <a:ext uri="{FF2B5EF4-FFF2-40B4-BE49-F238E27FC236}">
                <a16:creationId xmlns:a16="http://schemas.microsoft.com/office/drawing/2014/main" id="{B4118F31-55AD-44D8-9076-97DB752ADF9F}"/>
              </a:ext>
            </a:extLst>
          </p:cNvPr>
          <p:cNvSpPr/>
          <p:nvPr/>
        </p:nvSpPr>
        <p:spPr>
          <a:xfrm>
            <a:off x="3779550" y="3594295"/>
            <a:ext cx="506437" cy="342653"/>
          </a:xfrm>
          <a:prstGeom prst="ellipse">
            <a:avLst/>
          </a:prstGeom>
          <a:solidFill>
            <a:schemeClr val="bg1"/>
          </a:solidFill>
        </p:spPr>
        <p:txBody>
          <a:bodyPr wrap="none" lIns="0" tIns="0" rIns="0" bIns="0" rtlCol="0" anchor="ctr">
            <a:noAutofit/>
          </a:bodyPr>
          <a:lstStyle/>
          <a:p>
            <a:pPr algn="ctr"/>
            <a:endParaRPr lang="en-GB">
              <a:solidFill>
                <a:srgbClr val="000000"/>
              </a:solidFill>
            </a:endParaRPr>
          </a:p>
        </p:txBody>
      </p:sp>
      <p:pic>
        <p:nvPicPr>
          <p:cNvPr id="4" name="Picture 3">
            <a:extLst>
              <a:ext uri="{FF2B5EF4-FFF2-40B4-BE49-F238E27FC236}">
                <a16:creationId xmlns:a16="http://schemas.microsoft.com/office/drawing/2014/main" id="{69DCB0E6-C4A0-4D9A-A48E-A1700FAAC4E5}"/>
              </a:ext>
            </a:extLst>
          </p:cNvPr>
          <p:cNvPicPr>
            <a:picLocks noChangeAspect="1"/>
          </p:cNvPicPr>
          <p:nvPr/>
        </p:nvPicPr>
        <p:blipFill>
          <a:blip r:embed="rId2"/>
          <a:stretch>
            <a:fillRect/>
          </a:stretch>
        </p:blipFill>
        <p:spPr>
          <a:xfrm>
            <a:off x="110836" y="948425"/>
            <a:ext cx="5363531" cy="5819481"/>
          </a:xfrm>
          <a:prstGeom prst="rect">
            <a:avLst/>
          </a:prstGeom>
        </p:spPr>
      </p:pic>
    </p:spTree>
    <p:extLst>
      <p:ext uri="{BB962C8B-B14F-4D97-AF65-F5344CB8AC3E}">
        <p14:creationId xmlns:p14="http://schemas.microsoft.com/office/powerpoint/2010/main" val="2736289171"/>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
      <p:transition spd="slow" advTm="2687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r>
              <a:rPr lang="en-GB" sz="1800" dirty="0"/>
              <a:t>Question 1 (c)  Candidate answer</a:t>
            </a:r>
          </a:p>
        </p:txBody>
      </p:sp>
      <p:pic>
        <p:nvPicPr>
          <p:cNvPr id="5" name="Picture 4">
            <a:extLst>
              <a:ext uri="{FF2B5EF4-FFF2-40B4-BE49-F238E27FC236}">
                <a16:creationId xmlns:a16="http://schemas.microsoft.com/office/drawing/2014/main" id="{AACB1D4C-046D-4D93-BD44-DC69237CF955}"/>
              </a:ext>
            </a:extLst>
          </p:cNvPr>
          <p:cNvPicPr>
            <a:picLocks noChangeAspect="1"/>
          </p:cNvPicPr>
          <p:nvPr/>
        </p:nvPicPr>
        <p:blipFill>
          <a:blip r:embed="rId2"/>
          <a:stretch>
            <a:fillRect/>
          </a:stretch>
        </p:blipFill>
        <p:spPr>
          <a:xfrm>
            <a:off x="282011" y="1206416"/>
            <a:ext cx="5510067" cy="5122195"/>
          </a:xfrm>
          <a:prstGeom prst="rect">
            <a:avLst/>
          </a:prstGeom>
        </p:spPr>
      </p:pic>
    </p:spTree>
    <p:extLst>
      <p:ext uri="{BB962C8B-B14F-4D97-AF65-F5344CB8AC3E}">
        <p14:creationId xmlns:p14="http://schemas.microsoft.com/office/powerpoint/2010/main" val="4139248671"/>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
      <p:transition spd="slow" advTm="2687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r>
              <a:rPr lang="en-GB" sz="1800" dirty="0"/>
              <a:t>Question 1 (c)  Candidate answer with examiner’s comments  </a:t>
            </a:r>
          </a:p>
        </p:txBody>
      </p:sp>
      <p:sp>
        <p:nvSpPr>
          <p:cNvPr id="5" name="TextBox 4">
            <a:extLst>
              <a:ext uri="{FF2B5EF4-FFF2-40B4-BE49-F238E27FC236}">
                <a16:creationId xmlns:a16="http://schemas.microsoft.com/office/drawing/2014/main" id="{54E9E5BE-3493-4F38-9262-E95A6150AFC4}"/>
              </a:ext>
            </a:extLst>
          </p:cNvPr>
          <p:cNvSpPr txBox="1"/>
          <p:nvPr/>
        </p:nvSpPr>
        <p:spPr>
          <a:xfrm>
            <a:off x="6865033" y="985876"/>
            <a:ext cx="5011533" cy="5632311"/>
          </a:xfrm>
          <a:prstGeom prst="rect">
            <a:avLst/>
          </a:prstGeom>
          <a:noFill/>
        </p:spPr>
        <p:txBody>
          <a:bodyPr wrap="square" rtlCol="0">
            <a:spAutoFit/>
          </a:bodyPr>
          <a:lstStyle/>
          <a:p>
            <a:r>
              <a:rPr lang="en-US" dirty="0"/>
              <a:t>A basic response that shows little knowledge and understanding of Roger’s humanistic theory. </a:t>
            </a:r>
            <a:r>
              <a:rPr lang="en-GB" dirty="0"/>
              <a:t>Some consideration is made to how Susan and Mary may be supported to help Wren.</a:t>
            </a:r>
            <a:endParaRPr lang="en-US" dirty="0"/>
          </a:p>
          <a:p>
            <a:endParaRPr lang="en-US" dirty="0"/>
          </a:p>
          <a:p>
            <a:r>
              <a:rPr lang="en-US" dirty="0"/>
              <a:t>The candidate has made reference to the theory and has applied their answer correctly to Susan and Mary. The candidate has recognised that the parents could be referred to for support and this was a positive and they would be shown a non-judgmental approach and that things would be seen from their point of view. The candidate recognises empathy by trying to understand their situation. They could have explained the theory at the start as a person-</a:t>
            </a:r>
            <a:r>
              <a:rPr lang="en-US" dirty="0" err="1"/>
              <a:t>centred</a:t>
            </a:r>
            <a:r>
              <a:rPr lang="en-US" dirty="0"/>
              <a:t> approach and identified the importance of unconditional positive regard.</a:t>
            </a:r>
          </a:p>
          <a:p>
            <a:endParaRPr lang="en-US" dirty="0"/>
          </a:p>
          <a:p>
            <a:r>
              <a:rPr lang="en-US" dirty="0"/>
              <a:t>3 marks – band 1</a:t>
            </a:r>
            <a:endParaRPr lang="en-GB" dirty="0"/>
          </a:p>
        </p:txBody>
      </p:sp>
      <p:pic>
        <p:nvPicPr>
          <p:cNvPr id="6" name="Picture 5">
            <a:extLst>
              <a:ext uri="{FF2B5EF4-FFF2-40B4-BE49-F238E27FC236}">
                <a16:creationId xmlns:a16="http://schemas.microsoft.com/office/drawing/2014/main" id="{F6589BEC-A4BB-4B6E-99C6-43D491DDEB7C}"/>
              </a:ext>
            </a:extLst>
          </p:cNvPr>
          <p:cNvPicPr>
            <a:picLocks noChangeAspect="1"/>
          </p:cNvPicPr>
          <p:nvPr/>
        </p:nvPicPr>
        <p:blipFill>
          <a:blip r:embed="rId2"/>
          <a:stretch>
            <a:fillRect/>
          </a:stretch>
        </p:blipFill>
        <p:spPr>
          <a:xfrm>
            <a:off x="166087" y="972490"/>
            <a:ext cx="6202531" cy="5765914"/>
          </a:xfrm>
          <a:prstGeom prst="rect">
            <a:avLst/>
          </a:prstGeom>
        </p:spPr>
      </p:pic>
    </p:spTree>
    <p:extLst>
      <p:ext uri="{BB962C8B-B14F-4D97-AF65-F5344CB8AC3E}">
        <p14:creationId xmlns:p14="http://schemas.microsoft.com/office/powerpoint/2010/main" val="449027324"/>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
      <p:transition spd="slow" advTm="2687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r>
              <a:rPr lang="en-GB" sz="1800" dirty="0"/>
              <a:t>Question 1 (c) Candidate answer</a:t>
            </a:r>
          </a:p>
        </p:txBody>
      </p:sp>
      <p:pic>
        <p:nvPicPr>
          <p:cNvPr id="4" name="Picture 3">
            <a:extLst>
              <a:ext uri="{FF2B5EF4-FFF2-40B4-BE49-F238E27FC236}">
                <a16:creationId xmlns:a16="http://schemas.microsoft.com/office/drawing/2014/main" id="{9877418B-F305-4376-97C9-CB511D9B6023}"/>
              </a:ext>
            </a:extLst>
          </p:cNvPr>
          <p:cNvPicPr>
            <a:picLocks noChangeAspect="1"/>
          </p:cNvPicPr>
          <p:nvPr/>
        </p:nvPicPr>
        <p:blipFill>
          <a:blip r:embed="rId2"/>
          <a:stretch>
            <a:fillRect/>
          </a:stretch>
        </p:blipFill>
        <p:spPr>
          <a:xfrm>
            <a:off x="282011" y="1038725"/>
            <a:ext cx="6380170" cy="5049253"/>
          </a:xfrm>
          <a:prstGeom prst="rect">
            <a:avLst/>
          </a:prstGeom>
        </p:spPr>
      </p:pic>
    </p:spTree>
    <p:extLst>
      <p:ext uri="{BB962C8B-B14F-4D97-AF65-F5344CB8AC3E}">
        <p14:creationId xmlns:p14="http://schemas.microsoft.com/office/powerpoint/2010/main" val="3807972689"/>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
      <p:transition spd="slow" advTm="2687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r>
              <a:rPr lang="en-GB" sz="1800" dirty="0"/>
              <a:t>Question 1 (c)  Candidate answer with examiner’s comments </a:t>
            </a:r>
          </a:p>
        </p:txBody>
      </p:sp>
      <p:sp>
        <p:nvSpPr>
          <p:cNvPr id="7" name="TextBox 6">
            <a:extLst>
              <a:ext uri="{FF2B5EF4-FFF2-40B4-BE49-F238E27FC236}">
                <a16:creationId xmlns:a16="http://schemas.microsoft.com/office/drawing/2014/main" id="{8ED49065-D041-44C6-8646-E6823EC908BB}"/>
              </a:ext>
            </a:extLst>
          </p:cNvPr>
          <p:cNvSpPr txBox="1"/>
          <p:nvPr/>
        </p:nvSpPr>
        <p:spPr>
          <a:xfrm>
            <a:off x="6930759" y="1059496"/>
            <a:ext cx="4913910" cy="5632311"/>
          </a:xfrm>
          <a:prstGeom prst="rect">
            <a:avLst/>
          </a:prstGeom>
          <a:noFill/>
        </p:spPr>
        <p:txBody>
          <a:bodyPr wrap="square" rtlCol="0">
            <a:spAutoFit/>
          </a:bodyPr>
          <a:lstStyle/>
          <a:p>
            <a:r>
              <a:rPr lang="en-US" dirty="0"/>
              <a:t>A basic response that shows little knowledge and understanding of Roger’s humanistic theory. </a:t>
            </a:r>
            <a:r>
              <a:rPr lang="en-GB" dirty="0"/>
              <a:t>Some consideration is made to how Susan and Mary may be supported to help Wren.</a:t>
            </a:r>
            <a:endParaRPr lang="en-US" dirty="0"/>
          </a:p>
          <a:p>
            <a:endParaRPr lang="en-US" dirty="0"/>
          </a:p>
          <a:p>
            <a:r>
              <a:rPr lang="en-US" dirty="0"/>
              <a:t>The candidate applies their response to Susan and Mary but only makes brief reference to Rogers’ humanistic theory and the response lacks health and social care terminology. They recognise that research would provide support to deal with Wren’s learning difficulty and they acknowledge that techniques such as training would support Susan and Mary to help Wren. However, they do not identify the key features of the approach, including unconditional positive regard, non-judgmental approach, person-centered, and showing empathy.</a:t>
            </a:r>
          </a:p>
          <a:p>
            <a:endParaRPr lang="en-US" dirty="0"/>
          </a:p>
          <a:p>
            <a:r>
              <a:rPr lang="en-US" dirty="0"/>
              <a:t>2 marks – band 1</a:t>
            </a:r>
            <a:endParaRPr lang="en-GB" dirty="0"/>
          </a:p>
        </p:txBody>
      </p:sp>
      <p:pic>
        <p:nvPicPr>
          <p:cNvPr id="4" name="Picture 3">
            <a:extLst>
              <a:ext uri="{FF2B5EF4-FFF2-40B4-BE49-F238E27FC236}">
                <a16:creationId xmlns:a16="http://schemas.microsoft.com/office/drawing/2014/main" id="{8D0D6480-CECC-45BB-A477-03466E96E4D4}"/>
              </a:ext>
            </a:extLst>
          </p:cNvPr>
          <p:cNvPicPr>
            <a:picLocks noChangeAspect="1"/>
          </p:cNvPicPr>
          <p:nvPr/>
        </p:nvPicPr>
        <p:blipFill>
          <a:blip r:embed="rId2"/>
          <a:stretch>
            <a:fillRect/>
          </a:stretch>
        </p:blipFill>
        <p:spPr>
          <a:xfrm>
            <a:off x="488531" y="1110916"/>
            <a:ext cx="6243343" cy="4940968"/>
          </a:xfrm>
          <a:prstGeom prst="rect">
            <a:avLst/>
          </a:prstGeom>
        </p:spPr>
      </p:pic>
    </p:spTree>
    <p:extLst>
      <p:ext uri="{BB962C8B-B14F-4D97-AF65-F5344CB8AC3E}">
        <p14:creationId xmlns:p14="http://schemas.microsoft.com/office/powerpoint/2010/main" val="2255710028"/>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
      <p:transition spd="slow" advTm="2687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r>
              <a:rPr lang="en-GB" sz="1800" dirty="0"/>
              <a:t>Question 1 (c) Mark scheme </a:t>
            </a:r>
          </a:p>
        </p:txBody>
      </p:sp>
      <p:pic>
        <p:nvPicPr>
          <p:cNvPr id="5" name="Picture 4">
            <a:extLst>
              <a:ext uri="{FF2B5EF4-FFF2-40B4-BE49-F238E27FC236}">
                <a16:creationId xmlns:a16="http://schemas.microsoft.com/office/drawing/2014/main" id="{BE1EDD29-201E-47FD-BE68-4CEB0C691CA7}"/>
              </a:ext>
            </a:extLst>
          </p:cNvPr>
          <p:cNvPicPr>
            <a:picLocks noChangeAspect="1"/>
          </p:cNvPicPr>
          <p:nvPr/>
        </p:nvPicPr>
        <p:blipFill>
          <a:blip r:embed="rId2"/>
          <a:stretch>
            <a:fillRect/>
          </a:stretch>
        </p:blipFill>
        <p:spPr>
          <a:xfrm>
            <a:off x="145130" y="954505"/>
            <a:ext cx="4691565" cy="5789232"/>
          </a:xfrm>
          <a:prstGeom prst="rect">
            <a:avLst/>
          </a:prstGeom>
        </p:spPr>
      </p:pic>
    </p:spTree>
    <p:extLst>
      <p:ext uri="{BB962C8B-B14F-4D97-AF65-F5344CB8AC3E}">
        <p14:creationId xmlns:p14="http://schemas.microsoft.com/office/powerpoint/2010/main" val="4285386343"/>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
      <p:transition spd="slow" advTm="2687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r>
              <a:rPr lang="en-GB" sz="1800" dirty="0"/>
              <a:t>Question  4 (b)    </a:t>
            </a:r>
          </a:p>
        </p:txBody>
      </p:sp>
      <p:sp>
        <p:nvSpPr>
          <p:cNvPr id="6" name="TextBox 5">
            <a:extLst>
              <a:ext uri="{FF2B5EF4-FFF2-40B4-BE49-F238E27FC236}">
                <a16:creationId xmlns:a16="http://schemas.microsoft.com/office/drawing/2014/main" id="{CA30B29F-F8A9-4F04-A9C3-9A2155809D85}"/>
              </a:ext>
            </a:extLst>
          </p:cNvPr>
          <p:cNvSpPr txBox="1"/>
          <p:nvPr/>
        </p:nvSpPr>
        <p:spPr>
          <a:xfrm>
            <a:off x="282010" y="1106905"/>
            <a:ext cx="9417161" cy="923330"/>
          </a:xfrm>
          <a:prstGeom prst="rect">
            <a:avLst/>
          </a:prstGeom>
          <a:noFill/>
        </p:spPr>
        <p:txBody>
          <a:bodyPr wrap="square" rtlCol="0">
            <a:spAutoFit/>
          </a:bodyPr>
          <a:lstStyle/>
          <a:p>
            <a:pPr marL="446088" indent="-446088"/>
            <a:r>
              <a:rPr lang="en-US" i="1" dirty="0"/>
              <a:t>(b)</a:t>
            </a:r>
            <a:r>
              <a:rPr lang="en-US" dirty="0"/>
              <a:t>	Explain, with reference to Cumming and Henry’s disengagement theory of ageing, why the risk of isolation may be greater in later adulthood.                                                 [8]</a:t>
            </a:r>
          </a:p>
          <a:p>
            <a:endParaRPr lang="en-GB" dirty="0"/>
          </a:p>
        </p:txBody>
      </p:sp>
      <p:pic>
        <p:nvPicPr>
          <p:cNvPr id="8" name="Picture 7">
            <a:extLst>
              <a:ext uri="{FF2B5EF4-FFF2-40B4-BE49-F238E27FC236}">
                <a16:creationId xmlns:a16="http://schemas.microsoft.com/office/drawing/2014/main" id="{ACEC53E6-F2AB-44AF-94B2-9D7667310CEE}"/>
              </a:ext>
            </a:extLst>
          </p:cNvPr>
          <p:cNvPicPr>
            <a:picLocks noChangeAspect="1"/>
          </p:cNvPicPr>
          <p:nvPr/>
        </p:nvPicPr>
        <p:blipFill>
          <a:blip r:embed="rId2"/>
          <a:stretch>
            <a:fillRect/>
          </a:stretch>
        </p:blipFill>
        <p:spPr>
          <a:xfrm>
            <a:off x="282009" y="2030235"/>
            <a:ext cx="9493361" cy="4411408"/>
          </a:xfrm>
          <a:prstGeom prst="rect">
            <a:avLst/>
          </a:prstGeom>
        </p:spPr>
      </p:pic>
    </p:spTree>
    <p:extLst>
      <p:ext uri="{BB962C8B-B14F-4D97-AF65-F5344CB8AC3E}">
        <p14:creationId xmlns:p14="http://schemas.microsoft.com/office/powerpoint/2010/main" val="3630742754"/>
      </p:ext>
    </p:extLst>
  </p:cSld>
  <p:clrMapOvr>
    <a:masterClrMapping/>
  </p:clrMapOvr>
  <mc:AlternateContent xmlns:mc="http://schemas.openxmlformats.org/markup-compatibility/2006" xmlns:p14="http://schemas.microsoft.com/office/powerpoint/2010/main">
    <mc:Choice Requires="p14">
      <p:transition spd="slow" p14:dur="2000" advTm="48000"/>
    </mc:Choice>
    <mc:Fallback xmlns="">
      <p:transition spd="slow" advTm="4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a:spLocks/>
          </p:cNvSpPr>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4 (b) Candidate answer</a:t>
            </a:r>
          </a:p>
        </p:txBody>
      </p:sp>
      <p:pic>
        <p:nvPicPr>
          <p:cNvPr id="3" name="Picture 2">
            <a:extLst>
              <a:ext uri="{FF2B5EF4-FFF2-40B4-BE49-F238E27FC236}">
                <a16:creationId xmlns:a16="http://schemas.microsoft.com/office/drawing/2014/main" id="{DEB09FD8-421F-429E-9613-E4AFB6D3B34B}"/>
              </a:ext>
            </a:extLst>
          </p:cNvPr>
          <p:cNvPicPr>
            <a:picLocks noChangeAspect="1"/>
          </p:cNvPicPr>
          <p:nvPr/>
        </p:nvPicPr>
        <p:blipFill>
          <a:blip r:embed="rId2"/>
          <a:stretch>
            <a:fillRect/>
          </a:stretch>
        </p:blipFill>
        <p:spPr>
          <a:xfrm>
            <a:off x="282011" y="1067214"/>
            <a:ext cx="5981700" cy="5429250"/>
          </a:xfrm>
          <a:prstGeom prst="rect">
            <a:avLst/>
          </a:prstGeom>
        </p:spPr>
      </p:pic>
    </p:spTree>
    <p:extLst>
      <p:ext uri="{BB962C8B-B14F-4D97-AF65-F5344CB8AC3E}">
        <p14:creationId xmlns:p14="http://schemas.microsoft.com/office/powerpoint/2010/main" val="3579179818"/>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p:transition spd="slow" advTm="9878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Title 2">
            <a:extLst>
              <a:ext uri="{FF2B5EF4-FFF2-40B4-BE49-F238E27FC236}">
                <a16:creationId xmlns:a16="http://schemas.microsoft.com/office/drawing/2014/main" id="{91B27EA4-A427-43AC-A564-40F7D401D33F}"/>
              </a:ext>
            </a:extLst>
          </p:cNvPr>
          <p:cNvSpPr txBox="1">
            <a:spLocks/>
          </p:cNvSpPr>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4 (b) Candidate answer with examiner’s comments</a:t>
            </a:r>
          </a:p>
        </p:txBody>
      </p:sp>
      <p:pic>
        <p:nvPicPr>
          <p:cNvPr id="3" name="Picture 2">
            <a:extLst>
              <a:ext uri="{FF2B5EF4-FFF2-40B4-BE49-F238E27FC236}">
                <a16:creationId xmlns:a16="http://schemas.microsoft.com/office/drawing/2014/main" id="{9D0EE399-A415-4D19-A766-D08B01249E62}"/>
              </a:ext>
            </a:extLst>
          </p:cNvPr>
          <p:cNvPicPr>
            <a:picLocks noChangeAspect="1"/>
          </p:cNvPicPr>
          <p:nvPr/>
        </p:nvPicPr>
        <p:blipFill>
          <a:blip r:embed="rId2"/>
          <a:stretch>
            <a:fillRect/>
          </a:stretch>
        </p:blipFill>
        <p:spPr>
          <a:xfrm>
            <a:off x="424070" y="1067214"/>
            <a:ext cx="5981700" cy="5429250"/>
          </a:xfrm>
          <a:prstGeom prst="rect">
            <a:avLst/>
          </a:prstGeom>
        </p:spPr>
      </p:pic>
      <p:sp>
        <p:nvSpPr>
          <p:cNvPr id="9" name="TextBox 8">
            <a:extLst>
              <a:ext uri="{FF2B5EF4-FFF2-40B4-BE49-F238E27FC236}">
                <a16:creationId xmlns:a16="http://schemas.microsoft.com/office/drawing/2014/main" id="{62532535-FD4F-4658-B35E-DF5446FDCB7E}"/>
              </a:ext>
            </a:extLst>
          </p:cNvPr>
          <p:cNvSpPr txBox="1"/>
          <p:nvPr/>
        </p:nvSpPr>
        <p:spPr>
          <a:xfrm>
            <a:off x="6854112" y="992870"/>
            <a:ext cx="4740812" cy="5509200"/>
          </a:xfrm>
          <a:prstGeom prst="rect">
            <a:avLst/>
          </a:prstGeom>
          <a:noFill/>
        </p:spPr>
        <p:txBody>
          <a:bodyPr wrap="square" rtlCol="0">
            <a:spAutoFit/>
          </a:bodyPr>
          <a:lstStyle/>
          <a:p>
            <a:r>
              <a:rPr lang="en-US" sz="1600" dirty="0"/>
              <a:t>A good response which demonstrates some explanation with reference to Cumming and Henry’s disengagement theory of ageing, why the risk of isolation may be greater in later adulthood.</a:t>
            </a:r>
          </a:p>
          <a:p>
            <a:endParaRPr lang="en-US" sz="1600" dirty="0"/>
          </a:p>
          <a:p>
            <a:r>
              <a:rPr lang="en-US" sz="1600" dirty="0"/>
              <a:t>The candidate begins by explaining the basic concept of how the theory explains withdrawal in later adulthood and is a natural part of getting older. The candidate understands the question asks for why the risk may be greater in later adulthood and responds with several correct points. These include isolation and the preference for staying in, less able to go out due to ill-health, e.g. depression, physical injuries or disabilities. They correctly note the loss of a partner could cause depression or grieving. </a:t>
            </a:r>
          </a:p>
          <a:p>
            <a:r>
              <a:rPr lang="en-US" sz="1600" dirty="0"/>
              <a:t>Additional marks were available for reasons such as: less likely to travel, unable to embrace modern technology, less engagement due to retirement, less mobile so unlikely to access services. </a:t>
            </a:r>
          </a:p>
          <a:p>
            <a:endParaRPr lang="en-US" sz="1600" dirty="0"/>
          </a:p>
          <a:p>
            <a:r>
              <a:rPr lang="en-US" sz="1600" dirty="0"/>
              <a:t>5 marks awarded – band 3</a:t>
            </a:r>
            <a:endParaRPr lang="en-GB" sz="1600" dirty="0"/>
          </a:p>
        </p:txBody>
      </p:sp>
      <p:sp>
        <p:nvSpPr>
          <p:cNvPr id="2" name="TextBox 1">
            <a:extLst>
              <a:ext uri="{FF2B5EF4-FFF2-40B4-BE49-F238E27FC236}">
                <a16:creationId xmlns:a16="http://schemas.microsoft.com/office/drawing/2014/main" id="{CF117EEF-043A-4804-BC53-706670A4F185}"/>
              </a:ext>
            </a:extLst>
          </p:cNvPr>
          <p:cNvSpPr txBox="1"/>
          <p:nvPr/>
        </p:nvSpPr>
        <p:spPr>
          <a:xfrm>
            <a:off x="7736305" y="1663560"/>
            <a:ext cx="184731" cy="369332"/>
          </a:xfrm>
          <a:prstGeom prst="rect">
            <a:avLst/>
          </a:prstGeom>
          <a:noFill/>
        </p:spPr>
        <p:txBody>
          <a:bodyPr wrap="none" rtlCol="0">
            <a:spAutoFit/>
          </a:bodyPr>
          <a:lstStyle/>
          <a:p>
            <a:endParaRPr lang="en-GB" dirty="0"/>
          </a:p>
        </p:txBody>
      </p:sp>
      <p:sp>
        <p:nvSpPr>
          <p:cNvPr id="4" name="Speech Bubble: Rectangle with Corners Rounded 3">
            <a:extLst>
              <a:ext uri="{FF2B5EF4-FFF2-40B4-BE49-F238E27FC236}">
                <a16:creationId xmlns:a16="http://schemas.microsoft.com/office/drawing/2014/main" id="{2A740607-F579-47EC-97E3-B484E07E3FDA}"/>
              </a:ext>
            </a:extLst>
          </p:cNvPr>
          <p:cNvSpPr/>
          <p:nvPr/>
        </p:nvSpPr>
        <p:spPr>
          <a:xfrm>
            <a:off x="6809874" y="1888958"/>
            <a:ext cx="4740812" cy="3935370"/>
          </a:xfrm>
          <a:prstGeom prst="wedgeRoundRectCallout">
            <a:avLst>
              <a:gd name="adj1" fmla="val -55872"/>
              <a:gd name="adj2" fmla="val 100928"/>
              <a:gd name="adj3" fmla="val 16667"/>
            </a:avLst>
          </a:prstGeom>
        </p:spPr>
        <p:txBody>
          <a:bodyPr wrap="none" lIns="0" tIns="0" rIns="0" bIns="0" rtlCol="0" anchor="ctr">
            <a:noAutofit/>
          </a:bodyPr>
          <a:lstStyle/>
          <a:p>
            <a:pPr algn="ctr"/>
            <a:endParaRPr lang="en-GB">
              <a:solidFill>
                <a:srgbClr val="000000"/>
              </a:solidFill>
            </a:endParaRPr>
          </a:p>
        </p:txBody>
      </p:sp>
      <p:sp>
        <p:nvSpPr>
          <p:cNvPr id="5" name="Speech Bubble: Rectangle with Corners Rounded 4">
            <a:extLst>
              <a:ext uri="{FF2B5EF4-FFF2-40B4-BE49-F238E27FC236}">
                <a16:creationId xmlns:a16="http://schemas.microsoft.com/office/drawing/2014/main" id="{987673E0-7724-4B63-B1A7-E06C7FA713CC}"/>
              </a:ext>
            </a:extLst>
          </p:cNvPr>
          <p:cNvSpPr/>
          <p:nvPr/>
        </p:nvSpPr>
        <p:spPr>
          <a:xfrm>
            <a:off x="7158788" y="1756610"/>
            <a:ext cx="3346545" cy="2201779"/>
          </a:xfrm>
          <a:prstGeom prst="wedgeRoundRectCallout">
            <a:avLst>
              <a:gd name="adj1" fmla="val -33041"/>
              <a:gd name="adj2" fmla="val 90454"/>
              <a:gd name="adj3" fmla="val 16667"/>
            </a:avLst>
          </a:prstGeom>
        </p:spPr>
        <p:txBody>
          <a:bodyPr wrap="none" lIns="0" tIns="0" rIns="0" bIns="0" rtlCol="0" anchor="ctr">
            <a:noAutofit/>
          </a:bodyPr>
          <a:lstStyle/>
          <a:p>
            <a:pPr algn="ctr"/>
            <a:endParaRPr lang="en-GB">
              <a:solidFill>
                <a:srgbClr val="000000"/>
              </a:solidFill>
            </a:endParaRPr>
          </a:p>
        </p:txBody>
      </p:sp>
    </p:spTree>
    <p:extLst>
      <p:ext uri="{BB962C8B-B14F-4D97-AF65-F5344CB8AC3E}">
        <p14:creationId xmlns:p14="http://schemas.microsoft.com/office/powerpoint/2010/main" val="118894848"/>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p:transition spd="slow" advTm="9878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a:spLocks/>
          </p:cNvSpPr>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4 (b)  Candidate answer</a:t>
            </a:r>
          </a:p>
        </p:txBody>
      </p:sp>
      <p:pic>
        <p:nvPicPr>
          <p:cNvPr id="3" name="Picture 2">
            <a:extLst>
              <a:ext uri="{FF2B5EF4-FFF2-40B4-BE49-F238E27FC236}">
                <a16:creationId xmlns:a16="http://schemas.microsoft.com/office/drawing/2014/main" id="{E1B63D4E-2220-47FC-A7DE-4DFF4F693C61}"/>
              </a:ext>
            </a:extLst>
          </p:cNvPr>
          <p:cNvPicPr>
            <a:picLocks noChangeAspect="1"/>
          </p:cNvPicPr>
          <p:nvPr/>
        </p:nvPicPr>
        <p:blipFill>
          <a:blip r:embed="rId2"/>
          <a:stretch>
            <a:fillRect/>
          </a:stretch>
        </p:blipFill>
        <p:spPr>
          <a:xfrm>
            <a:off x="424070" y="1110076"/>
            <a:ext cx="5924550" cy="5343525"/>
          </a:xfrm>
          <a:prstGeom prst="rect">
            <a:avLst/>
          </a:prstGeom>
        </p:spPr>
      </p:pic>
    </p:spTree>
    <p:extLst>
      <p:ext uri="{BB962C8B-B14F-4D97-AF65-F5344CB8AC3E}">
        <p14:creationId xmlns:p14="http://schemas.microsoft.com/office/powerpoint/2010/main" val="2300439046"/>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p:transition spd="slow" advTm="9878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Title 2">
            <a:extLst>
              <a:ext uri="{FF2B5EF4-FFF2-40B4-BE49-F238E27FC236}">
                <a16:creationId xmlns:a16="http://schemas.microsoft.com/office/drawing/2014/main" id="{91B27EA4-A427-43AC-A564-40F7D401D33F}"/>
              </a:ext>
            </a:extLst>
          </p:cNvPr>
          <p:cNvSpPr txBox="1">
            <a:spLocks/>
          </p:cNvSpPr>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4 (b) Candidate answer with examiner’s comments</a:t>
            </a:r>
          </a:p>
        </p:txBody>
      </p:sp>
      <p:pic>
        <p:nvPicPr>
          <p:cNvPr id="3" name="Picture 2">
            <a:extLst>
              <a:ext uri="{FF2B5EF4-FFF2-40B4-BE49-F238E27FC236}">
                <a16:creationId xmlns:a16="http://schemas.microsoft.com/office/drawing/2014/main" id="{0F262209-6987-435E-B1A7-6C3B29989641}"/>
              </a:ext>
            </a:extLst>
          </p:cNvPr>
          <p:cNvPicPr>
            <a:picLocks noChangeAspect="1"/>
          </p:cNvPicPr>
          <p:nvPr/>
        </p:nvPicPr>
        <p:blipFill>
          <a:blip r:embed="rId2"/>
          <a:stretch>
            <a:fillRect/>
          </a:stretch>
        </p:blipFill>
        <p:spPr>
          <a:xfrm>
            <a:off x="171450" y="1110076"/>
            <a:ext cx="5924550" cy="5343525"/>
          </a:xfrm>
          <a:prstGeom prst="rect">
            <a:avLst/>
          </a:prstGeom>
        </p:spPr>
      </p:pic>
      <p:sp>
        <p:nvSpPr>
          <p:cNvPr id="9" name="TextBox 8">
            <a:extLst>
              <a:ext uri="{FF2B5EF4-FFF2-40B4-BE49-F238E27FC236}">
                <a16:creationId xmlns:a16="http://schemas.microsoft.com/office/drawing/2014/main" id="{C10456A3-E19C-4808-B65E-29F6C085E2F9}"/>
              </a:ext>
            </a:extLst>
          </p:cNvPr>
          <p:cNvSpPr txBox="1"/>
          <p:nvPr/>
        </p:nvSpPr>
        <p:spPr>
          <a:xfrm>
            <a:off x="6865034" y="1109168"/>
            <a:ext cx="5034198" cy="5509200"/>
          </a:xfrm>
          <a:prstGeom prst="rect">
            <a:avLst/>
          </a:prstGeom>
          <a:noFill/>
        </p:spPr>
        <p:txBody>
          <a:bodyPr wrap="square" rtlCol="0">
            <a:spAutoFit/>
          </a:bodyPr>
          <a:lstStyle/>
          <a:p>
            <a:r>
              <a:rPr lang="en-US" sz="1600" dirty="0"/>
              <a:t>A basic response, demonstrating a limited explanation, with reference to Cumming and Henry’s disengagement theory of ageing, of why the risk of isolation may be greater in later adulthood.</a:t>
            </a:r>
          </a:p>
          <a:p>
            <a:endParaRPr lang="en-US" sz="1600" dirty="0"/>
          </a:p>
          <a:p>
            <a:r>
              <a:rPr lang="en-US" sz="1600" dirty="0"/>
              <a:t>The candidate begins correctly, explaining the theory links to withdrawal from social contact. They understand the question is asking them to explain why the risk of isolation may be greater in later adulthood and respond with a limited number of correct answers. They refer to physical and mental health resulting in a lack of social opportunities and, in the final sentence, mention there is very little socially available but make the same point again about mental well-being. </a:t>
            </a:r>
          </a:p>
          <a:p>
            <a:r>
              <a:rPr lang="en-US" sz="1600" dirty="0"/>
              <a:t>They fail to refer to loss of partner/friends, retirement, ill-health conditions, modern technology and less likely to travel. The overall response does not fully address the risk of isolation and refers more generally to the application of the theory.</a:t>
            </a:r>
          </a:p>
          <a:p>
            <a:endParaRPr lang="en-US" sz="1600" dirty="0"/>
          </a:p>
          <a:p>
            <a:r>
              <a:rPr lang="en-US" sz="1600" dirty="0"/>
              <a:t>4 marks awarded – band 2</a:t>
            </a:r>
            <a:endParaRPr lang="en-GB" sz="1600" dirty="0"/>
          </a:p>
        </p:txBody>
      </p:sp>
    </p:spTree>
    <p:extLst>
      <p:ext uri="{BB962C8B-B14F-4D97-AF65-F5344CB8AC3E}">
        <p14:creationId xmlns:p14="http://schemas.microsoft.com/office/powerpoint/2010/main" val="3537758042"/>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p:transition spd="slow" advTm="9878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a:spLocks/>
          </p:cNvSpPr>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4 (b)  Candidate answer</a:t>
            </a:r>
          </a:p>
        </p:txBody>
      </p:sp>
      <p:pic>
        <p:nvPicPr>
          <p:cNvPr id="3" name="Picture 2">
            <a:extLst>
              <a:ext uri="{FF2B5EF4-FFF2-40B4-BE49-F238E27FC236}">
                <a16:creationId xmlns:a16="http://schemas.microsoft.com/office/drawing/2014/main" id="{D31AB9C9-5597-44A4-90D9-613A54A294F2}"/>
              </a:ext>
            </a:extLst>
          </p:cNvPr>
          <p:cNvPicPr>
            <a:picLocks noChangeAspect="1"/>
          </p:cNvPicPr>
          <p:nvPr/>
        </p:nvPicPr>
        <p:blipFill>
          <a:blip r:embed="rId2"/>
          <a:stretch>
            <a:fillRect/>
          </a:stretch>
        </p:blipFill>
        <p:spPr>
          <a:xfrm>
            <a:off x="0" y="1023937"/>
            <a:ext cx="6029325" cy="4810125"/>
          </a:xfrm>
          <a:prstGeom prst="rect">
            <a:avLst/>
          </a:prstGeom>
        </p:spPr>
      </p:pic>
    </p:spTree>
    <p:extLst>
      <p:ext uri="{BB962C8B-B14F-4D97-AF65-F5344CB8AC3E}">
        <p14:creationId xmlns:p14="http://schemas.microsoft.com/office/powerpoint/2010/main" val="2423263865"/>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p:transition spd="slow" advTm="9878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Title 2">
            <a:extLst>
              <a:ext uri="{FF2B5EF4-FFF2-40B4-BE49-F238E27FC236}">
                <a16:creationId xmlns:a16="http://schemas.microsoft.com/office/drawing/2014/main" id="{91B27EA4-A427-43AC-A564-40F7D401D33F}"/>
              </a:ext>
            </a:extLst>
          </p:cNvPr>
          <p:cNvSpPr txBox="1">
            <a:spLocks/>
          </p:cNvSpPr>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4 (b)   Candidate answer with examiner’s comments</a:t>
            </a:r>
          </a:p>
        </p:txBody>
      </p:sp>
      <p:pic>
        <p:nvPicPr>
          <p:cNvPr id="3" name="Picture 2">
            <a:extLst>
              <a:ext uri="{FF2B5EF4-FFF2-40B4-BE49-F238E27FC236}">
                <a16:creationId xmlns:a16="http://schemas.microsoft.com/office/drawing/2014/main" id="{F5E5984C-9559-4780-82B4-95B70919DF9A}"/>
              </a:ext>
            </a:extLst>
          </p:cNvPr>
          <p:cNvPicPr>
            <a:picLocks noChangeAspect="1"/>
          </p:cNvPicPr>
          <p:nvPr/>
        </p:nvPicPr>
        <p:blipFill>
          <a:blip r:embed="rId2"/>
          <a:stretch>
            <a:fillRect/>
          </a:stretch>
        </p:blipFill>
        <p:spPr>
          <a:xfrm>
            <a:off x="193758" y="1108418"/>
            <a:ext cx="6029325" cy="4810125"/>
          </a:xfrm>
          <a:prstGeom prst="rect">
            <a:avLst/>
          </a:prstGeom>
        </p:spPr>
      </p:pic>
      <p:sp>
        <p:nvSpPr>
          <p:cNvPr id="9" name="TextBox 8">
            <a:extLst>
              <a:ext uri="{FF2B5EF4-FFF2-40B4-BE49-F238E27FC236}">
                <a16:creationId xmlns:a16="http://schemas.microsoft.com/office/drawing/2014/main" id="{881C25B0-4502-4098-A307-F8E4F715BA36}"/>
              </a:ext>
            </a:extLst>
          </p:cNvPr>
          <p:cNvSpPr txBox="1"/>
          <p:nvPr/>
        </p:nvSpPr>
        <p:spPr>
          <a:xfrm>
            <a:off x="6865034" y="1185368"/>
            <a:ext cx="4740812" cy="4770537"/>
          </a:xfrm>
          <a:prstGeom prst="rect">
            <a:avLst/>
          </a:prstGeom>
          <a:noFill/>
        </p:spPr>
        <p:txBody>
          <a:bodyPr wrap="square" rtlCol="0">
            <a:spAutoFit/>
          </a:bodyPr>
          <a:lstStyle/>
          <a:p>
            <a:r>
              <a:rPr lang="en-US" sz="1600" dirty="0"/>
              <a:t>A limited response, demonstrating little or no explanation of why the risk of isolation may be greater in later adulthood.</a:t>
            </a:r>
          </a:p>
          <a:p>
            <a:endParaRPr lang="en-US" sz="1600" dirty="0"/>
          </a:p>
          <a:p>
            <a:r>
              <a:rPr lang="en-US" sz="1600" dirty="0"/>
              <a:t>The candidate has failed to make reference to Cumming and Henry’s disengagement theory in their initial response and has not acknowledged that it is natural and acceptable to withdraw from society. The candidate makes one point – that, in later adulthood, individuals may distance themselves from friends and family – but fails to acknowledge the reasons why. In expanding this answer, they could have commented on these reasons, such as family moving away for jobs, friends/partners passing away. Further reasons could have included: less likely to travel, technology, retirement, ill-health, and less mobile.</a:t>
            </a:r>
          </a:p>
          <a:p>
            <a:endParaRPr lang="en-US" sz="1600" dirty="0"/>
          </a:p>
          <a:p>
            <a:r>
              <a:rPr lang="en-US" sz="1600" dirty="0"/>
              <a:t>1 mark awarded – band 1</a:t>
            </a:r>
            <a:endParaRPr lang="en-GB" sz="1600" dirty="0"/>
          </a:p>
        </p:txBody>
      </p:sp>
    </p:spTree>
    <p:extLst>
      <p:ext uri="{BB962C8B-B14F-4D97-AF65-F5344CB8AC3E}">
        <p14:creationId xmlns:p14="http://schemas.microsoft.com/office/powerpoint/2010/main" val="1630558459"/>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p:transition spd="slow" advTm="98787"/>
    </mc:Fallback>
  </mc:AlternateContent>
</p:sld>
</file>

<file path=ppt/theme/theme1.xml><?xml version="1.0" encoding="utf-8"?>
<a:theme xmlns:a="http://schemas.openxmlformats.org/drawingml/2006/main" name="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02E233BCF3B4439937791014C43B31" ma:contentTypeVersion="65" ma:contentTypeDescription="Create a new document." ma:contentTypeScope="" ma:versionID="e26be2cd6f3de2b30ab05ee337bf86b9">
  <xsd:schema xmlns:xsd="http://www.w3.org/2001/XMLSchema" xmlns:xs="http://www.w3.org/2001/XMLSchema" xmlns:p="http://schemas.microsoft.com/office/2006/metadata/properties" xmlns:ns1="http://schemas.microsoft.com/sharepoint/v3" xmlns:ns2="e3a6d8c0-ef40-4695-9941-c9fc2513bc54" xmlns:ns3="36f98b4f-ba65-4a7d-9a34-48b23de556cb" targetNamespace="http://schemas.microsoft.com/office/2006/metadata/properties" ma:root="true" ma:fieldsID="d89b695ebfb163ef957a31276ddae3e9" ns1:_="" ns2:_="" ns3:_="">
    <xsd:import namespace="http://schemas.microsoft.com/sharepoint/v3"/>
    <xsd:import namespace="e3a6d8c0-ef40-4695-9941-c9fc2513bc54"/>
    <xsd:import namespace="36f98b4f-ba65-4a7d-9a34-48b23de556cb"/>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a6d8c0-ef40-4695-9941-c9fc2513bc5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36f98b4f-ba65-4a7d-9a34-48b23de556cb">
      <UserInfo>
        <DisplayName>Richards, Catherine</DisplayName>
        <AccountId>37813</AccountId>
        <AccountType/>
      </UserInfo>
      <UserInfo>
        <DisplayName>Gwerfyl, Saran</DisplayName>
        <AccountId>38276</AccountId>
        <AccountType/>
      </UserInfo>
      <UserInfo>
        <DisplayName>Baish, Zoe</DisplayName>
        <AccountId>147</AccountId>
        <AccountType/>
      </UserInfo>
      <UserInfo>
        <DisplayName>Thomas, Amy</DisplayName>
        <AccountId>38356</AccountId>
        <AccountType/>
      </UserInfo>
    </SharedWithUsers>
  </documentManagement>
</p:properties>
</file>

<file path=customXml/itemProps1.xml><?xml version="1.0" encoding="utf-8"?>
<ds:datastoreItem xmlns:ds="http://schemas.openxmlformats.org/officeDocument/2006/customXml" ds:itemID="{BD7F1651-5B2A-4B16-9EFE-F4259EAB826F}">
  <ds:schemaRefs>
    <ds:schemaRef ds:uri="http://schemas.microsoft.com/sharepoint/v3/contenttype/forms"/>
  </ds:schemaRefs>
</ds:datastoreItem>
</file>

<file path=customXml/itemProps2.xml><?xml version="1.0" encoding="utf-8"?>
<ds:datastoreItem xmlns:ds="http://schemas.openxmlformats.org/officeDocument/2006/customXml" ds:itemID="{EFB7B180-66CF-4D51-931C-8B0B863B06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a6d8c0-ef40-4695-9941-c9fc2513bc54"/>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CF2C5D-BA0A-4ADC-ACA3-AA75CD9BCC39}">
  <ds:schemaRefs>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36f98b4f-ba65-4a7d-9a34-48b23de556cb"/>
    <ds:schemaRef ds:uri="http://purl.org/dc/elements/1.1/"/>
    <ds:schemaRef ds:uri="http://schemas.microsoft.com/office/2006/metadata/properties"/>
    <ds:schemaRef ds:uri="e3a6d8c0-ef40-4695-9941-c9fc2513bc5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118</TotalTime>
  <Words>1802</Words>
  <Application>Microsoft Office PowerPoint</Application>
  <PresentationFormat>Widescreen</PresentationFormat>
  <Paragraphs>85</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Lato</vt:lpstr>
      <vt:lpstr>Office Theme</vt:lpstr>
      <vt:lpstr>PowerPoint Presentation</vt:lpstr>
      <vt:lpstr>PowerPoint Presentation</vt:lpstr>
      <vt:lpstr>Question  4 (b)    </vt:lpstr>
      <vt:lpstr>PowerPoint Presentation</vt:lpstr>
      <vt:lpstr>PowerPoint Presentation</vt:lpstr>
      <vt:lpstr>PowerPoint Presentation</vt:lpstr>
      <vt:lpstr>PowerPoint Presentation</vt:lpstr>
      <vt:lpstr>PowerPoint Presentation</vt:lpstr>
      <vt:lpstr>PowerPoint Presentation</vt:lpstr>
      <vt:lpstr>Question 4 (b)  Mark scheme </vt:lpstr>
      <vt:lpstr>Question 6 (b)</vt:lpstr>
      <vt:lpstr>Question 6 (b)  Candidate answer</vt:lpstr>
      <vt:lpstr>Question 6 (b)  Candidate answer with examiner’s comments</vt:lpstr>
      <vt:lpstr>Question 6 (b)  Candidate answer</vt:lpstr>
      <vt:lpstr>Question 6 (b)  Candidate answer with examiner’s comments</vt:lpstr>
      <vt:lpstr>Question 6 (b)  Candidate answer</vt:lpstr>
      <vt:lpstr>Question 6 (b)  Candidate answer with examiner’s comments </vt:lpstr>
      <vt:lpstr>Question 6 (b) Mark scheme</vt:lpstr>
      <vt:lpstr>Question 1 (c)</vt:lpstr>
      <vt:lpstr>Question 1 (c) Candidate answer</vt:lpstr>
      <vt:lpstr>Question 1 (c)  Candidate answer with examiner’s comments </vt:lpstr>
      <vt:lpstr>Question 1 (c)  Candidate answer</vt:lpstr>
      <vt:lpstr>Question 1 (c)  Candidate answer with examiner’s comments  </vt:lpstr>
      <vt:lpstr>Question 1 (c) Candidate answer</vt:lpstr>
      <vt:lpstr>Question 1 (c)  Candidate answer with examiner’s comments </vt:lpstr>
      <vt:lpstr>Question 1 (c) Mark scheme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Thomas</dc:creator>
  <cp:lastModifiedBy>Wyman, Hilary</cp:lastModifiedBy>
  <cp:revision>28</cp:revision>
  <dcterms:created xsi:type="dcterms:W3CDTF">2020-04-27T11:12:25Z</dcterms:created>
  <dcterms:modified xsi:type="dcterms:W3CDTF">2021-07-30T11:06:08Z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0x0101001102E233BCF3B4439937791014C43B31</vt:lpwstr>
  </property>
  <property fmtid="{D5CDD505-2E9C-101B-9397-08002B2CF9AE}" pid="3" name="WJEC Department">
    <vt:lpwstr/>
  </property>
  <property fmtid="{D5CDD505-2E9C-101B-9397-08002B2CF9AE}" pid="4" name="k48d8005054a4dd09ad49b7c837f0781">
    <vt:lpwstr/>
  </property>
  <property fmtid="{D5CDD505-2E9C-101B-9397-08002B2CF9AE}" pid="5" name="WJEC_x0020_Audiences">
    <vt:lpwstr/>
  </property>
  <property fmtid="{D5CDD505-2E9C-101B-9397-08002B2CF9AE}" pid="6" name="WJEC Audiences">
    <vt:lpwstr/>
  </property>
  <property fmtid="{D5CDD505-2E9C-101B-9397-08002B2CF9AE}" pid="7" name="SharedWithUsers">
    <vt:lpwstr>37813;#Richards, Catherine;#38276;#Gwerfyl, Saran;#147;#Baish, Zoe;#38356;#Thomas, Amy</vt:lpwstr>
  </property>
  <property fmtid="{D5CDD505-2E9C-101B-9397-08002B2CF9AE}" pid="8" name="Order">
    <vt:r8>32612300</vt:r8>
  </property>
  <property fmtid="{D5CDD505-2E9C-101B-9397-08002B2CF9AE}" pid="9" name="xd_Signature">
    <vt:bool>false</vt:bool>
  </property>
  <property fmtid="{D5CDD505-2E9C-101B-9397-08002B2CF9AE}" pid="10" name="xd_ProgID">
    <vt:lpwstr/>
  </property>
  <property fmtid="{D5CDD505-2E9C-101B-9397-08002B2CF9AE}" pid="11" name="TemplateUrl">
    <vt:lpwstr/>
  </property>
  <property fmtid="{D5CDD505-2E9C-101B-9397-08002B2CF9AE}" pid="12" name="ComplianceAssetId">
    <vt:lpwstr/>
  </property>
  <property fmtid="{D5CDD505-2E9C-101B-9397-08002B2CF9AE}" pid="13" name="TaxCatchAll">
    <vt:lpwstr/>
  </property>
  <property fmtid="{D5CDD505-2E9C-101B-9397-08002B2CF9AE}" pid="14" name="aa87a6a0bdfe4bfb97a25745bc8270e2">
    <vt:lpwstr/>
  </property>
</Properties>
</file>