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Lst>
  <p:notesMasterIdLst>
    <p:notesMasterId r:id="rId27"/>
  </p:notesMasterIdLst>
  <p:handoutMasterIdLst>
    <p:handoutMasterId r:id="rId28"/>
  </p:handoutMasterIdLst>
  <p:sldIdLst>
    <p:sldId id="776" r:id="rId6"/>
    <p:sldId id="715" r:id="rId7"/>
    <p:sldId id="886" r:id="rId8"/>
    <p:sldId id="887" r:id="rId9"/>
    <p:sldId id="889" r:id="rId10"/>
    <p:sldId id="884" r:id="rId11"/>
    <p:sldId id="888" r:id="rId12"/>
    <p:sldId id="885" r:id="rId13"/>
    <p:sldId id="890" r:id="rId14"/>
    <p:sldId id="882" r:id="rId15"/>
    <p:sldId id="883" r:id="rId16"/>
    <p:sldId id="891" r:id="rId17"/>
    <p:sldId id="880" r:id="rId18"/>
    <p:sldId id="881" r:id="rId19"/>
    <p:sldId id="892" r:id="rId20"/>
    <p:sldId id="878" r:id="rId21"/>
    <p:sldId id="879" r:id="rId22"/>
    <p:sldId id="893" r:id="rId23"/>
    <p:sldId id="874" r:id="rId24"/>
    <p:sldId id="875" r:id="rId25"/>
    <p:sldId id="894" r:id="rId26"/>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78" autoAdjust="0"/>
    <p:restoredTop sz="63565" autoAdjust="0"/>
  </p:normalViewPr>
  <p:slideViewPr>
    <p:cSldViewPr snapToGrid="0" snapToObjects="1">
      <p:cViewPr varScale="1">
        <p:scale>
          <a:sx n="61" d="100"/>
          <a:sy n="61" d="100"/>
        </p:scale>
        <p:origin x="784" y="52"/>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ABDFB3FD-491F-4EEF-800E-7CDDF205B8AC}"/>
    <pc:docChg chg="custSel modSld">
      <pc:chgData name="Lucas, Tania" userId="232b37cb-a817-446c-b5f8-6c2be3ba9e7b" providerId="ADAL" clId="{ABDFB3FD-491F-4EEF-800E-7CDDF205B8AC}" dt="2022-10-19T10:57:21.678" v="0" actId="478"/>
      <pc:docMkLst>
        <pc:docMk/>
      </pc:docMkLst>
      <pc:sldChg chg="delSp mod">
        <pc:chgData name="Lucas, Tania" userId="232b37cb-a817-446c-b5f8-6c2be3ba9e7b" providerId="ADAL" clId="{ABDFB3FD-491F-4EEF-800E-7CDDF205B8AC}" dt="2022-10-19T10:57:21.678" v="0" actId="478"/>
        <pc:sldMkLst>
          <pc:docMk/>
          <pc:sldMk cId="70728850" sldId="776"/>
        </pc:sldMkLst>
        <pc:cxnChg chg="del">
          <ac:chgData name="Lucas, Tania" userId="232b37cb-a817-446c-b5f8-6c2be3ba9e7b" providerId="ADAL" clId="{ABDFB3FD-491F-4EEF-800E-7CDDF205B8AC}" dt="2022-10-19T10:57:21.678" v="0" actId="478"/>
          <ac:cxnSpMkLst>
            <pc:docMk/>
            <pc:sldMk cId="70728850" sldId="776"/>
            <ac:cxnSpMk id="4" creationId="{00000000-0000-0000-0000-000000000000}"/>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10/19/2022</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10/19/2022</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567793" y="5283479"/>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ts val="150"/>
              </a:spcBef>
              <a:spcAft>
                <a:spcPts val="0"/>
              </a:spcAft>
              <a:buClrTx/>
              <a:buSzTx/>
              <a:buFontTx/>
              <a:buNone/>
              <a:tabLst/>
              <a:defRPr/>
            </a:pPr>
            <a:endParaRPr kumimoji="0" lang="en-US" i="0" strike="noStrike" kern="1200" cap="none" spc="0" normalizeH="0" baseline="0" noProof="0" dirty="0">
              <a:ln>
                <a:noFill/>
              </a:ln>
              <a:solidFill>
                <a:srgbClr val="0070C0"/>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FAFB38ED-F7B4-4CC0-B42C-3224332C89FD}"/>
              </a:ext>
            </a:extLst>
          </p:cNvPr>
          <p:cNvSpPr txBox="1"/>
          <p:nvPr/>
        </p:nvSpPr>
        <p:spPr>
          <a:xfrm>
            <a:off x="153646" y="287484"/>
            <a:ext cx="5816230" cy="461665"/>
          </a:xfrm>
          <a:prstGeom prst="rect">
            <a:avLst/>
          </a:prstGeom>
          <a:noFill/>
        </p:spPr>
        <p:txBody>
          <a:bodyPr wrap="square" rtlCol="0">
            <a:spAutoFit/>
          </a:bodyPr>
          <a:lstStyle/>
          <a:p>
            <a:r>
              <a:rPr lang="en-US" sz="2400" dirty="0">
                <a:solidFill>
                  <a:srgbClr val="0077C8"/>
                </a:solidFill>
                <a:latin typeface="+mj-lt"/>
                <a:ea typeface="Lato" charset="0"/>
                <a:cs typeface="Lato" charset="0"/>
              </a:rPr>
              <a:t>On-line Exam Review – June 2022</a:t>
            </a:r>
          </a:p>
        </p:txBody>
      </p:sp>
      <p:sp>
        <p:nvSpPr>
          <p:cNvPr id="8" name="Title 1">
            <a:extLst>
              <a:ext uri="{FF2B5EF4-FFF2-40B4-BE49-F238E27FC236}">
                <a16:creationId xmlns:a16="http://schemas.microsoft.com/office/drawing/2014/main" id="{E3B5CC99-D978-45E5-9B95-EC0A7651F12C}"/>
              </a:ext>
            </a:extLst>
          </p:cNvPr>
          <p:cNvSpPr txBox="1">
            <a:spLocks/>
          </p:cNvSpPr>
          <p:nvPr/>
        </p:nvSpPr>
        <p:spPr>
          <a:xfrm>
            <a:off x="297080" y="1051131"/>
            <a:ext cx="10745293"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a:solidFill>
                  <a:srgbClr val="0077C8"/>
                </a:solidFill>
                <a:latin typeface="Arial" panose="020B0604020202020204" pitchFamily="34" charset="0"/>
                <a:ea typeface="Lato" charset="0"/>
                <a:cs typeface="Arial" panose="020B0604020202020204" pitchFamily="34" charset="0"/>
              </a:rPr>
              <a:t>Level 2 Children’s Care, Play, Learning and Development: Practice and Theory</a:t>
            </a:r>
          </a:p>
          <a:p>
            <a:pPr defTabSz="457200">
              <a:lnSpc>
                <a:spcPct val="100000"/>
              </a:lnSpc>
              <a:spcBef>
                <a:spcPts val="150"/>
              </a:spcBef>
              <a:defRPr/>
            </a:pPr>
            <a:r>
              <a:rPr lang="en-US" sz="2400" dirty="0">
                <a:solidFill>
                  <a:srgbClr val="0077C8"/>
                </a:solidFill>
              </a:rPr>
              <a:t>Unit 216 – Understanding Children’s Care, Play, Learning and Development </a:t>
            </a:r>
          </a:p>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 </a:t>
            </a:r>
          </a:p>
        </p:txBody>
      </p:sp>
      <p:pic>
        <p:nvPicPr>
          <p:cNvPr id="3" name="Picture 2">
            <a:extLst>
              <a:ext uri="{FF2B5EF4-FFF2-40B4-BE49-F238E27FC236}">
                <a16:creationId xmlns:a16="http://schemas.microsoft.com/office/drawing/2014/main" id="{6C915DA8-413A-3642-58D3-908FEA1758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0515" y="2139621"/>
            <a:ext cx="6630970" cy="4469274"/>
          </a:xfrm>
          <a:prstGeom prst="rect">
            <a:avLst/>
          </a:prstGeom>
        </p:spPr>
      </p:pic>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1" y="208722"/>
            <a:ext cx="10223323" cy="447261"/>
          </a:xfrm>
        </p:spPr>
        <p:txBody>
          <a:bodyPr/>
          <a:lstStyle/>
          <a:p>
            <a:r>
              <a:rPr lang="en-GB" sz="1800" dirty="0"/>
              <a:t>Question 5 and mark scheme </a:t>
            </a:r>
          </a:p>
        </p:txBody>
      </p:sp>
      <p:pic>
        <p:nvPicPr>
          <p:cNvPr id="3" name="Picture 2">
            <a:extLst>
              <a:ext uri="{FF2B5EF4-FFF2-40B4-BE49-F238E27FC236}">
                <a16:creationId xmlns:a16="http://schemas.microsoft.com/office/drawing/2014/main" id="{E2B76427-B738-9B2E-33B7-798185822E41}"/>
              </a:ext>
            </a:extLst>
          </p:cNvPr>
          <p:cNvPicPr>
            <a:picLocks noChangeAspect="1"/>
          </p:cNvPicPr>
          <p:nvPr/>
        </p:nvPicPr>
        <p:blipFill rotWithShape="1">
          <a:blip r:embed="rId2"/>
          <a:srcRect b="27358"/>
          <a:stretch/>
        </p:blipFill>
        <p:spPr>
          <a:xfrm>
            <a:off x="157692" y="987953"/>
            <a:ext cx="6153150" cy="2636193"/>
          </a:xfrm>
          <a:prstGeom prst="rect">
            <a:avLst/>
          </a:prstGeom>
        </p:spPr>
      </p:pic>
      <p:sp>
        <p:nvSpPr>
          <p:cNvPr id="10" name="TextBox 9">
            <a:extLst>
              <a:ext uri="{FF2B5EF4-FFF2-40B4-BE49-F238E27FC236}">
                <a16:creationId xmlns:a16="http://schemas.microsoft.com/office/drawing/2014/main" id="{EF39F343-5D23-A121-E2B7-8D772A591142}"/>
              </a:ext>
            </a:extLst>
          </p:cNvPr>
          <p:cNvSpPr txBox="1"/>
          <p:nvPr/>
        </p:nvSpPr>
        <p:spPr>
          <a:xfrm>
            <a:off x="282011" y="4025771"/>
            <a:ext cx="5813989" cy="2666564"/>
          </a:xfrm>
          <a:prstGeom prst="rect">
            <a:avLst/>
          </a:prstGeom>
          <a:noFill/>
        </p:spPr>
        <p:txBody>
          <a:bodyPr wrap="square">
            <a:spAutoFit/>
          </a:bodyPr>
          <a:lstStyle/>
          <a:p>
            <a:pPr fontAlgn="base">
              <a:lnSpc>
                <a:spcPct val="107000"/>
              </a:lnSpc>
              <a:spcAft>
                <a:spcPts val="800"/>
              </a:spcAft>
            </a:pPr>
            <a:r>
              <a:rPr lang="en-GB" sz="12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up to 5 marks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fontAlgn="base">
              <a:lnSpc>
                <a:spcPct val="107000"/>
              </a:lnSpc>
              <a:spcAft>
                <a:spcPts val="800"/>
              </a:spcAft>
            </a:pPr>
            <a:r>
              <a:rPr lang="en-GB" sz="12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0 marks</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where response is not creditworthy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fontAlgn="base">
              <a:lnSpc>
                <a:spcPct val="107000"/>
              </a:lnSpc>
              <a:spcAft>
                <a:spcPts val="800"/>
              </a:spcAft>
            </a:pPr>
            <a:r>
              <a:rPr lang="en-GB" sz="12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1-2 marks</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for a basic examination which shows limited knowledge and understanding of the safety factors nursery staff would need to consider when planning a visit to a nearby park. </a:t>
            </a:r>
            <a:endParaRPr lang="en-GB" sz="1200" dirty="0">
              <a:solidFill>
                <a:srgbClr val="000000"/>
              </a:solidFill>
              <a:latin typeface="Arial" panose="020B0604020202020204" pitchFamily="34" charset="0"/>
              <a:ea typeface="Calibri" panose="020F0502020204030204" pitchFamily="34" charset="0"/>
              <a:cs typeface="Times New Roman" panose="02020603050405020304" pitchFamily="18" charset="0"/>
            </a:endParaRPr>
          </a:p>
          <a:p>
            <a:pPr fontAlgn="base">
              <a:lnSpc>
                <a:spcPct val="107000"/>
              </a:lnSpc>
              <a:spcAft>
                <a:spcPts val="800"/>
              </a:spcAft>
            </a:pPr>
            <a:r>
              <a:rPr lang="en-GB" sz="12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3-4 marks</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for a good examination which shows some knowledge and understanding of the safety factors nursery staff would need to consider when planning a visit to a nearby park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fontAlgn="base">
              <a:lnSpc>
                <a:spcPct val="107000"/>
              </a:lnSpc>
              <a:spcAft>
                <a:spcPts val="800"/>
              </a:spcAft>
            </a:pPr>
            <a:r>
              <a:rPr lang="en-GB" sz="12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5</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marks</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for a very good examination which shows sound knowledge of the safety factors nursery staff would need to consider when planning a visit to a nearby park.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9E450F31-8E4A-CA84-A080-72E8FFFAF08F}"/>
              </a:ext>
            </a:extLst>
          </p:cNvPr>
          <p:cNvSpPr txBox="1"/>
          <p:nvPr/>
        </p:nvSpPr>
        <p:spPr>
          <a:xfrm>
            <a:off x="6983451" y="1103203"/>
            <a:ext cx="6094140" cy="4429995"/>
          </a:xfrm>
          <a:prstGeom prst="rect">
            <a:avLst/>
          </a:prstGeom>
          <a:noFill/>
        </p:spPr>
        <p:txBody>
          <a:bodyPr wrap="square">
            <a:spAutoFit/>
          </a:bodyPr>
          <a:lstStyle/>
          <a:p>
            <a:pPr fontAlgn="base">
              <a:lnSpc>
                <a:spcPct val="107000"/>
              </a:lnSpc>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Response may refer to:</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Mode of transport to be used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Safety of the route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Number of adults to child ratio</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Rules and boundaries’ for the journey and time in the park</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Check park is secure and there are no gaps in fences etc</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Set rules for use of equipment ensuring children use it safely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Ensure close supervision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Check for broken equipment in need of repair</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Check for rubbish or broken bottles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Look out for used syringes and items linked to drug misuse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Be aware of ponds or paddling pools in the area</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Complete risk assessment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Check for medical conditions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Permission from carers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Check weather conditions and ensure suitable clothing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Identify any specific needs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First aid kit available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Member of staff being a qualified first aider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fontAlgn="base">
              <a:lnSpc>
                <a:spcPct val="107000"/>
              </a:lnSpc>
            </a:pPr>
            <a:r>
              <a:rPr lang="en-GB" sz="1200" dirty="0">
                <a:effectLst/>
                <a:latin typeface="Arial" panose="020B0604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GB" sz="1200" dirty="0">
                <a:effectLst/>
                <a:latin typeface="Arial" panose="020B0604020202020204" pitchFamily="34" charset="0"/>
                <a:ea typeface="Calibri" panose="020F0502020204030204" pitchFamily="34" charset="0"/>
                <a:cs typeface="Times New Roman" panose="02020603050405020304" pitchFamily="18" charset="0"/>
              </a:rPr>
              <a:t>This list is not exhaustive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GB" sz="1200" dirty="0">
                <a:effectLst/>
                <a:latin typeface="Arial" panose="020B0604020202020204" pitchFamily="34" charset="0"/>
                <a:ea typeface="Calibri" panose="020F0502020204030204" pitchFamily="34" charset="0"/>
                <a:cs typeface="Times New Roman" panose="02020603050405020304" pitchFamily="18" charset="0"/>
              </a:rPr>
              <a:t>Credit any other relevant response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0942983E-5FB2-1953-7E79-6CBF3905F0C3}"/>
              </a:ext>
            </a:extLst>
          </p:cNvPr>
          <p:cNvSpPr txBox="1"/>
          <p:nvPr/>
        </p:nvSpPr>
        <p:spPr>
          <a:xfrm>
            <a:off x="6590242" y="51590"/>
            <a:ext cx="3658658" cy="646331"/>
          </a:xfrm>
          <a:prstGeom prst="rect">
            <a:avLst/>
          </a:prstGeom>
          <a:noFill/>
        </p:spPr>
        <p:txBody>
          <a:bodyPr wrap="square">
            <a:spAutoFit/>
          </a:bodyPr>
          <a:lstStyle/>
          <a:p>
            <a:r>
              <a:rPr lang="en-US" dirty="0">
                <a:solidFill>
                  <a:schemeClr val="accent1"/>
                </a:solidFill>
              </a:rPr>
              <a:t>Command Verb: </a:t>
            </a:r>
            <a:r>
              <a:rPr lang="en-US" b="1" i="1" dirty="0">
                <a:solidFill>
                  <a:srgbClr val="0070C0"/>
                </a:solidFill>
              </a:rPr>
              <a:t>Examine</a:t>
            </a:r>
            <a:r>
              <a:rPr lang="en-US" dirty="0">
                <a:solidFill>
                  <a:srgbClr val="0070C0"/>
                </a:solidFill>
              </a:rPr>
              <a:t> Investigate closely, in detail </a:t>
            </a:r>
            <a:endParaRPr lang="en-GB" dirty="0">
              <a:solidFill>
                <a:srgbClr val="0070C0"/>
              </a:solidFill>
            </a:endParaRPr>
          </a:p>
        </p:txBody>
      </p:sp>
    </p:spTree>
    <p:extLst>
      <p:ext uri="{BB962C8B-B14F-4D97-AF65-F5344CB8AC3E}">
        <p14:creationId xmlns:p14="http://schemas.microsoft.com/office/powerpoint/2010/main" val="28007625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8124497" y="1719583"/>
            <a:ext cx="3563006" cy="3970318"/>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The examiner has acknowledged the understanding shown by this learner in relation to what might be considered as part of a risk assessment. A range of points are considered here enabling 4 marks. 1 further mark was available but could not be awarded due to the structure of the response.</a:t>
            </a:r>
          </a:p>
          <a:p>
            <a:endParaRPr lang="en-GB" i="1" dirty="0">
              <a:solidFill>
                <a:srgbClr val="0070C0"/>
              </a:solidFill>
            </a:endParaRPr>
          </a:p>
          <a:p>
            <a:r>
              <a:rPr lang="en-GB" b="1" i="1" dirty="0">
                <a:solidFill>
                  <a:srgbClr val="0070C0"/>
                </a:solidFill>
              </a:rPr>
              <a:t>Marks awarded 4/5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840717" y="1367833"/>
            <a:ext cx="3972911" cy="4475920"/>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5 Candidate’s answer with Principal Examiner’s comments</a:t>
            </a:r>
          </a:p>
        </p:txBody>
      </p:sp>
      <p:sp>
        <p:nvSpPr>
          <p:cNvPr id="8" name="TextBox 7">
            <a:extLst>
              <a:ext uri="{FF2B5EF4-FFF2-40B4-BE49-F238E27FC236}">
                <a16:creationId xmlns:a16="http://schemas.microsoft.com/office/drawing/2014/main" id="{BED7A312-65A7-A40E-BC64-461080A8D3D7}"/>
              </a:ext>
            </a:extLst>
          </p:cNvPr>
          <p:cNvSpPr txBox="1"/>
          <p:nvPr/>
        </p:nvSpPr>
        <p:spPr>
          <a:xfrm>
            <a:off x="378371" y="1261485"/>
            <a:ext cx="4859628" cy="2862322"/>
          </a:xfrm>
          <a:prstGeom prst="rect">
            <a:avLst/>
          </a:prstGeom>
          <a:noFill/>
        </p:spPr>
        <p:txBody>
          <a:bodyPr wrap="square">
            <a:spAutoFit/>
          </a:bodyPr>
          <a:lstStyle/>
          <a:p>
            <a:r>
              <a:rPr lang="en-US" dirty="0"/>
              <a:t>when considering going on to a trip, the nursery staff should carry out a risk assessment, to go to the nearby park they should consider these things. is there a path to keep the children safe, is there enough staff members, could any one be allergic to any animals in the park if it comes to the child, are all exits shut so no one can escape, is there any glass on the floor? anything that is at risk from the children getting hurt.</a:t>
            </a:r>
            <a:endParaRPr lang="en-GB" dirty="0"/>
          </a:p>
        </p:txBody>
      </p:sp>
    </p:spTree>
    <p:extLst>
      <p:ext uri="{BB962C8B-B14F-4D97-AF65-F5344CB8AC3E}">
        <p14:creationId xmlns:p14="http://schemas.microsoft.com/office/powerpoint/2010/main" val="31225190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903779" y="1719583"/>
            <a:ext cx="3674773" cy="3693319"/>
          </a:xfrm>
          <a:prstGeom prst="rect">
            <a:avLst/>
          </a:prstGeom>
          <a:noFill/>
          <a:ln>
            <a:noFill/>
          </a:ln>
        </p:spPr>
        <p:txBody>
          <a:bodyPr wrap="square" rtlCol="0">
            <a:spAutoFit/>
          </a:bodyPr>
          <a:lstStyle/>
          <a:p>
            <a:r>
              <a:rPr lang="en-GB" b="1" i="1" dirty="0">
                <a:solidFill>
                  <a:srgbClr val="0070C0"/>
                </a:solidFill>
              </a:rPr>
              <a:t>Principal Examiner feedback </a:t>
            </a:r>
          </a:p>
          <a:p>
            <a:endParaRPr lang="en-GB" i="1" dirty="0">
              <a:solidFill>
                <a:srgbClr val="0070C0"/>
              </a:solidFill>
            </a:endParaRPr>
          </a:p>
          <a:p>
            <a:r>
              <a:rPr lang="en-GB" i="1" dirty="0">
                <a:solidFill>
                  <a:srgbClr val="0070C0"/>
                </a:solidFill>
              </a:rPr>
              <a:t>Full marks are awarded here as there is a clearly constructed response. This learner not only considers several aspects in response to the question but also points out the reason. This can be seen where they point out the need to check for uneven ground linked to stage of development.</a:t>
            </a:r>
          </a:p>
          <a:p>
            <a:endParaRPr lang="en-GB" i="1" dirty="0">
              <a:solidFill>
                <a:srgbClr val="0070C0"/>
              </a:solidFill>
            </a:endParaRPr>
          </a:p>
          <a:p>
            <a:r>
              <a:rPr lang="en-GB" b="1" i="1" dirty="0">
                <a:solidFill>
                  <a:srgbClr val="0070C0"/>
                </a:solidFill>
              </a:rPr>
              <a:t>Marks awarded 5/5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83367" y="1367832"/>
            <a:ext cx="4330262" cy="4394885"/>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5 Candidate’s answer with Principal Examiner’s comments</a:t>
            </a:r>
          </a:p>
        </p:txBody>
      </p:sp>
      <p:sp>
        <p:nvSpPr>
          <p:cNvPr id="8" name="TextBox 7">
            <a:extLst>
              <a:ext uri="{FF2B5EF4-FFF2-40B4-BE49-F238E27FC236}">
                <a16:creationId xmlns:a16="http://schemas.microsoft.com/office/drawing/2014/main" id="{B44CF0AD-A675-ADF1-5F2F-761A08DECA93}"/>
              </a:ext>
            </a:extLst>
          </p:cNvPr>
          <p:cNvSpPr txBox="1"/>
          <p:nvPr/>
        </p:nvSpPr>
        <p:spPr>
          <a:xfrm>
            <a:off x="282575" y="1238402"/>
            <a:ext cx="6096000" cy="4524315"/>
          </a:xfrm>
          <a:prstGeom prst="rect">
            <a:avLst/>
          </a:prstGeom>
          <a:noFill/>
        </p:spPr>
        <p:txBody>
          <a:bodyPr wrap="square">
            <a:spAutoFit/>
          </a:bodyPr>
          <a:lstStyle/>
          <a:p>
            <a:r>
              <a:rPr lang="en-US" dirty="0"/>
              <a:t>The safety factors nursery staff would need to consider when planning a visit to the nearby park would firstly have permission off parents. Risk assessments would need to be undertaken to highlight and </a:t>
            </a:r>
            <a:r>
              <a:rPr lang="en-US" dirty="0" err="1"/>
              <a:t>minimise</a:t>
            </a:r>
            <a:r>
              <a:rPr lang="en-US" dirty="0"/>
              <a:t> the risks. Staff would need to consider the age and stage of the children, is the equipment suitable for the children, is the environment suitable. Some children may have only recently started walking or some may be unsteady on their feet so the ground has to be even. Ensure they have correct staffing levels, is the ratio correct. Staff need to highlight if there is anything that could pose as an immediate danger to </a:t>
            </a:r>
            <a:r>
              <a:rPr lang="en-US" dirty="0" err="1"/>
              <a:t>teh</a:t>
            </a:r>
            <a:r>
              <a:rPr lang="en-US" dirty="0"/>
              <a:t> children, such as ponds or whether the park is safe and secure, including fences and gates so the children can’t run off. Staff need to consider any children with additional needs, whether the park is suitable and safe for them.</a:t>
            </a:r>
            <a:endParaRPr lang="en-GB" dirty="0"/>
          </a:p>
        </p:txBody>
      </p:sp>
    </p:spTree>
    <p:extLst>
      <p:ext uri="{BB962C8B-B14F-4D97-AF65-F5344CB8AC3E}">
        <p14:creationId xmlns:p14="http://schemas.microsoft.com/office/powerpoint/2010/main" val="26984978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1" y="208722"/>
            <a:ext cx="10223323" cy="447261"/>
          </a:xfrm>
        </p:spPr>
        <p:txBody>
          <a:bodyPr/>
          <a:lstStyle/>
          <a:p>
            <a:r>
              <a:rPr lang="en-GB" sz="1800" dirty="0"/>
              <a:t>Question 6 (b) and mark scheme </a:t>
            </a:r>
          </a:p>
        </p:txBody>
      </p:sp>
      <p:pic>
        <p:nvPicPr>
          <p:cNvPr id="3" name="Picture 2">
            <a:extLst>
              <a:ext uri="{FF2B5EF4-FFF2-40B4-BE49-F238E27FC236}">
                <a16:creationId xmlns:a16="http://schemas.microsoft.com/office/drawing/2014/main" id="{882F5217-C75D-F059-1ADF-B6DFA192E315}"/>
              </a:ext>
            </a:extLst>
          </p:cNvPr>
          <p:cNvPicPr>
            <a:picLocks noChangeAspect="1"/>
          </p:cNvPicPr>
          <p:nvPr/>
        </p:nvPicPr>
        <p:blipFill>
          <a:blip r:embed="rId2"/>
          <a:stretch>
            <a:fillRect/>
          </a:stretch>
        </p:blipFill>
        <p:spPr>
          <a:xfrm>
            <a:off x="282011" y="1177395"/>
            <a:ext cx="6153150" cy="371475"/>
          </a:xfrm>
          <a:prstGeom prst="rect">
            <a:avLst/>
          </a:prstGeom>
        </p:spPr>
      </p:pic>
      <p:pic>
        <p:nvPicPr>
          <p:cNvPr id="6" name="Picture 5">
            <a:extLst>
              <a:ext uri="{FF2B5EF4-FFF2-40B4-BE49-F238E27FC236}">
                <a16:creationId xmlns:a16="http://schemas.microsoft.com/office/drawing/2014/main" id="{4156E92C-7036-4D46-B689-0FD57667939F}"/>
              </a:ext>
            </a:extLst>
          </p:cNvPr>
          <p:cNvPicPr>
            <a:picLocks noChangeAspect="1"/>
          </p:cNvPicPr>
          <p:nvPr/>
        </p:nvPicPr>
        <p:blipFill>
          <a:blip r:embed="rId3"/>
          <a:stretch>
            <a:fillRect/>
          </a:stretch>
        </p:blipFill>
        <p:spPr>
          <a:xfrm>
            <a:off x="282011" y="1685396"/>
            <a:ext cx="6143625" cy="2505075"/>
          </a:xfrm>
          <a:prstGeom prst="rect">
            <a:avLst/>
          </a:prstGeom>
        </p:spPr>
      </p:pic>
      <p:sp>
        <p:nvSpPr>
          <p:cNvPr id="8" name="TextBox 7">
            <a:extLst>
              <a:ext uri="{FF2B5EF4-FFF2-40B4-BE49-F238E27FC236}">
                <a16:creationId xmlns:a16="http://schemas.microsoft.com/office/drawing/2014/main" id="{003BB775-4F93-2F7B-0ABE-D388D998E4A2}"/>
              </a:ext>
            </a:extLst>
          </p:cNvPr>
          <p:cNvSpPr txBox="1"/>
          <p:nvPr/>
        </p:nvSpPr>
        <p:spPr>
          <a:xfrm>
            <a:off x="341021" y="4425417"/>
            <a:ext cx="6094140" cy="2073709"/>
          </a:xfrm>
          <a:prstGeom prst="rect">
            <a:avLst/>
          </a:prstGeom>
          <a:noFill/>
        </p:spPr>
        <p:txBody>
          <a:bodyPr wrap="square">
            <a:spAutoFit/>
          </a:bodyPr>
          <a:lstStyle/>
          <a:p>
            <a:pPr fontAlgn="base">
              <a:lnSpc>
                <a:spcPct val="107000"/>
              </a:lnSpc>
              <a:spcAft>
                <a:spcPts val="800"/>
              </a:spcAft>
            </a:pPr>
            <a:r>
              <a:rPr lang="en-GB" sz="12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up to 5 marks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fontAlgn="base">
              <a:lnSpc>
                <a:spcPct val="107000"/>
              </a:lnSpc>
              <a:spcAft>
                <a:spcPts val="800"/>
              </a:spcAft>
            </a:pPr>
            <a:r>
              <a:rPr lang="en-GB" sz="12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0 marks</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where response is not creditworthy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fontAlgn="base">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Award 1-2 marks</a:t>
            </a:r>
            <a:r>
              <a:rPr lang="en-GB" sz="1200" dirty="0">
                <a:effectLst/>
                <a:latin typeface="Arial" panose="020B0604020202020204" pitchFamily="34" charset="0"/>
                <a:ea typeface="Calibri" panose="020F0502020204030204" pitchFamily="34" charset="0"/>
                <a:cs typeface="Times New Roman" panose="02020603050405020304" pitchFamily="18" charset="0"/>
              </a:rPr>
              <a:t> for a basic explanation which shows limited knowledge of the support provided by CAMHS for children and their families/carers.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fontAlgn="base">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Award 3-4 marks</a:t>
            </a:r>
            <a:r>
              <a:rPr lang="en-GB" sz="1200" dirty="0">
                <a:effectLst/>
                <a:latin typeface="Arial" panose="020B0604020202020204" pitchFamily="34" charset="0"/>
                <a:ea typeface="Calibri" panose="020F0502020204030204" pitchFamily="34" charset="0"/>
                <a:cs typeface="Times New Roman" panose="02020603050405020304" pitchFamily="18" charset="0"/>
              </a:rPr>
              <a:t> for a good explanation which shows some knowledge and understanding of the support provided by CAMHS for children and their families/carers.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fontAlgn="base">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Award 5 marks</a:t>
            </a:r>
            <a:r>
              <a:rPr lang="en-GB" sz="1200" dirty="0">
                <a:effectLst/>
                <a:latin typeface="Arial" panose="020B0604020202020204" pitchFamily="34" charset="0"/>
                <a:ea typeface="Calibri" panose="020F0502020204030204" pitchFamily="34" charset="0"/>
                <a:cs typeface="Times New Roman" panose="02020603050405020304" pitchFamily="18" charset="0"/>
              </a:rPr>
              <a:t> for a very good explanation which shows sound knowledge and understanding of the support provided by CAMHS for children and their families/carers.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68BF2B5A-89B7-E14B-A7B5-FAAFB969C921}"/>
              </a:ext>
            </a:extLst>
          </p:cNvPr>
          <p:cNvSpPr txBox="1"/>
          <p:nvPr/>
        </p:nvSpPr>
        <p:spPr>
          <a:xfrm>
            <a:off x="7315200" y="1177395"/>
            <a:ext cx="4435396" cy="5403339"/>
          </a:xfrm>
          <a:prstGeom prst="rect">
            <a:avLst/>
          </a:prstGeom>
          <a:noFill/>
        </p:spPr>
        <p:txBody>
          <a:bodyPr wrap="square">
            <a:spAutoFit/>
          </a:bodyPr>
          <a:lstStyle/>
          <a:p>
            <a:pPr fontAlgn="base">
              <a:lnSpc>
                <a:spcPct val="107000"/>
              </a:lnSpc>
              <a:spcAft>
                <a:spcPts val="600"/>
              </a:spcAft>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Response may refer to:</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Access to a range of professionals who deal with mental health issues for children and young people under 18 years of age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An assessments process to identify emotional health problems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Support with behavioural difficulties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Advice and support for eating disorders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Help where someone may be self-harming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Support for families who are finding it difficult to cope with a violent teenager</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Advice for young people who are experiencing problems with the law</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Support for children who may be facing problems at school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Access to services that deal with issues of abuse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Support for siblings who are dealing with difficult situation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07000"/>
              </a:lnSpc>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Counselling services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GB" sz="1200" dirty="0">
                <a:effectLst/>
                <a:latin typeface="Arial" panose="020B0604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GB" sz="1200" dirty="0">
                <a:effectLst/>
                <a:latin typeface="Arial" panose="020B0604020202020204" pitchFamily="34" charset="0"/>
                <a:ea typeface="Calibri" panose="020F0502020204030204" pitchFamily="34" charset="0"/>
                <a:cs typeface="Times New Roman" panose="02020603050405020304" pitchFamily="18" charset="0"/>
              </a:rPr>
              <a:t>This list is not exhaustive</a:t>
            </a:r>
          </a:p>
          <a:p>
            <a:pPr>
              <a:lnSpc>
                <a:spcPct val="107000"/>
              </a:lnSpc>
              <a:spcAft>
                <a:spcPts val="600"/>
              </a:spcAft>
            </a:pPr>
            <a:r>
              <a:rPr lang="en-GB" sz="1200" dirty="0">
                <a:effectLst/>
                <a:latin typeface="Arial" panose="020B0604020202020204" pitchFamily="34" charset="0"/>
                <a:ea typeface="Calibri" panose="020F0502020204030204" pitchFamily="34" charset="0"/>
              </a:rPr>
              <a:t>Credit any other relevant response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E56F5CCA-4188-18F9-E33F-2CB5ACFA1D01}"/>
              </a:ext>
            </a:extLst>
          </p:cNvPr>
          <p:cNvSpPr txBox="1"/>
          <p:nvPr/>
        </p:nvSpPr>
        <p:spPr>
          <a:xfrm>
            <a:off x="6436068" y="-6641"/>
            <a:ext cx="5511832" cy="923330"/>
          </a:xfrm>
          <a:prstGeom prst="rect">
            <a:avLst/>
          </a:prstGeom>
          <a:noFill/>
        </p:spPr>
        <p:txBody>
          <a:bodyPr wrap="square">
            <a:spAutoFit/>
          </a:bodyPr>
          <a:lstStyle/>
          <a:p>
            <a:r>
              <a:rPr lang="en-US" dirty="0">
                <a:solidFill>
                  <a:schemeClr val="accent1"/>
                </a:solidFill>
              </a:rPr>
              <a:t>Command Verb: </a:t>
            </a:r>
            <a:r>
              <a:rPr lang="en-US" b="1" i="1" dirty="0">
                <a:solidFill>
                  <a:schemeClr val="accent1"/>
                </a:solidFill>
              </a:rPr>
              <a:t>Explain</a:t>
            </a:r>
            <a:r>
              <a:rPr lang="en-US" dirty="0">
                <a:solidFill>
                  <a:schemeClr val="accent1"/>
                </a:solidFill>
              </a:rPr>
              <a:t> </a:t>
            </a:r>
          </a:p>
          <a:p>
            <a:r>
              <a:rPr lang="en-US" dirty="0">
                <a:solidFill>
                  <a:schemeClr val="accent1"/>
                </a:solidFill>
              </a:rPr>
              <a:t>Provide details and reasons for how </a:t>
            </a:r>
          </a:p>
          <a:p>
            <a:r>
              <a:rPr lang="en-US" dirty="0">
                <a:solidFill>
                  <a:schemeClr val="accent1"/>
                </a:solidFill>
              </a:rPr>
              <a:t>and why something is the way it is</a:t>
            </a:r>
            <a:endParaRPr lang="en-GB" dirty="0">
              <a:solidFill>
                <a:schemeClr val="accent1"/>
              </a:solidFill>
            </a:endParaRPr>
          </a:p>
        </p:txBody>
      </p:sp>
    </p:spTree>
    <p:extLst>
      <p:ext uri="{BB962C8B-B14F-4D97-AF65-F5344CB8AC3E}">
        <p14:creationId xmlns:p14="http://schemas.microsoft.com/office/powerpoint/2010/main" val="8426863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231117" y="1719583"/>
            <a:ext cx="4347435" cy="4524315"/>
          </a:xfrm>
          <a:prstGeom prst="rect">
            <a:avLst/>
          </a:prstGeom>
          <a:noFill/>
          <a:ln>
            <a:noFill/>
          </a:ln>
        </p:spPr>
        <p:txBody>
          <a:bodyPr wrap="square" rtlCol="0">
            <a:spAutoFit/>
          </a:bodyPr>
          <a:lstStyle/>
          <a:p>
            <a:r>
              <a:rPr lang="en-GB" b="1" i="1" dirty="0">
                <a:solidFill>
                  <a:srgbClr val="0070C0"/>
                </a:solidFill>
              </a:rPr>
              <a:t>Principal Examiner feedback </a:t>
            </a:r>
          </a:p>
          <a:p>
            <a:endParaRPr lang="en-GB" i="1" dirty="0">
              <a:solidFill>
                <a:srgbClr val="0070C0"/>
              </a:solidFill>
            </a:endParaRPr>
          </a:p>
          <a:p>
            <a:r>
              <a:rPr lang="en-GB" i="1" dirty="0">
                <a:solidFill>
                  <a:srgbClr val="0070C0"/>
                </a:solidFill>
              </a:rPr>
              <a:t>This learner meets the command verb when explaining, with an example, what the CAMHS team might offer. This response meets the band, as indicated in the mark scheme, where the learner links mental health needs to suicide and how support may contribute to happier feelings. Full marks might have been awarded for further examples such as support for eating disorders or clearer development in relation to children and families.</a:t>
            </a:r>
          </a:p>
          <a:p>
            <a:endParaRPr lang="en-GB" i="1" dirty="0">
              <a:solidFill>
                <a:srgbClr val="0070C0"/>
              </a:solidFill>
            </a:endParaRPr>
          </a:p>
          <a:p>
            <a:r>
              <a:rPr lang="en-GB" b="1" i="1" dirty="0">
                <a:solidFill>
                  <a:srgbClr val="0070C0"/>
                </a:solidFill>
              </a:rPr>
              <a:t>Marks awarded 4/5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6884276" y="1367832"/>
            <a:ext cx="4929353"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6(b) Candidate’s answer with Principal Examiner’s comments</a:t>
            </a:r>
          </a:p>
        </p:txBody>
      </p:sp>
      <p:sp>
        <p:nvSpPr>
          <p:cNvPr id="8" name="TextBox 7">
            <a:extLst>
              <a:ext uri="{FF2B5EF4-FFF2-40B4-BE49-F238E27FC236}">
                <a16:creationId xmlns:a16="http://schemas.microsoft.com/office/drawing/2014/main" id="{F412B90B-80C8-94E0-8E46-C66482132B08}"/>
              </a:ext>
            </a:extLst>
          </p:cNvPr>
          <p:cNvSpPr txBox="1"/>
          <p:nvPr/>
        </p:nvSpPr>
        <p:spPr>
          <a:xfrm>
            <a:off x="282575" y="1135146"/>
            <a:ext cx="4801302" cy="2862322"/>
          </a:xfrm>
          <a:prstGeom prst="rect">
            <a:avLst/>
          </a:prstGeom>
          <a:noFill/>
        </p:spPr>
        <p:txBody>
          <a:bodyPr wrap="square">
            <a:spAutoFit/>
          </a:bodyPr>
          <a:lstStyle/>
          <a:p>
            <a:r>
              <a:rPr lang="en-US" dirty="0"/>
              <a:t>The support provided by </a:t>
            </a:r>
            <a:r>
              <a:rPr lang="en-US" dirty="0" err="1"/>
              <a:t>cahms</a:t>
            </a:r>
            <a:r>
              <a:rPr lang="en-US" dirty="0"/>
              <a:t> is for children and families to get the support they need with mental health and they could help them with getting the care that they need. for example, if someone was suicidal and someone had referred them to CAMHS, </a:t>
            </a:r>
            <a:r>
              <a:rPr lang="en-US" dirty="0" err="1"/>
              <a:t>cahms</a:t>
            </a:r>
            <a:r>
              <a:rPr lang="en-US" dirty="0"/>
              <a:t> could help them and ask them why this is on their mind and support them to be happier, and if needed they could put them on medication.</a:t>
            </a:r>
            <a:endParaRPr lang="en-GB" dirty="0"/>
          </a:p>
        </p:txBody>
      </p:sp>
    </p:spTree>
    <p:extLst>
      <p:ext uri="{BB962C8B-B14F-4D97-AF65-F5344CB8AC3E}">
        <p14:creationId xmlns:p14="http://schemas.microsoft.com/office/powerpoint/2010/main" val="11735904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842642" y="1547267"/>
            <a:ext cx="3695793" cy="3970318"/>
          </a:xfrm>
          <a:prstGeom prst="rect">
            <a:avLst/>
          </a:prstGeom>
          <a:noFill/>
          <a:ln>
            <a:noFill/>
          </a:ln>
        </p:spPr>
        <p:txBody>
          <a:bodyPr wrap="square" rtlCol="0">
            <a:spAutoFit/>
          </a:bodyPr>
          <a:lstStyle/>
          <a:p>
            <a:r>
              <a:rPr lang="en-GB" b="1" dirty="0">
                <a:solidFill>
                  <a:srgbClr val="0070C0"/>
                </a:solidFill>
              </a:rPr>
              <a:t>Principal Examiner feedback </a:t>
            </a:r>
          </a:p>
          <a:p>
            <a:endParaRPr lang="en-GB" dirty="0">
              <a:solidFill>
                <a:srgbClr val="0070C0"/>
              </a:solidFill>
            </a:endParaRPr>
          </a:p>
          <a:p>
            <a:r>
              <a:rPr lang="en-GB" dirty="0">
                <a:solidFill>
                  <a:srgbClr val="0070C0"/>
                </a:solidFill>
              </a:rPr>
              <a:t>This is a good explanation worthy of the 4 marks awarded.</a:t>
            </a:r>
          </a:p>
          <a:p>
            <a:r>
              <a:rPr lang="en-GB" dirty="0">
                <a:solidFill>
                  <a:srgbClr val="0070C0"/>
                </a:solidFill>
              </a:rPr>
              <a:t>Clear examples are given and reference to other professionals enabling access to support indicates good understanding. To gain the extra mark available the learner could have explained the type of support available in particular circumstances. </a:t>
            </a:r>
          </a:p>
          <a:p>
            <a:endParaRPr lang="en-GB" dirty="0">
              <a:solidFill>
                <a:srgbClr val="0070C0"/>
              </a:solidFill>
            </a:endParaRPr>
          </a:p>
          <a:p>
            <a:r>
              <a:rPr lang="en-GB" b="1" dirty="0">
                <a:solidFill>
                  <a:srgbClr val="0070C0"/>
                </a:solidFill>
              </a:rPr>
              <a:t>Marks awarded 4/5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567449" y="1367832"/>
            <a:ext cx="4246180" cy="4213161"/>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6(b) Candidate’s answer with Principal Examiner’s comments</a:t>
            </a:r>
          </a:p>
        </p:txBody>
      </p:sp>
      <p:sp>
        <p:nvSpPr>
          <p:cNvPr id="8" name="TextBox 7">
            <a:extLst>
              <a:ext uri="{FF2B5EF4-FFF2-40B4-BE49-F238E27FC236}">
                <a16:creationId xmlns:a16="http://schemas.microsoft.com/office/drawing/2014/main" id="{9F2759C4-8FB9-9353-1296-AAB4DDB0336C}"/>
              </a:ext>
            </a:extLst>
          </p:cNvPr>
          <p:cNvSpPr txBox="1"/>
          <p:nvPr/>
        </p:nvSpPr>
        <p:spPr>
          <a:xfrm>
            <a:off x="313021" y="1283607"/>
            <a:ext cx="4991802" cy="2585323"/>
          </a:xfrm>
          <a:prstGeom prst="rect">
            <a:avLst/>
          </a:prstGeom>
          <a:noFill/>
        </p:spPr>
        <p:txBody>
          <a:bodyPr wrap="square">
            <a:spAutoFit/>
          </a:bodyPr>
          <a:lstStyle/>
          <a:p>
            <a:r>
              <a:rPr lang="en-US" dirty="0"/>
              <a:t>The support provided by CAMHS for children and their families/</a:t>
            </a:r>
            <a:r>
              <a:rPr lang="en-US" dirty="0" err="1"/>
              <a:t>carers</a:t>
            </a:r>
            <a:r>
              <a:rPr lang="en-US" dirty="0"/>
              <a:t> would be to assess them as an individual and give regular appointments. They would also liaise with other professionals, such as counsellors to ensure they are able to access the support needed. CAHMS are able to give support to children and their families to ensure the welfare of the child is paramount.</a:t>
            </a:r>
            <a:endParaRPr lang="en-GB" dirty="0"/>
          </a:p>
        </p:txBody>
      </p:sp>
    </p:spTree>
    <p:extLst>
      <p:ext uri="{BB962C8B-B14F-4D97-AF65-F5344CB8AC3E}">
        <p14:creationId xmlns:p14="http://schemas.microsoft.com/office/powerpoint/2010/main" val="23580536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1" y="208722"/>
            <a:ext cx="10223323" cy="447261"/>
          </a:xfrm>
        </p:spPr>
        <p:txBody>
          <a:bodyPr/>
          <a:lstStyle/>
          <a:p>
            <a:r>
              <a:rPr lang="en-GB" sz="1800" dirty="0"/>
              <a:t>Question 7 and mark scheme </a:t>
            </a:r>
          </a:p>
        </p:txBody>
      </p:sp>
      <p:pic>
        <p:nvPicPr>
          <p:cNvPr id="3" name="Picture 2">
            <a:extLst>
              <a:ext uri="{FF2B5EF4-FFF2-40B4-BE49-F238E27FC236}">
                <a16:creationId xmlns:a16="http://schemas.microsoft.com/office/drawing/2014/main" id="{466963C4-0035-1D21-2A92-F7888A0C5365}"/>
              </a:ext>
            </a:extLst>
          </p:cNvPr>
          <p:cNvPicPr>
            <a:picLocks noChangeAspect="1"/>
          </p:cNvPicPr>
          <p:nvPr/>
        </p:nvPicPr>
        <p:blipFill>
          <a:blip r:embed="rId2"/>
          <a:stretch>
            <a:fillRect/>
          </a:stretch>
        </p:blipFill>
        <p:spPr>
          <a:xfrm>
            <a:off x="282011" y="1154112"/>
            <a:ext cx="6134100" cy="2619375"/>
          </a:xfrm>
          <a:prstGeom prst="rect">
            <a:avLst/>
          </a:prstGeom>
        </p:spPr>
      </p:pic>
      <p:sp>
        <p:nvSpPr>
          <p:cNvPr id="6" name="TextBox 5">
            <a:extLst>
              <a:ext uri="{FF2B5EF4-FFF2-40B4-BE49-F238E27FC236}">
                <a16:creationId xmlns:a16="http://schemas.microsoft.com/office/drawing/2014/main" id="{A759D02D-5E1C-4DB0-9DEE-CDAAA64BC28D}"/>
              </a:ext>
            </a:extLst>
          </p:cNvPr>
          <p:cNvSpPr txBox="1"/>
          <p:nvPr/>
        </p:nvSpPr>
        <p:spPr>
          <a:xfrm>
            <a:off x="459988" y="4108022"/>
            <a:ext cx="6094140" cy="2637645"/>
          </a:xfrm>
          <a:prstGeom prst="rect">
            <a:avLst/>
          </a:prstGeom>
          <a:noFill/>
        </p:spPr>
        <p:txBody>
          <a:bodyPr wrap="square">
            <a:spAutoFit/>
          </a:bodyPr>
          <a:lstStyle/>
          <a:p>
            <a:pP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Award up to 6 marks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Award 0</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b="1" dirty="0">
                <a:effectLst/>
                <a:latin typeface="Arial" panose="020B0604020202020204" pitchFamily="34" charset="0"/>
                <a:ea typeface="Calibri" panose="020F0502020204030204" pitchFamily="34" charset="0"/>
                <a:cs typeface="Times New Roman" panose="02020603050405020304" pitchFamily="18" charset="0"/>
              </a:rPr>
              <a:t>marks</a:t>
            </a:r>
            <a:r>
              <a:rPr lang="en-GB" sz="1200" dirty="0">
                <a:effectLst/>
                <a:latin typeface="Arial" panose="020B0604020202020204" pitchFamily="34" charset="0"/>
                <a:ea typeface="Calibri" panose="020F0502020204030204" pitchFamily="34" charset="0"/>
                <a:cs typeface="Times New Roman" panose="02020603050405020304" pitchFamily="18" charset="0"/>
              </a:rPr>
              <a:t> where response is not creditworthy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Award 1-2</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b="1" dirty="0">
                <a:effectLst/>
                <a:latin typeface="Arial" panose="020B0604020202020204" pitchFamily="34" charset="0"/>
                <a:ea typeface="Calibri" panose="020F0502020204030204" pitchFamily="34" charset="0"/>
                <a:cs typeface="Times New Roman" panose="02020603050405020304" pitchFamily="18" charset="0"/>
              </a:rPr>
              <a:t>marks</a:t>
            </a:r>
            <a:r>
              <a:rPr lang="en-GB" sz="1200" dirty="0">
                <a:effectLst/>
                <a:latin typeface="Arial" panose="020B0604020202020204" pitchFamily="34" charset="0"/>
                <a:ea typeface="Calibri" panose="020F0502020204030204" pitchFamily="34" charset="0"/>
                <a:cs typeface="Times New Roman" panose="02020603050405020304" pitchFamily="18" charset="0"/>
              </a:rPr>
              <a:t> for a basic assessment which shows limited knowledge and understanding of the value of multi-disciplinary teams working together to support children and their families/carers.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Award 3-4</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b="1" dirty="0">
                <a:effectLst/>
                <a:latin typeface="Arial" panose="020B0604020202020204" pitchFamily="34" charset="0"/>
                <a:ea typeface="Calibri" panose="020F0502020204030204" pitchFamily="34" charset="0"/>
                <a:cs typeface="Times New Roman" panose="02020603050405020304" pitchFamily="18" charset="0"/>
              </a:rPr>
              <a:t>marks</a:t>
            </a:r>
            <a:r>
              <a:rPr lang="en-GB" sz="1200" dirty="0">
                <a:effectLst/>
                <a:latin typeface="Arial" panose="020B0604020202020204" pitchFamily="34" charset="0"/>
                <a:ea typeface="Calibri" panose="020F0502020204030204" pitchFamily="34" charset="0"/>
                <a:cs typeface="Times New Roman" panose="02020603050405020304" pitchFamily="18" charset="0"/>
              </a:rPr>
              <a:t> for a good assessment which shows some knowledge and understanding of the value of multi-disciplinary teams working together to support children and their families/carers.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Arial" panose="020B0604020202020204" pitchFamily="34" charset="0"/>
                <a:ea typeface="Calibri" panose="020F0502020204030204" pitchFamily="34" charset="0"/>
              </a:rPr>
              <a:t>Award 5-6 marks </a:t>
            </a:r>
            <a:r>
              <a:rPr lang="en-GB" sz="1200" dirty="0">
                <a:effectLst/>
                <a:latin typeface="Arial" panose="020B0604020202020204" pitchFamily="34" charset="0"/>
                <a:ea typeface="Calibri" panose="020F0502020204030204" pitchFamily="34" charset="0"/>
              </a:rPr>
              <a:t>for a very good assessment which shows sound knowledge and understanding of the value of multi-disciplinary teams working together to support children and their families/carers</a:t>
            </a:r>
            <a:endParaRPr lang="en-GB" sz="1200" dirty="0"/>
          </a:p>
        </p:txBody>
      </p:sp>
      <p:sp>
        <p:nvSpPr>
          <p:cNvPr id="8" name="TextBox 7">
            <a:extLst>
              <a:ext uri="{FF2B5EF4-FFF2-40B4-BE49-F238E27FC236}">
                <a16:creationId xmlns:a16="http://schemas.microsoft.com/office/drawing/2014/main" id="{60527F94-3F60-1668-C411-96E2C7534974}"/>
              </a:ext>
            </a:extLst>
          </p:cNvPr>
          <p:cNvSpPr txBox="1"/>
          <p:nvPr/>
        </p:nvSpPr>
        <p:spPr>
          <a:xfrm>
            <a:off x="6994603" y="1096680"/>
            <a:ext cx="5104470" cy="5616922"/>
          </a:xfrm>
          <a:prstGeom prst="rect">
            <a:avLst/>
          </a:prstGeom>
          <a:noFill/>
        </p:spPr>
        <p:txBody>
          <a:bodyPr wrap="square">
            <a:spAutoFit/>
          </a:bodyPr>
          <a:lstStyle/>
          <a:p>
            <a:pPr>
              <a:spcAft>
                <a:spcPts val="600"/>
              </a:spcAft>
            </a:pPr>
            <a:r>
              <a:rPr lang="en-GB" sz="1200" dirty="0">
                <a:effectLst/>
                <a:latin typeface="Arial" panose="020B0604020202020204" pitchFamily="34" charset="0"/>
                <a:ea typeface="Calibri" panose="020F0502020204030204" pitchFamily="34" charset="0"/>
                <a:cs typeface="Times New Roman" panose="02020603050405020304" pitchFamily="18" charset="0"/>
              </a:rPr>
              <a:t>Response may refer to:</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A more efficient service can be offered saving time for families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Leads to a timely intervention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Families can be seen by the correct/best service for them at the right time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Leads to seamless transition from one service to another</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Care offered is more cohesive, joined up working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Reduces time wasting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Better communication between teams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Limits repetition of information sharing which means less stress for participants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Individual needs can be catered for</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Supports consistent care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Encourages a person-centred approach</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Sharing good practice ensures best care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All agencies can be better informed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A holistic view of the needs of the family can be utilised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Avoids duplication of services therefor saving time and resources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Can reduce confusion for families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en-GB" sz="1200" dirty="0">
                <a:effectLst/>
                <a:latin typeface="Arial" panose="020B0604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en-GB" sz="1200" dirty="0">
                <a:effectLst/>
                <a:latin typeface="Arial" panose="020B0604020202020204" pitchFamily="34" charset="0"/>
                <a:ea typeface="Calibri" panose="020F0502020204030204" pitchFamily="34" charset="0"/>
                <a:cs typeface="Times New Roman" panose="02020603050405020304" pitchFamily="18" charset="0"/>
              </a:rPr>
              <a:t>This list is not exhaustive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en-GB" sz="1200" dirty="0">
                <a:effectLst/>
                <a:latin typeface="Arial" panose="020B0604020202020204" pitchFamily="34" charset="0"/>
                <a:ea typeface="Calibri" panose="020F0502020204030204" pitchFamily="34" charset="0"/>
                <a:cs typeface="Times New Roman" panose="02020603050405020304" pitchFamily="18" charset="0"/>
              </a:rPr>
              <a:t>Credit any other relevant response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CD0CB2AC-C9B2-F821-FAC2-51B2D59D253E}"/>
              </a:ext>
            </a:extLst>
          </p:cNvPr>
          <p:cNvSpPr txBox="1"/>
          <p:nvPr/>
        </p:nvSpPr>
        <p:spPr>
          <a:xfrm>
            <a:off x="6554128" y="63020"/>
            <a:ext cx="3339172" cy="646331"/>
          </a:xfrm>
          <a:prstGeom prst="rect">
            <a:avLst/>
          </a:prstGeom>
          <a:noFill/>
        </p:spPr>
        <p:txBody>
          <a:bodyPr wrap="square">
            <a:spAutoFit/>
          </a:bodyPr>
          <a:lstStyle/>
          <a:p>
            <a:r>
              <a:rPr lang="en-US" dirty="0">
                <a:solidFill>
                  <a:schemeClr val="accent1"/>
                </a:solidFill>
              </a:rPr>
              <a:t>Command Verb: </a:t>
            </a:r>
            <a:r>
              <a:rPr lang="en-US" b="1" i="1" dirty="0">
                <a:solidFill>
                  <a:srgbClr val="0070C0"/>
                </a:solidFill>
              </a:rPr>
              <a:t>Assess</a:t>
            </a:r>
            <a:r>
              <a:rPr lang="en-US" dirty="0">
                <a:solidFill>
                  <a:srgbClr val="0070C0"/>
                </a:solidFill>
              </a:rPr>
              <a:t> </a:t>
            </a:r>
          </a:p>
          <a:p>
            <a:r>
              <a:rPr lang="en-US" dirty="0">
                <a:solidFill>
                  <a:srgbClr val="0070C0"/>
                </a:solidFill>
              </a:rPr>
              <a:t>Make an informed judgement</a:t>
            </a:r>
            <a:endParaRPr lang="en-GB" dirty="0">
              <a:solidFill>
                <a:srgbClr val="0070C0"/>
              </a:solidFill>
            </a:endParaRPr>
          </a:p>
        </p:txBody>
      </p:sp>
    </p:spTree>
    <p:extLst>
      <p:ext uri="{BB962C8B-B14F-4D97-AF65-F5344CB8AC3E}">
        <p14:creationId xmlns:p14="http://schemas.microsoft.com/office/powerpoint/2010/main" val="12389646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451835" y="1550451"/>
            <a:ext cx="4126718" cy="4247317"/>
          </a:xfrm>
          <a:prstGeom prst="rect">
            <a:avLst/>
          </a:prstGeom>
          <a:noFill/>
          <a:ln>
            <a:noFill/>
          </a:ln>
        </p:spPr>
        <p:txBody>
          <a:bodyPr wrap="square" rtlCol="0">
            <a:spAutoFit/>
          </a:bodyPr>
          <a:lstStyle/>
          <a:p>
            <a:r>
              <a:rPr lang="en-GB" b="1" i="1" dirty="0">
                <a:solidFill>
                  <a:srgbClr val="0070C0"/>
                </a:solidFill>
              </a:rPr>
              <a:t>Principal Examiner feedback </a:t>
            </a:r>
          </a:p>
          <a:p>
            <a:endParaRPr lang="en-GB" i="1" dirty="0">
              <a:solidFill>
                <a:srgbClr val="0070C0"/>
              </a:solidFill>
            </a:endParaRPr>
          </a:p>
          <a:p>
            <a:r>
              <a:rPr lang="en-GB" i="1" dirty="0">
                <a:solidFill>
                  <a:srgbClr val="0070C0"/>
                </a:solidFill>
              </a:rPr>
              <a:t>This question is in relation to multi-disciplinary teams. The learner is not showing any understanding of the question with this response. There seems to be confusion, as the response is in relation to discipline and behaviour. This could be due to lack of knowledge or failure to read the question carefully. The examiner has followed the mark scheme and 0 marks are achieved. </a:t>
            </a:r>
          </a:p>
          <a:p>
            <a:endParaRPr lang="en-GB" i="1" dirty="0">
              <a:solidFill>
                <a:srgbClr val="0070C0"/>
              </a:solidFill>
            </a:endParaRPr>
          </a:p>
          <a:p>
            <a:r>
              <a:rPr lang="en-GB" b="1" i="1" dirty="0">
                <a:solidFill>
                  <a:srgbClr val="0070C0"/>
                </a:solidFill>
              </a:rPr>
              <a:t>Marks awarded 0/6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139327" y="1367833"/>
            <a:ext cx="4674302" cy="4612554"/>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7 Candidate’s answer with Principal Examiner’s comments</a:t>
            </a:r>
          </a:p>
        </p:txBody>
      </p:sp>
      <p:sp>
        <p:nvSpPr>
          <p:cNvPr id="8" name="TextBox 7">
            <a:extLst>
              <a:ext uri="{FF2B5EF4-FFF2-40B4-BE49-F238E27FC236}">
                <a16:creationId xmlns:a16="http://schemas.microsoft.com/office/drawing/2014/main" id="{34F9C5D9-6C00-0F84-0AB0-241F9A71E03B}"/>
              </a:ext>
            </a:extLst>
          </p:cNvPr>
          <p:cNvSpPr txBox="1"/>
          <p:nvPr/>
        </p:nvSpPr>
        <p:spPr>
          <a:xfrm>
            <a:off x="222141" y="1134808"/>
            <a:ext cx="4674302" cy="2031325"/>
          </a:xfrm>
          <a:prstGeom prst="rect">
            <a:avLst/>
          </a:prstGeom>
          <a:noFill/>
        </p:spPr>
        <p:txBody>
          <a:bodyPr wrap="square">
            <a:spAutoFit/>
          </a:bodyPr>
          <a:lstStyle/>
          <a:p>
            <a:r>
              <a:rPr lang="en-US" dirty="0"/>
              <a:t>They can help with disciplinary issues inside and outside of the setting, like behavioral issues and making sure they are all well behaved and are being disciplined and not letting them get away with it or they will learn to keep constantly doing it until they get their own way</a:t>
            </a:r>
            <a:endParaRPr lang="en-GB" dirty="0"/>
          </a:p>
        </p:txBody>
      </p:sp>
    </p:spTree>
    <p:extLst>
      <p:ext uri="{BB962C8B-B14F-4D97-AF65-F5344CB8AC3E}">
        <p14:creationId xmlns:p14="http://schemas.microsoft.com/office/powerpoint/2010/main" val="26996262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567448" y="1494169"/>
            <a:ext cx="4095187" cy="4801314"/>
          </a:xfrm>
          <a:prstGeom prst="rect">
            <a:avLst/>
          </a:prstGeom>
          <a:noFill/>
          <a:ln>
            <a:noFill/>
          </a:ln>
        </p:spPr>
        <p:txBody>
          <a:bodyPr wrap="square" rtlCol="0">
            <a:spAutoFit/>
          </a:bodyPr>
          <a:lstStyle/>
          <a:p>
            <a:r>
              <a:rPr lang="en-GB" b="1" i="1" dirty="0">
                <a:solidFill>
                  <a:srgbClr val="0070C0"/>
                </a:solidFill>
              </a:rPr>
              <a:t>Principal Examiner feedback </a:t>
            </a:r>
          </a:p>
          <a:p>
            <a:endParaRPr lang="en-GB" i="1" dirty="0">
              <a:solidFill>
                <a:srgbClr val="0070C0"/>
              </a:solidFill>
            </a:endParaRPr>
          </a:p>
          <a:p>
            <a:r>
              <a:rPr lang="en-GB" i="1" dirty="0">
                <a:solidFill>
                  <a:srgbClr val="0070C0"/>
                </a:solidFill>
              </a:rPr>
              <a:t>This response shows sound knowledge and understanding of the multi-disciplinary team and the learner has utilised the knowledge to develop a very good assessment.</a:t>
            </a:r>
          </a:p>
          <a:p>
            <a:r>
              <a:rPr lang="en-GB" i="1" dirty="0">
                <a:solidFill>
                  <a:srgbClr val="0070C0"/>
                </a:solidFill>
              </a:rPr>
              <a:t>Full marks are awarded for the development of the content as the learner clearly identifies the value of the team in relation to outcomes and efficiency. The inclusion of GDPR and sharing information also contributes to this high mark as the learner understands legislation.</a:t>
            </a:r>
          </a:p>
          <a:p>
            <a:endParaRPr lang="en-GB" i="1" dirty="0">
              <a:solidFill>
                <a:srgbClr val="0070C0"/>
              </a:solidFill>
            </a:endParaRPr>
          </a:p>
          <a:p>
            <a:r>
              <a:rPr lang="en-GB" b="1" i="1" dirty="0">
                <a:solidFill>
                  <a:srgbClr val="0070C0"/>
                </a:solidFill>
              </a:rPr>
              <a:t>Marks awarded 6/6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199586" y="1367832"/>
            <a:ext cx="4614043"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7 Candidate’s answer with Principal Examiner’s comments</a:t>
            </a:r>
          </a:p>
        </p:txBody>
      </p:sp>
      <p:sp>
        <p:nvSpPr>
          <p:cNvPr id="8" name="TextBox 7">
            <a:extLst>
              <a:ext uri="{FF2B5EF4-FFF2-40B4-BE49-F238E27FC236}">
                <a16:creationId xmlns:a16="http://schemas.microsoft.com/office/drawing/2014/main" id="{B60F139E-9CFB-B945-A14A-EBF5A721C54D}"/>
              </a:ext>
            </a:extLst>
          </p:cNvPr>
          <p:cNvSpPr txBox="1"/>
          <p:nvPr/>
        </p:nvSpPr>
        <p:spPr>
          <a:xfrm>
            <a:off x="378371" y="1188562"/>
            <a:ext cx="4708634" cy="4524315"/>
          </a:xfrm>
          <a:prstGeom prst="rect">
            <a:avLst/>
          </a:prstGeom>
          <a:noFill/>
        </p:spPr>
        <p:txBody>
          <a:bodyPr wrap="square">
            <a:spAutoFit/>
          </a:bodyPr>
          <a:lstStyle/>
          <a:p>
            <a:r>
              <a:rPr lang="en-US" dirty="0"/>
              <a:t>Multi-disciplinary teams support children and their families by working together to ensure the best possible outcome. By working together they are able to ensure that they work more efficiently, that no information is lost or forgotten about and they are able to work quicker to ensure the needs of the child are at the </a:t>
            </a:r>
            <a:r>
              <a:rPr lang="en-US" dirty="0" err="1"/>
              <a:t>centre</a:t>
            </a:r>
            <a:r>
              <a:rPr lang="en-US" dirty="0"/>
              <a:t> of the decision making. Multi-disciplinary teams work together on a need to know basis and are able to work together sharing information with others within the team using GDPR. Multi-disciplinary teams adopt a child </a:t>
            </a:r>
            <a:r>
              <a:rPr lang="en-US" dirty="0" err="1"/>
              <a:t>centred</a:t>
            </a:r>
            <a:r>
              <a:rPr lang="en-US" dirty="0"/>
              <a:t> approach and ensure children are involved in making decisions and having a say about what happens in their lives</a:t>
            </a:r>
            <a:endParaRPr lang="en-GB" dirty="0"/>
          </a:p>
        </p:txBody>
      </p:sp>
    </p:spTree>
    <p:extLst>
      <p:ext uri="{BB962C8B-B14F-4D97-AF65-F5344CB8AC3E}">
        <p14:creationId xmlns:p14="http://schemas.microsoft.com/office/powerpoint/2010/main" val="21264848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1" y="208722"/>
            <a:ext cx="10223323" cy="447261"/>
          </a:xfrm>
        </p:spPr>
        <p:txBody>
          <a:bodyPr/>
          <a:lstStyle/>
          <a:p>
            <a:r>
              <a:rPr lang="en-GB" sz="1800" dirty="0"/>
              <a:t>Question 8(b) and mark scheme </a:t>
            </a:r>
          </a:p>
        </p:txBody>
      </p:sp>
      <p:pic>
        <p:nvPicPr>
          <p:cNvPr id="3" name="Picture 2">
            <a:extLst>
              <a:ext uri="{FF2B5EF4-FFF2-40B4-BE49-F238E27FC236}">
                <a16:creationId xmlns:a16="http://schemas.microsoft.com/office/drawing/2014/main" id="{9F8BDF05-1DD7-5575-D2E7-1CCA9A248072}"/>
              </a:ext>
            </a:extLst>
          </p:cNvPr>
          <p:cNvPicPr>
            <a:picLocks noChangeAspect="1"/>
          </p:cNvPicPr>
          <p:nvPr/>
        </p:nvPicPr>
        <p:blipFill>
          <a:blip r:embed="rId2"/>
          <a:stretch>
            <a:fillRect/>
          </a:stretch>
        </p:blipFill>
        <p:spPr>
          <a:xfrm>
            <a:off x="282011" y="1096433"/>
            <a:ext cx="5605833" cy="485955"/>
          </a:xfrm>
          <a:prstGeom prst="rect">
            <a:avLst/>
          </a:prstGeom>
        </p:spPr>
      </p:pic>
      <p:pic>
        <p:nvPicPr>
          <p:cNvPr id="6" name="Picture 5">
            <a:extLst>
              <a:ext uri="{FF2B5EF4-FFF2-40B4-BE49-F238E27FC236}">
                <a16:creationId xmlns:a16="http://schemas.microsoft.com/office/drawing/2014/main" id="{A36CFBE2-FD02-431B-A1DE-00F46CFB3C4C}"/>
              </a:ext>
            </a:extLst>
          </p:cNvPr>
          <p:cNvPicPr>
            <a:picLocks noChangeAspect="1"/>
          </p:cNvPicPr>
          <p:nvPr/>
        </p:nvPicPr>
        <p:blipFill>
          <a:blip r:embed="rId3"/>
          <a:stretch>
            <a:fillRect/>
          </a:stretch>
        </p:blipFill>
        <p:spPr>
          <a:xfrm>
            <a:off x="282012" y="1748897"/>
            <a:ext cx="5571450" cy="2348154"/>
          </a:xfrm>
          <a:prstGeom prst="rect">
            <a:avLst/>
          </a:prstGeom>
        </p:spPr>
      </p:pic>
      <p:sp>
        <p:nvSpPr>
          <p:cNvPr id="40" name="TextBox 39">
            <a:extLst>
              <a:ext uri="{FF2B5EF4-FFF2-40B4-BE49-F238E27FC236}">
                <a16:creationId xmlns:a16="http://schemas.microsoft.com/office/drawing/2014/main" id="{930C3D0C-876F-3351-54B0-38910BC60007}"/>
              </a:ext>
            </a:extLst>
          </p:cNvPr>
          <p:cNvSpPr txBox="1"/>
          <p:nvPr/>
        </p:nvSpPr>
        <p:spPr>
          <a:xfrm>
            <a:off x="316394" y="4267970"/>
            <a:ext cx="5461309" cy="2366353"/>
          </a:xfrm>
          <a:prstGeom prst="rect">
            <a:avLst/>
          </a:prstGeom>
          <a:noFill/>
        </p:spPr>
        <p:txBody>
          <a:bodyPr wrap="square">
            <a:spAutoFit/>
          </a:bodyPr>
          <a:lstStyle/>
          <a:p>
            <a:pP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Award 0</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b="1" dirty="0">
                <a:effectLst/>
                <a:latin typeface="Arial" panose="020B0604020202020204" pitchFamily="34" charset="0"/>
                <a:ea typeface="Calibri" panose="020F0502020204030204" pitchFamily="34" charset="0"/>
                <a:cs typeface="Times New Roman" panose="02020603050405020304" pitchFamily="18" charset="0"/>
              </a:rPr>
              <a:t>marks </a:t>
            </a:r>
            <a:r>
              <a:rPr lang="en-GB" sz="1200" dirty="0">
                <a:effectLst/>
                <a:latin typeface="Arial" panose="020B0604020202020204" pitchFamily="34" charset="0"/>
                <a:ea typeface="Calibri" panose="020F0502020204030204" pitchFamily="34" charset="0"/>
                <a:cs typeface="Times New Roman" panose="02020603050405020304" pitchFamily="18" charset="0"/>
              </a:rPr>
              <a:t>where response is not creditworthy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Award 1-2</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b="1" dirty="0">
                <a:effectLst/>
                <a:latin typeface="Arial" panose="020B0604020202020204" pitchFamily="34" charset="0"/>
                <a:ea typeface="Calibri" panose="020F0502020204030204" pitchFamily="34" charset="0"/>
                <a:cs typeface="Times New Roman" panose="02020603050405020304" pitchFamily="18" charset="0"/>
              </a:rPr>
              <a:t>marks</a:t>
            </a:r>
            <a:r>
              <a:rPr lang="en-GB" sz="1200" dirty="0">
                <a:effectLst/>
                <a:latin typeface="Arial" panose="020B0604020202020204" pitchFamily="34" charset="0"/>
                <a:ea typeface="Calibri" panose="020F0502020204030204" pitchFamily="34" charset="0"/>
                <a:cs typeface="Times New Roman" panose="02020603050405020304" pitchFamily="18" charset="0"/>
              </a:rPr>
              <a:t> for a basic consideration which shows limited knowledge and understanding of the impact of Standard 7: Opportunities for Learning on nursery provision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Award 3-4</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b="1" dirty="0">
                <a:effectLst/>
                <a:latin typeface="Arial" panose="020B0604020202020204" pitchFamily="34" charset="0"/>
                <a:ea typeface="Calibri" panose="020F0502020204030204" pitchFamily="34" charset="0"/>
                <a:cs typeface="Times New Roman" panose="02020603050405020304" pitchFamily="18" charset="0"/>
              </a:rPr>
              <a:t>marks</a:t>
            </a:r>
            <a:r>
              <a:rPr lang="en-GB" sz="1200" dirty="0">
                <a:effectLst/>
                <a:latin typeface="Arial" panose="020B0604020202020204" pitchFamily="34" charset="0"/>
                <a:ea typeface="Calibri" panose="020F0502020204030204" pitchFamily="34" charset="0"/>
                <a:cs typeface="Times New Roman" panose="02020603050405020304" pitchFamily="18" charset="0"/>
              </a:rPr>
              <a:t> for a good consideration which shows some knowledge and understanding of the impact of Standard 7: Opportunities for Learning on nursery provision.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Award 5-6 marks</a:t>
            </a:r>
            <a:r>
              <a:rPr lang="en-GB" sz="1200" dirty="0">
                <a:effectLst/>
                <a:latin typeface="Arial" panose="020B0604020202020204" pitchFamily="34" charset="0"/>
                <a:ea typeface="Calibri" panose="020F0502020204030204" pitchFamily="34" charset="0"/>
                <a:cs typeface="Times New Roman" panose="02020603050405020304" pitchFamily="18" charset="0"/>
              </a:rPr>
              <a:t> for a very good consideration which shows sound knowledge and understanding of the impact of Standard 7: Opportunities for Learning on nursery provision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2" name="TextBox 41">
            <a:extLst>
              <a:ext uri="{FF2B5EF4-FFF2-40B4-BE49-F238E27FC236}">
                <a16:creationId xmlns:a16="http://schemas.microsoft.com/office/drawing/2014/main" id="{6FD1797E-841F-D964-EB34-F403F5266A80}"/>
              </a:ext>
            </a:extLst>
          </p:cNvPr>
          <p:cNvSpPr txBox="1"/>
          <p:nvPr/>
        </p:nvSpPr>
        <p:spPr>
          <a:xfrm>
            <a:off x="6514660" y="931439"/>
            <a:ext cx="5571448" cy="5913350"/>
          </a:xfrm>
          <a:prstGeom prst="rect">
            <a:avLst/>
          </a:prstGeom>
          <a:noFill/>
        </p:spPr>
        <p:txBody>
          <a:bodyPr wrap="square">
            <a:spAutoFit/>
          </a:bodyPr>
          <a:lstStyle/>
          <a:p>
            <a:pPr>
              <a:lnSpc>
                <a:spcPct val="107000"/>
              </a:lnSpc>
              <a:spcBef>
                <a:spcPts val="300"/>
              </a:spcBef>
            </a:pPr>
            <a:r>
              <a:rPr lang="en-GB" sz="1100" dirty="0">
                <a:effectLst/>
                <a:latin typeface="Arial" panose="020B0604020202020204" pitchFamily="34" charset="0"/>
                <a:ea typeface="Calibri" panose="020F0502020204030204" pitchFamily="34" charset="0"/>
                <a:cs typeface="Times New Roman" panose="02020603050405020304" pitchFamily="18" charset="0"/>
              </a:rPr>
              <a:t>Response may refer to:</a:t>
            </a:r>
            <a:r>
              <a:rPr lang="en-GB" sz="1100" b="1"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300"/>
              </a:spcBef>
            </a:pPr>
            <a:r>
              <a:rPr lang="en-GB" sz="1100" b="1" dirty="0">
                <a:effectLst/>
                <a:latin typeface="Arial" panose="020B0604020202020204" pitchFamily="34" charset="0"/>
                <a:ea typeface="Calibri" panose="020F0502020204030204" pitchFamily="34" charset="0"/>
                <a:cs typeface="Times New Roman" panose="02020603050405020304" pitchFamily="18" charset="0"/>
              </a:rPr>
              <a:t>Nursery staff will need to consider that they are: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300"/>
              </a:spcBef>
            </a:pPr>
            <a:r>
              <a:rPr lang="en-GB" sz="1100" dirty="0">
                <a:effectLst/>
                <a:latin typeface="Arial" panose="020B0604020202020204" pitchFamily="34" charset="0"/>
                <a:ea typeface="Calibri" panose="020F0502020204030204" pitchFamily="34" charset="0"/>
                <a:cs typeface="Times New Roman" panose="02020603050405020304" pitchFamily="18" charset="0"/>
              </a:rPr>
              <a:t>providing a wide range of resources suitable for all age range catered for in the day nursery.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300"/>
              </a:spcBef>
            </a:pPr>
            <a:r>
              <a:rPr lang="en-GB" sz="1100" dirty="0">
                <a:effectLst/>
                <a:latin typeface="Arial" panose="020B0604020202020204" pitchFamily="34" charset="0"/>
                <a:ea typeface="Calibri" panose="020F0502020204030204" pitchFamily="34" charset="0"/>
                <a:cs typeface="Times New Roman" panose="02020603050405020304" pitchFamily="18" charset="0"/>
              </a:rPr>
              <a:t>Meeting and supporting individual needs through a variety of activities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300"/>
              </a:spcBef>
            </a:pPr>
            <a:r>
              <a:rPr lang="en-GB" sz="1100" dirty="0">
                <a:effectLst/>
                <a:latin typeface="Arial" panose="020B0604020202020204" pitchFamily="34" charset="0"/>
                <a:ea typeface="Calibri" panose="020F0502020204030204" pitchFamily="34" charset="0"/>
                <a:cs typeface="Times New Roman" panose="02020603050405020304" pitchFamily="18" charset="0"/>
              </a:rPr>
              <a:t>Supporting the holistic development of all children based on stage of development.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300"/>
              </a:spcBef>
            </a:pPr>
            <a:r>
              <a:rPr lang="en-GB" sz="1100" dirty="0">
                <a:effectLst/>
                <a:latin typeface="Arial" panose="020B0604020202020204" pitchFamily="34" charset="0"/>
                <a:ea typeface="Calibri" panose="020F0502020204030204" pitchFamily="34" charset="0"/>
                <a:cs typeface="Times New Roman" panose="02020603050405020304" pitchFamily="18" charset="0"/>
              </a:rPr>
              <a:t>providing suitable outdoor activities as well as indoor activities which provide ample opportunity for learning.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300"/>
              </a:spcBef>
            </a:pPr>
            <a:r>
              <a:rPr lang="en-GB" sz="1100" dirty="0">
                <a:effectLst/>
                <a:latin typeface="Arial" panose="020B0604020202020204" pitchFamily="34" charset="0"/>
                <a:ea typeface="Calibri" panose="020F0502020204030204" pitchFamily="34" charset="0"/>
                <a:cs typeface="Times New Roman" panose="02020603050405020304" pitchFamily="18" charset="0"/>
              </a:rPr>
              <a:t>Providing for cool down and rest following active learning.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300"/>
              </a:spcBef>
            </a:pPr>
            <a:r>
              <a:rPr lang="en-GB" sz="1100" dirty="0">
                <a:effectLst/>
                <a:latin typeface="Arial" panose="020B0604020202020204" pitchFamily="34" charset="0"/>
                <a:ea typeface="Calibri" panose="020F0502020204030204" pitchFamily="34" charset="0"/>
                <a:cs typeface="Times New Roman" panose="02020603050405020304" pitchFamily="18" charset="0"/>
              </a:rPr>
              <a:t>Providing experiences that give children the opportunity for hands on and active learning which encourages choice.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300"/>
              </a:spcBef>
            </a:pPr>
            <a:r>
              <a:rPr lang="en-GB" sz="1100" dirty="0">
                <a:effectLst/>
                <a:latin typeface="Arial" panose="020B0604020202020204" pitchFamily="34" charset="0"/>
                <a:ea typeface="Calibri" panose="020F0502020204030204" pitchFamily="34" charset="0"/>
                <a:cs typeface="Times New Roman" panose="02020603050405020304" pitchFamily="18" charset="0"/>
              </a:rPr>
              <a:t>Providing language rich environment allowing children to explore language through books/displays/discussion. This language environment should consider bilingual learning.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300"/>
              </a:spcBef>
            </a:pPr>
            <a:r>
              <a:rPr lang="en-GB" sz="1100" dirty="0">
                <a:effectLst/>
                <a:latin typeface="Arial" panose="020B0604020202020204" pitchFamily="34" charset="0"/>
                <a:ea typeface="Calibri" panose="020F0502020204030204" pitchFamily="34" charset="0"/>
                <a:cs typeface="Times New Roman" panose="02020603050405020304" pitchFamily="18" charset="0"/>
              </a:rPr>
              <a:t>Providing an environment that offers opportunity to develop independence and confidence whilst learning about acceptable behaviour.</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300"/>
              </a:spcBef>
            </a:pPr>
            <a:r>
              <a:rPr lang="en-GB" sz="1100" dirty="0">
                <a:effectLst/>
                <a:latin typeface="Arial" panose="020B0604020202020204" pitchFamily="34" charset="0"/>
                <a:ea typeface="Calibri" panose="020F0502020204030204" pitchFamily="34" charset="0"/>
                <a:cs typeface="Times New Roman" panose="02020603050405020304" pitchFamily="18" charset="0"/>
              </a:rPr>
              <a:t>Promoting positive relationships and a comfortable learning experience. Evidence of allowing children to express feelings and opinion.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300"/>
              </a:spcBef>
            </a:pPr>
            <a:r>
              <a:rPr lang="en-GB" sz="1100" dirty="0">
                <a:effectLst/>
                <a:latin typeface="Arial" panose="020B0604020202020204" pitchFamily="34" charset="0"/>
                <a:ea typeface="Calibri" panose="020F0502020204030204" pitchFamily="34" charset="0"/>
                <a:cs typeface="Times New Roman" panose="02020603050405020304" pitchFamily="18" charset="0"/>
              </a:rPr>
              <a:t>Working in partnership with parents which enables understanding of circumstances and situations, this will benefit all concerned and provide for a better learning environment.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300"/>
              </a:spcBef>
            </a:pPr>
            <a:r>
              <a:rPr lang="en-GB" sz="1100" dirty="0">
                <a:effectLst/>
                <a:latin typeface="Arial" panose="020B0604020202020204" pitchFamily="34" charset="0"/>
                <a:ea typeface="Calibri" panose="020F0502020204030204" pitchFamily="34" charset="0"/>
                <a:cs typeface="Times New Roman" panose="02020603050405020304" pitchFamily="18" charset="0"/>
              </a:rPr>
              <a:t>Delivering the content of the Foundation Phase and know how planning can include all areas of learning to support children’s learning and development. This should be developed to allow children to plan and evaluate their own learning.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300"/>
              </a:spcBef>
            </a:pPr>
            <a:r>
              <a:rPr lang="en-GB" sz="1100" dirty="0">
                <a:effectLst/>
                <a:latin typeface="Arial" panose="020B0604020202020204" pitchFamily="34" charset="0"/>
                <a:ea typeface="Calibri" panose="020F0502020204030204" pitchFamily="34" charset="0"/>
                <a:cs typeface="Times New Roman" panose="02020603050405020304" pitchFamily="18" charset="0"/>
              </a:rPr>
              <a:t>Observing children as they play and learn, allowing staff to identify stages of learning and plan accordingly.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300"/>
              </a:spcBef>
            </a:pPr>
            <a:r>
              <a:rPr lang="en-GB" sz="1100" dirty="0">
                <a:effectLst/>
                <a:latin typeface="Arial" panose="020B0604020202020204" pitchFamily="34" charset="0"/>
                <a:ea typeface="Calibri" panose="020F0502020204030204" pitchFamily="34" charset="0"/>
                <a:cs typeface="Times New Roman" panose="02020603050405020304" pitchFamily="18" charset="0"/>
              </a:rPr>
              <a:t>Consideration of children’s rights during play </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300"/>
              </a:spcBef>
            </a:pPr>
            <a:r>
              <a:rPr lang="en-GB" sz="1100" dirty="0">
                <a:effectLst/>
                <a:latin typeface="Arial" panose="020B0604020202020204" pitchFamily="34" charset="0"/>
                <a:ea typeface="Calibri" panose="020F0502020204030204" pitchFamily="34" charset="0"/>
                <a:cs typeface="Times New Roman" panose="02020603050405020304" pitchFamily="18" charset="0"/>
              </a:rPr>
              <a:t>This list is not exhaustive</a:t>
            </a:r>
            <a:br>
              <a:rPr lang="en-GB" sz="1100" dirty="0">
                <a:latin typeface="Calibri" panose="020F0502020204030204" pitchFamily="34" charset="0"/>
                <a:ea typeface="Calibri" panose="020F0502020204030204" pitchFamily="34" charset="0"/>
                <a:cs typeface="Times New Roman" panose="02020603050405020304" pitchFamily="18" charset="0"/>
              </a:rPr>
            </a:br>
            <a:r>
              <a:rPr lang="en-GB" sz="1100" dirty="0">
                <a:effectLst/>
                <a:latin typeface="Arial" panose="020B0604020202020204" pitchFamily="34" charset="0"/>
                <a:ea typeface="Calibri" panose="020F0502020204030204" pitchFamily="34" charset="0"/>
                <a:cs typeface="Times New Roman" panose="02020603050405020304" pitchFamily="18" charset="0"/>
              </a:rPr>
              <a:t>Credit any other relevant response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545AC6C9-8B5F-1104-7E7F-2B23A644A82E}"/>
              </a:ext>
            </a:extLst>
          </p:cNvPr>
          <p:cNvSpPr txBox="1"/>
          <p:nvPr/>
        </p:nvSpPr>
        <p:spPr>
          <a:xfrm>
            <a:off x="5777702" y="63020"/>
            <a:ext cx="4727632" cy="646331"/>
          </a:xfrm>
          <a:prstGeom prst="rect">
            <a:avLst/>
          </a:prstGeom>
          <a:noFill/>
        </p:spPr>
        <p:txBody>
          <a:bodyPr wrap="square">
            <a:spAutoFit/>
          </a:bodyPr>
          <a:lstStyle/>
          <a:p>
            <a:r>
              <a:rPr lang="en-US" dirty="0">
                <a:solidFill>
                  <a:schemeClr val="accent1"/>
                </a:solidFill>
              </a:rPr>
              <a:t>Command Verb: </a:t>
            </a:r>
            <a:r>
              <a:rPr lang="en-US" b="1" i="1" dirty="0">
                <a:solidFill>
                  <a:srgbClr val="0070C0"/>
                </a:solidFill>
              </a:rPr>
              <a:t>Consider</a:t>
            </a:r>
            <a:r>
              <a:rPr lang="en-US" dirty="0">
                <a:solidFill>
                  <a:srgbClr val="0070C0"/>
                </a:solidFill>
              </a:rPr>
              <a:t> </a:t>
            </a:r>
          </a:p>
          <a:p>
            <a:r>
              <a:rPr lang="en-US" dirty="0">
                <a:solidFill>
                  <a:srgbClr val="0070C0"/>
                </a:solidFill>
              </a:rPr>
              <a:t>Review and respond to given information </a:t>
            </a:r>
            <a:endParaRPr lang="en-GB" dirty="0">
              <a:solidFill>
                <a:srgbClr val="0070C0"/>
              </a:solidFill>
            </a:endParaRPr>
          </a:p>
        </p:txBody>
      </p:sp>
    </p:spTree>
    <p:extLst>
      <p:ext uri="{BB962C8B-B14F-4D97-AF65-F5344CB8AC3E}">
        <p14:creationId xmlns:p14="http://schemas.microsoft.com/office/powerpoint/2010/main" val="9804168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D8EBE1-1839-4118-B69D-7F5F54E34893}"/>
              </a:ext>
            </a:extLst>
          </p:cNvPr>
          <p:cNvSpPr txBox="1">
            <a:spLocks/>
          </p:cNvSpPr>
          <p:nvPr/>
        </p:nvSpPr>
        <p:spPr>
          <a:xfrm>
            <a:off x="271380" y="325680"/>
            <a:ext cx="1002093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a:t>Unit 216 – Understanding Children’s Care, Play, Learning and Development </a:t>
            </a:r>
          </a:p>
        </p:txBody>
      </p:sp>
      <p:sp>
        <p:nvSpPr>
          <p:cNvPr id="7" name="Rectangle 6">
            <a:extLst>
              <a:ext uri="{FF2B5EF4-FFF2-40B4-BE49-F238E27FC236}">
                <a16:creationId xmlns:a16="http://schemas.microsoft.com/office/drawing/2014/main" id="{597159D2-ABEC-4203-AD91-3751F6D76650}"/>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71C2D5AF-5D3B-4276-B36C-97AFA6E5BBF9}"/>
              </a:ext>
            </a:extLst>
          </p:cNvPr>
          <p:cNvSpPr txBox="1"/>
          <p:nvPr/>
        </p:nvSpPr>
        <p:spPr>
          <a:xfrm>
            <a:off x="6510845" y="5615756"/>
            <a:ext cx="5489818" cy="461665"/>
          </a:xfrm>
          <a:prstGeom prst="rect">
            <a:avLst/>
          </a:prstGeom>
          <a:noFill/>
        </p:spPr>
        <p:txBody>
          <a:bodyPr wrap="square" rtlCol="0">
            <a:spAutoFit/>
          </a:bodyPr>
          <a:lstStyle/>
          <a:p>
            <a:r>
              <a:rPr lang="en-GB" sz="2400" b="1" dirty="0">
                <a:solidFill>
                  <a:schemeClr val="bg1"/>
                </a:solidFill>
              </a:rPr>
              <a:t>Online Examination Review (OER) </a:t>
            </a: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3"/>
          <a:stretch>
            <a:fillRect/>
          </a:stretch>
        </p:blipFill>
        <p:spPr>
          <a:xfrm>
            <a:off x="7220058" y="1743310"/>
            <a:ext cx="3807976" cy="3371380"/>
          </a:xfrm>
          <a:prstGeom prst="rect">
            <a:avLst/>
          </a:prstGeom>
          <a:effectLst/>
        </p:spPr>
      </p:pic>
      <p:pic>
        <p:nvPicPr>
          <p:cNvPr id="5" name="Picture 4">
            <a:extLst>
              <a:ext uri="{FF2B5EF4-FFF2-40B4-BE49-F238E27FC236}">
                <a16:creationId xmlns:a16="http://schemas.microsoft.com/office/drawing/2014/main" id="{7D2C456B-052E-9E67-ED10-F136EB6BB54F}"/>
              </a:ext>
            </a:extLst>
          </p:cNvPr>
          <p:cNvPicPr>
            <a:picLocks noChangeAspect="1"/>
          </p:cNvPicPr>
          <p:nvPr/>
        </p:nvPicPr>
        <p:blipFill>
          <a:blip r:embed="rId4"/>
          <a:stretch>
            <a:fillRect/>
          </a:stretch>
        </p:blipFill>
        <p:spPr>
          <a:xfrm>
            <a:off x="1065522" y="994871"/>
            <a:ext cx="4082235" cy="5751125"/>
          </a:xfrm>
          <a:prstGeom prst="rect">
            <a:avLst/>
          </a:prstGeom>
        </p:spPr>
      </p:pic>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830206" y="1494169"/>
            <a:ext cx="3853449" cy="4801314"/>
          </a:xfrm>
          <a:prstGeom prst="rect">
            <a:avLst/>
          </a:prstGeom>
          <a:noFill/>
          <a:ln>
            <a:noFill/>
          </a:ln>
        </p:spPr>
        <p:txBody>
          <a:bodyPr wrap="square" rtlCol="0">
            <a:spAutoFit/>
          </a:bodyPr>
          <a:lstStyle/>
          <a:p>
            <a:r>
              <a:rPr lang="en-GB" b="1" i="1" dirty="0">
                <a:solidFill>
                  <a:srgbClr val="0070C0"/>
                </a:solidFill>
              </a:rPr>
              <a:t>Principal Examiner feedback </a:t>
            </a:r>
          </a:p>
          <a:p>
            <a:endParaRPr lang="en-GB" i="1" dirty="0">
              <a:solidFill>
                <a:srgbClr val="0070C0"/>
              </a:solidFill>
            </a:endParaRPr>
          </a:p>
          <a:p>
            <a:r>
              <a:rPr lang="en-GB" i="1" dirty="0">
                <a:solidFill>
                  <a:srgbClr val="0070C0"/>
                </a:solidFill>
              </a:rPr>
              <a:t>The examiner has followed the guidelines regarding positive marking for this very limited response.</a:t>
            </a:r>
          </a:p>
          <a:p>
            <a:r>
              <a:rPr lang="en-GB" i="1" dirty="0">
                <a:solidFill>
                  <a:srgbClr val="0070C0"/>
                </a:solidFill>
              </a:rPr>
              <a:t>The 1 mark awarded is achieved where the learner mentions opportunities and the tentative link to choice where they point out that children may not want to do something. This link could have been developed to include choice of activity in relation to individual need or age and stage of development.</a:t>
            </a:r>
          </a:p>
          <a:p>
            <a:endParaRPr lang="en-GB" i="1" dirty="0">
              <a:solidFill>
                <a:srgbClr val="0070C0"/>
              </a:solidFill>
            </a:endParaRPr>
          </a:p>
          <a:p>
            <a:r>
              <a:rPr lang="en-GB" b="1" i="1" dirty="0">
                <a:solidFill>
                  <a:srgbClr val="0070C0"/>
                </a:solidFill>
              </a:rPr>
              <a:t>Marks awarded 1/6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505593" y="1367832"/>
            <a:ext cx="43080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8(b) Candidate’s answer with Principal Examiner’s comments</a:t>
            </a:r>
          </a:p>
        </p:txBody>
      </p:sp>
      <p:sp>
        <p:nvSpPr>
          <p:cNvPr id="8" name="TextBox 7">
            <a:extLst>
              <a:ext uri="{FF2B5EF4-FFF2-40B4-BE49-F238E27FC236}">
                <a16:creationId xmlns:a16="http://schemas.microsoft.com/office/drawing/2014/main" id="{A7CA5D7B-E959-4AF9-425A-ABD0B63FFE6A}"/>
              </a:ext>
            </a:extLst>
          </p:cNvPr>
          <p:cNvSpPr txBox="1"/>
          <p:nvPr/>
        </p:nvSpPr>
        <p:spPr>
          <a:xfrm>
            <a:off x="282575" y="1242529"/>
            <a:ext cx="4403834" cy="1754326"/>
          </a:xfrm>
          <a:prstGeom prst="rect">
            <a:avLst/>
          </a:prstGeom>
          <a:noFill/>
        </p:spPr>
        <p:txBody>
          <a:bodyPr wrap="square">
            <a:spAutoFit/>
          </a:bodyPr>
          <a:lstStyle/>
          <a:p>
            <a:r>
              <a:rPr lang="en-US" dirty="0"/>
              <a:t>The children will learn through opportunities, asking what they did and if they learnt anything the impact this can give in a nursery is not every child would want to do it and they might feel that they can’t do it.</a:t>
            </a:r>
            <a:endParaRPr lang="en-GB" dirty="0"/>
          </a:p>
        </p:txBody>
      </p:sp>
    </p:spTree>
    <p:extLst>
      <p:ext uri="{BB962C8B-B14F-4D97-AF65-F5344CB8AC3E}">
        <p14:creationId xmlns:p14="http://schemas.microsoft.com/office/powerpoint/2010/main" val="6819577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705639" y="1494169"/>
            <a:ext cx="4040450" cy="4801314"/>
          </a:xfrm>
          <a:prstGeom prst="rect">
            <a:avLst/>
          </a:prstGeom>
          <a:noFill/>
          <a:ln>
            <a:noFill/>
          </a:ln>
        </p:spPr>
        <p:txBody>
          <a:bodyPr wrap="square" rtlCol="0">
            <a:spAutoFit/>
          </a:bodyPr>
          <a:lstStyle/>
          <a:p>
            <a:r>
              <a:rPr lang="en-GB" b="1" i="1" dirty="0">
                <a:solidFill>
                  <a:srgbClr val="0070C0"/>
                </a:solidFill>
              </a:rPr>
              <a:t>Principal Examiner feedback </a:t>
            </a:r>
          </a:p>
          <a:p>
            <a:endParaRPr lang="en-GB" i="1" dirty="0">
              <a:solidFill>
                <a:srgbClr val="0070C0"/>
              </a:solidFill>
            </a:endParaRPr>
          </a:p>
          <a:p>
            <a:r>
              <a:rPr lang="en-GB" i="1" dirty="0">
                <a:solidFill>
                  <a:srgbClr val="0070C0"/>
                </a:solidFill>
              </a:rPr>
              <a:t>Full marks are awarded here as the learner has developed the </a:t>
            </a:r>
          </a:p>
          <a:p>
            <a:r>
              <a:rPr lang="en-GB" i="1" dirty="0">
                <a:solidFill>
                  <a:srgbClr val="0070C0"/>
                </a:solidFill>
              </a:rPr>
              <a:t>response showing clear </a:t>
            </a:r>
          </a:p>
          <a:p>
            <a:r>
              <a:rPr lang="en-GB" i="1" dirty="0">
                <a:solidFill>
                  <a:srgbClr val="0070C0"/>
                </a:solidFill>
              </a:rPr>
              <a:t>understanding of the command</a:t>
            </a:r>
          </a:p>
          <a:p>
            <a:r>
              <a:rPr lang="en-GB" i="1" dirty="0">
                <a:solidFill>
                  <a:srgbClr val="0070C0"/>
                </a:solidFill>
              </a:rPr>
              <a:t>verb as well as the requirements of the question. A range of ideas are explored including the environment, both indoors and outdoors. Terminology and vocabulary used where the learner considers a child centred approach indicates sound knowledge and understanding of Standard 7 as required.</a:t>
            </a:r>
          </a:p>
          <a:p>
            <a:endParaRPr lang="en-GB" i="1" dirty="0">
              <a:solidFill>
                <a:srgbClr val="0070C0"/>
              </a:solidFill>
            </a:endParaRPr>
          </a:p>
          <a:p>
            <a:r>
              <a:rPr lang="en-GB" b="1" i="1" dirty="0">
                <a:solidFill>
                  <a:srgbClr val="0070C0"/>
                </a:solidFill>
              </a:rPr>
              <a:t>Marks awarded 6/6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283669" y="1367832"/>
            <a:ext cx="4529960"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8(b) Candidate’s answer with Principal Examiner’s comments</a:t>
            </a:r>
          </a:p>
        </p:txBody>
      </p:sp>
      <p:sp>
        <p:nvSpPr>
          <p:cNvPr id="8" name="TextBox 7">
            <a:extLst>
              <a:ext uri="{FF2B5EF4-FFF2-40B4-BE49-F238E27FC236}">
                <a16:creationId xmlns:a16="http://schemas.microsoft.com/office/drawing/2014/main" id="{71EBF22C-C53E-238F-B10B-F3526353014C}"/>
              </a:ext>
            </a:extLst>
          </p:cNvPr>
          <p:cNvSpPr txBox="1"/>
          <p:nvPr/>
        </p:nvSpPr>
        <p:spPr>
          <a:xfrm>
            <a:off x="282575" y="1180974"/>
            <a:ext cx="5482552" cy="3970318"/>
          </a:xfrm>
          <a:prstGeom prst="rect">
            <a:avLst/>
          </a:prstGeom>
          <a:noFill/>
        </p:spPr>
        <p:txBody>
          <a:bodyPr wrap="square">
            <a:spAutoFit/>
          </a:bodyPr>
          <a:lstStyle/>
          <a:p>
            <a:r>
              <a:rPr lang="en-US" dirty="0"/>
              <a:t>The impact of standard 7 ensures that nursery staff have standards that they are able to follow and ensures children have access to a range of different opportunities for learning. Staff are to ensure that the setting has adequate space, natural light and adequate ventilation. They are required to offer a child </a:t>
            </a:r>
            <a:r>
              <a:rPr lang="en-US" dirty="0" err="1"/>
              <a:t>centred</a:t>
            </a:r>
            <a:r>
              <a:rPr lang="en-US" dirty="0"/>
              <a:t> approach to ensure that children have the opportunity to make decisions and choices focusing on child led play unstructured play. Staff are to ensure they have a range of resources, equipment, educational toys, natural resources and that children have access to indoor and outdoor play areas. Standard 7 ensures that children have plenty of opportunities for play.</a:t>
            </a:r>
            <a:endParaRPr lang="en-GB" dirty="0"/>
          </a:p>
        </p:txBody>
      </p:sp>
    </p:spTree>
    <p:extLst>
      <p:ext uri="{BB962C8B-B14F-4D97-AF65-F5344CB8AC3E}">
        <p14:creationId xmlns:p14="http://schemas.microsoft.com/office/powerpoint/2010/main" val="3109086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3 and mark scheme </a:t>
            </a:r>
          </a:p>
        </p:txBody>
      </p:sp>
      <p:pic>
        <p:nvPicPr>
          <p:cNvPr id="6" name="Picture 5">
            <a:extLst>
              <a:ext uri="{FF2B5EF4-FFF2-40B4-BE49-F238E27FC236}">
                <a16:creationId xmlns:a16="http://schemas.microsoft.com/office/drawing/2014/main" id="{6B37D8F5-FFD8-A418-3083-43212F3BA4A2}"/>
              </a:ext>
            </a:extLst>
          </p:cNvPr>
          <p:cNvPicPr>
            <a:picLocks noChangeAspect="1"/>
          </p:cNvPicPr>
          <p:nvPr/>
        </p:nvPicPr>
        <p:blipFill rotWithShape="1">
          <a:blip r:embed="rId2"/>
          <a:srcRect b="36322"/>
          <a:stretch/>
        </p:blipFill>
        <p:spPr>
          <a:xfrm>
            <a:off x="282012" y="1098324"/>
            <a:ext cx="5576922" cy="2767538"/>
          </a:xfrm>
          <a:prstGeom prst="rect">
            <a:avLst/>
          </a:prstGeom>
        </p:spPr>
      </p:pic>
      <p:pic>
        <p:nvPicPr>
          <p:cNvPr id="7" name="Picture 6">
            <a:extLst>
              <a:ext uri="{FF2B5EF4-FFF2-40B4-BE49-F238E27FC236}">
                <a16:creationId xmlns:a16="http://schemas.microsoft.com/office/drawing/2014/main" id="{63DDA361-EC36-CD5D-8C46-9CC50BE12019}"/>
              </a:ext>
            </a:extLst>
          </p:cNvPr>
          <p:cNvPicPr>
            <a:picLocks noChangeAspect="1"/>
          </p:cNvPicPr>
          <p:nvPr/>
        </p:nvPicPr>
        <p:blipFill>
          <a:blip r:embed="rId3"/>
          <a:stretch>
            <a:fillRect/>
          </a:stretch>
        </p:blipFill>
        <p:spPr>
          <a:xfrm>
            <a:off x="476250" y="4035191"/>
            <a:ext cx="4897651" cy="2264009"/>
          </a:xfrm>
          <a:prstGeom prst="rect">
            <a:avLst/>
          </a:prstGeom>
        </p:spPr>
      </p:pic>
      <p:sp>
        <p:nvSpPr>
          <p:cNvPr id="8" name="TextBox 7">
            <a:extLst>
              <a:ext uri="{FF2B5EF4-FFF2-40B4-BE49-F238E27FC236}">
                <a16:creationId xmlns:a16="http://schemas.microsoft.com/office/drawing/2014/main" id="{62D984D2-80D4-8731-8E8D-6BC71ACE439B}"/>
              </a:ext>
            </a:extLst>
          </p:cNvPr>
          <p:cNvSpPr txBox="1"/>
          <p:nvPr/>
        </p:nvSpPr>
        <p:spPr>
          <a:xfrm>
            <a:off x="6739467" y="1110789"/>
            <a:ext cx="5170522" cy="5632311"/>
          </a:xfrm>
          <a:prstGeom prst="rect">
            <a:avLst/>
          </a:prstGeom>
          <a:noFill/>
        </p:spPr>
        <p:txBody>
          <a:bodyPr wrap="square">
            <a:spAutoFit/>
          </a:bodyPr>
          <a:lstStyle/>
          <a:p>
            <a:r>
              <a:rPr lang="en-US" sz="1200" dirty="0"/>
              <a:t>Response may refer to</a:t>
            </a:r>
          </a:p>
          <a:p>
            <a:pPr marL="185738" indent="-169863"/>
            <a:r>
              <a:rPr lang="en-US" sz="1200" dirty="0"/>
              <a:t>• 	Builds confidence and improves social skills</a:t>
            </a:r>
          </a:p>
          <a:p>
            <a:pPr marL="185738" indent="-169863"/>
            <a:r>
              <a:rPr lang="en-US" sz="1200" dirty="0"/>
              <a:t>• 	Gives Huw the opportunity to learn new skills and teaches them important life skills</a:t>
            </a:r>
          </a:p>
          <a:p>
            <a:pPr marL="185738" indent="-169863"/>
            <a:r>
              <a:rPr lang="en-US" sz="1200" dirty="0"/>
              <a:t>• 	Strengthens muscles and bones</a:t>
            </a:r>
          </a:p>
          <a:p>
            <a:pPr marL="185738" indent="-169863"/>
            <a:r>
              <a:rPr lang="en-US" sz="1200" dirty="0"/>
              <a:t>• 	Helps to develop coordination</a:t>
            </a:r>
          </a:p>
          <a:p>
            <a:pPr marL="185738" indent="-169863"/>
            <a:r>
              <a:rPr lang="en-US" sz="1200" dirty="0"/>
              <a:t>• 	Enhances concentration and learning, which increases productivity and success</a:t>
            </a:r>
          </a:p>
          <a:p>
            <a:pPr marL="185738" indent="-169863"/>
            <a:r>
              <a:rPr lang="en-US" sz="1200" dirty="0"/>
              <a:t>• 	Makes Huw feel good and elevates mood</a:t>
            </a:r>
          </a:p>
          <a:p>
            <a:pPr marL="185738" indent="-169863"/>
            <a:r>
              <a:rPr lang="en-US" sz="1200" dirty="0"/>
              <a:t>• 	Inspires positivity and encourages tolerance</a:t>
            </a:r>
          </a:p>
          <a:p>
            <a:pPr marL="185738" indent="-169863"/>
            <a:r>
              <a:rPr lang="en-US" sz="1200" dirty="0"/>
              <a:t>• 	Helps to relieve stress and maintain mental and emotional wellbeing</a:t>
            </a:r>
          </a:p>
          <a:p>
            <a:pPr marL="185738" indent="-169863"/>
            <a:r>
              <a:rPr lang="en-US" sz="1200" dirty="0"/>
              <a:t>• 	Improves sleep and energy levels</a:t>
            </a:r>
          </a:p>
          <a:p>
            <a:pPr marL="185738" indent="-169863"/>
            <a:r>
              <a:rPr lang="en-US" sz="1200" dirty="0"/>
              <a:t>• 	Reduces the risk of morbidity and mortality from chronic noncommunicable diseases</a:t>
            </a:r>
          </a:p>
          <a:p>
            <a:pPr marL="185738" indent="-169863"/>
            <a:r>
              <a:rPr lang="en-US" sz="1200" dirty="0"/>
              <a:t>• 	Improves overall health and fitness and helps Huw maintain a healthy weight to prevent childhood obesity</a:t>
            </a:r>
          </a:p>
          <a:p>
            <a:pPr marL="185738" indent="-169863"/>
            <a:r>
              <a:rPr lang="en-US" sz="1200" dirty="0"/>
              <a:t>• 	Increases blood flow to the brain which help formation of new brain cells</a:t>
            </a:r>
          </a:p>
          <a:p>
            <a:pPr marL="185738" indent="-169863"/>
            <a:r>
              <a:rPr lang="en-US" sz="1200" dirty="0"/>
              <a:t>• 	Children who take regular exercise perform better in school</a:t>
            </a:r>
          </a:p>
          <a:p>
            <a:pPr marL="185738" indent="-169863"/>
            <a:r>
              <a:rPr lang="en-US" sz="1200" dirty="0"/>
              <a:t>• 	Enhances language and communication skills</a:t>
            </a:r>
          </a:p>
          <a:p>
            <a:pPr marL="185738" indent="-169863"/>
            <a:r>
              <a:rPr lang="en-US" sz="1200" dirty="0"/>
              <a:t>• 	Opportunity to meet new people and create new friendships, creates a sense of belonging</a:t>
            </a:r>
          </a:p>
          <a:p>
            <a:pPr marL="185738" indent="-169863"/>
            <a:r>
              <a:rPr lang="en-US" sz="1200" dirty="0"/>
              <a:t>• 	Establishes behaviour patterns</a:t>
            </a:r>
          </a:p>
          <a:p>
            <a:pPr marL="185738" indent="-169863"/>
            <a:r>
              <a:rPr lang="en-US" sz="1200" dirty="0"/>
              <a:t>• 	Can have an impact on long term mental health and well being</a:t>
            </a:r>
          </a:p>
          <a:p>
            <a:pPr marL="185738" indent="-169863"/>
            <a:r>
              <a:rPr lang="en-US" sz="1200" dirty="0"/>
              <a:t>• 	Early participation in physical activity encourages a healthy lifestyle</a:t>
            </a:r>
          </a:p>
          <a:p>
            <a:pPr marL="185738" indent="-169863"/>
            <a:r>
              <a:rPr lang="en-US" sz="1200" dirty="0"/>
              <a:t>• 	Play against other teams encourages competitive skills</a:t>
            </a:r>
          </a:p>
          <a:p>
            <a:pPr marL="185738" indent="-169863"/>
            <a:r>
              <a:rPr lang="en-US" sz="1200" dirty="0"/>
              <a:t>• 	Supports team work and team building </a:t>
            </a:r>
          </a:p>
          <a:p>
            <a:endParaRPr lang="en-US" sz="1200" dirty="0"/>
          </a:p>
          <a:p>
            <a:r>
              <a:rPr lang="en-US" sz="1200" dirty="0"/>
              <a:t>This list is not exhaustive</a:t>
            </a:r>
          </a:p>
          <a:p>
            <a:r>
              <a:rPr lang="en-US" sz="1200" dirty="0"/>
              <a:t>Credit any other relevant response</a:t>
            </a:r>
            <a:endParaRPr lang="en-GB" sz="12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818100" y="208722"/>
            <a:ext cx="3462866" cy="646331"/>
          </a:xfrm>
          <a:prstGeom prst="rect">
            <a:avLst/>
          </a:prstGeom>
          <a:noFill/>
        </p:spPr>
        <p:txBody>
          <a:bodyPr wrap="square">
            <a:spAutoFit/>
          </a:bodyPr>
          <a:lstStyle/>
          <a:p>
            <a:r>
              <a:rPr lang="en-US" dirty="0">
                <a:solidFill>
                  <a:schemeClr val="accent1"/>
                </a:solidFill>
              </a:rPr>
              <a:t>Command Verb: </a:t>
            </a:r>
            <a:r>
              <a:rPr lang="en-US" b="1" i="1" dirty="0">
                <a:solidFill>
                  <a:srgbClr val="0070C0"/>
                </a:solidFill>
              </a:rPr>
              <a:t>Assess</a:t>
            </a:r>
            <a:r>
              <a:rPr lang="en-US" dirty="0">
                <a:solidFill>
                  <a:srgbClr val="0070C0"/>
                </a:solidFill>
              </a:rPr>
              <a:t> </a:t>
            </a:r>
          </a:p>
          <a:p>
            <a:r>
              <a:rPr lang="en-US" dirty="0">
                <a:solidFill>
                  <a:srgbClr val="0070C0"/>
                </a:solidFill>
              </a:rPr>
              <a:t>Make an informed judgement </a:t>
            </a:r>
            <a:endParaRPr lang="en-GB" dirty="0">
              <a:solidFill>
                <a:srgbClr val="0070C0"/>
              </a:solidFill>
            </a:endParaRPr>
          </a:p>
        </p:txBody>
      </p:sp>
    </p:spTree>
    <p:extLst>
      <p:ext uri="{BB962C8B-B14F-4D97-AF65-F5344CB8AC3E}">
        <p14:creationId xmlns:p14="http://schemas.microsoft.com/office/powerpoint/2010/main" val="3508002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782910" y="1494169"/>
            <a:ext cx="3657601" cy="4801314"/>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This answer has been awarded 3 of the 6 marks available. This sits in the middle band as a good assessment. Some understanding is shown where the learner mentions physical development in relation to fitness. Although there is some understanding of the benefits of team playing this could have been extended to assess the importance of communication skills and friendships in relation to well-being.</a:t>
            </a:r>
          </a:p>
          <a:p>
            <a:endParaRPr lang="en-GB" b="1" dirty="0"/>
          </a:p>
          <a:p>
            <a:r>
              <a:rPr lang="en-GB" b="1" dirty="0">
                <a:solidFill>
                  <a:srgbClr val="0070C0"/>
                </a:solidFill>
              </a:rPr>
              <a:t>Marks awarded 3/6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3 Candidate’s answer with Principal Examiner’s comments</a:t>
            </a:r>
          </a:p>
        </p:txBody>
      </p:sp>
      <p:sp>
        <p:nvSpPr>
          <p:cNvPr id="8" name="TextBox 7">
            <a:extLst>
              <a:ext uri="{FF2B5EF4-FFF2-40B4-BE49-F238E27FC236}">
                <a16:creationId xmlns:a16="http://schemas.microsoft.com/office/drawing/2014/main" id="{45ADA746-AD5C-59E2-E8FE-2F6DA7387A6A}"/>
              </a:ext>
            </a:extLst>
          </p:cNvPr>
          <p:cNvSpPr txBox="1"/>
          <p:nvPr/>
        </p:nvSpPr>
        <p:spPr>
          <a:xfrm>
            <a:off x="256497" y="1129615"/>
            <a:ext cx="4991802" cy="2585323"/>
          </a:xfrm>
          <a:prstGeom prst="rect">
            <a:avLst/>
          </a:prstGeom>
          <a:noFill/>
        </p:spPr>
        <p:txBody>
          <a:bodyPr wrap="square">
            <a:spAutoFit/>
          </a:bodyPr>
          <a:lstStyle/>
          <a:p>
            <a:r>
              <a:rPr lang="en-US" dirty="0"/>
              <a:t>these activities will help keep Huw fit and in shape, it could also help Huw when he's getting fresh air and if </a:t>
            </a:r>
            <a:r>
              <a:rPr lang="en-US" dirty="0" err="1"/>
              <a:t>hges</a:t>
            </a:r>
            <a:r>
              <a:rPr lang="en-US" dirty="0"/>
              <a:t> get, this is also a good activity to help with development as he will be playing he will be learning new skills and developing confidence as he continues, his team member may also support him by teaching him something so he gets it the correct way.</a:t>
            </a:r>
            <a:endParaRPr lang="en-GB" dirty="0"/>
          </a:p>
        </p:txBody>
      </p:sp>
    </p:spTree>
    <p:extLst>
      <p:ext uri="{BB962C8B-B14F-4D97-AF65-F5344CB8AC3E}">
        <p14:creationId xmlns:p14="http://schemas.microsoft.com/office/powerpoint/2010/main" val="4189812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20001" y="1719583"/>
            <a:ext cx="3958552" cy="4524315"/>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Full marks have been awarded for this response. The learner has developed all aspects of the question making reference to Health, well-being and development as required. This is a mature response where examples extend the assessment to indicate sound knowledge and understanding. The use of vocabulary such as endorphins, and terms such as holistic development, support the answer at a high level.</a:t>
            </a:r>
          </a:p>
          <a:p>
            <a:endParaRPr lang="en-GB" b="1" dirty="0"/>
          </a:p>
          <a:p>
            <a:r>
              <a:rPr lang="en-GB" b="1" dirty="0">
                <a:solidFill>
                  <a:srgbClr val="0070C0"/>
                </a:solidFill>
              </a:rPr>
              <a:t>Marks awarded 6/6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201493" y="1367832"/>
            <a:ext cx="46121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3 Candidate’s answer with Principal Examiner’s comments</a:t>
            </a:r>
          </a:p>
        </p:txBody>
      </p:sp>
      <p:sp>
        <p:nvSpPr>
          <p:cNvPr id="8" name="TextBox 7">
            <a:extLst>
              <a:ext uri="{FF2B5EF4-FFF2-40B4-BE49-F238E27FC236}">
                <a16:creationId xmlns:a16="http://schemas.microsoft.com/office/drawing/2014/main" id="{35E5968A-C766-E827-A4D4-BEA028141547}"/>
              </a:ext>
            </a:extLst>
          </p:cNvPr>
          <p:cNvSpPr txBox="1"/>
          <p:nvPr/>
        </p:nvSpPr>
        <p:spPr>
          <a:xfrm>
            <a:off x="281873" y="1095283"/>
            <a:ext cx="5814127" cy="5355312"/>
          </a:xfrm>
          <a:prstGeom prst="rect">
            <a:avLst/>
          </a:prstGeom>
          <a:noFill/>
        </p:spPr>
        <p:txBody>
          <a:bodyPr wrap="square">
            <a:spAutoFit/>
          </a:bodyPr>
          <a:lstStyle/>
          <a:p>
            <a:r>
              <a:rPr lang="en-US" dirty="0"/>
              <a:t>These types of sporting activities can support Huw's health by keeping the heart health, </a:t>
            </a:r>
            <a:r>
              <a:rPr lang="en-US" dirty="0" err="1"/>
              <a:t>excercise</a:t>
            </a:r>
            <a:r>
              <a:rPr lang="en-US" dirty="0"/>
              <a:t> is good for the body to support physical development, it improves fine and gross motor skills, by running and throwing and catching the ball, it also improves coordination. These activities can support wellbeing as being outside in the fresh air makes you feel better and exercise releases </a:t>
            </a:r>
            <a:r>
              <a:rPr lang="en-US" dirty="0" err="1"/>
              <a:t>endorphions</a:t>
            </a:r>
            <a:r>
              <a:rPr lang="en-US" dirty="0"/>
              <a:t>, it will boost his confidence by competing and he will feel a sense of achievement when they win. Huw will feel part of a team by taking part and that will also help with his confidence and self worth. Huw will learn about his </a:t>
            </a:r>
            <a:r>
              <a:rPr lang="en-US" dirty="0" err="1"/>
              <a:t>ons</a:t>
            </a:r>
            <a:r>
              <a:rPr lang="en-US" dirty="0"/>
              <a:t> and the emotions and those of others, he will feel a sense of pride when they win and disappointment if they lose. Huw will have the opportunity to </a:t>
            </a:r>
            <a:r>
              <a:rPr lang="en-US" dirty="0" err="1"/>
              <a:t>socialise</a:t>
            </a:r>
            <a:r>
              <a:rPr lang="en-US" dirty="0"/>
              <a:t> with others supporting his social development. These activities will support Huw's intellectual development by supporting his problem solving skills. These activities support Huw's holistic development.</a:t>
            </a:r>
            <a:endParaRPr lang="en-GB" dirty="0"/>
          </a:p>
        </p:txBody>
      </p:sp>
    </p:spTree>
    <p:extLst>
      <p:ext uri="{BB962C8B-B14F-4D97-AF65-F5344CB8AC3E}">
        <p14:creationId xmlns:p14="http://schemas.microsoft.com/office/powerpoint/2010/main" val="38339244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1" y="208722"/>
            <a:ext cx="10223323" cy="447261"/>
          </a:xfrm>
        </p:spPr>
        <p:txBody>
          <a:bodyPr/>
          <a:lstStyle/>
          <a:p>
            <a:r>
              <a:rPr lang="en-GB" sz="1800" dirty="0"/>
              <a:t>Question 4 (b) and mark scheme </a:t>
            </a:r>
          </a:p>
        </p:txBody>
      </p:sp>
      <p:pic>
        <p:nvPicPr>
          <p:cNvPr id="3" name="Picture 2">
            <a:extLst>
              <a:ext uri="{FF2B5EF4-FFF2-40B4-BE49-F238E27FC236}">
                <a16:creationId xmlns:a16="http://schemas.microsoft.com/office/drawing/2014/main" id="{45AD7A47-1C62-15E6-31B5-20E7D5377002}"/>
              </a:ext>
            </a:extLst>
          </p:cNvPr>
          <p:cNvPicPr>
            <a:picLocks noChangeAspect="1"/>
          </p:cNvPicPr>
          <p:nvPr/>
        </p:nvPicPr>
        <p:blipFill>
          <a:blip r:embed="rId2"/>
          <a:stretch>
            <a:fillRect/>
          </a:stretch>
        </p:blipFill>
        <p:spPr>
          <a:xfrm>
            <a:off x="282011" y="1128183"/>
            <a:ext cx="6105525" cy="266700"/>
          </a:xfrm>
          <a:prstGeom prst="rect">
            <a:avLst/>
          </a:prstGeom>
        </p:spPr>
      </p:pic>
      <p:pic>
        <p:nvPicPr>
          <p:cNvPr id="6" name="Picture 5">
            <a:extLst>
              <a:ext uri="{FF2B5EF4-FFF2-40B4-BE49-F238E27FC236}">
                <a16:creationId xmlns:a16="http://schemas.microsoft.com/office/drawing/2014/main" id="{64FA0B77-52B2-D1AE-557B-0CC55F50C884}"/>
              </a:ext>
            </a:extLst>
          </p:cNvPr>
          <p:cNvPicPr>
            <a:picLocks noChangeAspect="1"/>
          </p:cNvPicPr>
          <p:nvPr/>
        </p:nvPicPr>
        <p:blipFill>
          <a:blip r:embed="rId3"/>
          <a:stretch>
            <a:fillRect/>
          </a:stretch>
        </p:blipFill>
        <p:spPr>
          <a:xfrm>
            <a:off x="253436" y="1440393"/>
            <a:ext cx="6134100" cy="3028950"/>
          </a:xfrm>
          <a:prstGeom prst="rect">
            <a:avLst/>
          </a:prstGeom>
        </p:spPr>
      </p:pic>
      <p:pic>
        <p:nvPicPr>
          <p:cNvPr id="8" name="Picture 7">
            <a:extLst>
              <a:ext uri="{FF2B5EF4-FFF2-40B4-BE49-F238E27FC236}">
                <a16:creationId xmlns:a16="http://schemas.microsoft.com/office/drawing/2014/main" id="{4E4E327C-A770-3ED7-DB6A-B398012F7517}"/>
              </a:ext>
            </a:extLst>
          </p:cNvPr>
          <p:cNvPicPr>
            <a:picLocks noChangeAspect="1"/>
          </p:cNvPicPr>
          <p:nvPr/>
        </p:nvPicPr>
        <p:blipFill>
          <a:blip r:embed="rId4"/>
          <a:stretch>
            <a:fillRect/>
          </a:stretch>
        </p:blipFill>
        <p:spPr>
          <a:xfrm>
            <a:off x="6768125" y="1185863"/>
            <a:ext cx="4985636" cy="3028950"/>
          </a:xfrm>
          <a:prstGeom prst="rect">
            <a:avLst/>
          </a:prstGeom>
        </p:spPr>
      </p:pic>
      <p:sp>
        <p:nvSpPr>
          <p:cNvPr id="9" name="TextBox 8">
            <a:extLst>
              <a:ext uri="{FF2B5EF4-FFF2-40B4-BE49-F238E27FC236}">
                <a16:creationId xmlns:a16="http://schemas.microsoft.com/office/drawing/2014/main" id="{727D18A7-DBE8-12C9-1FAE-367772D64BC5}"/>
              </a:ext>
            </a:extLst>
          </p:cNvPr>
          <p:cNvSpPr txBox="1"/>
          <p:nvPr/>
        </p:nvSpPr>
        <p:spPr>
          <a:xfrm>
            <a:off x="5801305" y="-31247"/>
            <a:ext cx="4704029" cy="923330"/>
          </a:xfrm>
          <a:prstGeom prst="rect">
            <a:avLst/>
          </a:prstGeom>
          <a:noFill/>
        </p:spPr>
        <p:txBody>
          <a:bodyPr wrap="square">
            <a:spAutoFit/>
          </a:bodyPr>
          <a:lstStyle/>
          <a:p>
            <a:r>
              <a:rPr lang="en-US" dirty="0">
                <a:solidFill>
                  <a:schemeClr val="accent1"/>
                </a:solidFill>
              </a:rPr>
              <a:t>Command Verb: </a:t>
            </a:r>
            <a:r>
              <a:rPr lang="en-US" b="1" i="1" dirty="0">
                <a:solidFill>
                  <a:schemeClr val="accent1"/>
                </a:solidFill>
              </a:rPr>
              <a:t>Discuss</a:t>
            </a:r>
            <a:r>
              <a:rPr lang="en-US" dirty="0">
                <a:solidFill>
                  <a:schemeClr val="accent1"/>
                </a:solidFill>
              </a:rPr>
              <a:t> </a:t>
            </a:r>
          </a:p>
          <a:p>
            <a:r>
              <a:rPr lang="en-US" dirty="0">
                <a:solidFill>
                  <a:schemeClr val="accent1"/>
                </a:solidFill>
              </a:rPr>
              <a:t>Examine an issue in detail/in a structured way, taking into account different ideas </a:t>
            </a:r>
            <a:endParaRPr lang="en-GB" dirty="0">
              <a:solidFill>
                <a:schemeClr val="accent1"/>
              </a:solidFill>
            </a:endParaRPr>
          </a:p>
        </p:txBody>
      </p:sp>
      <p:sp>
        <p:nvSpPr>
          <p:cNvPr id="7" name="Title 2">
            <a:extLst>
              <a:ext uri="{FF2B5EF4-FFF2-40B4-BE49-F238E27FC236}">
                <a16:creationId xmlns:a16="http://schemas.microsoft.com/office/drawing/2014/main" id="{0A2904C3-85C4-CD8E-4663-3B8CD7A6B7F6}"/>
              </a:ext>
            </a:extLst>
          </p:cNvPr>
          <p:cNvSpPr txBox="1">
            <a:spLocks/>
          </p:cNvSpPr>
          <p:nvPr/>
        </p:nvSpPr>
        <p:spPr>
          <a:xfrm>
            <a:off x="7848600" y="6235700"/>
            <a:ext cx="3905161" cy="27245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i="1" dirty="0"/>
              <a:t>Mark scheme continued on next page </a:t>
            </a:r>
          </a:p>
        </p:txBody>
      </p:sp>
    </p:spTree>
    <p:extLst>
      <p:ext uri="{BB962C8B-B14F-4D97-AF65-F5344CB8AC3E}">
        <p14:creationId xmlns:p14="http://schemas.microsoft.com/office/powerpoint/2010/main" val="40528792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1" y="208722"/>
            <a:ext cx="10223323" cy="447261"/>
          </a:xfrm>
        </p:spPr>
        <p:txBody>
          <a:bodyPr/>
          <a:lstStyle/>
          <a:p>
            <a:r>
              <a:rPr lang="en-GB" sz="1800" dirty="0"/>
              <a:t>Question 4 (b) and mark scheme (</a:t>
            </a:r>
            <a:r>
              <a:rPr lang="en-GB" sz="1800" dirty="0" err="1"/>
              <a:t>Cont</a:t>
            </a:r>
            <a:r>
              <a:rPr lang="en-GB" sz="1800" dirty="0"/>
              <a:t>) </a:t>
            </a:r>
          </a:p>
        </p:txBody>
      </p:sp>
      <p:sp>
        <p:nvSpPr>
          <p:cNvPr id="7" name="TextBox 6">
            <a:extLst>
              <a:ext uri="{FF2B5EF4-FFF2-40B4-BE49-F238E27FC236}">
                <a16:creationId xmlns:a16="http://schemas.microsoft.com/office/drawing/2014/main" id="{0DB6FAA9-65F7-58F5-486E-7F7C746ACF56}"/>
              </a:ext>
            </a:extLst>
          </p:cNvPr>
          <p:cNvSpPr txBox="1"/>
          <p:nvPr/>
        </p:nvSpPr>
        <p:spPr>
          <a:xfrm>
            <a:off x="111223" y="954375"/>
            <a:ext cx="6068860" cy="6017032"/>
          </a:xfrm>
          <a:prstGeom prst="rect">
            <a:avLst/>
          </a:prstGeom>
          <a:noFill/>
        </p:spPr>
        <p:txBody>
          <a:bodyPr wrap="square">
            <a:spAutoFit/>
          </a:bodyPr>
          <a:lstStyle/>
          <a:p>
            <a:pPr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Response may refer to:</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fontAlgn="base"/>
            <a:r>
              <a:rPr lang="en-GB" sz="1100" b="1" dirty="0">
                <a:effectLst/>
                <a:latin typeface="Arial" panose="020B0604020202020204" pitchFamily="34" charset="0"/>
                <a:ea typeface="Calibri" panose="020F0502020204030204" pitchFamily="34" charset="0"/>
                <a:cs typeface="Times New Roman" panose="02020603050405020304" pitchFamily="18" charset="0"/>
              </a:rPr>
              <a:t>Montessori</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Individual needs will be identified and supported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Tasks are based on individual ability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Sensitive periods are recognised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Classrooms are organised with developmentally appropriate resources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Staff keep notes of learning throughout the day to support planning for individuals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Children are watched/observed throughout the day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Lessons are planned to suit children’s interests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The environment is very important to how children learn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Resources are arranged attractively in boxes and trays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Good manners are taught and children are encouraged to be kind to each other</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Good role modelling encourages acceptable behaviour</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Support is given to children to develop at their own pace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Rewards and punishment are not used as children are encouraged to develop self</a:t>
            </a:r>
            <a:r>
              <a:rPr lang="en-GB" sz="1100" dirty="0">
                <a:effectLst/>
                <a:latin typeface="Arial" panose="020B0604020202020204" pitchFamily="34" charset="0"/>
                <a:ea typeface="Arial" panose="020B0604020202020204" pitchFamily="34" charset="0"/>
                <a:cs typeface="Times New Roman" panose="02020603050405020304" pitchFamily="18" charset="0"/>
              </a:rPr>
              <a:t>-</a:t>
            </a:r>
            <a:r>
              <a:rPr lang="en-GB" sz="1100" dirty="0">
                <a:effectLst/>
                <a:latin typeface="Arial" panose="020B0604020202020204" pitchFamily="34" charset="0"/>
                <a:ea typeface="Calibri" panose="020F0502020204030204" pitchFamily="34" charset="0"/>
                <a:cs typeface="Times New Roman" panose="02020603050405020304" pitchFamily="18" charset="0"/>
              </a:rPr>
              <a:t>discipline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Children are encouraged to move freely in the room</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Children are encouraged to choose and be independent in their learning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fontAlgn="base"/>
            <a:r>
              <a:rPr lang="en-GB" sz="1100" b="1"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fontAlgn="base"/>
            <a:r>
              <a:rPr lang="en-GB" sz="1100" b="1" dirty="0">
                <a:effectLst/>
                <a:latin typeface="Arial" panose="020B0604020202020204" pitchFamily="34" charset="0"/>
                <a:ea typeface="Calibri" panose="020F0502020204030204" pitchFamily="34" charset="0"/>
                <a:cs typeface="Times New Roman" panose="02020603050405020304" pitchFamily="18" charset="0"/>
              </a:rPr>
              <a:t>Reggio Emilia</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Children take charge of their own learning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Topics are based on children’s ideas and interests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Emphasis is on working in small groups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Parents are encouraged to be part of the learning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Interaction with others is encouraged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Based on the Hundred Languages of Children communication is encouraged through a variety of ways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Teachers facilitate learning by providing resources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Real world interaction is encouraged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Real life furnishings to encourage independence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Topics only last as long as the children are interested in them and are chosen by the children themselves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Planning for learning is changed if children loose interest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Children are valued for their attempts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All work is kept as evidence of learning and used to support children’s self-esteem</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719028CE-2206-63B8-E1F4-7F7B56DE2D96}"/>
              </a:ext>
            </a:extLst>
          </p:cNvPr>
          <p:cNvSpPr txBox="1"/>
          <p:nvPr/>
        </p:nvSpPr>
        <p:spPr>
          <a:xfrm>
            <a:off x="6369270" y="932478"/>
            <a:ext cx="5621368" cy="6060826"/>
          </a:xfrm>
          <a:prstGeom prst="rect">
            <a:avLst/>
          </a:prstGeom>
          <a:noFill/>
        </p:spPr>
        <p:txBody>
          <a:bodyPr wrap="square">
            <a:spAutoFit/>
          </a:bodyPr>
          <a:lstStyle/>
          <a:p>
            <a:pPr>
              <a:lnSpc>
                <a:spcPct val="107000"/>
              </a:lnSpc>
            </a:pPr>
            <a:r>
              <a:rPr lang="en-GB" sz="1100" b="1" dirty="0">
                <a:effectLst/>
                <a:latin typeface="Arial" panose="020B0604020202020204" pitchFamily="34" charset="0"/>
                <a:ea typeface="Calibri" panose="020F0502020204030204" pitchFamily="34" charset="0"/>
                <a:cs typeface="Times New Roman" panose="02020603050405020304" pitchFamily="18" charset="0"/>
              </a:rPr>
              <a:t>Rudolph Steiner</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Encourages independent thinking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Allows children to set their own pace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Children are encouraged to develop and use their creative skills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The use of imagination is encouraged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A broad curriculum is followed with a variety of topics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Topic choice is led by the children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Children are encouraged to learn because they are interested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Exams and testing are not important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Children are not graded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Limited use of text books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Story telling is prominent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Children record their own learning in a journal type book</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Emphasis is on oracy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Music is important with children being encouraged to learn to play an instrument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Skills such as kitting and sewing are promoted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Limited use of technology is seen in the classroom</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Emphasis is on a safe and nurturing environment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Child centred learning/activities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Individual needs will be identified and supported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Tasks are based on individual ability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Lessons are planned to suit children’s interests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Good role modelling encourages acceptable behaviour</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Support is given to children to develop at their own pace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Children are encouraged to move freely in the room</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Children are encouraged to choose and be independent in their learning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Opinions valued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179388" lvl="0" indent="-163513" fontAlgn="base">
              <a:lnSpc>
                <a:spcPct val="107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Choice and control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This list is not exhaustive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Credit any other relevant response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56907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294179" y="1494169"/>
            <a:ext cx="4519450" cy="4801314"/>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A two part question where learners were first asked to identify an alternative method/approach to education.</a:t>
            </a:r>
          </a:p>
          <a:p>
            <a:r>
              <a:rPr lang="en-GB" i="1" dirty="0">
                <a:solidFill>
                  <a:srgbClr val="0070C0"/>
                </a:solidFill>
              </a:rPr>
              <a:t>This learner does not seem to understand the question. The response provided is not answering the question but seems to describe how practical help can been given in the classroom when children are practicing cutting skills.</a:t>
            </a:r>
          </a:p>
          <a:p>
            <a:r>
              <a:rPr lang="en-GB" i="1" dirty="0">
                <a:solidFill>
                  <a:srgbClr val="0070C0"/>
                </a:solidFill>
              </a:rPr>
              <a:t>The examiner has followed the mark scheme guidance which states:</a:t>
            </a:r>
          </a:p>
          <a:p>
            <a:r>
              <a:rPr lang="en-GB" i="1" dirty="0">
                <a:solidFill>
                  <a:srgbClr val="0070C0"/>
                </a:solidFill>
              </a:rPr>
              <a:t>Award 0 marks where response is not creditworthy</a:t>
            </a:r>
          </a:p>
          <a:p>
            <a:endParaRPr lang="en-GB" b="1" dirty="0"/>
          </a:p>
          <a:p>
            <a:r>
              <a:rPr lang="en-GB" b="1" dirty="0">
                <a:solidFill>
                  <a:srgbClr val="0070C0"/>
                </a:solidFill>
              </a:rPr>
              <a:t>Marks awarded 0/6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6978870" y="1367832"/>
            <a:ext cx="4834760"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4(b) Candidate’s answer with Principal Examiner’s comments</a:t>
            </a:r>
          </a:p>
        </p:txBody>
      </p:sp>
      <p:sp>
        <p:nvSpPr>
          <p:cNvPr id="8" name="TextBox 7">
            <a:extLst>
              <a:ext uri="{FF2B5EF4-FFF2-40B4-BE49-F238E27FC236}">
                <a16:creationId xmlns:a16="http://schemas.microsoft.com/office/drawing/2014/main" id="{D58AB7D5-E426-D8E4-3D12-9A8392E99BAE}"/>
              </a:ext>
            </a:extLst>
          </p:cNvPr>
          <p:cNvSpPr txBox="1"/>
          <p:nvPr/>
        </p:nvSpPr>
        <p:spPr>
          <a:xfrm>
            <a:off x="378371" y="1341358"/>
            <a:ext cx="3990426" cy="1754326"/>
          </a:xfrm>
          <a:prstGeom prst="rect">
            <a:avLst/>
          </a:prstGeom>
          <a:noFill/>
        </p:spPr>
        <p:txBody>
          <a:bodyPr wrap="square">
            <a:spAutoFit/>
          </a:bodyPr>
          <a:lstStyle/>
          <a:p>
            <a:r>
              <a:rPr lang="en-US" dirty="0"/>
              <a:t>They can give examples and they can show each individual what to do and how to do it, this can be cutting, the classroom supervisor could show them how to hold it and how to move their hand to cut through the paper</a:t>
            </a:r>
            <a:endParaRPr lang="en-GB" dirty="0"/>
          </a:p>
        </p:txBody>
      </p:sp>
    </p:spTree>
    <p:extLst>
      <p:ext uri="{BB962C8B-B14F-4D97-AF65-F5344CB8AC3E}">
        <p14:creationId xmlns:p14="http://schemas.microsoft.com/office/powerpoint/2010/main" val="7141840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6264166" y="1267881"/>
            <a:ext cx="5549463" cy="5355312"/>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This learner has correctly identified the Child Centred approach in response to part (a) of the question. 3 marks are awarded for a good discussion which shows some understanding of the Child Centred Approach. This can be seen where the learner begins the discussion with a clear statement regarding children being the focus of their own learning. The discussion develops to show further understanding of this approach by allowing children to have a voice and make decisions. The response, although correct takes the form of a series of sentences each beginning with the same phrase, this structure has limited the marks awarded as it does not meet the requirements of the higher band where a “ very good discussion” is required. </a:t>
            </a:r>
          </a:p>
          <a:p>
            <a:endParaRPr lang="en-GB" i="1" dirty="0">
              <a:solidFill>
                <a:srgbClr val="0070C0"/>
              </a:solidFill>
            </a:endParaRPr>
          </a:p>
          <a:p>
            <a:r>
              <a:rPr lang="en-GB" b="1" dirty="0">
                <a:solidFill>
                  <a:srgbClr val="0070C0"/>
                </a:solidFill>
              </a:rPr>
              <a:t>Marks awarded 3/6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5896303" y="1082566"/>
            <a:ext cx="5917326" cy="5567471"/>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4(b) Candidate’s answer with Principal Examiner’s comments</a:t>
            </a:r>
          </a:p>
        </p:txBody>
      </p:sp>
      <p:sp>
        <p:nvSpPr>
          <p:cNvPr id="8" name="TextBox 7">
            <a:extLst>
              <a:ext uri="{FF2B5EF4-FFF2-40B4-BE49-F238E27FC236}">
                <a16:creationId xmlns:a16="http://schemas.microsoft.com/office/drawing/2014/main" id="{37760301-8769-64F6-6981-AE6DE12DA72D}"/>
              </a:ext>
            </a:extLst>
          </p:cNvPr>
          <p:cNvSpPr txBox="1"/>
          <p:nvPr/>
        </p:nvSpPr>
        <p:spPr>
          <a:xfrm>
            <a:off x="378371" y="1261485"/>
            <a:ext cx="4389728" cy="2862322"/>
          </a:xfrm>
          <a:prstGeom prst="rect">
            <a:avLst/>
          </a:prstGeom>
          <a:noFill/>
        </p:spPr>
        <p:txBody>
          <a:bodyPr wrap="square">
            <a:spAutoFit/>
          </a:bodyPr>
          <a:lstStyle/>
          <a:p>
            <a:r>
              <a:rPr lang="en-US" dirty="0"/>
              <a:t>Child </a:t>
            </a:r>
            <a:r>
              <a:rPr lang="en-US" dirty="0" err="1"/>
              <a:t>centred</a:t>
            </a:r>
            <a:r>
              <a:rPr lang="en-US" dirty="0"/>
              <a:t> approach ensures children are at the focus of their learning process. Child </a:t>
            </a:r>
            <a:r>
              <a:rPr lang="en-US" dirty="0" err="1"/>
              <a:t>centred</a:t>
            </a:r>
            <a:r>
              <a:rPr lang="en-US" dirty="0"/>
              <a:t> approach ensures all children have a voice and are able to make decisions about their education to best suit their needs. Child </a:t>
            </a:r>
            <a:r>
              <a:rPr lang="en-US" dirty="0" err="1"/>
              <a:t>centred</a:t>
            </a:r>
            <a:r>
              <a:rPr lang="en-US" dirty="0"/>
              <a:t> approach ensures children have the opportunity to play freely without adult input to ensure the best possible learning experience.</a:t>
            </a:r>
            <a:endParaRPr lang="en-GB" dirty="0"/>
          </a:p>
        </p:txBody>
      </p:sp>
    </p:spTree>
    <p:extLst>
      <p:ext uri="{BB962C8B-B14F-4D97-AF65-F5344CB8AC3E}">
        <p14:creationId xmlns:p14="http://schemas.microsoft.com/office/powerpoint/2010/main" val="3416912396"/>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aa87a6a0bdfe4bfb97a25745bc8270e2 xmlns="36f98b4f-ba65-4a7d-9a34-48b23de556cb">
      <Terms xmlns="http://schemas.microsoft.com/office/infopath/2007/PartnerControls"/>
    </aa87a6a0bdfe4bfb97a25745bc8270e2>
    <WJEC_x0020_Subject_x0020_Code xmlns="07b9bb9f-93d7-4a9d-9e48-363b5c999e88" xsi:nil="true"/>
    <WJEC_x0020_Available_x0020_Online xmlns="07b9bb9f-93d7-4a9d-9e48-363b5c999e88">false</WJEC_x0020_Available_x0020_Online>
    <TaxCatchAll xmlns="36f98b4f-ba65-4a7d-9a34-48b23de556cb" xsi:nil="true"/>
    <WJEC_x0020_Secured_x0020_Scheduling_x0020_End_x0020_Date xmlns="07b9bb9f-93d7-4a9d-9e48-363b5c999e88" xsi:nil="true"/>
    <RoutingRuleDescription xmlns="http://schemas.microsoft.com/sharepoint/v3" xsi:nil="true"/>
    <PublishingExpirationDate xmlns="http://schemas.microsoft.com/sharepoint/v3" xsi:nil="true"/>
    <PublishingStartDate xmlns="http://schemas.microsoft.com/sharepoint/v3" xsi:nil="true"/>
    <WJEC_x0020_Language xmlns="07b9bb9f-93d7-4a9d-9e48-363b5c999e88">
      <Value>English</Value>
    </WJEC_x0020_Language>
    <WJEC_x0020_Secure_x0020_Scheduling_x0020_Start_x0020_Date xmlns="07b9bb9f-93d7-4a9d-9e48-363b5c999e8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Internal Assessment Form" ma:contentTypeID="0x0101005EE6F60F7FD1F54F8254869BFB0784AA0020879ED2A6C4B541A5BBE15202BD7708" ma:contentTypeVersion="68" ma:contentTypeDescription="" ma:contentTypeScope="" ma:versionID="8a98089d7c38336eee618f03fde270c0">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95ec997ce0c6f4974ff577bf4e70ba0b"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Subject_x0020_Code" minOccurs="0"/>
                <xsd:element ref="ns4:WJEC_x0020_Language" minOccurs="0"/>
                <xsd:element ref="ns4:WJEC_x0020_Available_x0020_Online" minOccurs="0"/>
                <xsd:element ref="ns1:PublishingStartDate" minOccurs="0"/>
                <xsd:element ref="ns1:PublishingExpirationDate" minOccurs="0"/>
                <xsd:element ref="ns4:WJEC_x0020_Secure_x0020_Scheduling_x0020_Start_x0020_Date" minOccurs="0"/>
                <xsd:element ref="ns4:WJEC_x0020_Secured_x0020_Scheduling_x0020_End_x0020_Date" minOccurs="0"/>
                <xsd:element ref="ns3:k48d8005054a4dd09ad49b7c837f0781"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element name="PublishingStartDate" ma:index="8" nillable="true" ma:displayName="Scheduling Start Date" ma:description="" ma:internalName="PublishingStartDate" ma:readOnly="fals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15"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aa87a6a0bdfe4bfb97a25745bc8270e2" ma:index="16"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7"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8"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Subject_x0020_Code" ma:index="5" nillable="true" ma:displayName="WJEC Subject Code" ma:internalName="WJEC_x0020_Subject_x0020_Code" ma:readOnly="false">
      <xsd:simpleType>
        <xsd:restriction base="dms:Text">
          <xsd:maxLength value="64"/>
        </xsd:restriction>
      </xsd:simpleType>
    </xsd:element>
    <xsd:element name="WJEC_x0020_Language" ma:index="6"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7" nillable="true" ma:displayName="WJEC Available Online" ma:default="0" ma:internalName="WJEC_x0020_Available_x0020_Online" ma:readOnly="false">
      <xsd:simpleType>
        <xsd:restriction base="dms:Boolean"/>
      </xsd:simpleType>
    </xsd:element>
    <xsd:element name="WJEC_x0020_Secure_x0020_Scheduling_x0020_Start_x0020_Date" ma:index="10" nillable="true" ma:displayName="WJEC Secure Scheduling Start Date" ma:format="DateTime" ma:internalName="WJEC_x0020_Secure_x0020_Scheduling_x0020_Start_x0020_Date" ma:readOnly="false">
      <xsd:simpleType>
        <xsd:restriction base="dms:DateTime"/>
      </xsd:simpleType>
    </xsd:element>
    <xsd:element name="WJEC_x0020_Secured_x0020_Scheduling_x0020_End_x0020_Date" ma:index="11" nillable="true" ma:displayName="WJEC Secure Scheduling End Date" ma:format="DateTime" ma:internalName="WJEC_x0020_Secured_x0020_Scheduling_x0020_End_x0020_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2.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s>
</ds:datastoreItem>
</file>

<file path=customXml/itemProps3.xml><?xml version="1.0" encoding="utf-8"?>
<ds:datastoreItem xmlns:ds="http://schemas.openxmlformats.org/officeDocument/2006/customXml" ds:itemID="{3B5B45CE-602A-41F7-BA53-86AB8DF6E5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13495</TotalTime>
  <Words>4024</Words>
  <Application>Microsoft Office PowerPoint</Application>
  <PresentationFormat>Widescreen</PresentationFormat>
  <Paragraphs>301</Paragraphs>
  <Slides>21</Slides>
  <Notes>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21</vt:i4>
      </vt:variant>
    </vt:vector>
  </HeadingPairs>
  <TitlesOfParts>
    <vt:vector size="27" baseType="lpstr">
      <vt:lpstr>Arial</vt:lpstr>
      <vt:lpstr>Calibri</vt:lpstr>
      <vt:lpstr>Lato</vt:lpstr>
      <vt:lpstr>Symbol</vt:lpstr>
      <vt:lpstr>Office Theme</vt:lpstr>
      <vt:lpstr>1_Office Theme</vt:lpstr>
      <vt:lpstr>PowerPoint Presentation</vt:lpstr>
      <vt:lpstr>PowerPoint Presentation</vt:lpstr>
      <vt:lpstr>Question 3 and mark scheme </vt:lpstr>
      <vt:lpstr>Question 3 Candidate’s answer with Principal Examiner’s comments</vt:lpstr>
      <vt:lpstr>Question 3 Candidate’s answer with Principal Examiner’s comments</vt:lpstr>
      <vt:lpstr>Question 4 (b) and mark scheme </vt:lpstr>
      <vt:lpstr>Question 4 (b) and mark scheme (Cont) </vt:lpstr>
      <vt:lpstr>Question 4(b) Candidate’s answer with Principal Examiner’s comments</vt:lpstr>
      <vt:lpstr>Question 4(b) Candidate’s answer with Principal Examiner’s comments</vt:lpstr>
      <vt:lpstr>Question 5 and mark scheme </vt:lpstr>
      <vt:lpstr>Question 5 Candidate’s answer with Principal Examiner’s comments</vt:lpstr>
      <vt:lpstr>Question 5 Candidate’s answer with Principal Examiner’s comments</vt:lpstr>
      <vt:lpstr>Question 6 (b) and mark scheme </vt:lpstr>
      <vt:lpstr>Question 6(b) Candidate’s answer with Principal Examiner’s comments</vt:lpstr>
      <vt:lpstr>Question 6(b) Candidate’s answer with Principal Examiner’s comments</vt:lpstr>
      <vt:lpstr>Question 7 and mark scheme </vt:lpstr>
      <vt:lpstr>Question 7 Candidate’s answer with Principal Examiner’s comments</vt:lpstr>
      <vt:lpstr>Question 7 Candidate’s answer with Principal Examiner’s comments</vt:lpstr>
      <vt:lpstr>Question 8(b) and mark scheme </vt:lpstr>
      <vt:lpstr>Question 8(b) Candidate’s answer with Principal Examiner’s comments</vt:lpstr>
      <vt:lpstr>Question 8(b) Candidate’s answer with Principal Examiner’s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30</cp:revision>
  <dcterms:created xsi:type="dcterms:W3CDTF">2020-09-10T07:54:11Z</dcterms:created>
  <dcterms:modified xsi:type="dcterms:W3CDTF">2022-10-19T10:57:24Z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0x0101005EE6F60F7FD1F54F8254869BFB0784AA0020879ED2A6C4B541A5BBE15202BD7708</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ies>
</file>