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9"/>
  </p:notesMasterIdLst>
  <p:handoutMasterIdLst>
    <p:handoutMasterId r:id="rId60"/>
  </p:handoutMasterIdLst>
  <p:sldIdLst>
    <p:sldId id="405" r:id="rId5"/>
    <p:sldId id="721" r:id="rId6"/>
    <p:sldId id="722" r:id="rId7"/>
    <p:sldId id="716" r:id="rId8"/>
    <p:sldId id="720" r:id="rId9"/>
    <p:sldId id="664" r:id="rId10"/>
    <p:sldId id="723" r:id="rId11"/>
    <p:sldId id="695" r:id="rId12"/>
    <p:sldId id="724" r:id="rId13"/>
    <p:sldId id="725" r:id="rId14"/>
    <p:sldId id="726" r:id="rId15"/>
    <p:sldId id="727" r:id="rId16"/>
    <p:sldId id="728" r:id="rId17"/>
    <p:sldId id="729" r:id="rId18"/>
    <p:sldId id="730" r:id="rId19"/>
    <p:sldId id="731" r:id="rId20"/>
    <p:sldId id="732" r:id="rId21"/>
    <p:sldId id="733" r:id="rId22"/>
    <p:sldId id="734" r:id="rId23"/>
    <p:sldId id="735" r:id="rId24"/>
    <p:sldId id="736" r:id="rId25"/>
    <p:sldId id="737" r:id="rId26"/>
    <p:sldId id="738" r:id="rId27"/>
    <p:sldId id="739" r:id="rId28"/>
    <p:sldId id="740" r:id="rId29"/>
    <p:sldId id="741" r:id="rId30"/>
    <p:sldId id="745" r:id="rId31"/>
    <p:sldId id="742" r:id="rId32"/>
    <p:sldId id="743" r:id="rId33"/>
    <p:sldId id="746" r:id="rId34"/>
    <p:sldId id="747" r:id="rId35"/>
    <p:sldId id="748" r:id="rId36"/>
    <p:sldId id="749" r:id="rId37"/>
    <p:sldId id="750" r:id="rId38"/>
    <p:sldId id="751" r:id="rId39"/>
    <p:sldId id="752" r:id="rId40"/>
    <p:sldId id="753" r:id="rId41"/>
    <p:sldId id="754" r:id="rId42"/>
    <p:sldId id="755" r:id="rId43"/>
    <p:sldId id="756" r:id="rId44"/>
    <p:sldId id="757" r:id="rId45"/>
    <p:sldId id="758" r:id="rId46"/>
    <p:sldId id="759" r:id="rId47"/>
    <p:sldId id="760" r:id="rId48"/>
    <p:sldId id="761" r:id="rId49"/>
    <p:sldId id="762" r:id="rId50"/>
    <p:sldId id="763" r:id="rId51"/>
    <p:sldId id="764" r:id="rId52"/>
    <p:sldId id="765" r:id="rId53"/>
    <p:sldId id="766" r:id="rId54"/>
    <p:sldId id="767" r:id="rId55"/>
    <p:sldId id="768" r:id="rId56"/>
    <p:sldId id="769" r:id="rId57"/>
    <p:sldId id="597" r:id="rId58"/>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2" clrIdx="0"/>
  <p:cmAuthor id="2" name="Jenna Redelinghuys" initials="JR" lastIdx="8" clrIdx="1"/>
  <p:cmAuthor id="3" name="William Nightingale" initials="WN" lastIdx="1" clrIdx="2"/>
  <p:cmAuthor id="4" name="Suzi Gray" initials="SG" lastIdx="1" clrIdx="3">
    <p:extLst>
      <p:ext uri="{19B8F6BF-5375-455C-9EA6-DF929625EA0E}">
        <p15:presenceInfo xmlns:p15="http://schemas.microsoft.com/office/powerpoint/2012/main" userId="S-1-5-21-1308356437-3399562541-1039870623-3914" providerId="AD"/>
      </p:ext>
    </p:extLst>
  </p:cmAuthor>
  <p:cmAuthor id="5" name="Lucas, Tania" initials="LT" lastIdx="3" clrIdx="4">
    <p:extLst>
      <p:ext uri="{19B8F6BF-5375-455C-9EA6-DF929625EA0E}">
        <p15:presenceInfo xmlns:p15="http://schemas.microsoft.com/office/powerpoint/2012/main" userId="S::lucast@wjec.co.uk::232b37cb-a817-446c-b5f8-6c2be3ba9e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EB4FD5-EE54-4B08-9ED8-81456E5B1C23}" v="901" dt="2020-10-26T16:09:10.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46" autoAdjust="0"/>
  </p:normalViewPr>
  <p:slideViewPr>
    <p:cSldViewPr snapToGrid="0">
      <p:cViewPr varScale="1">
        <p:scale>
          <a:sx n="44" d="100"/>
          <a:sy n="44" d="100"/>
        </p:scale>
        <p:origin x="1428" y="20"/>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12/11/2020</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12/11/2020</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Hello.</a:t>
            </a:r>
          </a:p>
          <a:p>
            <a:r>
              <a:rPr lang="en-GB" sz="1200" kern="1200" dirty="0">
                <a:solidFill>
                  <a:schemeClr val="tx1"/>
                </a:solidFill>
                <a:effectLst/>
                <a:latin typeface="+mn-lt"/>
                <a:ea typeface="+mn-ea"/>
                <a:cs typeface="+mn-cs"/>
              </a:rPr>
              <a:t>This is a walk-through of the Level 2 Health and Social Care: Principles and Contexts Unit 1 examination paper from January 2020.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6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command word here is ‘Define’ – give the exact meaning of.  Do not use examples here as that is asked for in the next part of the question: (b).</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10</a:t>
            </a:fld>
            <a:endParaRPr lang="en-US"/>
          </a:p>
        </p:txBody>
      </p:sp>
    </p:spTree>
    <p:extLst>
      <p:ext uri="{BB962C8B-B14F-4D97-AF65-F5344CB8AC3E}">
        <p14:creationId xmlns:p14="http://schemas.microsoft.com/office/powerpoint/2010/main" val="1556675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 mark scheme for question 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of  physical aspects of development.</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11</a:t>
            </a:fld>
            <a:endParaRPr lang="en-US"/>
          </a:p>
        </p:txBody>
      </p:sp>
    </p:spTree>
    <p:extLst>
      <p:ext uri="{BB962C8B-B14F-4D97-AF65-F5344CB8AC3E}">
        <p14:creationId xmlns:p14="http://schemas.microsoft.com/office/powerpoint/2010/main" val="3237553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part of the question requires two examples. Make sure you read the question as two examples are being asked for but only for one type of motor skill.</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12</a:t>
            </a:fld>
            <a:endParaRPr lang="en-US"/>
          </a:p>
        </p:txBody>
      </p:sp>
    </p:spTree>
    <p:extLst>
      <p:ext uri="{BB962C8B-B14F-4D97-AF65-F5344CB8AC3E}">
        <p14:creationId xmlns:p14="http://schemas.microsoft.com/office/powerpoint/2010/main" val="3941782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2 (b).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of fine motor skills in childhood.</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13</a:t>
            </a:fld>
            <a:endParaRPr lang="en-US"/>
          </a:p>
        </p:txBody>
      </p:sp>
    </p:spTree>
    <p:extLst>
      <p:ext uri="{BB962C8B-B14F-4D97-AF65-F5344CB8AC3E}">
        <p14:creationId xmlns:p14="http://schemas.microsoft.com/office/powerpoint/2010/main" val="1180492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 </a:t>
            </a:r>
          </a:p>
          <a:p>
            <a:r>
              <a:rPr lang="en-GB" dirty="0"/>
              <a:t>Command word here is ‘Describe’ – provide characteristics/main features or a brief account. </a:t>
            </a:r>
          </a:p>
          <a:p>
            <a:r>
              <a:rPr lang="en-GB" dirty="0"/>
              <a:t>Read the statement carefully, then the question.  Underline key words to help you.</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14</a:t>
            </a:fld>
            <a:endParaRPr lang="en-US"/>
          </a:p>
        </p:txBody>
      </p:sp>
    </p:spTree>
    <p:extLst>
      <p:ext uri="{BB962C8B-B14F-4D97-AF65-F5344CB8AC3E}">
        <p14:creationId xmlns:p14="http://schemas.microsoft.com/office/powerpoint/2010/main" val="2130129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 mark scheme for question 2 (c).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of physical development in childhood.</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15</a:t>
            </a:fld>
            <a:endParaRPr lang="en-US"/>
          </a:p>
        </p:txBody>
      </p:sp>
    </p:spTree>
    <p:extLst>
      <p:ext uri="{BB962C8B-B14F-4D97-AF65-F5344CB8AC3E}">
        <p14:creationId xmlns:p14="http://schemas.microsoft.com/office/powerpoint/2010/main" val="59788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16</a:t>
            </a:fld>
            <a:endParaRPr lang="en-US"/>
          </a:p>
        </p:txBody>
      </p:sp>
    </p:spTree>
    <p:extLst>
      <p:ext uri="{BB962C8B-B14F-4D97-AF65-F5344CB8AC3E}">
        <p14:creationId xmlns:p14="http://schemas.microsoft.com/office/powerpoint/2010/main" val="851671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command word here is ‘Define’ – give the exact meaning of.</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17</a:t>
            </a:fld>
            <a:endParaRPr lang="en-US"/>
          </a:p>
        </p:txBody>
      </p:sp>
    </p:spTree>
    <p:extLst>
      <p:ext uri="{BB962C8B-B14F-4D97-AF65-F5344CB8AC3E}">
        <p14:creationId xmlns:p14="http://schemas.microsoft.com/office/powerpoint/2010/main" val="918966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 mark scheme for question 3 (a).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and understanding of the term self-esteem.  You will have learnt this as part of the topic on self-concept.</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18</a:t>
            </a:fld>
            <a:endParaRPr lang="en-US"/>
          </a:p>
        </p:txBody>
      </p:sp>
    </p:spTree>
    <p:extLst>
      <p:ext uri="{BB962C8B-B14F-4D97-AF65-F5344CB8AC3E}">
        <p14:creationId xmlns:p14="http://schemas.microsoft.com/office/powerpoint/2010/main" val="868116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question. </a:t>
            </a:r>
          </a:p>
          <a:p>
            <a:r>
              <a:rPr lang="en-US" altLang="en-US" dirty="0">
                <a:latin typeface="Arial" panose="020B0604020202020204" pitchFamily="34" charset="0"/>
              </a:rPr>
              <a:t>This question has multiple lines. The command word is ‘explain’ so extended writing is now needed. </a:t>
            </a:r>
            <a:endParaRPr lang="en-GB" dirty="0"/>
          </a:p>
          <a:p>
            <a:r>
              <a:rPr lang="en-GB" dirty="0"/>
              <a:t>Explain – provide details and reasons why and how something is the way it is. </a:t>
            </a:r>
          </a:p>
          <a:p>
            <a:r>
              <a:rPr lang="en-GB" dirty="0"/>
              <a:t>You will need to refer to both social and emotional development in your answer.</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19</a:t>
            </a:fld>
            <a:endParaRPr lang="en-US"/>
          </a:p>
        </p:txBody>
      </p:sp>
    </p:spTree>
    <p:extLst>
      <p:ext uri="{BB962C8B-B14F-4D97-AF65-F5344CB8AC3E}">
        <p14:creationId xmlns:p14="http://schemas.microsoft.com/office/powerpoint/2010/main" val="1470506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front of you, you should have:</a:t>
            </a:r>
          </a:p>
          <a:p>
            <a:r>
              <a:rPr lang="en-US" dirty="0"/>
              <a:t>A copy of the exam paper</a:t>
            </a:r>
          </a:p>
          <a:p>
            <a:r>
              <a:rPr lang="en-US" dirty="0"/>
              <a:t>A pen and pencil</a:t>
            </a:r>
          </a:p>
          <a:p>
            <a:r>
              <a:rPr lang="en-US" dirty="0"/>
              <a:t>A highlighter pen, which will help you identify key points in the question</a:t>
            </a:r>
          </a:p>
          <a:p>
            <a:r>
              <a:rPr lang="en-US" dirty="0"/>
              <a:t>A watch to help you keep an eye on the time </a:t>
            </a:r>
          </a:p>
          <a:p>
            <a:r>
              <a:rPr lang="en-US" dirty="0"/>
              <a:t>And Post-It notes – in case you want to make any notes or jot down questions to ask your teacher</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a:t>
            </a:fld>
            <a:endParaRPr lang="en-US"/>
          </a:p>
        </p:txBody>
      </p:sp>
    </p:spTree>
    <p:extLst>
      <p:ext uri="{BB962C8B-B14F-4D97-AF65-F5344CB8AC3E}">
        <p14:creationId xmlns:p14="http://schemas.microsoft.com/office/powerpoint/2010/main" val="1518068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 mark scheme for question 3 (b).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and understanding of both social and emotional development and relate your answer to Carla.  </a:t>
            </a:r>
            <a:r>
              <a:rPr lang="en-US" altLang="en-US" dirty="0">
                <a:latin typeface="Arial" panose="020B0604020202020204" pitchFamily="34" charset="0"/>
              </a:rPr>
              <a:t>This is a banded mark scheme – so you need to make a judgement on your response before awarding a mark.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20</a:t>
            </a:fld>
            <a:endParaRPr lang="en-US"/>
          </a:p>
        </p:txBody>
      </p:sp>
    </p:spTree>
    <p:extLst>
      <p:ext uri="{BB962C8B-B14F-4D97-AF65-F5344CB8AC3E}">
        <p14:creationId xmlns:p14="http://schemas.microsoft.com/office/powerpoint/2010/main" val="2375503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21</a:t>
            </a:fld>
            <a:endParaRPr lang="en-US"/>
          </a:p>
        </p:txBody>
      </p:sp>
    </p:spTree>
    <p:extLst>
      <p:ext uri="{BB962C8B-B14F-4D97-AF65-F5344CB8AC3E}">
        <p14:creationId xmlns:p14="http://schemas.microsoft.com/office/powerpoint/2010/main" val="3495707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through the information carefully before answering the question.  This is called the rider.  Use your highlighter pen to identify key words in the rider before writing your answer.</a:t>
            </a:r>
          </a:p>
          <a:p>
            <a:r>
              <a:rPr lang="en-GB" dirty="0"/>
              <a:t>The question is asking for ‘two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22</a:t>
            </a:fld>
            <a:endParaRPr lang="en-US"/>
          </a:p>
        </p:txBody>
      </p:sp>
    </p:spTree>
    <p:extLst>
      <p:ext uri="{BB962C8B-B14F-4D97-AF65-F5344CB8AC3E}">
        <p14:creationId xmlns:p14="http://schemas.microsoft.com/office/powerpoint/2010/main" val="2825596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mark scheme for question 4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and understanding of the influence of life factors – home environment – on health and well-being.</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23</a:t>
            </a:fld>
            <a:endParaRPr lang="en-US"/>
          </a:p>
        </p:txBody>
      </p:sp>
    </p:spTree>
    <p:extLst>
      <p:ext uri="{BB962C8B-B14F-4D97-AF65-F5344CB8AC3E}">
        <p14:creationId xmlns:p14="http://schemas.microsoft.com/office/powerpoint/2010/main" val="329727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will need to understand the meaning of the term ‘resilience’ in order to answer this question.</a:t>
            </a:r>
          </a:p>
          <a:p>
            <a:r>
              <a:rPr lang="en-US" altLang="en-US" dirty="0">
                <a:latin typeface="Arial" panose="020B0604020202020204" pitchFamily="34" charset="0"/>
              </a:rPr>
              <a:t>This question has multiple lines. The command word is ‘Explain’ so extended writing is now needed. </a:t>
            </a:r>
          </a:p>
          <a:p>
            <a:r>
              <a:rPr lang="en-GB" dirty="0"/>
              <a:t>Explain – provide details and reasons why and how something is the way it is.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24</a:t>
            </a:fld>
            <a:endParaRPr lang="en-US"/>
          </a:p>
        </p:txBody>
      </p:sp>
    </p:spTree>
    <p:extLst>
      <p:ext uri="{BB962C8B-B14F-4D97-AF65-F5344CB8AC3E}">
        <p14:creationId xmlns:p14="http://schemas.microsoft.com/office/powerpoint/2010/main" val="3089562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mark scheme for question 4 (b )(i).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 so you need to make a judgement on your response before awarding a 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25</a:t>
            </a:fld>
            <a:endParaRPr lang="en-US"/>
          </a:p>
        </p:txBody>
      </p:sp>
    </p:spTree>
    <p:extLst>
      <p:ext uri="{BB962C8B-B14F-4D97-AF65-F5344CB8AC3E}">
        <p14:creationId xmlns:p14="http://schemas.microsoft.com/office/powerpoint/2010/main" val="239534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mark scheme for question 4 (b)(ii).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and understanding of both positive and negative effects on the children’s resilience</a:t>
            </a:r>
            <a:r>
              <a:rPr lang="en-US" altLang="en-US" dirty="0">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Look at your answers and underline anything that is in these 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26</a:t>
            </a:fld>
            <a:endParaRPr lang="en-US"/>
          </a:p>
        </p:txBody>
      </p:sp>
    </p:spTree>
    <p:extLst>
      <p:ext uri="{BB962C8B-B14F-4D97-AF65-F5344CB8AC3E}">
        <p14:creationId xmlns:p14="http://schemas.microsoft.com/office/powerpoint/2010/main" val="2358576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27</a:t>
            </a:fld>
            <a:endParaRPr lang="en-US"/>
          </a:p>
        </p:txBody>
      </p:sp>
    </p:spTree>
    <p:extLst>
      <p:ext uri="{BB962C8B-B14F-4D97-AF65-F5344CB8AC3E}">
        <p14:creationId xmlns:p14="http://schemas.microsoft.com/office/powerpoint/2010/main" val="1504335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Reading the question carefully and underlining key words will help you understand what you are being asked.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will need to understand the term ‘ACEs’.  You will find this and other subject terminology in the ‘Glossary of Terms’.  It is important that you use these sector-related terms in your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command word is ‘Describe’ which means provide main features.  It is important to remember that you are not being asked for an example here – that is part (b).</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28</a:t>
            </a:fld>
            <a:endParaRPr lang="en-US"/>
          </a:p>
        </p:txBody>
      </p:sp>
    </p:spTree>
    <p:extLst>
      <p:ext uri="{BB962C8B-B14F-4D97-AF65-F5344CB8AC3E}">
        <p14:creationId xmlns:p14="http://schemas.microsoft.com/office/powerpoint/2010/main" val="2845631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mark scheme for question 5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and understanding of ACEs.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29</a:t>
            </a:fld>
            <a:endParaRPr lang="en-US"/>
          </a:p>
        </p:txBody>
      </p:sp>
    </p:spTree>
    <p:extLst>
      <p:ext uri="{BB962C8B-B14F-4D97-AF65-F5344CB8AC3E}">
        <p14:creationId xmlns:p14="http://schemas.microsoft.com/office/powerpoint/2010/main" val="380972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 paper is from the January 2020 series.</a:t>
            </a:r>
          </a:p>
          <a:p>
            <a:r>
              <a:rPr lang="en-US" dirty="0"/>
              <a:t>It is testing the content you will have been taught for Level 2 Health and Social Care: Principles and Contexts.</a:t>
            </a:r>
          </a:p>
          <a:p>
            <a:r>
              <a:rPr lang="en-US" dirty="0"/>
              <a:t>The exam is 1 hour and 30 minutes long.</a:t>
            </a:r>
          </a:p>
          <a:p>
            <a:r>
              <a:rPr lang="en-US" dirty="0"/>
              <a:t>The paper is made up of 8 questions.</a:t>
            </a:r>
          </a:p>
          <a:p>
            <a:r>
              <a:rPr lang="en-US" dirty="0"/>
              <a:t>The question types vary.</a:t>
            </a:r>
          </a:p>
          <a:p>
            <a:r>
              <a:rPr lang="en-US" dirty="0"/>
              <a:t>The paper will assess AO1, AO2 and AO3.</a:t>
            </a:r>
          </a:p>
          <a:p>
            <a:r>
              <a:rPr lang="en-US" dirty="0"/>
              <a:t>The total mark for this paper is 80.</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a:t>
            </a:fld>
            <a:endParaRPr lang="en-US"/>
          </a:p>
        </p:txBody>
      </p:sp>
    </p:spTree>
    <p:extLst>
      <p:ext uri="{BB962C8B-B14F-4D97-AF65-F5344CB8AC3E}">
        <p14:creationId xmlns:p14="http://schemas.microsoft.com/office/powerpoint/2010/main" val="1127632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question.</a:t>
            </a:r>
          </a:p>
          <a:p>
            <a:r>
              <a:rPr lang="en-GB" dirty="0"/>
              <a:t>This part of the question requires three examples.  Make sure that each example you give is different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30</a:t>
            </a:fld>
            <a:endParaRPr lang="en-US"/>
          </a:p>
        </p:txBody>
      </p:sp>
    </p:spTree>
    <p:extLst>
      <p:ext uri="{BB962C8B-B14F-4D97-AF65-F5344CB8AC3E}">
        <p14:creationId xmlns:p14="http://schemas.microsoft.com/office/powerpoint/2010/main" val="2501248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mark scheme for question 5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and understanding of ACEs by using examples.</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31</a:t>
            </a:fld>
            <a:endParaRPr lang="en-US"/>
          </a:p>
        </p:txBody>
      </p:sp>
    </p:spTree>
    <p:extLst>
      <p:ext uri="{BB962C8B-B14F-4D97-AF65-F5344CB8AC3E}">
        <p14:creationId xmlns:p14="http://schemas.microsoft.com/office/powerpoint/2010/main" val="2857445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question.</a:t>
            </a:r>
          </a:p>
          <a:p>
            <a:r>
              <a:rPr lang="en-US" altLang="en-US" dirty="0">
                <a:latin typeface="Arial" panose="020B0604020202020204" pitchFamily="34" charset="0"/>
              </a:rPr>
              <a:t>The command word here is ‘Explain’ so extended writing is now needed. </a:t>
            </a:r>
            <a:endParaRPr lang="en-GB" dirty="0"/>
          </a:p>
          <a:p>
            <a:r>
              <a:rPr lang="en-GB" dirty="0"/>
              <a:t>Explain – provide details and reasons why and how something is the way it 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Key word here is ‘Impact’.  Here, you are demonstrating your knowledge of ACEs but also applying your knowledge to show you understand the impact that they have.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32</a:t>
            </a:fld>
            <a:endParaRPr lang="en-US"/>
          </a:p>
        </p:txBody>
      </p:sp>
    </p:spTree>
    <p:extLst>
      <p:ext uri="{BB962C8B-B14F-4D97-AF65-F5344CB8AC3E}">
        <p14:creationId xmlns:p14="http://schemas.microsoft.com/office/powerpoint/2010/main" val="1329060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mark scheme for question 5 (c).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Look at your answers and underline anything that is in this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 so you need to make a judgement on your response before awarding a mark.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33</a:t>
            </a:fld>
            <a:endParaRPr lang="en-US"/>
          </a:p>
        </p:txBody>
      </p:sp>
    </p:spTree>
    <p:extLst>
      <p:ext uri="{BB962C8B-B14F-4D97-AF65-F5344CB8AC3E}">
        <p14:creationId xmlns:p14="http://schemas.microsoft.com/office/powerpoint/2010/main" val="3220975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34</a:t>
            </a:fld>
            <a:endParaRPr lang="en-US"/>
          </a:p>
        </p:txBody>
      </p:sp>
    </p:spTree>
    <p:extLst>
      <p:ext uri="{BB962C8B-B14F-4D97-AF65-F5344CB8AC3E}">
        <p14:creationId xmlns:p14="http://schemas.microsoft.com/office/powerpoint/2010/main" val="1543777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Command word here is ‘List’ – provide brief facts and examples.  Your answer must relate to how being a carer affects Jack.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35</a:t>
            </a:fld>
            <a:endParaRPr lang="en-US"/>
          </a:p>
        </p:txBody>
      </p:sp>
    </p:spTree>
    <p:extLst>
      <p:ext uri="{BB962C8B-B14F-4D97-AF65-F5344CB8AC3E}">
        <p14:creationId xmlns:p14="http://schemas.microsoft.com/office/powerpoint/2010/main" val="2844152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mark scheme for question 6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Award yourself a mark for each correct response.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36</a:t>
            </a:fld>
            <a:endParaRPr lang="en-US"/>
          </a:p>
        </p:txBody>
      </p:sp>
    </p:spTree>
    <p:extLst>
      <p:ext uri="{BB962C8B-B14F-4D97-AF65-F5344CB8AC3E}">
        <p14:creationId xmlns:p14="http://schemas.microsoft.com/office/powerpoint/2010/main" val="3982559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question.</a:t>
            </a:r>
          </a:p>
          <a:p>
            <a:r>
              <a:rPr lang="en-GB" dirty="0"/>
              <a:t>Command word here is ‘Discuss’ – examine an issue in detail/in a structured way, taking into account different ideas. </a:t>
            </a:r>
          </a:p>
          <a:p>
            <a:r>
              <a:rPr lang="en-GB" dirty="0"/>
              <a:t>It is important here to discuss several benefits to Ffion.</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37</a:t>
            </a:fld>
            <a:endParaRPr lang="en-US"/>
          </a:p>
        </p:txBody>
      </p:sp>
    </p:spTree>
    <p:extLst>
      <p:ext uri="{BB962C8B-B14F-4D97-AF65-F5344CB8AC3E}">
        <p14:creationId xmlns:p14="http://schemas.microsoft.com/office/powerpoint/2010/main" val="198348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mark scheme for question 6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 so you need to make a judgement on your response before awarding a 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38</a:t>
            </a:fld>
            <a:endParaRPr lang="en-US"/>
          </a:p>
        </p:txBody>
      </p:sp>
    </p:spTree>
    <p:extLst>
      <p:ext uri="{BB962C8B-B14F-4D97-AF65-F5344CB8AC3E}">
        <p14:creationId xmlns:p14="http://schemas.microsoft.com/office/powerpoint/2010/main" val="815061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question.</a:t>
            </a:r>
          </a:p>
          <a:p>
            <a:r>
              <a:rPr lang="en-GB" dirty="0"/>
              <a:t>Explain – provide details and reasons why and how something is the way it is.</a:t>
            </a:r>
          </a:p>
          <a:p>
            <a:r>
              <a:rPr lang="en-GB" dirty="0"/>
              <a:t>Keyword here is ‘purpose’ – the reason for which something exists.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39</a:t>
            </a:fld>
            <a:endParaRPr lang="en-US"/>
          </a:p>
        </p:txBody>
      </p:sp>
    </p:spTree>
    <p:extLst>
      <p:ext uri="{BB962C8B-B14F-4D97-AF65-F5344CB8AC3E}">
        <p14:creationId xmlns:p14="http://schemas.microsoft.com/office/powerpoint/2010/main" val="3893771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read the instructions on the front cover of the exam paper.</a:t>
            </a:r>
          </a:p>
          <a:p>
            <a:r>
              <a:rPr lang="en-US" dirty="0"/>
              <a:t>Read the Instructions to Candidates section and the Information to Candidates section.</a:t>
            </a:r>
          </a:p>
          <a:p>
            <a:r>
              <a:rPr lang="en-US" dirty="0"/>
              <a:t>Write your name and candidate number in the correct section of the booklet.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a:t>
            </a:fld>
            <a:endParaRPr lang="en-US"/>
          </a:p>
        </p:txBody>
      </p:sp>
    </p:spTree>
    <p:extLst>
      <p:ext uri="{BB962C8B-B14F-4D97-AF65-F5344CB8AC3E}">
        <p14:creationId xmlns:p14="http://schemas.microsoft.com/office/powerpoint/2010/main" val="1925659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mark scheme for question 6 (c)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 so you need to make a judgement on your response before awarding a 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40</a:t>
            </a:fld>
            <a:endParaRPr lang="en-US"/>
          </a:p>
        </p:txBody>
      </p:sp>
    </p:spTree>
    <p:extLst>
      <p:ext uri="{BB962C8B-B14F-4D97-AF65-F5344CB8AC3E}">
        <p14:creationId xmlns:p14="http://schemas.microsoft.com/office/powerpoint/2010/main" val="1892921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41</a:t>
            </a:fld>
            <a:endParaRPr lang="en-US"/>
          </a:p>
        </p:txBody>
      </p:sp>
    </p:spTree>
    <p:extLst>
      <p:ext uri="{BB962C8B-B14F-4D97-AF65-F5344CB8AC3E}">
        <p14:creationId xmlns:p14="http://schemas.microsoft.com/office/powerpoint/2010/main" val="28436327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question.</a:t>
            </a:r>
          </a:p>
          <a:p>
            <a:r>
              <a:rPr lang="en-GB" dirty="0"/>
              <a:t>There are two command words in this question – ‘identify’ and ‘describe’.</a:t>
            </a:r>
          </a:p>
          <a:p>
            <a:r>
              <a:rPr lang="en-GB" dirty="0"/>
              <a:t>The question is asking you to ‘identify’ – name the three stages of play; and then ‘describe’ – provide the main features of each stage.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42</a:t>
            </a:fld>
            <a:endParaRPr lang="en-US"/>
          </a:p>
        </p:txBody>
      </p:sp>
    </p:spTree>
    <p:extLst>
      <p:ext uri="{BB962C8B-B14F-4D97-AF65-F5344CB8AC3E}">
        <p14:creationId xmlns:p14="http://schemas.microsoft.com/office/powerpoint/2010/main" val="634781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mark scheme for question 7 (c).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will need to award yourself 1 mark for each stage of play that you have correctly identified and then another mark for an accurate description of the stage of play.  There are 6 marks in total for this question.</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43</a:t>
            </a:fld>
            <a:endParaRPr lang="en-US"/>
          </a:p>
        </p:txBody>
      </p:sp>
    </p:spTree>
    <p:extLst>
      <p:ext uri="{BB962C8B-B14F-4D97-AF65-F5344CB8AC3E}">
        <p14:creationId xmlns:p14="http://schemas.microsoft.com/office/powerpoint/2010/main" val="650390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question.</a:t>
            </a:r>
          </a:p>
          <a:p>
            <a:r>
              <a:rPr lang="en-GB" dirty="0"/>
              <a:t>The command word here is ‘Discuss’ – examine an issue in detail/in a structured way, taking into account different ideas.</a:t>
            </a:r>
          </a:p>
          <a:p>
            <a:r>
              <a:rPr lang="en-GB" dirty="0"/>
              <a:t>Take care not to repeat yourself in your answer.  A good quality discussion that addresses both intellectual and social development is required to gain marks in the higher mark bands.</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44</a:t>
            </a:fld>
            <a:endParaRPr lang="en-US"/>
          </a:p>
        </p:txBody>
      </p:sp>
    </p:spTree>
    <p:extLst>
      <p:ext uri="{BB962C8B-B14F-4D97-AF65-F5344CB8AC3E}">
        <p14:creationId xmlns:p14="http://schemas.microsoft.com/office/powerpoint/2010/main" val="234630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mark scheme for question 7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Look at your answers and underline anything that is in these lists.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 so you need to make a judgement on your response before awarding a mark.</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45</a:t>
            </a:fld>
            <a:endParaRPr lang="en-US"/>
          </a:p>
        </p:txBody>
      </p:sp>
    </p:spTree>
    <p:extLst>
      <p:ext uri="{BB962C8B-B14F-4D97-AF65-F5344CB8AC3E}">
        <p14:creationId xmlns:p14="http://schemas.microsoft.com/office/powerpoint/2010/main" val="27797897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46</a:t>
            </a:fld>
            <a:endParaRPr lang="en-US"/>
          </a:p>
        </p:txBody>
      </p:sp>
    </p:spTree>
    <p:extLst>
      <p:ext uri="{BB962C8B-B14F-4D97-AF65-F5344CB8AC3E}">
        <p14:creationId xmlns:p14="http://schemas.microsoft.com/office/powerpoint/2010/main" val="40045687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Current campaigns are an important area of learning.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47</a:t>
            </a:fld>
            <a:endParaRPr lang="en-US"/>
          </a:p>
        </p:txBody>
      </p:sp>
    </p:spTree>
    <p:extLst>
      <p:ext uri="{BB962C8B-B14F-4D97-AF65-F5344CB8AC3E}">
        <p14:creationId xmlns:p14="http://schemas.microsoft.com/office/powerpoint/2010/main" val="9443251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mark scheme for question 8 (a).</a:t>
            </a:r>
          </a:p>
          <a:p>
            <a:r>
              <a:rPr lang="en-GB" dirty="0"/>
              <a:t>Award yourself 1 mark for each correctly identified screening service.</a:t>
            </a:r>
          </a:p>
          <a:p>
            <a:r>
              <a:rPr lang="en-GB" dirty="0"/>
              <a:t>What we are looking for here is </a:t>
            </a:r>
            <a:r>
              <a:rPr lang="en-US" altLang="en-US" dirty="0"/>
              <a:t>evidence that you can demonstrate your knowledge and understanding of screening services.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48</a:t>
            </a:fld>
            <a:endParaRPr lang="en-US"/>
          </a:p>
        </p:txBody>
      </p:sp>
    </p:spTree>
    <p:extLst>
      <p:ext uri="{BB962C8B-B14F-4D97-AF65-F5344CB8AC3E}">
        <p14:creationId xmlns:p14="http://schemas.microsoft.com/office/powerpoint/2010/main" val="1104009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question.</a:t>
            </a:r>
          </a:p>
          <a:p>
            <a:r>
              <a:rPr lang="en-GB" dirty="0"/>
              <a:t>The command word here is ‘Explain’ – provide details and reasons for how and why something is the way it is.</a:t>
            </a:r>
          </a:p>
          <a:p>
            <a:r>
              <a:rPr lang="en-GB" dirty="0"/>
              <a:t>Important key words are ‘purpose’ and ‘benefits’.  Underlining these words may help you when writing your answer.</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49</a:t>
            </a:fld>
            <a:endParaRPr lang="en-US"/>
          </a:p>
        </p:txBody>
      </p:sp>
    </p:spTree>
    <p:extLst>
      <p:ext uri="{BB962C8B-B14F-4D97-AF65-F5344CB8AC3E}">
        <p14:creationId xmlns:p14="http://schemas.microsoft.com/office/powerpoint/2010/main" val="2918147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p:txBody>
      </p:sp>
      <p:sp>
        <p:nvSpPr>
          <p:cNvPr id="4" name="Slide Number Placeholder 3"/>
          <p:cNvSpPr>
            <a:spLocks noGrp="1"/>
          </p:cNvSpPr>
          <p:nvPr>
            <p:ph type="sldNum" sz="quarter" idx="5"/>
          </p:nvPr>
        </p:nvSpPr>
        <p:spPr/>
        <p:txBody>
          <a:bodyPr/>
          <a:lstStyle/>
          <a:p>
            <a:fld id="{CC573A14-1418-8445-A355-C4659B6B9114}" type="slidenum">
              <a:rPr lang="en-US" smtClean="0"/>
              <a:t>5</a:t>
            </a:fld>
            <a:endParaRPr lang="en-US"/>
          </a:p>
        </p:txBody>
      </p:sp>
    </p:spTree>
    <p:extLst>
      <p:ext uri="{BB962C8B-B14F-4D97-AF65-F5344CB8AC3E}">
        <p14:creationId xmlns:p14="http://schemas.microsoft.com/office/powerpoint/2010/main" val="2456165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mark scheme for question 8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 so you need to make a judgement on your response before awarding a 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50</a:t>
            </a:fld>
            <a:endParaRPr lang="en-US"/>
          </a:p>
        </p:txBody>
      </p:sp>
    </p:spTree>
    <p:extLst>
      <p:ext uri="{BB962C8B-B14F-4D97-AF65-F5344CB8AC3E}">
        <p14:creationId xmlns:p14="http://schemas.microsoft.com/office/powerpoint/2010/main" val="1328517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command word here is ‘Evaluate’ – make a judgement by weighing up evidence to come to a conclusion.</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51</a:t>
            </a:fld>
            <a:endParaRPr lang="en-US"/>
          </a:p>
        </p:txBody>
      </p:sp>
    </p:spTree>
    <p:extLst>
      <p:ext uri="{BB962C8B-B14F-4D97-AF65-F5344CB8AC3E}">
        <p14:creationId xmlns:p14="http://schemas.microsoft.com/office/powerpoint/2010/main" val="3929433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the mark scheme for question 8 (c).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banded mark scheme – so you need to make a judgement on your response before awarding a mark.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Underline any answers in the lists you had included.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52</a:t>
            </a:fld>
            <a:endParaRPr lang="en-US"/>
          </a:p>
        </p:txBody>
      </p:sp>
    </p:spTree>
    <p:extLst>
      <p:ext uri="{BB962C8B-B14F-4D97-AF65-F5344CB8AC3E}">
        <p14:creationId xmlns:p14="http://schemas.microsoft.com/office/powerpoint/2010/main" val="16578553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done – you have made it to the end of the paper. </a:t>
            </a:r>
          </a:p>
          <a:p>
            <a:r>
              <a:rPr lang="en-US" dirty="0"/>
              <a:t>You should now be able to give yourself a mark out of 80.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53</a:t>
            </a:fld>
            <a:endParaRPr lang="en-US"/>
          </a:p>
        </p:txBody>
      </p:sp>
    </p:spTree>
    <p:extLst>
      <p:ext uri="{BB962C8B-B14F-4D97-AF65-F5344CB8AC3E}">
        <p14:creationId xmlns:p14="http://schemas.microsoft.com/office/powerpoint/2010/main" val="24079627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slide.</a:t>
            </a:r>
          </a:p>
        </p:txBody>
      </p:sp>
      <p:sp>
        <p:nvSpPr>
          <p:cNvPr id="4" name="Slide Number Placeholder 3"/>
          <p:cNvSpPr>
            <a:spLocks noGrp="1"/>
          </p:cNvSpPr>
          <p:nvPr>
            <p:ph type="sldNum" sz="quarter" idx="5"/>
          </p:nvPr>
        </p:nvSpPr>
        <p:spPr/>
        <p:txBody>
          <a:bodyPr/>
          <a:lstStyle/>
          <a:p>
            <a:fld id="{CC573A14-1418-8445-A355-C4659B6B9114}" type="slidenum">
              <a:rPr lang="en-US" smtClean="0"/>
              <a:t>54</a:t>
            </a:fld>
            <a:endParaRPr lang="en-US"/>
          </a:p>
        </p:txBody>
      </p:sp>
    </p:spTree>
    <p:extLst>
      <p:ext uri="{BB962C8B-B14F-4D97-AF65-F5344CB8AC3E}">
        <p14:creationId xmlns:p14="http://schemas.microsoft.com/office/powerpoint/2010/main" val="1261099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6</a:t>
            </a:fld>
            <a:endParaRPr lang="en-US"/>
          </a:p>
        </p:txBody>
      </p:sp>
    </p:spTree>
    <p:extLst>
      <p:ext uri="{BB962C8B-B14F-4D97-AF65-F5344CB8AC3E}">
        <p14:creationId xmlns:p14="http://schemas.microsoft.com/office/powerpoint/2010/main" val="315408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out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Command word here is ‘Identify’ – provide brief facts or examples.</a:t>
            </a:r>
          </a:p>
          <a:p>
            <a:r>
              <a:rPr lang="en-GB" dirty="0"/>
              <a:t>If you make a mistake and put the tick in the wrong box, clearly cross it out so the examiner knows which one to mark.</a:t>
            </a:r>
          </a:p>
          <a:p>
            <a:r>
              <a:rPr lang="en-GB" dirty="0"/>
              <a:t>Many learners get this wrong as they rush and don’t read the question carefully.</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7</a:t>
            </a:fld>
            <a:endParaRPr lang="en-US"/>
          </a:p>
        </p:txBody>
      </p:sp>
    </p:spTree>
    <p:extLst>
      <p:ext uri="{BB962C8B-B14F-4D97-AF65-F5344CB8AC3E}">
        <p14:creationId xmlns:p14="http://schemas.microsoft.com/office/powerpoint/2010/main" val="3528270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mark scheme for question 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are looking for here is </a:t>
            </a:r>
            <a:r>
              <a:rPr lang="en-US" altLang="en-US" dirty="0"/>
              <a:t>evidence that you can demonstrate your knowledge of key physical, intellectual, emotional and social aspects that affect growth and development across the lifespan of individuals.</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8</a:t>
            </a:fld>
            <a:endParaRPr lang="en-US"/>
          </a:p>
        </p:txBody>
      </p:sp>
    </p:spTree>
    <p:extLst>
      <p:ext uri="{BB962C8B-B14F-4D97-AF65-F5344CB8AC3E}">
        <p14:creationId xmlns:p14="http://schemas.microsoft.com/office/powerpoint/2010/main" val="1780988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slide</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9</a:t>
            </a:fld>
            <a:endParaRPr lang="en-US"/>
          </a:p>
        </p:txBody>
      </p:sp>
    </p:spTree>
    <p:extLst>
      <p:ext uri="{BB962C8B-B14F-4D97-AF65-F5344CB8AC3E}">
        <p14:creationId xmlns:p14="http://schemas.microsoft.com/office/powerpoint/2010/main" val="1387122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6.jp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55.jpeg"/><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6445" y="1051131"/>
            <a:ext cx="10745293"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dirty="0"/>
              <a:t>Level 2 Health and Social Care: Principles and Contexts – Unit 1     5972UB0-1 </a:t>
            </a:r>
            <a:endParaRPr lang="en-GB" sz="2400" dirty="0"/>
          </a:p>
        </p:txBody>
      </p:sp>
      <p:sp>
        <p:nvSpPr>
          <p:cNvPr id="2" name="TextBox 1"/>
          <p:cNvSpPr txBox="1"/>
          <p:nvPr/>
        </p:nvSpPr>
        <p:spPr>
          <a:xfrm>
            <a:off x="168964" y="354573"/>
            <a:ext cx="4349214" cy="461665"/>
          </a:xfrm>
          <a:prstGeom prst="rect">
            <a:avLst/>
          </a:prstGeom>
          <a:noFill/>
        </p:spPr>
        <p:txBody>
          <a:bodyPr wrap="square" rtlCol="0">
            <a:spAutoFit/>
          </a:bodyPr>
          <a:lstStyle/>
          <a:p>
            <a:r>
              <a:rPr lang="en-US" sz="2400" dirty="0"/>
              <a:t>Exam Walk-Through</a:t>
            </a:r>
          </a:p>
        </p:txBody>
      </p:sp>
      <p:sp>
        <p:nvSpPr>
          <p:cNvPr id="7" name="Title 1"/>
          <p:cNvSpPr txBox="1">
            <a:spLocks/>
          </p:cNvSpPr>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a:latin typeface="Lato" charset="0"/>
              <a:ea typeface="Lato" charset="0"/>
              <a:cs typeface="Lato" charset="0"/>
            </a:endParaRPr>
          </a:p>
        </p:txBody>
      </p:sp>
      <p:pic>
        <p:nvPicPr>
          <p:cNvPr id="3" name="Picture 2">
            <a:extLst>
              <a:ext uri="{FF2B5EF4-FFF2-40B4-BE49-F238E27FC236}">
                <a16:creationId xmlns:a16="http://schemas.microsoft.com/office/drawing/2014/main" id="{5BF16ACB-FDEB-4EA7-A686-FA68DCDDAE1A}"/>
              </a:ext>
            </a:extLst>
          </p:cNvPr>
          <p:cNvPicPr>
            <a:picLocks noChangeAspect="1"/>
          </p:cNvPicPr>
          <p:nvPr/>
        </p:nvPicPr>
        <p:blipFill>
          <a:blip r:embed="rId5"/>
          <a:stretch>
            <a:fillRect/>
          </a:stretch>
        </p:blipFill>
        <p:spPr>
          <a:xfrm>
            <a:off x="286445" y="1509823"/>
            <a:ext cx="11619109" cy="5132863"/>
          </a:xfrm>
          <a:prstGeom prst="rect">
            <a:avLst/>
          </a:prstGeom>
        </p:spPr>
      </p:pic>
      <p:pic>
        <p:nvPicPr>
          <p:cNvPr id="6" name="Audio 5">
            <a:hlinkClick r:id="" action="ppaction://media"/>
            <a:extLst>
              <a:ext uri="{FF2B5EF4-FFF2-40B4-BE49-F238E27FC236}">
                <a16:creationId xmlns:a16="http://schemas.microsoft.com/office/drawing/2014/main" id="{38614D9B-8E3A-4864-9128-A45CA4731F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xmlns:p14="http://schemas.microsoft.com/office/powerpoint/2010/main">
    <mc:Choice Requires="p14">
      <p:transition spd="slow" p14:dur="2000" advTm="11277"/>
    </mc:Choice>
    <mc:Fallback xmlns="">
      <p:transition spd="slow" advTm="11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 (a), AO1</a:t>
            </a:r>
          </a:p>
        </p:txBody>
      </p:sp>
      <p:pic>
        <p:nvPicPr>
          <p:cNvPr id="5" name="Picture 4">
            <a:extLst>
              <a:ext uri="{FF2B5EF4-FFF2-40B4-BE49-F238E27FC236}">
                <a16:creationId xmlns:a16="http://schemas.microsoft.com/office/drawing/2014/main" id="{709368B5-0981-474B-9D8C-90F98D0D492F}"/>
              </a:ext>
            </a:extLst>
          </p:cNvPr>
          <p:cNvPicPr>
            <a:picLocks noChangeAspect="1"/>
          </p:cNvPicPr>
          <p:nvPr/>
        </p:nvPicPr>
        <p:blipFill>
          <a:blip r:embed="rId5"/>
          <a:stretch>
            <a:fillRect/>
          </a:stretch>
        </p:blipFill>
        <p:spPr>
          <a:xfrm>
            <a:off x="356439" y="1401989"/>
            <a:ext cx="9962246" cy="3532867"/>
          </a:xfrm>
          <a:prstGeom prst="rect">
            <a:avLst/>
          </a:prstGeom>
        </p:spPr>
      </p:pic>
      <p:sp>
        <p:nvSpPr>
          <p:cNvPr id="4" name="Speech Bubble: Oval 3">
            <a:extLst>
              <a:ext uri="{FF2B5EF4-FFF2-40B4-BE49-F238E27FC236}">
                <a16:creationId xmlns:a16="http://schemas.microsoft.com/office/drawing/2014/main" id="{69AC3101-BCE8-4B03-888C-B2377E926910}"/>
              </a:ext>
            </a:extLst>
          </p:cNvPr>
          <p:cNvSpPr/>
          <p:nvPr/>
        </p:nvSpPr>
        <p:spPr>
          <a:xfrm>
            <a:off x="6261012" y="3964961"/>
            <a:ext cx="5026833" cy="2658675"/>
          </a:xfrm>
          <a:prstGeom prst="wedgeEllipseCallout">
            <a:avLst>
              <a:gd name="adj1" fmla="val -93862"/>
              <a:gd name="adj2" fmla="val -5550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D922083-867E-4021-84EB-FCB403C53FA6}"/>
              </a:ext>
            </a:extLst>
          </p:cNvPr>
          <p:cNvSpPr txBox="1"/>
          <p:nvPr/>
        </p:nvSpPr>
        <p:spPr>
          <a:xfrm>
            <a:off x="6930998" y="4518213"/>
            <a:ext cx="3865069" cy="1477328"/>
          </a:xfrm>
          <a:prstGeom prst="rect">
            <a:avLst/>
          </a:prstGeom>
          <a:noFill/>
        </p:spPr>
        <p:txBody>
          <a:bodyPr wrap="square" rtlCol="0">
            <a:spAutoFit/>
          </a:bodyPr>
          <a:lstStyle/>
          <a:p>
            <a:r>
              <a:rPr lang="en-GB" dirty="0"/>
              <a:t>The command word here is ‘Define’ – give the exact meaning of. Do not use examples here as that is asked for in the next part of the question: (b).</a:t>
            </a:r>
          </a:p>
        </p:txBody>
      </p:sp>
      <p:pic>
        <p:nvPicPr>
          <p:cNvPr id="6" name="Audio 5">
            <a:hlinkClick r:id="" action="ppaction://media"/>
            <a:extLst>
              <a:ext uri="{FF2B5EF4-FFF2-40B4-BE49-F238E27FC236}">
                <a16:creationId xmlns:a16="http://schemas.microsoft.com/office/drawing/2014/main" id="{C8A2E9BD-BCAB-4091-9A03-EB2735464F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84605194"/>
      </p:ext>
    </p:extLst>
  </p:cSld>
  <p:clrMapOvr>
    <a:masterClrMapping/>
  </p:clrMapOvr>
  <mc:AlternateContent xmlns:mc="http://schemas.openxmlformats.org/markup-compatibility/2006" xmlns:p14="http://schemas.microsoft.com/office/powerpoint/2010/main">
    <mc:Choice Requires="p14">
      <p:transition spd="slow" p14:dur="2000" advTm="22717"/>
    </mc:Choice>
    <mc:Fallback xmlns="">
      <p:transition spd="slow" advTm="22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 (a) AO1 mark scheme</a:t>
            </a:r>
          </a:p>
        </p:txBody>
      </p:sp>
      <p:pic>
        <p:nvPicPr>
          <p:cNvPr id="4" name="Picture 3">
            <a:extLst>
              <a:ext uri="{FF2B5EF4-FFF2-40B4-BE49-F238E27FC236}">
                <a16:creationId xmlns:a16="http://schemas.microsoft.com/office/drawing/2014/main" id="{B4F84063-6DE5-43E7-B4CA-44A89D210110}"/>
              </a:ext>
            </a:extLst>
          </p:cNvPr>
          <p:cNvPicPr>
            <a:picLocks noChangeAspect="1"/>
          </p:cNvPicPr>
          <p:nvPr/>
        </p:nvPicPr>
        <p:blipFill>
          <a:blip r:embed="rId5"/>
          <a:stretch>
            <a:fillRect/>
          </a:stretch>
        </p:blipFill>
        <p:spPr>
          <a:xfrm>
            <a:off x="340068" y="1196975"/>
            <a:ext cx="9291138" cy="4565196"/>
          </a:xfrm>
          <a:prstGeom prst="rect">
            <a:avLst/>
          </a:prstGeom>
        </p:spPr>
      </p:pic>
      <p:sp>
        <p:nvSpPr>
          <p:cNvPr id="5" name="Speech Bubble: Oval 4">
            <a:extLst>
              <a:ext uri="{FF2B5EF4-FFF2-40B4-BE49-F238E27FC236}">
                <a16:creationId xmlns:a16="http://schemas.microsoft.com/office/drawing/2014/main" id="{3458A482-F4EE-4AD0-B25C-AC0A9CB8A264}"/>
              </a:ext>
            </a:extLst>
          </p:cNvPr>
          <p:cNvSpPr/>
          <p:nvPr/>
        </p:nvSpPr>
        <p:spPr>
          <a:xfrm>
            <a:off x="8618186" y="2855988"/>
            <a:ext cx="3233746" cy="3019826"/>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91B49F8-AA8E-4839-95F7-011B245626B4}"/>
              </a:ext>
            </a:extLst>
          </p:cNvPr>
          <p:cNvSpPr txBox="1"/>
          <p:nvPr/>
        </p:nvSpPr>
        <p:spPr>
          <a:xfrm>
            <a:off x="9167052" y="3350239"/>
            <a:ext cx="2458891" cy="2031325"/>
          </a:xfrm>
          <a:prstGeom prst="rect">
            <a:avLst/>
          </a:prstGeom>
          <a:noFill/>
        </p:spPr>
        <p:txBody>
          <a:bodyPr wrap="square" rtlCol="0">
            <a:spAutoFit/>
          </a:bodyPr>
          <a:lstStyle/>
          <a:p>
            <a:r>
              <a:rPr lang="en-GB" dirty="0"/>
              <a:t>What we are looking for here is </a:t>
            </a:r>
            <a:r>
              <a:rPr lang="en-US" altLang="en-US" dirty="0"/>
              <a:t>evidence that you can demonstrate your knowledge of  physical aspects of development.</a:t>
            </a:r>
            <a:endParaRPr lang="en-GB" dirty="0"/>
          </a:p>
        </p:txBody>
      </p:sp>
      <p:pic>
        <p:nvPicPr>
          <p:cNvPr id="6" name="Audio 5">
            <a:hlinkClick r:id="" action="ppaction://media"/>
            <a:extLst>
              <a:ext uri="{FF2B5EF4-FFF2-40B4-BE49-F238E27FC236}">
                <a16:creationId xmlns:a16="http://schemas.microsoft.com/office/drawing/2014/main" id="{BD01376D-1366-4A0F-948B-89B35629E3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40559929"/>
      </p:ext>
    </p:extLst>
  </p:cSld>
  <p:clrMapOvr>
    <a:masterClrMapping/>
  </p:clrMapOvr>
  <mc:AlternateContent xmlns:mc="http://schemas.openxmlformats.org/markup-compatibility/2006" xmlns:p14="http://schemas.microsoft.com/office/powerpoint/2010/main">
    <mc:Choice Requires="p14">
      <p:transition spd="slow" p14:dur="2000" advTm="12252"/>
    </mc:Choice>
    <mc:Fallback xmlns="">
      <p:transition spd="slow" advTm="12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 (b), AO1</a:t>
            </a:r>
          </a:p>
        </p:txBody>
      </p:sp>
      <p:pic>
        <p:nvPicPr>
          <p:cNvPr id="2" name="Picture 1">
            <a:extLst>
              <a:ext uri="{FF2B5EF4-FFF2-40B4-BE49-F238E27FC236}">
                <a16:creationId xmlns:a16="http://schemas.microsoft.com/office/drawing/2014/main" id="{A8ACC944-06ED-4EEA-ADEF-89FB61D28169}"/>
              </a:ext>
            </a:extLst>
          </p:cNvPr>
          <p:cNvPicPr>
            <a:picLocks noChangeAspect="1"/>
          </p:cNvPicPr>
          <p:nvPr/>
        </p:nvPicPr>
        <p:blipFill>
          <a:blip r:embed="rId5"/>
          <a:stretch>
            <a:fillRect/>
          </a:stretch>
        </p:blipFill>
        <p:spPr>
          <a:xfrm>
            <a:off x="356438" y="1353457"/>
            <a:ext cx="9780983" cy="2884714"/>
          </a:xfrm>
          <a:prstGeom prst="rect">
            <a:avLst/>
          </a:prstGeom>
        </p:spPr>
      </p:pic>
      <p:sp>
        <p:nvSpPr>
          <p:cNvPr id="4" name="Speech Bubble: Oval 3">
            <a:extLst>
              <a:ext uri="{FF2B5EF4-FFF2-40B4-BE49-F238E27FC236}">
                <a16:creationId xmlns:a16="http://schemas.microsoft.com/office/drawing/2014/main" id="{349DCED5-780F-4986-906B-ED81FB457997}"/>
              </a:ext>
            </a:extLst>
          </p:cNvPr>
          <p:cNvSpPr/>
          <p:nvPr/>
        </p:nvSpPr>
        <p:spPr>
          <a:xfrm>
            <a:off x="7078277" y="3009966"/>
            <a:ext cx="3693458" cy="2592394"/>
          </a:xfrm>
          <a:prstGeom prst="wedgeEllipseCallout">
            <a:avLst>
              <a:gd name="adj1" fmla="val -143993"/>
              <a:gd name="adj2" fmla="val -958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09F52E6-8237-461F-B198-E74B67F149B0}"/>
              </a:ext>
            </a:extLst>
          </p:cNvPr>
          <p:cNvSpPr txBox="1"/>
          <p:nvPr/>
        </p:nvSpPr>
        <p:spPr>
          <a:xfrm>
            <a:off x="7552125" y="3429000"/>
            <a:ext cx="3219610" cy="1754326"/>
          </a:xfrm>
          <a:prstGeom prst="rect">
            <a:avLst/>
          </a:prstGeom>
          <a:noFill/>
        </p:spPr>
        <p:txBody>
          <a:bodyPr wrap="square" rtlCol="0">
            <a:spAutoFit/>
          </a:bodyPr>
          <a:lstStyle/>
          <a:p>
            <a:r>
              <a:rPr lang="en-GB" dirty="0"/>
              <a:t>This part of the question requires two examples. Make sure you read the question as two examples are being asked for but only for one type of motor skill.</a:t>
            </a:r>
          </a:p>
        </p:txBody>
      </p:sp>
      <p:pic>
        <p:nvPicPr>
          <p:cNvPr id="6" name="Audio 5">
            <a:hlinkClick r:id="" action="ppaction://media"/>
            <a:extLst>
              <a:ext uri="{FF2B5EF4-FFF2-40B4-BE49-F238E27FC236}">
                <a16:creationId xmlns:a16="http://schemas.microsoft.com/office/drawing/2014/main" id="{A8492856-100A-46EC-9B52-23B8BC4759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03500430"/>
      </p:ext>
    </p:extLst>
  </p:cSld>
  <p:clrMapOvr>
    <a:masterClrMapping/>
  </p:clrMapOvr>
  <mc:AlternateContent xmlns:mc="http://schemas.openxmlformats.org/markup-compatibility/2006" xmlns:p14="http://schemas.microsoft.com/office/powerpoint/2010/main">
    <mc:Choice Requires="p14">
      <p:transition spd="slow" p14:dur="2000" advTm="22873"/>
    </mc:Choice>
    <mc:Fallback xmlns="">
      <p:transition spd="slow" advTm="2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 (b) AO1 mark scheme</a:t>
            </a:r>
          </a:p>
        </p:txBody>
      </p:sp>
      <p:pic>
        <p:nvPicPr>
          <p:cNvPr id="2" name="Picture 1">
            <a:extLst>
              <a:ext uri="{FF2B5EF4-FFF2-40B4-BE49-F238E27FC236}">
                <a16:creationId xmlns:a16="http://schemas.microsoft.com/office/drawing/2014/main" id="{D6A2B282-3DCE-457B-9BE7-E36C2F70EF8E}"/>
              </a:ext>
            </a:extLst>
          </p:cNvPr>
          <p:cNvPicPr>
            <a:picLocks noChangeAspect="1"/>
          </p:cNvPicPr>
          <p:nvPr/>
        </p:nvPicPr>
        <p:blipFill>
          <a:blip r:embed="rId5"/>
          <a:stretch>
            <a:fillRect/>
          </a:stretch>
        </p:blipFill>
        <p:spPr>
          <a:xfrm>
            <a:off x="501432" y="1185995"/>
            <a:ext cx="8455589" cy="5216237"/>
          </a:xfrm>
          <a:prstGeom prst="rect">
            <a:avLst/>
          </a:prstGeom>
        </p:spPr>
      </p:pic>
      <p:sp>
        <p:nvSpPr>
          <p:cNvPr id="4" name="Speech Bubble: Oval 3">
            <a:extLst>
              <a:ext uri="{FF2B5EF4-FFF2-40B4-BE49-F238E27FC236}">
                <a16:creationId xmlns:a16="http://schemas.microsoft.com/office/drawing/2014/main" id="{5AA3708E-5668-4A92-AF7C-BF7858B6C931}"/>
              </a:ext>
            </a:extLst>
          </p:cNvPr>
          <p:cNvSpPr/>
          <p:nvPr/>
        </p:nvSpPr>
        <p:spPr>
          <a:xfrm>
            <a:off x="8635377" y="2835408"/>
            <a:ext cx="3556623" cy="2592394"/>
          </a:xfrm>
          <a:prstGeom prst="wedgeEllipseCallout">
            <a:avLst>
              <a:gd name="adj1" fmla="val -125757"/>
              <a:gd name="adj2" fmla="val -6677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302FE64-0F60-49EA-A615-D81467762847}"/>
              </a:ext>
            </a:extLst>
          </p:cNvPr>
          <p:cNvSpPr txBox="1"/>
          <p:nvPr/>
        </p:nvSpPr>
        <p:spPr>
          <a:xfrm>
            <a:off x="9159368" y="3304133"/>
            <a:ext cx="2620256" cy="1754326"/>
          </a:xfrm>
          <a:prstGeom prst="rect">
            <a:avLst/>
          </a:prstGeom>
          <a:noFill/>
        </p:spPr>
        <p:txBody>
          <a:bodyPr wrap="square" rtlCol="0">
            <a:spAutoFit/>
          </a:bodyPr>
          <a:lstStyle/>
          <a:p>
            <a:r>
              <a:rPr lang="en-GB" dirty="0"/>
              <a:t>What we are looking for here is </a:t>
            </a:r>
            <a:r>
              <a:rPr lang="en-US" altLang="en-US" dirty="0"/>
              <a:t>evidence that you can demonstrate your knowledge of fine motor skills in childhood.</a:t>
            </a:r>
            <a:endParaRPr lang="en-GB" dirty="0"/>
          </a:p>
        </p:txBody>
      </p:sp>
      <p:pic>
        <p:nvPicPr>
          <p:cNvPr id="6" name="Audio 5">
            <a:hlinkClick r:id="" action="ppaction://media"/>
            <a:extLst>
              <a:ext uri="{FF2B5EF4-FFF2-40B4-BE49-F238E27FC236}">
                <a16:creationId xmlns:a16="http://schemas.microsoft.com/office/drawing/2014/main" id="{DA927706-364E-409F-8E5B-A67D28466A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58015608"/>
      </p:ext>
    </p:extLst>
  </p:cSld>
  <p:clrMapOvr>
    <a:masterClrMapping/>
  </p:clrMapOvr>
  <mc:AlternateContent xmlns:mc="http://schemas.openxmlformats.org/markup-compatibility/2006" xmlns:p14="http://schemas.microsoft.com/office/powerpoint/2010/main">
    <mc:Choice Requires="p14">
      <p:transition spd="slow" p14:dur="2000" advTm="11959"/>
    </mc:Choice>
    <mc:Fallback xmlns="">
      <p:transition spd="slow" advTm="11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 (c), AO2</a:t>
            </a:r>
          </a:p>
        </p:txBody>
      </p:sp>
      <p:pic>
        <p:nvPicPr>
          <p:cNvPr id="4" name="Picture 3">
            <a:extLst>
              <a:ext uri="{FF2B5EF4-FFF2-40B4-BE49-F238E27FC236}">
                <a16:creationId xmlns:a16="http://schemas.microsoft.com/office/drawing/2014/main" id="{550265C2-D0C3-4F8F-B31F-23E99705E44C}"/>
              </a:ext>
            </a:extLst>
          </p:cNvPr>
          <p:cNvPicPr>
            <a:picLocks noChangeAspect="1"/>
          </p:cNvPicPr>
          <p:nvPr/>
        </p:nvPicPr>
        <p:blipFill>
          <a:blip r:embed="rId5"/>
          <a:stretch>
            <a:fillRect/>
          </a:stretch>
        </p:blipFill>
        <p:spPr>
          <a:xfrm>
            <a:off x="356439" y="1418544"/>
            <a:ext cx="9703793" cy="3153456"/>
          </a:xfrm>
          <a:prstGeom prst="rect">
            <a:avLst/>
          </a:prstGeom>
        </p:spPr>
      </p:pic>
      <p:sp>
        <p:nvSpPr>
          <p:cNvPr id="5" name="Speech Bubble: Oval 4">
            <a:extLst>
              <a:ext uri="{FF2B5EF4-FFF2-40B4-BE49-F238E27FC236}">
                <a16:creationId xmlns:a16="http://schemas.microsoft.com/office/drawing/2014/main" id="{E73C2BDE-5C84-4F63-AE02-EB4C48C78B93}"/>
              </a:ext>
            </a:extLst>
          </p:cNvPr>
          <p:cNvSpPr/>
          <p:nvPr/>
        </p:nvSpPr>
        <p:spPr>
          <a:xfrm>
            <a:off x="7476566" y="2981405"/>
            <a:ext cx="4431126" cy="3242662"/>
          </a:xfrm>
          <a:prstGeom prst="wedgeEllipseCallout">
            <a:avLst>
              <a:gd name="adj1" fmla="val -168632"/>
              <a:gd name="adj2" fmla="val -622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EDA3EFAC-97FA-4164-A2A7-0BB296975AED}"/>
              </a:ext>
            </a:extLst>
          </p:cNvPr>
          <p:cNvSpPr txBox="1"/>
          <p:nvPr/>
        </p:nvSpPr>
        <p:spPr>
          <a:xfrm>
            <a:off x="7937607" y="3611496"/>
            <a:ext cx="3619180" cy="2862322"/>
          </a:xfrm>
          <a:prstGeom prst="rect">
            <a:avLst/>
          </a:prstGeom>
          <a:noFill/>
        </p:spPr>
        <p:txBody>
          <a:bodyPr wrap="square" rtlCol="0">
            <a:spAutoFit/>
          </a:bodyPr>
          <a:lstStyle/>
          <a:p>
            <a:r>
              <a:rPr lang="en-GB" dirty="0"/>
              <a:t>Command word here is ‘Describe’ – provide characteristics/main features or a brief account. </a:t>
            </a:r>
          </a:p>
          <a:p>
            <a:endParaRPr lang="en-GB" dirty="0"/>
          </a:p>
          <a:p>
            <a:r>
              <a:rPr lang="en-GB" dirty="0"/>
              <a:t>Read the statement carefully, then the question. Underline key words to help you.</a:t>
            </a:r>
          </a:p>
          <a:p>
            <a:endParaRPr lang="en-GB" dirty="0"/>
          </a:p>
          <a:p>
            <a:endParaRPr lang="en-GB" dirty="0"/>
          </a:p>
          <a:p>
            <a:endParaRPr lang="en-GB" dirty="0"/>
          </a:p>
        </p:txBody>
      </p:sp>
      <p:pic>
        <p:nvPicPr>
          <p:cNvPr id="6" name="Audio 5">
            <a:hlinkClick r:id="" action="ppaction://media"/>
            <a:extLst>
              <a:ext uri="{FF2B5EF4-FFF2-40B4-BE49-F238E27FC236}">
                <a16:creationId xmlns:a16="http://schemas.microsoft.com/office/drawing/2014/main" id="{05CCD3F6-EB82-4D40-AF14-5FC5A688B3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08139581"/>
      </p:ext>
    </p:extLst>
  </p:cSld>
  <p:clrMapOvr>
    <a:masterClrMapping/>
  </p:clrMapOvr>
  <mc:AlternateContent xmlns:mc="http://schemas.openxmlformats.org/markup-compatibility/2006" xmlns:p14="http://schemas.microsoft.com/office/powerpoint/2010/main">
    <mc:Choice Requires="p14">
      <p:transition spd="slow" p14:dur="2000" advTm="26647"/>
    </mc:Choice>
    <mc:Fallback xmlns="">
      <p:transition spd="slow" advTm="26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 (c) AO2 mark scheme</a:t>
            </a:r>
          </a:p>
        </p:txBody>
      </p:sp>
      <p:pic>
        <p:nvPicPr>
          <p:cNvPr id="5" name="Picture 4">
            <a:extLst>
              <a:ext uri="{FF2B5EF4-FFF2-40B4-BE49-F238E27FC236}">
                <a16:creationId xmlns:a16="http://schemas.microsoft.com/office/drawing/2014/main" id="{8E8F6811-90B8-4CEC-88BE-707A0DE0E86A}"/>
              </a:ext>
            </a:extLst>
          </p:cNvPr>
          <p:cNvPicPr>
            <a:picLocks noChangeAspect="1"/>
          </p:cNvPicPr>
          <p:nvPr/>
        </p:nvPicPr>
        <p:blipFill>
          <a:blip r:embed="rId5"/>
          <a:stretch>
            <a:fillRect/>
          </a:stretch>
        </p:blipFill>
        <p:spPr>
          <a:xfrm>
            <a:off x="340068" y="1155019"/>
            <a:ext cx="6423018" cy="5441724"/>
          </a:xfrm>
          <a:prstGeom prst="rect">
            <a:avLst/>
          </a:prstGeom>
        </p:spPr>
      </p:pic>
      <p:sp>
        <p:nvSpPr>
          <p:cNvPr id="4" name="Speech Bubble: Oval 3">
            <a:extLst>
              <a:ext uri="{FF2B5EF4-FFF2-40B4-BE49-F238E27FC236}">
                <a16:creationId xmlns:a16="http://schemas.microsoft.com/office/drawing/2014/main" id="{A53B11A8-5E92-4688-BF5D-D7D7CA949A88}"/>
              </a:ext>
            </a:extLst>
          </p:cNvPr>
          <p:cNvSpPr/>
          <p:nvPr/>
        </p:nvSpPr>
        <p:spPr>
          <a:xfrm>
            <a:off x="8412540" y="2428154"/>
            <a:ext cx="3556623" cy="2592394"/>
          </a:xfrm>
          <a:prstGeom prst="wedgeEllipseCallout">
            <a:avLst>
              <a:gd name="adj1" fmla="val -145633"/>
              <a:gd name="adj2" fmla="val -223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F430B00-8EFF-48AC-A5E4-3693AC0ED151}"/>
              </a:ext>
            </a:extLst>
          </p:cNvPr>
          <p:cNvSpPr txBox="1"/>
          <p:nvPr/>
        </p:nvSpPr>
        <p:spPr>
          <a:xfrm>
            <a:off x="8928848" y="2850776"/>
            <a:ext cx="2650992" cy="1754326"/>
          </a:xfrm>
          <a:prstGeom prst="rect">
            <a:avLst/>
          </a:prstGeom>
          <a:noFill/>
        </p:spPr>
        <p:txBody>
          <a:bodyPr wrap="square" rtlCol="0">
            <a:spAutoFit/>
          </a:bodyPr>
          <a:lstStyle/>
          <a:p>
            <a:r>
              <a:rPr lang="en-GB" dirty="0"/>
              <a:t>What we are looking for here is </a:t>
            </a:r>
            <a:r>
              <a:rPr lang="en-US" altLang="en-US" dirty="0"/>
              <a:t>evidence that you can demonstrate your knowledge of physical development in childhood.</a:t>
            </a:r>
            <a:endParaRPr lang="en-GB" dirty="0"/>
          </a:p>
        </p:txBody>
      </p:sp>
      <p:pic>
        <p:nvPicPr>
          <p:cNvPr id="6" name="Audio 5">
            <a:hlinkClick r:id="" action="ppaction://media"/>
            <a:extLst>
              <a:ext uri="{FF2B5EF4-FFF2-40B4-BE49-F238E27FC236}">
                <a16:creationId xmlns:a16="http://schemas.microsoft.com/office/drawing/2014/main" id="{0635AF78-3740-4731-8CBC-5D06447DC9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84805193"/>
      </p:ext>
    </p:extLst>
  </p:cSld>
  <p:clrMapOvr>
    <a:masterClrMapping/>
  </p:clrMapOvr>
  <mc:AlternateContent xmlns:mc="http://schemas.openxmlformats.org/markup-compatibility/2006" xmlns:p14="http://schemas.microsoft.com/office/powerpoint/2010/main">
    <mc:Choice Requires="p14">
      <p:transition spd="slow" p14:dur="2000" advTm="11697"/>
    </mc:Choice>
    <mc:Fallback xmlns="">
      <p:transition spd="slow" advTm="1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3?</a:t>
            </a:r>
          </a:p>
        </p:txBody>
      </p:sp>
      <p:sp>
        <p:nvSpPr>
          <p:cNvPr id="2" name="Rectangle 1">
            <a:extLst>
              <a:ext uri="{FF2B5EF4-FFF2-40B4-BE49-F238E27FC236}">
                <a16:creationId xmlns:a16="http://schemas.microsoft.com/office/drawing/2014/main" id="{02EB28CB-089E-427D-87C3-520DAEF1B9E2}"/>
              </a:ext>
            </a:extLst>
          </p:cNvPr>
          <p:cNvSpPr/>
          <p:nvPr/>
        </p:nvSpPr>
        <p:spPr>
          <a:xfrm>
            <a:off x="335176" y="1428287"/>
            <a:ext cx="11399624" cy="3970318"/>
          </a:xfrm>
          <a:prstGeom prst="rect">
            <a:avLst/>
          </a:prstGeom>
        </p:spPr>
        <p:txBody>
          <a:bodyPr wrap="square">
            <a:spAutoFit/>
          </a:bodyPr>
          <a:lstStyle/>
          <a:p>
            <a:pPr>
              <a:spcBef>
                <a:spcPts val="0"/>
              </a:spcBef>
              <a:spcAft>
                <a:spcPts val="0"/>
              </a:spcAft>
            </a:pPr>
            <a:r>
              <a:rPr lang="en-US" dirty="0">
                <a:ea typeface="Cambria" panose="02040503050406030204" pitchFamily="18" charset="0"/>
                <a:cs typeface="Cambria" panose="02040503050406030204" pitchFamily="18" charset="0"/>
              </a:rPr>
              <a:t>Question </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Skills being tested:</a:t>
            </a:r>
          </a:p>
          <a:p>
            <a:pPr>
              <a:spcBef>
                <a:spcPts val="0"/>
              </a:spcBef>
              <a:spcAft>
                <a:spcPts val="0"/>
              </a:spcAft>
            </a:pPr>
            <a:r>
              <a:rPr lang="en-US" dirty="0">
                <a:ea typeface="Cambria" panose="02040503050406030204" pitchFamily="18" charset="0"/>
                <a:cs typeface="Cambria" panose="02040503050406030204" pitchFamily="18" charset="0"/>
              </a:rPr>
              <a:t>AO1 – demonstrate knowledge and understanding</a:t>
            </a:r>
          </a:p>
          <a:p>
            <a:pPr>
              <a:spcBef>
                <a:spcPts val="0"/>
              </a:spcBef>
              <a:spcAft>
                <a:spcPts val="0"/>
              </a:spcAft>
            </a:pPr>
            <a:r>
              <a:rPr lang="en-US" dirty="0">
                <a:ea typeface="Cambria" panose="02040503050406030204" pitchFamily="18" charset="0"/>
                <a:cs typeface="Cambria" panose="02040503050406030204" pitchFamily="18" charset="0"/>
              </a:rPr>
              <a:t>AO2 – apply knowledge and understanding of health and social care principles and contexts</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3 (a) and (b).</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Highlight key words/command verbs.</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The number of lines available indicates the length of the required response.</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Part (b) requires some extended writing and is a high tariff question; therefore, you will need to plan your answer.</a:t>
            </a:r>
          </a:p>
        </p:txBody>
      </p:sp>
      <p:pic>
        <p:nvPicPr>
          <p:cNvPr id="5" name="Audio 4">
            <a:hlinkClick r:id="" action="ppaction://media"/>
            <a:extLst>
              <a:ext uri="{FF2B5EF4-FFF2-40B4-BE49-F238E27FC236}">
                <a16:creationId xmlns:a16="http://schemas.microsoft.com/office/drawing/2014/main" id="{798DA68B-989E-4F6E-93BA-4ADA13425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29512867"/>
      </p:ext>
    </p:extLst>
  </p:cSld>
  <p:clrMapOvr>
    <a:masterClrMapping/>
  </p:clrMapOvr>
  <mc:AlternateContent xmlns:mc="http://schemas.openxmlformats.org/markup-compatibility/2006" xmlns:p14="http://schemas.microsoft.com/office/powerpoint/2010/main">
    <mc:Choice Requires="p14">
      <p:transition spd="slow" p14:dur="2000" advTm="38513"/>
    </mc:Choice>
    <mc:Fallback xmlns="">
      <p:transition spd="slow" advTm="38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3 (a), AO1</a:t>
            </a:r>
          </a:p>
        </p:txBody>
      </p:sp>
      <p:pic>
        <p:nvPicPr>
          <p:cNvPr id="2" name="Picture 1">
            <a:extLst>
              <a:ext uri="{FF2B5EF4-FFF2-40B4-BE49-F238E27FC236}">
                <a16:creationId xmlns:a16="http://schemas.microsoft.com/office/drawing/2014/main" id="{953697DD-F185-4152-8E00-0741CA556750}"/>
              </a:ext>
            </a:extLst>
          </p:cNvPr>
          <p:cNvPicPr>
            <a:picLocks noChangeAspect="1"/>
          </p:cNvPicPr>
          <p:nvPr/>
        </p:nvPicPr>
        <p:blipFill>
          <a:blip r:embed="rId5"/>
          <a:stretch>
            <a:fillRect/>
          </a:stretch>
        </p:blipFill>
        <p:spPr>
          <a:xfrm>
            <a:off x="356438" y="1332366"/>
            <a:ext cx="9926151" cy="3239634"/>
          </a:xfrm>
          <a:prstGeom prst="rect">
            <a:avLst/>
          </a:prstGeom>
        </p:spPr>
      </p:pic>
      <p:sp>
        <p:nvSpPr>
          <p:cNvPr id="4" name="Speech Bubble: Oval 3">
            <a:extLst>
              <a:ext uri="{FF2B5EF4-FFF2-40B4-BE49-F238E27FC236}">
                <a16:creationId xmlns:a16="http://schemas.microsoft.com/office/drawing/2014/main" id="{C074D22D-9476-462A-9241-ADF26A532724}"/>
              </a:ext>
            </a:extLst>
          </p:cNvPr>
          <p:cNvSpPr/>
          <p:nvPr/>
        </p:nvSpPr>
        <p:spPr>
          <a:xfrm>
            <a:off x="7983712" y="2933240"/>
            <a:ext cx="3777512" cy="1999910"/>
          </a:xfrm>
          <a:prstGeom prst="wedgeEllipseCallout">
            <a:avLst>
              <a:gd name="adj1" fmla="val -167886"/>
              <a:gd name="adj2" fmla="val -6884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9F00499-7DDA-4F15-AE47-54BCBFD5E977}"/>
              </a:ext>
            </a:extLst>
          </p:cNvPr>
          <p:cNvSpPr txBox="1"/>
          <p:nvPr/>
        </p:nvSpPr>
        <p:spPr>
          <a:xfrm>
            <a:off x="8736746" y="3429000"/>
            <a:ext cx="2504995" cy="923330"/>
          </a:xfrm>
          <a:prstGeom prst="rect">
            <a:avLst/>
          </a:prstGeom>
          <a:noFill/>
        </p:spPr>
        <p:txBody>
          <a:bodyPr wrap="square" rtlCol="0">
            <a:spAutoFit/>
          </a:bodyPr>
          <a:lstStyle/>
          <a:p>
            <a:r>
              <a:rPr lang="en-GB" dirty="0"/>
              <a:t>The command word here is ‘Define’ – give the exact meaning of.</a:t>
            </a:r>
          </a:p>
        </p:txBody>
      </p:sp>
      <p:pic>
        <p:nvPicPr>
          <p:cNvPr id="5" name="Audio 4">
            <a:hlinkClick r:id="" action="ppaction://media"/>
            <a:extLst>
              <a:ext uri="{FF2B5EF4-FFF2-40B4-BE49-F238E27FC236}">
                <a16:creationId xmlns:a16="http://schemas.microsoft.com/office/drawing/2014/main" id="{C1707412-802D-4D07-A4BF-D43909360C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150241763"/>
      </p:ext>
    </p:extLst>
  </p:cSld>
  <p:clrMapOvr>
    <a:masterClrMapping/>
  </p:clrMapOvr>
  <mc:AlternateContent xmlns:mc="http://schemas.openxmlformats.org/markup-compatibility/2006" xmlns:p14="http://schemas.microsoft.com/office/powerpoint/2010/main">
    <mc:Choice Requires="p14">
      <p:transition spd="slow" p14:dur="2000" advTm="23143"/>
    </mc:Choice>
    <mc:Fallback xmlns="">
      <p:transition spd="slow" advTm="2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3 (a) AO1 mark scheme</a:t>
            </a:r>
          </a:p>
        </p:txBody>
      </p:sp>
      <p:pic>
        <p:nvPicPr>
          <p:cNvPr id="2" name="Picture 1">
            <a:extLst>
              <a:ext uri="{FF2B5EF4-FFF2-40B4-BE49-F238E27FC236}">
                <a16:creationId xmlns:a16="http://schemas.microsoft.com/office/drawing/2014/main" id="{BDFE4974-FF52-4480-A9C3-F04138F9F89D}"/>
              </a:ext>
            </a:extLst>
          </p:cNvPr>
          <p:cNvPicPr>
            <a:picLocks noChangeAspect="1"/>
          </p:cNvPicPr>
          <p:nvPr/>
        </p:nvPicPr>
        <p:blipFill>
          <a:blip r:embed="rId5"/>
          <a:stretch>
            <a:fillRect/>
          </a:stretch>
        </p:blipFill>
        <p:spPr>
          <a:xfrm>
            <a:off x="340068" y="1168628"/>
            <a:ext cx="6943725" cy="5362575"/>
          </a:xfrm>
          <a:prstGeom prst="rect">
            <a:avLst/>
          </a:prstGeom>
        </p:spPr>
      </p:pic>
      <p:sp>
        <p:nvSpPr>
          <p:cNvPr id="4" name="Speech Bubble: Oval 3">
            <a:extLst>
              <a:ext uri="{FF2B5EF4-FFF2-40B4-BE49-F238E27FC236}">
                <a16:creationId xmlns:a16="http://schemas.microsoft.com/office/drawing/2014/main" id="{36704544-2AB4-42F9-98D2-A707D20EBEC2}"/>
              </a:ext>
            </a:extLst>
          </p:cNvPr>
          <p:cNvSpPr/>
          <p:nvPr/>
        </p:nvSpPr>
        <p:spPr>
          <a:xfrm>
            <a:off x="8360769" y="2912247"/>
            <a:ext cx="3556623" cy="3766060"/>
          </a:xfrm>
          <a:prstGeom prst="wedgeEllipseCallout">
            <a:avLst>
              <a:gd name="adj1" fmla="val -134183"/>
              <a:gd name="adj2" fmla="val -421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689B0DE-A0D9-43DE-977C-F1DA7A0662C6}"/>
              </a:ext>
            </a:extLst>
          </p:cNvPr>
          <p:cNvSpPr txBox="1"/>
          <p:nvPr/>
        </p:nvSpPr>
        <p:spPr>
          <a:xfrm>
            <a:off x="8859692" y="3603812"/>
            <a:ext cx="2720148" cy="2585323"/>
          </a:xfrm>
          <a:prstGeom prst="rect">
            <a:avLst/>
          </a:prstGeom>
          <a:noFill/>
        </p:spPr>
        <p:txBody>
          <a:bodyPr wrap="square" rtlCol="0">
            <a:spAutoFit/>
          </a:bodyPr>
          <a:lstStyle/>
          <a:p>
            <a:r>
              <a:rPr lang="en-GB" dirty="0"/>
              <a:t>What we are looking for here is </a:t>
            </a:r>
            <a:r>
              <a:rPr lang="en-US" altLang="en-US" dirty="0"/>
              <a:t>evidence that you can demonstrate your knowledge and understanding of the term self-esteem. You will have learnt this as part of the topic on self-concept.</a:t>
            </a:r>
            <a:endParaRPr lang="en-GB" dirty="0"/>
          </a:p>
        </p:txBody>
      </p:sp>
      <p:pic>
        <p:nvPicPr>
          <p:cNvPr id="6" name="Audio 5">
            <a:hlinkClick r:id="" action="ppaction://media"/>
            <a:extLst>
              <a:ext uri="{FF2B5EF4-FFF2-40B4-BE49-F238E27FC236}">
                <a16:creationId xmlns:a16="http://schemas.microsoft.com/office/drawing/2014/main" id="{60127177-4918-493A-9A2A-9E510DAD5C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927265977"/>
      </p:ext>
    </p:extLst>
  </p:cSld>
  <p:clrMapOvr>
    <a:masterClrMapping/>
  </p:clrMapOvr>
  <mc:AlternateContent xmlns:mc="http://schemas.openxmlformats.org/markup-compatibility/2006" xmlns:p14="http://schemas.microsoft.com/office/powerpoint/2010/main">
    <mc:Choice Requires="p14">
      <p:transition spd="slow" p14:dur="2000" advTm="14378"/>
    </mc:Choice>
    <mc:Fallback xmlns="">
      <p:transition spd="slow" advTm="1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3 (b), AO2</a:t>
            </a:r>
          </a:p>
        </p:txBody>
      </p:sp>
      <p:pic>
        <p:nvPicPr>
          <p:cNvPr id="4" name="Picture 3">
            <a:extLst>
              <a:ext uri="{FF2B5EF4-FFF2-40B4-BE49-F238E27FC236}">
                <a16:creationId xmlns:a16="http://schemas.microsoft.com/office/drawing/2014/main" id="{601E48E0-C097-47A0-AA89-D94C779945B0}"/>
              </a:ext>
            </a:extLst>
          </p:cNvPr>
          <p:cNvPicPr>
            <a:picLocks noChangeAspect="1"/>
          </p:cNvPicPr>
          <p:nvPr/>
        </p:nvPicPr>
        <p:blipFill>
          <a:blip r:embed="rId5"/>
          <a:stretch>
            <a:fillRect/>
          </a:stretch>
        </p:blipFill>
        <p:spPr>
          <a:xfrm>
            <a:off x="356439" y="1079989"/>
            <a:ext cx="7907565" cy="5611820"/>
          </a:xfrm>
          <a:prstGeom prst="rect">
            <a:avLst/>
          </a:prstGeom>
        </p:spPr>
      </p:pic>
      <p:sp>
        <p:nvSpPr>
          <p:cNvPr id="5" name="Speech Bubble: Oval 4">
            <a:extLst>
              <a:ext uri="{FF2B5EF4-FFF2-40B4-BE49-F238E27FC236}">
                <a16:creationId xmlns:a16="http://schemas.microsoft.com/office/drawing/2014/main" id="{C0B0BECE-B855-48B5-BD6D-7E38298A0EA5}"/>
              </a:ext>
            </a:extLst>
          </p:cNvPr>
          <p:cNvSpPr/>
          <p:nvPr/>
        </p:nvSpPr>
        <p:spPr>
          <a:xfrm>
            <a:off x="6938614" y="2504995"/>
            <a:ext cx="4579752" cy="3826649"/>
          </a:xfrm>
          <a:prstGeom prst="wedgeEllipseCallout">
            <a:avLst>
              <a:gd name="adj1" fmla="val -126862"/>
              <a:gd name="adj2" fmla="val -6894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E24741D-F028-40BB-9E31-917E5CA36693}"/>
              </a:ext>
            </a:extLst>
          </p:cNvPr>
          <p:cNvSpPr txBox="1"/>
          <p:nvPr/>
        </p:nvSpPr>
        <p:spPr>
          <a:xfrm>
            <a:off x="7484249" y="3081297"/>
            <a:ext cx="3665284" cy="2308324"/>
          </a:xfrm>
          <a:prstGeom prst="rect">
            <a:avLst/>
          </a:prstGeom>
          <a:noFill/>
        </p:spPr>
        <p:txBody>
          <a:bodyPr wrap="square" rtlCol="0">
            <a:spAutoFit/>
          </a:bodyPr>
          <a:lstStyle/>
          <a:p>
            <a:endParaRPr lang="en-GB" dirty="0"/>
          </a:p>
          <a:p>
            <a:r>
              <a:rPr lang="en-US" altLang="en-US" dirty="0">
                <a:latin typeface="Arial" panose="020B0604020202020204" pitchFamily="34" charset="0"/>
              </a:rPr>
              <a:t>This question has multiple lines. The command word is ‘explain’ so extended writing is now needed. </a:t>
            </a:r>
          </a:p>
          <a:p>
            <a:endParaRPr lang="en-GB" dirty="0"/>
          </a:p>
          <a:p>
            <a:r>
              <a:rPr lang="en-GB" dirty="0"/>
              <a:t>Explain – provide details and reasons why and how something is the way it is.</a:t>
            </a:r>
          </a:p>
        </p:txBody>
      </p:sp>
      <p:sp>
        <p:nvSpPr>
          <p:cNvPr id="6" name="Speech Bubble: Oval 5">
            <a:extLst>
              <a:ext uri="{FF2B5EF4-FFF2-40B4-BE49-F238E27FC236}">
                <a16:creationId xmlns:a16="http://schemas.microsoft.com/office/drawing/2014/main" id="{9EC4F31E-C56F-4511-BD18-611FB2438801}"/>
              </a:ext>
            </a:extLst>
          </p:cNvPr>
          <p:cNvSpPr/>
          <p:nvPr/>
        </p:nvSpPr>
        <p:spPr>
          <a:xfrm>
            <a:off x="517159" y="3530840"/>
            <a:ext cx="5004729" cy="1960621"/>
          </a:xfrm>
          <a:prstGeom prst="wedgeEllipseCallout">
            <a:avLst>
              <a:gd name="adj1" fmla="val -22072"/>
              <a:gd name="adj2" fmla="val -1498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F454F63-ABB4-487F-BABA-73F7ADA60089}"/>
              </a:ext>
            </a:extLst>
          </p:cNvPr>
          <p:cNvSpPr txBox="1"/>
          <p:nvPr/>
        </p:nvSpPr>
        <p:spPr>
          <a:xfrm>
            <a:off x="1352390" y="4049486"/>
            <a:ext cx="3165822" cy="923330"/>
          </a:xfrm>
          <a:prstGeom prst="rect">
            <a:avLst/>
          </a:prstGeom>
          <a:noFill/>
        </p:spPr>
        <p:txBody>
          <a:bodyPr wrap="square" rtlCol="0">
            <a:spAutoFit/>
          </a:bodyPr>
          <a:lstStyle/>
          <a:p>
            <a:r>
              <a:rPr lang="en-GB" dirty="0"/>
              <a:t>You will need to refer to both social and emotional development in your answer.</a:t>
            </a:r>
          </a:p>
        </p:txBody>
      </p:sp>
      <p:pic>
        <p:nvPicPr>
          <p:cNvPr id="8" name="Audio 7">
            <a:hlinkClick r:id="" action="ppaction://media"/>
            <a:extLst>
              <a:ext uri="{FF2B5EF4-FFF2-40B4-BE49-F238E27FC236}">
                <a16:creationId xmlns:a16="http://schemas.microsoft.com/office/drawing/2014/main" id="{CD71B7F1-4D74-46A7-A4EA-DAC7B337EB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40422110"/>
      </p:ext>
    </p:extLst>
  </p:cSld>
  <p:clrMapOvr>
    <a:masterClrMapping/>
  </p:clrMapOvr>
  <mc:AlternateContent xmlns:mc="http://schemas.openxmlformats.org/markup-compatibility/2006" xmlns:p14="http://schemas.microsoft.com/office/powerpoint/2010/main">
    <mc:Choice Requires="p14">
      <p:transition spd="slow" p14:dur="2000" advTm="31487"/>
    </mc:Choice>
    <mc:Fallback xmlns="">
      <p:transition spd="slow" advTm="3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A964633-CF30-439D-889C-7608ED97A1DD}"/>
              </a:ext>
            </a:extLst>
          </p:cNvPr>
          <p:cNvSpPr txBox="1">
            <a:spLocks/>
          </p:cNvSpPr>
          <p:nvPr/>
        </p:nvSpPr>
        <p:spPr>
          <a:xfrm>
            <a:off x="345204" y="1353261"/>
            <a:ext cx="11092053" cy="2783310"/>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copy of the exam paper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pen, pencil, ruler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highlighter/at least three different coloured highlighters</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watch</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Post-It notes</a:t>
            </a:r>
            <a:endParaRPr lang="en-GB" sz="2800" dirty="0">
              <a:latin typeface="+mn-lt"/>
              <a:ea typeface="Cambria" panose="02040503050406030204" pitchFamily="18" charset="0"/>
              <a:cs typeface="Cambria" panose="02040503050406030204" pitchFamily="18" charset="0"/>
            </a:endParaRPr>
          </a:p>
        </p:txBody>
      </p:sp>
      <p:sp>
        <p:nvSpPr>
          <p:cNvPr id="3" name="Title 1">
            <a:extLst>
              <a:ext uri="{FF2B5EF4-FFF2-40B4-BE49-F238E27FC236}">
                <a16:creationId xmlns:a16="http://schemas.microsoft.com/office/drawing/2014/main" id="{47EDCDE5-198E-4AD7-95CD-995F1060265F}"/>
              </a:ext>
            </a:extLst>
          </p:cNvPr>
          <p:cNvSpPr txBox="1">
            <a:spLocks/>
          </p:cNvSpPr>
          <p:nvPr/>
        </p:nvSpPr>
        <p:spPr>
          <a:xfrm>
            <a:off x="345204" y="306005"/>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you should have in front of you:</a:t>
            </a:r>
          </a:p>
        </p:txBody>
      </p:sp>
      <p:pic>
        <p:nvPicPr>
          <p:cNvPr id="6" name="Audio 5">
            <a:hlinkClick r:id="" action="ppaction://media"/>
            <a:extLst>
              <a:ext uri="{FF2B5EF4-FFF2-40B4-BE49-F238E27FC236}">
                <a16:creationId xmlns:a16="http://schemas.microsoft.com/office/drawing/2014/main" id="{30483F8F-E270-48D6-84C6-6DF73C72BA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43731452"/>
      </p:ext>
    </p:extLst>
  </p:cSld>
  <p:clrMapOvr>
    <a:masterClrMapping/>
  </p:clrMapOvr>
  <mc:AlternateContent xmlns:mc="http://schemas.openxmlformats.org/markup-compatibility/2006" xmlns:p14="http://schemas.microsoft.com/office/powerpoint/2010/main">
    <mc:Choice Requires="p14">
      <p:transition spd="slow" p14:dur="2000" advTm="19890"/>
    </mc:Choice>
    <mc:Fallback xmlns="">
      <p:transition spd="slow" advTm="19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childTnLst>
                          </p:cTn>
                        </p:par>
                        <p:par>
                          <p:cTn id="11" fill="hold">
                            <p:stCondLst>
                              <p:cond delay="2001"/>
                            </p:stCondLst>
                            <p:childTnLst>
                              <p:par>
                                <p:cTn id="12" presetID="10" presetClass="entr" presetSubtype="0"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childTnLst>
                                </p:cTn>
                              </p:par>
                            </p:childTnLst>
                          </p:cTn>
                        </p:par>
                        <p:par>
                          <p:cTn id="15" fill="hold">
                            <p:stCondLst>
                              <p:cond delay="4001"/>
                            </p:stCondLst>
                            <p:childTnLst>
                              <p:par>
                                <p:cTn id="16" presetID="10" presetClass="entr" presetSubtype="0"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2000"/>
                                        <p:tgtEl>
                                          <p:spTgt spid="2">
                                            <p:txEl>
                                              <p:pRg st="2" end="2"/>
                                            </p:txEl>
                                          </p:spTgt>
                                        </p:tgtEl>
                                      </p:cBhvr>
                                    </p:animEffect>
                                  </p:childTnLst>
                                </p:cTn>
                              </p:par>
                            </p:childTnLst>
                          </p:cTn>
                        </p:par>
                        <p:par>
                          <p:cTn id="19" fill="hold">
                            <p:stCondLst>
                              <p:cond delay="6001"/>
                            </p:stCondLst>
                            <p:childTnLst>
                              <p:par>
                                <p:cTn id="20" presetID="10" presetClass="entr" presetSubtype="0"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par>
                          <p:cTn id="23" fill="hold">
                            <p:stCondLst>
                              <p:cond delay="8001"/>
                            </p:stCondLst>
                            <p:childTnLst>
                              <p:par>
                                <p:cTn id="24" presetID="10" presetClass="entr" presetSubtype="0" fill="hold" grpId="0"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3 (b) AO2 mark scheme</a:t>
            </a:r>
          </a:p>
        </p:txBody>
      </p:sp>
      <p:pic>
        <p:nvPicPr>
          <p:cNvPr id="4" name="Picture 3">
            <a:extLst>
              <a:ext uri="{FF2B5EF4-FFF2-40B4-BE49-F238E27FC236}">
                <a16:creationId xmlns:a16="http://schemas.microsoft.com/office/drawing/2014/main" id="{12DB9CE7-6229-4B12-A292-9384CFEBAE45}"/>
              </a:ext>
            </a:extLst>
          </p:cNvPr>
          <p:cNvPicPr>
            <a:picLocks noChangeAspect="1"/>
          </p:cNvPicPr>
          <p:nvPr/>
        </p:nvPicPr>
        <p:blipFill>
          <a:blip r:embed="rId5"/>
          <a:stretch>
            <a:fillRect/>
          </a:stretch>
        </p:blipFill>
        <p:spPr>
          <a:xfrm>
            <a:off x="340069" y="1101499"/>
            <a:ext cx="4470136" cy="4704216"/>
          </a:xfrm>
          <a:prstGeom prst="rect">
            <a:avLst/>
          </a:prstGeom>
        </p:spPr>
      </p:pic>
      <p:pic>
        <p:nvPicPr>
          <p:cNvPr id="5" name="Picture 4">
            <a:extLst>
              <a:ext uri="{FF2B5EF4-FFF2-40B4-BE49-F238E27FC236}">
                <a16:creationId xmlns:a16="http://schemas.microsoft.com/office/drawing/2014/main" id="{A15E00DE-6133-4FE9-9F6C-72FC07090FF6}"/>
              </a:ext>
            </a:extLst>
          </p:cNvPr>
          <p:cNvPicPr>
            <a:picLocks noChangeAspect="1"/>
          </p:cNvPicPr>
          <p:nvPr/>
        </p:nvPicPr>
        <p:blipFill>
          <a:blip r:embed="rId6"/>
          <a:stretch>
            <a:fillRect/>
          </a:stretch>
        </p:blipFill>
        <p:spPr>
          <a:xfrm>
            <a:off x="5002269" y="1095535"/>
            <a:ext cx="3633108" cy="4710180"/>
          </a:xfrm>
          <a:prstGeom prst="rect">
            <a:avLst/>
          </a:prstGeom>
        </p:spPr>
      </p:pic>
      <p:sp>
        <p:nvSpPr>
          <p:cNvPr id="6" name="Speech Bubble: Oval 5">
            <a:extLst>
              <a:ext uri="{FF2B5EF4-FFF2-40B4-BE49-F238E27FC236}">
                <a16:creationId xmlns:a16="http://schemas.microsoft.com/office/drawing/2014/main" id="{D3D96E32-5856-4D19-9B8F-EA1ABE3E3E3E}"/>
              </a:ext>
            </a:extLst>
          </p:cNvPr>
          <p:cNvSpPr/>
          <p:nvPr/>
        </p:nvSpPr>
        <p:spPr>
          <a:xfrm>
            <a:off x="8461561" y="1771452"/>
            <a:ext cx="3633108" cy="4613980"/>
          </a:xfrm>
          <a:prstGeom prst="wedgeEllipseCallout">
            <a:avLst>
              <a:gd name="adj1" fmla="val -63791"/>
              <a:gd name="adj2" fmla="val -3381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2E26F380-A6B7-49DF-83D9-613165B4F470}"/>
              </a:ext>
            </a:extLst>
          </p:cNvPr>
          <p:cNvSpPr txBox="1"/>
          <p:nvPr/>
        </p:nvSpPr>
        <p:spPr>
          <a:xfrm>
            <a:off x="8913480" y="2405103"/>
            <a:ext cx="3087540" cy="3693319"/>
          </a:xfrm>
          <a:prstGeom prst="rect">
            <a:avLst/>
          </a:prstGeom>
          <a:noFill/>
        </p:spPr>
        <p:txBody>
          <a:bodyPr wrap="square" rtlCol="0">
            <a:spAutoFit/>
          </a:bodyPr>
          <a:lstStyle/>
          <a:p>
            <a:r>
              <a:rPr lang="en-GB" dirty="0"/>
              <a:t>What we are looking for here is </a:t>
            </a:r>
            <a:r>
              <a:rPr lang="en-US" altLang="en-US" dirty="0"/>
              <a:t>evidence that you can demonstrate your knowledge and understanding of both social and emotional development and relate your answer to Carla. </a:t>
            </a:r>
            <a:r>
              <a:rPr lang="en-US" altLang="en-US" dirty="0">
                <a:latin typeface="Arial" panose="020B0604020202020204" pitchFamily="34" charset="0"/>
              </a:rPr>
              <a:t>This is a banded mark scheme – so you need to make a judgement on your response before awarding a mark.</a:t>
            </a:r>
          </a:p>
          <a:p>
            <a:endParaRPr lang="en-GB" dirty="0"/>
          </a:p>
        </p:txBody>
      </p:sp>
      <p:pic>
        <p:nvPicPr>
          <p:cNvPr id="8" name="Audio 7">
            <a:hlinkClick r:id="" action="ppaction://media"/>
            <a:extLst>
              <a:ext uri="{FF2B5EF4-FFF2-40B4-BE49-F238E27FC236}">
                <a16:creationId xmlns:a16="http://schemas.microsoft.com/office/drawing/2014/main" id="{50B13232-ED5B-4F3F-B843-8E8CDAE678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97362357"/>
      </p:ext>
    </p:extLst>
  </p:cSld>
  <p:clrMapOvr>
    <a:masterClrMapping/>
  </p:clrMapOvr>
  <mc:AlternateContent xmlns:mc="http://schemas.openxmlformats.org/markup-compatibility/2006" xmlns:p14="http://schemas.microsoft.com/office/powerpoint/2010/main">
    <mc:Choice Requires="p14">
      <p:transition spd="slow" p14:dur="2000" advTm="18385"/>
    </mc:Choice>
    <mc:Fallback xmlns="">
      <p:transition spd="slow" advTm="18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4?</a:t>
            </a:r>
          </a:p>
        </p:txBody>
      </p:sp>
      <p:sp>
        <p:nvSpPr>
          <p:cNvPr id="2" name="Rectangle 1">
            <a:extLst>
              <a:ext uri="{FF2B5EF4-FFF2-40B4-BE49-F238E27FC236}">
                <a16:creationId xmlns:a16="http://schemas.microsoft.com/office/drawing/2014/main" id="{CF40DE32-0A0A-4AE7-8C6B-9DB2FCC2DC96}"/>
              </a:ext>
            </a:extLst>
          </p:cNvPr>
          <p:cNvSpPr/>
          <p:nvPr/>
        </p:nvSpPr>
        <p:spPr>
          <a:xfrm>
            <a:off x="553250" y="1305342"/>
            <a:ext cx="10819120" cy="4247317"/>
          </a:xfrm>
          <a:prstGeom prst="rect">
            <a:avLst/>
          </a:prstGeom>
        </p:spPr>
        <p:txBody>
          <a:bodyPr wrap="square">
            <a:spAutoFit/>
          </a:bodyPr>
          <a:lstStyle/>
          <a:p>
            <a:pPr>
              <a:spcBef>
                <a:spcPts val="0"/>
              </a:spcBef>
              <a:spcAft>
                <a:spcPts val="0"/>
              </a:spcAft>
            </a:pPr>
            <a:r>
              <a:rPr lang="en-US" dirty="0">
                <a:ea typeface="Cambria" panose="02040503050406030204" pitchFamily="18" charset="0"/>
                <a:cs typeface="Cambria" panose="02040503050406030204" pitchFamily="18" charset="0"/>
              </a:rPr>
              <a:t>Question 4</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Skills being tested:</a:t>
            </a:r>
          </a:p>
          <a:p>
            <a:pPr>
              <a:spcBef>
                <a:spcPts val="0"/>
              </a:spcBef>
              <a:spcAft>
                <a:spcPts val="0"/>
              </a:spcAft>
            </a:pPr>
            <a:r>
              <a:rPr lang="en-US" dirty="0">
                <a:ea typeface="Cambria" panose="02040503050406030204" pitchFamily="18" charset="0"/>
                <a:cs typeface="Cambria" panose="02040503050406030204" pitchFamily="18" charset="0"/>
              </a:rPr>
              <a:t>AO1 – demonstrate knowledge and understanding</a:t>
            </a:r>
          </a:p>
          <a:p>
            <a:pPr>
              <a:spcBef>
                <a:spcPts val="0"/>
              </a:spcBef>
              <a:spcAft>
                <a:spcPts val="0"/>
              </a:spcAft>
            </a:pPr>
            <a:r>
              <a:rPr lang="en-US" dirty="0">
                <a:ea typeface="Cambria" panose="02040503050406030204" pitchFamily="18" charset="0"/>
                <a:cs typeface="Cambria" panose="02040503050406030204" pitchFamily="18" charset="0"/>
              </a:rPr>
              <a:t>AO2 – apply knowledge and understanding of health and social care principles and contexts</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4 (a) and (b).</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Highlight key words/command verbs.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The number of lines available indicates the length of the required response.</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Part (b) requires some extended writing and is a high tariff question; therefore, you will need to plan your answer.</a:t>
            </a:r>
          </a:p>
          <a:p>
            <a:pPr marL="342900" indent="-342900">
              <a:buFont typeface="Arial" panose="020B0604020202020204" pitchFamily="34" charset="0"/>
              <a:buChar char="•"/>
            </a:pPr>
            <a:endParaRPr lang="en-US" dirty="0">
              <a:ea typeface="Cambria" panose="02040503050406030204" pitchFamily="18" charset="0"/>
              <a:cs typeface="Cambria" panose="02040503050406030204" pitchFamily="18" charset="0"/>
            </a:endParaRPr>
          </a:p>
        </p:txBody>
      </p:sp>
      <p:pic>
        <p:nvPicPr>
          <p:cNvPr id="4" name="Audio 3">
            <a:hlinkClick r:id="" action="ppaction://media"/>
            <a:extLst>
              <a:ext uri="{FF2B5EF4-FFF2-40B4-BE49-F238E27FC236}">
                <a16:creationId xmlns:a16="http://schemas.microsoft.com/office/drawing/2014/main" id="{915B9D7E-3993-4DDF-9DFF-EFC936C309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68846566"/>
      </p:ext>
    </p:extLst>
  </p:cSld>
  <p:clrMapOvr>
    <a:masterClrMapping/>
  </p:clrMapOvr>
  <mc:AlternateContent xmlns:mc="http://schemas.openxmlformats.org/markup-compatibility/2006" xmlns:p14="http://schemas.microsoft.com/office/powerpoint/2010/main">
    <mc:Choice Requires="p14">
      <p:transition spd="slow" p14:dur="2000" advTm="38879"/>
    </mc:Choice>
    <mc:Fallback xmlns="">
      <p:transition spd="slow" advTm="38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4 (a), AO2</a:t>
            </a:r>
          </a:p>
        </p:txBody>
      </p:sp>
      <p:pic>
        <p:nvPicPr>
          <p:cNvPr id="4" name="Picture 3">
            <a:extLst>
              <a:ext uri="{FF2B5EF4-FFF2-40B4-BE49-F238E27FC236}">
                <a16:creationId xmlns:a16="http://schemas.microsoft.com/office/drawing/2014/main" id="{98DFE09B-CA4C-47C5-A274-05B915E2813B}"/>
              </a:ext>
            </a:extLst>
          </p:cNvPr>
          <p:cNvPicPr>
            <a:picLocks noChangeAspect="1"/>
          </p:cNvPicPr>
          <p:nvPr/>
        </p:nvPicPr>
        <p:blipFill>
          <a:blip r:embed="rId5"/>
          <a:stretch>
            <a:fillRect/>
          </a:stretch>
        </p:blipFill>
        <p:spPr>
          <a:xfrm>
            <a:off x="356439" y="1136690"/>
            <a:ext cx="8620125" cy="5486400"/>
          </a:xfrm>
          <a:prstGeom prst="rect">
            <a:avLst/>
          </a:prstGeom>
        </p:spPr>
      </p:pic>
      <p:sp>
        <p:nvSpPr>
          <p:cNvPr id="5" name="Speech Bubble: Oval 4">
            <a:extLst>
              <a:ext uri="{FF2B5EF4-FFF2-40B4-BE49-F238E27FC236}">
                <a16:creationId xmlns:a16="http://schemas.microsoft.com/office/drawing/2014/main" id="{4CCCB037-FEBE-4668-AD72-384B313DA8C4}"/>
              </a:ext>
            </a:extLst>
          </p:cNvPr>
          <p:cNvSpPr/>
          <p:nvPr/>
        </p:nvSpPr>
        <p:spPr>
          <a:xfrm>
            <a:off x="5607869" y="4237744"/>
            <a:ext cx="3132720" cy="1329338"/>
          </a:xfrm>
          <a:prstGeom prst="wedgeEllipseCallout">
            <a:avLst>
              <a:gd name="adj1" fmla="val -138450"/>
              <a:gd name="adj2" fmla="val -14744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Speech Bubble: Oval 5">
            <a:extLst>
              <a:ext uri="{FF2B5EF4-FFF2-40B4-BE49-F238E27FC236}">
                <a16:creationId xmlns:a16="http://schemas.microsoft.com/office/drawing/2014/main" id="{B0649317-1975-4A5C-A9CF-B00DF2EDBA4A}"/>
              </a:ext>
            </a:extLst>
          </p:cNvPr>
          <p:cNvSpPr/>
          <p:nvPr/>
        </p:nvSpPr>
        <p:spPr>
          <a:xfrm>
            <a:off x="8976564" y="518672"/>
            <a:ext cx="3060475" cy="3719072"/>
          </a:xfrm>
          <a:prstGeom prst="wedgeEllipseCallout">
            <a:avLst>
              <a:gd name="adj1" fmla="val -83096"/>
              <a:gd name="adj2" fmla="val -4219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2B084BE-25F7-440D-A1A1-2884A9E974BE}"/>
              </a:ext>
            </a:extLst>
          </p:cNvPr>
          <p:cNvSpPr txBox="1"/>
          <p:nvPr/>
        </p:nvSpPr>
        <p:spPr>
          <a:xfrm>
            <a:off x="9407606" y="1056126"/>
            <a:ext cx="2355384" cy="2585323"/>
          </a:xfrm>
          <a:prstGeom prst="rect">
            <a:avLst/>
          </a:prstGeom>
          <a:noFill/>
        </p:spPr>
        <p:txBody>
          <a:bodyPr wrap="square" rtlCol="0">
            <a:spAutoFit/>
          </a:bodyPr>
          <a:lstStyle/>
          <a:p>
            <a:r>
              <a:rPr lang="en-GB" dirty="0"/>
              <a:t>Read through the information carefully before answering the question. This is called the rider. Use your highlighter pen to identify key words in the rider before writing your answer.</a:t>
            </a:r>
          </a:p>
        </p:txBody>
      </p:sp>
      <p:sp>
        <p:nvSpPr>
          <p:cNvPr id="7" name="TextBox 6">
            <a:extLst>
              <a:ext uri="{FF2B5EF4-FFF2-40B4-BE49-F238E27FC236}">
                <a16:creationId xmlns:a16="http://schemas.microsoft.com/office/drawing/2014/main" id="{08A58CC4-99FC-4989-9203-D76BB1A305F9}"/>
              </a:ext>
            </a:extLst>
          </p:cNvPr>
          <p:cNvSpPr txBox="1"/>
          <p:nvPr/>
        </p:nvSpPr>
        <p:spPr>
          <a:xfrm>
            <a:off x="6162595" y="4520981"/>
            <a:ext cx="2405102" cy="646331"/>
          </a:xfrm>
          <a:prstGeom prst="rect">
            <a:avLst/>
          </a:prstGeom>
          <a:noFill/>
        </p:spPr>
        <p:txBody>
          <a:bodyPr wrap="square" rtlCol="0">
            <a:spAutoFit/>
          </a:bodyPr>
          <a:lstStyle/>
          <a:p>
            <a:r>
              <a:rPr lang="en-GB" dirty="0"/>
              <a:t>The question is asking for ‘two ways’. </a:t>
            </a:r>
          </a:p>
        </p:txBody>
      </p:sp>
      <p:pic>
        <p:nvPicPr>
          <p:cNvPr id="11" name="Audio 10">
            <a:hlinkClick r:id="" action="ppaction://media"/>
            <a:extLst>
              <a:ext uri="{FF2B5EF4-FFF2-40B4-BE49-F238E27FC236}">
                <a16:creationId xmlns:a16="http://schemas.microsoft.com/office/drawing/2014/main" id="{E50881FE-B5E0-49B7-892D-A0B11AE262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57017900"/>
      </p:ext>
    </p:extLst>
  </p:cSld>
  <p:clrMapOvr>
    <a:masterClrMapping/>
  </p:clrMapOvr>
  <mc:AlternateContent xmlns:mc="http://schemas.openxmlformats.org/markup-compatibility/2006" xmlns:p14="http://schemas.microsoft.com/office/powerpoint/2010/main">
    <mc:Choice Requires="p14">
      <p:transition spd="slow" p14:dur="2000" advTm="42286"/>
    </mc:Choice>
    <mc:Fallback xmlns="">
      <p:transition spd="slow" advTm="42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(a) AO2 mark scheme</a:t>
            </a:r>
          </a:p>
        </p:txBody>
      </p:sp>
      <p:pic>
        <p:nvPicPr>
          <p:cNvPr id="4" name="Picture 3">
            <a:extLst>
              <a:ext uri="{FF2B5EF4-FFF2-40B4-BE49-F238E27FC236}">
                <a16:creationId xmlns:a16="http://schemas.microsoft.com/office/drawing/2014/main" id="{3ED4842A-68AB-4916-8741-78560EF9C91D}"/>
              </a:ext>
            </a:extLst>
          </p:cNvPr>
          <p:cNvPicPr>
            <a:picLocks noChangeAspect="1"/>
          </p:cNvPicPr>
          <p:nvPr/>
        </p:nvPicPr>
        <p:blipFill>
          <a:blip r:embed="rId5"/>
          <a:stretch>
            <a:fillRect/>
          </a:stretch>
        </p:blipFill>
        <p:spPr>
          <a:xfrm>
            <a:off x="340068" y="1026205"/>
            <a:ext cx="6913294" cy="4866595"/>
          </a:xfrm>
          <a:prstGeom prst="rect">
            <a:avLst/>
          </a:prstGeom>
        </p:spPr>
      </p:pic>
      <p:pic>
        <p:nvPicPr>
          <p:cNvPr id="5" name="Picture 4">
            <a:extLst>
              <a:ext uri="{FF2B5EF4-FFF2-40B4-BE49-F238E27FC236}">
                <a16:creationId xmlns:a16="http://schemas.microsoft.com/office/drawing/2014/main" id="{C9E2330A-DC90-4AF4-8C0B-16B355F77E9F}"/>
              </a:ext>
            </a:extLst>
          </p:cNvPr>
          <p:cNvPicPr>
            <a:picLocks noChangeAspect="1"/>
          </p:cNvPicPr>
          <p:nvPr/>
        </p:nvPicPr>
        <p:blipFill>
          <a:blip r:embed="rId6"/>
          <a:stretch>
            <a:fillRect/>
          </a:stretch>
        </p:blipFill>
        <p:spPr>
          <a:xfrm>
            <a:off x="7613307" y="1026205"/>
            <a:ext cx="4238625" cy="3267075"/>
          </a:xfrm>
          <a:prstGeom prst="rect">
            <a:avLst/>
          </a:prstGeom>
        </p:spPr>
      </p:pic>
      <p:sp>
        <p:nvSpPr>
          <p:cNvPr id="6" name="Speech Bubble: Oval 5">
            <a:extLst>
              <a:ext uri="{FF2B5EF4-FFF2-40B4-BE49-F238E27FC236}">
                <a16:creationId xmlns:a16="http://schemas.microsoft.com/office/drawing/2014/main" id="{4F75BE77-32C5-4523-B796-F09186AACBC1}"/>
              </a:ext>
            </a:extLst>
          </p:cNvPr>
          <p:cNvSpPr/>
          <p:nvPr/>
        </p:nvSpPr>
        <p:spPr>
          <a:xfrm>
            <a:off x="6308592" y="4692531"/>
            <a:ext cx="5166970" cy="2060202"/>
          </a:xfrm>
          <a:prstGeom prst="wedgeEllipseCallout">
            <a:avLst>
              <a:gd name="adj1" fmla="val -65073"/>
              <a:gd name="adj2" fmla="val -1002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7C6EBE5-D502-45FF-8FC1-750C19D4AB0B}"/>
              </a:ext>
            </a:extLst>
          </p:cNvPr>
          <p:cNvSpPr txBox="1"/>
          <p:nvPr/>
        </p:nvSpPr>
        <p:spPr>
          <a:xfrm>
            <a:off x="7353621" y="4923981"/>
            <a:ext cx="3818964" cy="1754326"/>
          </a:xfrm>
          <a:prstGeom prst="rect">
            <a:avLst/>
          </a:prstGeom>
          <a:noFill/>
        </p:spPr>
        <p:txBody>
          <a:bodyPr wrap="square" rtlCol="0">
            <a:spAutoFit/>
          </a:bodyPr>
          <a:lstStyle/>
          <a:p>
            <a:r>
              <a:rPr lang="en-GB" dirty="0"/>
              <a:t>What we are looking for here is </a:t>
            </a:r>
            <a:r>
              <a:rPr lang="en-US" altLang="en-US" dirty="0"/>
              <a:t>evidence that you can demonstrate your knowledge and understanding of the influence of life factors – home environment – on health and well-being.</a:t>
            </a:r>
            <a:endParaRPr lang="en-GB" dirty="0"/>
          </a:p>
        </p:txBody>
      </p:sp>
      <p:pic>
        <p:nvPicPr>
          <p:cNvPr id="7" name="Audio 6">
            <a:hlinkClick r:id="" action="ppaction://media"/>
            <a:extLst>
              <a:ext uri="{FF2B5EF4-FFF2-40B4-BE49-F238E27FC236}">
                <a16:creationId xmlns:a16="http://schemas.microsoft.com/office/drawing/2014/main" id="{82A4C39F-CF80-4A6B-9303-4F49221C2F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54949422"/>
      </p:ext>
    </p:extLst>
  </p:cSld>
  <p:clrMapOvr>
    <a:masterClrMapping/>
  </p:clrMapOvr>
  <mc:AlternateContent xmlns:mc="http://schemas.openxmlformats.org/markup-compatibility/2006" xmlns:p14="http://schemas.microsoft.com/office/powerpoint/2010/main">
    <mc:Choice Requires="p14">
      <p:transition spd="slow" p14:dur="2000" advTm="15201"/>
    </mc:Choice>
    <mc:Fallback xmlns="">
      <p:transition spd="slow" advTm="15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4 (b), AO1 and AO2</a:t>
            </a:r>
          </a:p>
        </p:txBody>
      </p:sp>
      <p:pic>
        <p:nvPicPr>
          <p:cNvPr id="2" name="Picture 1">
            <a:extLst>
              <a:ext uri="{FF2B5EF4-FFF2-40B4-BE49-F238E27FC236}">
                <a16:creationId xmlns:a16="http://schemas.microsoft.com/office/drawing/2014/main" id="{4AD501BF-2AEC-47A3-9CC8-39ABF9A0B6A8}"/>
              </a:ext>
            </a:extLst>
          </p:cNvPr>
          <p:cNvPicPr>
            <a:picLocks noChangeAspect="1"/>
          </p:cNvPicPr>
          <p:nvPr/>
        </p:nvPicPr>
        <p:blipFill>
          <a:blip r:embed="rId5"/>
          <a:stretch>
            <a:fillRect/>
          </a:stretch>
        </p:blipFill>
        <p:spPr>
          <a:xfrm>
            <a:off x="384408" y="1058952"/>
            <a:ext cx="7481275" cy="5632857"/>
          </a:xfrm>
          <a:prstGeom prst="rect">
            <a:avLst/>
          </a:prstGeom>
        </p:spPr>
      </p:pic>
      <p:sp>
        <p:nvSpPr>
          <p:cNvPr id="4" name="Speech Bubble: Oval 3">
            <a:extLst>
              <a:ext uri="{FF2B5EF4-FFF2-40B4-BE49-F238E27FC236}">
                <a16:creationId xmlns:a16="http://schemas.microsoft.com/office/drawing/2014/main" id="{7F1FDA2C-B5C3-4451-9A9C-9080545352D2}"/>
              </a:ext>
            </a:extLst>
          </p:cNvPr>
          <p:cNvSpPr/>
          <p:nvPr/>
        </p:nvSpPr>
        <p:spPr>
          <a:xfrm>
            <a:off x="1493273" y="4145468"/>
            <a:ext cx="5430040" cy="2592394"/>
          </a:xfrm>
          <a:prstGeom prst="wedgeEllipseCallout">
            <a:avLst>
              <a:gd name="adj1" fmla="val -46963"/>
              <a:gd name="adj2" fmla="val -700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Speech Bubble: Oval 4">
            <a:extLst>
              <a:ext uri="{FF2B5EF4-FFF2-40B4-BE49-F238E27FC236}">
                <a16:creationId xmlns:a16="http://schemas.microsoft.com/office/drawing/2014/main" id="{0865B9E6-1A89-4992-9A7C-A1ECAD93C4AE}"/>
              </a:ext>
            </a:extLst>
          </p:cNvPr>
          <p:cNvSpPr/>
          <p:nvPr/>
        </p:nvSpPr>
        <p:spPr>
          <a:xfrm>
            <a:off x="8066955" y="997479"/>
            <a:ext cx="3927821" cy="2083818"/>
          </a:xfrm>
          <a:prstGeom prst="wedgeEllipseCallout">
            <a:avLst>
              <a:gd name="adj1" fmla="val -165888"/>
              <a:gd name="adj2" fmla="val -400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7BB3FAF-FBD3-4C49-A025-F3FC9B0056FE}"/>
              </a:ext>
            </a:extLst>
          </p:cNvPr>
          <p:cNvSpPr txBox="1"/>
          <p:nvPr/>
        </p:nvSpPr>
        <p:spPr>
          <a:xfrm>
            <a:off x="8606117" y="1498387"/>
            <a:ext cx="3104349" cy="1477328"/>
          </a:xfrm>
          <a:prstGeom prst="rect">
            <a:avLst/>
          </a:prstGeom>
          <a:noFill/>
        </p:spPr>
        <p:txBody>
          <a:bodyPr wrap="square" rtlCol="0">
            <a:spAutoFit/>
          </a:bodyPr>
          <a:lstStyle/>
          <a:p>
            <a:r>
              <a:rPr lang="en-GB" dirty="0"/>
              <a:t>You will need to understand the meaning of the term ‘resilience’ in order to answer this question.</a:t>
            </a:r>
          </a:p>
          <a:p>
            <a:endParaRPr lang="en-GB" dirty="0"/>
          </a:p>
        </p:txBody>
      </p:sp>
      <p:sp>
        <p:nvSpPr>
          <p:cNvPr id="7" name="TextBox 6">
            <a:extLst>
              <a:ext uri="{FF2B5EF4-FFF2-40B4-BE49-F238E27FC236}">
                <a16:creationId xmlns:a16="http://schemas.microsoft.com/office/drawing/2014/main" id="{C63F8772-A910-4C89-8ED2-1B55B2D8F6C1}"/>
              </a:ext>
            </a:extLst>
          </p:cNvPr>
          <p:cNvSpPr txBox="1"/>
          <p:nvPr/>
        </p:nvSpPr>
        <p:spPr>
          <a:xfrm>
            <a:off x="2205317" y="4426003"/>
            <a:ext cx="4226219" cy="2031325"/>
          </a:xfrm>
          <a:prstGeom prst="rect">
            <a:avLst/>
          </a:prstGeom>
          <a:noFill/>
        </p:spPr>
        <p:txBody>
          <a:bodyPr wrap="square" rtlCol="0">
            <a:spAutoFit/>
          </a:bodyPr>
          <a:lstStyle/>
          <a:p>
            <a:r>
              <a:rPr lang="en-US" altLang="en-US" dirty="0">
                <a:latin typeface="Arial" panose="020B0604020202020204" pitchFamily="34" charset="0"/>
              </a:rPr>
              <a:t>This question has multiple lines. The command word is ‘explain’ so extended writing is now needed. </a:t>
            </a:r>
          </a:p>
          <a:p>
            <a:endParaRPr lang="en-GB" dirty="0"/>
          </a:p>
          <a:p>
            <a:r>
              <a:rPr lang="en-GB" dirty="0"/>
              <a:t>Explain – provide details and reasons why and how something is the way it is.</a:t>
            </a:r>
          </a:p>
          <a:p>
            <a:endParaRPr lang="en-GB" dirty="0"/>
          </a:p>
        </p:txBody>
      </p:sp>
      <p:pic>
        <p:nvPicPr>
          <p:cNvPr id="8" name="Audio 7">
            <a:hlinkClick r:id="" action="ppaction://media"/>
            <a:extLst>
              <a:ext uri="{FF2B5EF4-FFF2-40B4-BE49-F238E27FC236}">
                <a16:creationId xmlns:a16="http://schemas.microsoft.com/office/drawing/2014/main" id="{71C15BEA-1FB4-4795-A663-7A64C60D1D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72869218"/>
      </p:ext>
    </p:extLst>
  </p:cSld>
  <p:clrMapOvr>
    <a:masterClrMapping/>
  </p:clrMapOvr>
  <mc:AlternateContent xmlns:mc="http://schemas.openxmlformats.org/markup-compatibility/2006" xmlns:p14="http://schemas.microsoft.com/office/powerpoint/2010/main">
    <mc:Choice Requires="p14">
      <p:transition spd="slow" p14:dur="2000" advTm="30834"/>
    </mc:Choice>
    <mc:Fallback xmlns="">
      <p:transition spd="slow" advTm="30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(b) (i) AO1 mark scheme</a:t>
            </a:r>
          </a:p>
        </p:txBody>
      </p:sp>
      <p:pic>
        <p:nvPicPr>
          <p:cNvPr id="2" name="Picture 1">
            <a:extLst>
              <a:ext uri="{FF2B5EF4-FFF2-40B4-BE49-F238E27FC236}">
                <a16:creationId xmlns:a16="http://schemas.microsoft.com/office/drawing/2014/main" id="{BA8D8236-3492-4743-8C12-F6CD7CEF49FE}"/>
              </a:ext>
            </a:extLst>
          </p:cNvPr>
          <p:cNvPicPr>
            <a:picLocks noChangeAspect="1"/>
          </p:cNvPicPr>
          <p:nvPr/>
        </p:nvPicPr>
        <p:blipFill>
          <a:blip r:embed="rId5"/>
          <a:stretch>
            <a:fillRect/>
          </a:stretch>
        </p:blipFill>
        <p:spPr>
          <a:xfrm>
            <a:off x="340068" y="1149122"/>
            <a:ext cx="6553200" cy="5343525"/>
          </a:xfrm>
          <a:prstGeom prst="rect">
            <a:avLst/>
          </a:prstGeom>
        </p:spPr>
      </p:pic>
      <p:sp>
        <p:nvSpPr>
          <p:cNvPr id="4" name="Speech Bubble: Oval 3">
            <a:extLst>
              <a:ext uri="{FF2B5EF4-FFF2-40B4-BE49-F238E27FC236}">
                <a16:creationId xmlns:a16="http://schemas.microsoft.com/office/drawing/2014/main" id="{A040E5AB-9067-44B2-B5E3-D98370C015D0}"/>
              </a:ext>
            </a:extLst>
          </p:cNvPr>
          <p:cNvSpPr/>
          <p:nvPr/>
        </p:nvSpPr>
        <p:spPr>
          <a:xfrm>
            <a:off x="7625868" y="3058245"/>
            <a:ext cx="3177884" cy="2402080"/>
          </a:xfrm>
          <a:prstGeom prst="wedgeEllipseCallout">
            <a:avLst>
              <a:gd name="adj1" fmla="val -107825"/>
              <a:gd name="adj2" fmla="val -478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4B4A553-2AD5-419B-A878-088B6D151E05}"/>
              </a:ext>
            </a:extLst>
          </p:cNvPr>
          <p:cNvSpPr txBox="1"/>
          <p:nvPr/>
        </p:nvSpPr>
        <p:spPr>
          <a:xfrm>
            <a:off x="8244968" y="3429000"/>
            <a:ext cx="2318423" cy="2031325"/>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a:t>
            </a:r>
          </a:p>
          <a:p>
            <a:endParaRPr lang="en-GB" dirty="0"/>
          </a:p>
        </p:txBody>
      </p:sp>
      <p:pic>
        <p:nvPicPr>
          <p:cNvPr id="7" name="Audio 6">
            <a:hlinkClick r:id="" action="ppaction://media"/>
            <a:extLst>
              <a:ext uri="{FF2B5EF4-FFF2-40B4-BE49-F238E27FC236}">
                <a16:creationId xmlns:a16="http://schemas.microsoft.com/office/drawing/2014/main" id="{76CF15AF-639F-4536-8708-181C7B711A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83285027"/>
      </p:ext>
    </p:extLst>
  </p:cSld>
  <p:clrMapOvr>
    <a:masterClrMapping/>
  </p:clrMapOvr>
  <mc:AlternateContent xmlns:mc="http://schemas.openxmlformats.org/markup-compatibility/2006" xmlns:p14="http://schemas.microsoft.com/office/powerpoint/2010/main">
    <mc:Choice Requires="p14">
      <p:transition spd="slow" p14:dur="2000" advTm="9801"/>
    </mc:Choice>
    <mc:Fallback xmlns="">
      <p:transition spd="slow" advTm="9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(b) (ii) AO2 mark scheme</a:t>
            </a:r>
          </a:p>
        </p:txBody>
      </p:sp>
      <p:pic>
        <p:nvPicPr>
          <p:cNvPr id="2" name="Picture 1">
            <a:extLst>
              <a:ext uri="{FF2B5EF4-FFF2-40B4-BE49-F238E27FC236}">
                <a16:creationId xmlns:a16="http://schemas.microsoft.com/office/drawing/2014/main" id="{E073C9AD-567F-4EC1-89CF-5AAC681A3968}"/>
              </a:ext>
            </a:extLst>
          </p:cNvPr>
          <p:cNvPicPr>
            <a:picLocks noChangeAspect="1"/>
          </p:cNvPicPr>
          <p:nvPr/>
        </p:nvPicPr>
        <p:blipFill>
          <a:blip r:embed="rId5"/>
          <a:stretch>
            <a:fillRect/>
          </a:stretch>
        </p:blipFill>
        <p:spPr>
          <a:xfrm>
            <a:off x="340069" y="1021669"/>
            <a:ext cx="5130964" cy="5033349"/>
          </a:xfrm>
          <a:prstGeom prst="rect">
            <a:avLst/>
          </a:prstGeom>
        </p:spPr>
      </p:pic>
      <p:pic>
        <p:nvPicPr>
          <p:cNvPr id="6" name="Picture 5">
            <a:extLst>
              <a:ext uri="{FF2B5EF4-FFF2-40B4-BE49-F238E27FC236}">
                <a16:creationId xmlns:a16="http://schemas.microsoft.com/office/drawing/2014/main" id="{C3CD81B2-72D7-48F6-9898-756235416098}"/>
              </a:ext>
            </a:extLst>
          </p:cNvPr>
          <p:cNvPicPr>
            <a:picLocks noChangeAspect="1"/>
          </p:cNvPicPr>
          <p:nvPr/>
        </p:nvPicPr>
        <p:blipFill>
          <a:blip r:embed="rId6"/>
          <a:stretch>
            <a:fillRect/>
          </a:stretch>
        </p:blipFill>
        <p:spPr>
          <a:xfrm>
            <a:off x="5471033" y="950377"/>
            <a:ext cx="3813393" cy="5175931"/>
          </a:xfrm>
          <a:prstGeom prst="rect">
            <a:avLst/>
          </a:prstGeom>
        </p:spPr>
      </p:pic>
      <p:sp>
        <p:nvSpPr>
          <p:cNvPr id="5" name="Speech Bubble: Oval 4">
            <a:extLst>
              <a:ext uri="{FF2B5EF4-FFF2-40B4-BE49-F238E27FC236}">
                <a16:creationId xmlns:a16="http://schemas.microsoft.com/office/drawing/2014/main" id="{1DF476FF-CB9E-41B0-A68D-F81EF554341D}"/>
              </a:ext>
            </a:extLst>
          </p:cNvPr>
          <p:cNvSpPr/>
          <p:nvPr/>
        </p:nvSpPr>
        <p:spPr>
          <a:xfrm>
            <a:off x="9284426" y="1021669"/>
            <a:ext cx="2979292" cy="3934534"/>
          </a:xfrm>
          <a:prstGeom prst="wedgeEllipseCallout">
            <a:avLst>
              <a:gd name="adj1" fmla="val -69935"/>
              <a:gd name="adj2" fmla="val -459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958F279-5330-4941-BD11-3EAD2FF8A191}"/>
              </a:ext>
            </a:extLst>
          </p:cNvPr>
          <p:cNvSpPr txBox="1"/>
          <p:nvPr/>
        </p:nvSpPr>
        <p:spPr>
          <a:xfrm>
            <a:off x="9674198" y="1675119"/>
            <a:ext cx="2397419" cy="2862322"/>
          </a:xfrm>
          <a:prstGeom prst="rect">
            <a:avLst/>
          </a:prstGeom>
          <a:noFill/>
        </p:spPr>
        <p:txBody>
          <a:bodyPr wrap="square" rtlCol="0">
            <a:spAutoFit/>
          </a:bodyPr>
          <a:lstStyle/>
          <a:p>
            <a:r>
              <a:rPr lang="en-GB" dirty="0"/>
              <a:t>What we are looking for here is </a:t>
            </a:r>
            <a:r>
              <a:rPr lang="en-US" altLang="en-US" dirty="0"/>
              <a:t>evidence that you can demonstrate your knowledge and understanding of both positive and negative effects on the children’s resilience</a:t>
            </a:r>
            <a:r>
              <a:rPr lang="en-US" altLang="en-US" dirty="0">
                <a:latin typeface="Arial" panose="020B0604020202020204" pitchFamily="34" charset="0"/>
              </a:rPr>
              <a:t>.</a:t>
            </a:r>
          </a:p>
          <a:p>
            <a:endParaRPr lang="en-GB" dirty="0"/>
          </a:p>
        </p:txBody>
      </p:sp>
      <p:sp>
        <p:nvSpPr>
          <p:cNvPr id="8" name="Speech Bubble: Oval 7">
            <a:extLst>
              <a:ext uri="{FF2B5EF4-FFF2-40B4-BE49-F238E27FC236}">
                <a16:creationId xmlns:a16="http://schemas.microsoft.com/office/drawing/2014/main" id="{F7B6E521-E255-4764-A34B-8F5EF049AA79}"/>
              </a:ext>
            </a:extLst>
          </p:cNvPr>
          <p:cNvSpPr/>
          <p:nvPr/>
        </p:nvSpPr>
        <p:spPr>
          <a:xfrm>
            <a:off x="9214213" y="5027496"/>
            <a:ext cx="2912248" cy="1752262"/>
          </a:xfrm>
          <a:prstGeom prst="wedgeEllipseCallout">
            <a:avLst>
              <a:gd name="adj1" fmla="val -85944"/>
              <a:gd name="adj2" fmla="val -165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BA8F0FB-EA95-4B67-BC92-9D59450CA784}"/>
              </a:ext>
            </a:extLst>
          </p:cNvPr>
          <p:cNvSpPr txBox="1"/>
          <p:nvPr/>
        </p:nvSpPr>
        <p:spPr>
          <a:xfrm>
            <a:off x="9789459" y="5190891"/>
            <a:ext cx="1890272" cy="1754326"/>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that is in these lists.</a:t>
            </a:r>
          </a:p>
          <a:p>
            <a:endParaRPr lang="en-GB" dirty="0"/>
          </a:p>
        </p:txBody>
      </p:sp>
      <p:pic>
        <p:nvPicPr>
          <p:cNvPr id="10" name="Audio 9">
            <a:hlinkClick r:id="" action="ppaction://media"/>
            <a:extLst>
              <a:ext uri="{FF2B5EF4-FFF2-40B4-BE49-F238E27FC236}">
                <a16:creationId xmlns:a16="http://schemas.microsoft.com/office/drawing/2014/main" id="{BACF7711-1949-4AEC-9091-B286344865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562728"/>
      </p:ext>
    </p:extLst>
  </p:cSld>
  <p:clrMapOvr>
    <a:masterClrMapping/>
  </p:clrMapOvr>
  <mc:AlternateContent xmlns:mc="http://schemas.openxmlformats.org/markup-compatibility/2006" xmlns:p14="http://schemas.microsoft.com/office/powerpoint/2010/main">
    <mc:Choice Requires="p14">
      <p:transition spd="slow" p14:dur="2000" advTm="17824"/>
    </mc:Choice>
    <mc:Fallback xmlns="">
      <p:transition spd="slow" advTm="17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5?</a:t>
            </a:r>
          </a:p>
        </p:txBody>
      </p:sp>
      <p:sp>
        <p:nvSpPr>
          <p:cNvPr id="2" name="Rectangle 1">
            <a:extLst>
              <a:ext uri="{FF2B5EF4-FFF2-40B4-BE49-F238E27FC236}">
                <a16:creationId xmlns:a16="http://schemas.microsoft.com/office/drawing/2014/main" id="{040C104C-1053-4B6C-AFF3-6BB3746424DB}"/>
              </a:ext>
            </a:extLst>
          </p:cNvPr>
          <p:cNvSpPr/>
          <p:nvPr/>
        </p:nvSpPr>
        <p:spPr>
          <a:xfrm>
            <a:off x="335175" y="1305342"/>
            <a:ext cx="11399625" cy="3416320"/>
          </a:xfrm>
          <a:prstGeom prst="rect">
            <a:avLst/>
          </a:prstGeom>
        </p:spPr>
        <p:txBody>
          <a:bodyPr wrap="square">
            <a:spAutoFit/>
          </a:bodyPr>
          <a:lstStyle/>
          <a:p>
            <a:pPr>
              <a:spcBef>
                <a:spcPts val="0"/>
              </a:spcBef>
              <a:spcAft>
                <a:spcPts val="0"/>
              </a:spcAft>
            </a:pPr>
            <a:r>
              <a:rPr lang="en-US" dirty="0">
                <a:ea typeface="Cambria" panose="02040503050406030204" pitchFamily="18" charset="0"/>
                <a:cs typeface="Cambria" panose="02040503050406030204" pitchFamily="18" charset="0"/>
              </a:rPr>
              <a:t>Question 5</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Skills being tested:</a:t>
            </a:r>
          </a:p>
          <a:p>
            <a:pPr>
              <a:spcBef>
                <a:spcPts val="0"/>
              </a:spcBef>
              <a:spcAft>
                <a:spcPts val="0"/>
              </a:spcAft>
            </a:pPr>
            <a:r>
              <a:rPr lang="en-US" dirty="0">
                <a:ea typeface="Cambria" panose="02040503050406030204" pitchFamily="18" charset="0"/>
                <a:cs typeface="Cambria" panose="02040503050406030204" pitchFamily="18" charset="0"/>
              </a:rPr>
              <a:t>AO1 – demonstrate knowledge and understanding</a:t>
            </a:r>
          </a:p>
          <a:p>
            <a:pPr>
              <a:spcBef>
                <a:spcPts val="0"/>
              </a:spcBef>
              <a:spcAft>
                <a:spcPts val="0"/>
              </a:spcAft>
            </a:pPr>
            <a:r>
              <a:rPr lang="en-US" dirty="0">
                <a:ea typeface="Cambria" panose="02040503050406030204" pitchFamily="18" charset="0"/>
                <a:cs typeface="Cambria" panose="02040503050406030204" pitchFamily="18" charset="0"/>
              </a:rPr>
              <a:t>AO2 – apply knowledge and understanding of health and social care principles and contexts</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5 (a), (b) and (c).</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Highlight key words/command verbs.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The number of lines available indicates the length of the required response</a:t>
            </a:r>
          </a:p>
        </p:txBody>
      </p:sp>
      <p:pic>
        <p:nvPicPr>
          <p:cNvPr id="4" name="Audio 3">
            <a:hlinkClick r:id="" action="ppaction://media"/>
            <a:extLst>
              <a:ext uri="{FF2B5EF4-FFF2-40B4-BE49-F238E27FC236}">
                <a16:creationId xmlns:a16="http://schemas.microsoft.com/office/drawing/2014/main" id="{43D7ACBF-5F6C-4EDD-A956-A310631CB4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44580723"/>
      </p:ext>
    </p:extLst>
  </p:cSld>
  <p:clrMapOvr>
    <a:masterClrMapping/>
  </p:clrMapOvr>
  <mc:AlternateContent xmlns:mc="http://schemas.openxmlformats.org/markup-compatibility/2006" xmlns:p14="http://schemas.microsoft.com/office/powerpoint/2010/main">
    <mc:Choice Requires="p14">
      <p:transition spd="slow" p14:dur="2000" advTm="33900"/>
    </mc:Choice>
    <mc:Fallback xmlns="">
      <p:transition spd="slow" advTm="33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5 (a), AO1</a:t>
            </a:r>
          </a:p>
        </p:txBody>
      </p:sp>
      <p:pic>
        <p:nvPicPr>
          <p:cNvPr id="2" name="Picture 1">
            <a:extLst>
              <a:ext uri="{FF2B5EF4-FFF2-40B4-BE49-F238E27FC236}">
                <a16:creationId xmlns:a16="http://schemas.microsoft.com/office/drawing/2014/main" id="{62EB470B-BB3A-4394-BE74-18421E2A9F3E}"/>
              </a:ext>
            </a:extLst>
          </p:cNvPr>
          <p:cNvPicPr>
            <a:picLocks noChangeAspect="1"/>
          </p:cNvPicPr>
          <p:nvPr/>
        </p:nvPicPr>
        <p:blipFill>
          <a:blip r:embed="rId5"/>
          <a:stretch>
            <a:fillRect/>
          </a:stretch>
        </p:blipFill>
        <p:spPr>
          <a:xfrm>
            <a:off x="356439" y="1426028"/>
            <a:ext cx="9582114" cy="2278743"/>
          </a:xfrm>
          <a:prstGeom prst="rect">
            <a:avLst/>
          </a:prstGeom>
        </p:spPr>
      </p:pic>
      <p:sp>
        <p:nvSpPr>
          <p:cNvPr id="4" name="Speech Bubble: Oval 3">
            <a:extLst>
              <a:ext uri="{FF2B5EF4-FFF2-40B4-BE49-F238E27FC236}">
                <a16:creationId xmlns:a16="http://schemas.microsoft.com/office/drawing/2014/main" id="{68FC8687-9829-42A0-8988-5F077E4ABD6B}"/>
              </a:ext>
            </a:extLst>
          </p:cNvPr>
          <p:cNvSpPr/>
          <p:nvPr/>
        </p:nvSpPr>
        <p:spPr>
          <a:xfrm>
            <a:off x="7883818" y="2839577"/>
            <a:ext cx="4103274" cy="2838923"/>
          </a:xfrm>
          <a:prstGeom prst="wedgeEllipseCallout">
            <a:avLst>
              <a:gd name="adj1" fmla="val -63629"/>
              <a:gd name="adj2" fmla="val -5887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Speech Bubble: Oval 4">
            <a:extLst>
              <a:ext uri="{FF2B5EF4-FFF2-40B4-BE49-F238E27FC236}">
                <a16:creationId xmlns:a16="http://schemas.microsoft.com/office/drawing/2014/main" id="{BFBF5082-0371-46F4-9A64-08B377BB36A0}"/>
              </a:ext>
            </a:extLst>
          </p:cNvPr>
          <p:cNvSpPr/>
          <p:nvPr/>
        </p:nvSpPr>
        <p:spPr>
          <a:xfrm>
            <a:off x="1828938" y="3704771"/>
            <a:ext cx="5417106" cy="3016328"/>
          </a:xfrm>
          <a:prstGeom prst="wedgeEllipseCallout">
            <a:avLst>
              <a:gd name="adj1" fmla="val -39985"/>
              <a:gd name="adj2" fmla="val -8574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D22E46D-E524-4518-8009-3E0F0C7FCB01}"/>
              </a:ext>
            </a:extLst>
          </p:cNvPr>
          <p:cNvSpPr txBox="1"/>
          <p:nvPr/>
        </p:nvSpPr>
        <p:spPr>
          <a:xfrm>
            <a:off x="2528047" y="4173613"/>
            <a:ext cx="4548948" cy="2308324"/>
          </a:xfrm>
          <a:prstGeom prst="rect">
            <a:avLst/>
          </a:prstGeom>
          <a:noFill/>
        </p:spPr>
        <p:txBody>
          <a:bodyPr wrap="square" rtlCol="0">
            <a:spAutoFit/>
          </a:bodyPr>
          <a:lstStyle/>
          <a:p>
            <a:r>
              <a:rPr lang="en-GB" dirty="0"/>
              <a:t>Reading the question carefully and underlining key words will help you understand what you are being asked. The command word is ‘Describe’ which means provide main features. It is important to remember that you are not being asked for an example here – that is part (b).</a:t>
            </a:r>
          </a:p>
          <a:p>
            <a:endParaRPr lang="en-GB" dirty="0"/>
          </a:p>
        </p:txBody>
      </p:sp>
      <p:sp>
        <p:nvSpPr>
          <p:cNvPr id="7" name="TextBox 6">
            <a:extLst>
              <a:ext uri="{FF2B5EF4-FFF2-40B4-BE49-F238E27FC236}">
                <a16:creationId xmlns:a16="http://schemas.microsoft.com/office/drawing/2014/main" id="{09D5D42A-1A13-489D-80D1-AF7CEBDA1010}"/>
              </a:ext>
            </a:extLst>
          </p:cNvPr>
          <p:cNvSpPr txBox="1"/>
          <p:nvPr/>
        </p:nvSpPr>
        <p:spPr>
          <a:xfrm>
            <a:off x="8429385" y="3296450"/>
            <a:ext cx="3143508" cy="2031325"/>
          </a:xfrm>
          <a:prstGeom prst="rect">
            <a:avLst/>
          </a:prstGeom>
          <a:noFill/>
        </p:spPr>
        <p:txBody>
          <a:bodyPr wrap="square" rtlCol="0">
            <a:spAutoFit/>
          </a:bodyPr>
          <a:lstStyle/>
          <a:p>
            <a:r>
              <a:rPr lang="en-GB" dirty="0"/>
              <a:t>You will need to understand the term ‘ACEs’. You will find this and other subject terminology in the ‘Glossary of terms’. It is important that you use these sector-related terms in your work.</a:t>
            </a:r>
          </a:p>
        </p:txBody>
      </p:sp>
      <p:pic>
        <p:nvPicPr>
          <p:cNvPr id="9" name="Audio 8">
            <a:hlinkClick r:id="" action="ppaction://media"/>
            <a:extLst>
              <a:ext uri="{FF2B5EF4-FFF2-40B4-BE49-F238E27FC236}">
                <a16:creationId xmlns:a16="http://schemas.microsoft.com/office/drawing/2014/main" id="{03008104-2DC5-4A9F-8F78-FEC55C1069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81219482"/>
      </p:ext>
    </p:extLst>
  </p:cSld>
  <p:clrMapOvr>
    <a:masterClrMapping/>
  </p:clrMapOvr>
  <mc:AlternateContent xmlns:mc="http://schemas.openxmlformats.org/markup-compatibility/2006" xmlns:p14="http://schemas.microsoft.com/office/powerpoint/2010/main">
    <mc:Choice Requires="p14">
      <p:transition spd="slow" p14:dur="2000" advTm="47919"/>
    </mc:Choice>
    <mc:Fallback xmlns="">
      <p:transition spd="slow" advTm="47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(a) AO1 mark scheme</a:t>
            </a:r>
          </a:p>
        </p:txBody>
      </p:sp>
      <p:pic>
        <p:nvPicPr>
          <p:cNvPr id="4" name="Picture 3">
            <a:extLst>
              <a:ext uri="{FF2B5EF4-FFF2-40B4-BE49-F238E27FC236}">
                <a16:creationId xmlns:a16="http://schemas.microsoft.com/office/drawing/2014/main" id="{885563FE-B75C-4E56-96D4-CCD9A7DD19B7}"/>
              </a:ext>
            </a:extLst>
          </p:cNvPr>
          <p:cNvPicPr>
            <a:picLocks noChangeAspect="1"/>
          </p:cNvPicPr>
          <p:nvPr/>
        </p:nvPicPr>
        <p:blipFill>
          <a:blip r:embed="rId5"/>
          <a:stretch>
            <a:fillRect/>
          </a:stretch>
        </p:blipFill>
        <p:spPr>
          <a:xfrm>
            <a:off x="340068" y="1204912"/>
            <a:ext cx="6837111" cy="4702402"/>
          </a:xfrm>
          <a:prstGeom prst="rect">
            <a:avLst/>
          </a:prstGeom>
        </p:spPr>
      </p:pic>
      <p:sp>
        <p:nvSpPr>
          <p:cNvPr id="5" name="Speech Bubble: Oval 4">
            <a:extLst>
              <a:ext uri="{FF2B5EF4-FFF2-40B4-BE49-F238E27FC236}">
                <a16:creationId xmlns:a16="http://schemas.microsoft.com/office/drawing/2014/main" id="{A79D8B69-3BD8-4BD9-BF9A-142F33C9902D}"/>
              </a:ext>
            </a:extLst>
          </p:cNvPr>
          <p:cNvSpPr/>
          <p:nvPr/>
        </p:nvSpPr>
        <p:spPr>
          <a:xfrm>
            <a:off x="7690242" y="2743199"/>
            <a:ext cx="3556623" cy="2835409"/>
          </a:xfrm>
          <a:prstGeom prst="wedgeEllipseCallout">
            <a:avLst>
              <a:gd name="adj1" fmla="val -121004"/>
              <a:gd name="adj2" fmla="val -59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B5DE855-7196-4327-9460-FC8A9384E7A5}"/>
              </a:ext>
            </a:extLst>
          </p:cNvPr>
          <p:cNvSpPr txBox="1"/>
          <p:nvPr/>
        </p:nvSpPr>
        <p:spPr>
          <a:xfrm>
            <a:off x="8437069" y="3059668"/>
            <a:ext cx="2574151" cy="2031325"/>
          </a:xfrm>
          <a:prstGeom prst="rect">
            <a:avLst/>
          </a:prstGeom>
          <a:noFill/>
        </p:spPr>
        <p:txBody>
          <a:bodyPr wrap="square" rtlCol="0">
            <a:spAutoFit/>
          </a:bodyPr>
          <a:lstStyle/>
          <a:p>
            <a:r>
              <a:rPr lang="en-GB" dirty="0"/>
              <a:t>What we are looking for here is </a:t>
            </a:r>
            <a:r>
              <a:rPr lang="en-US" altLang="en-US" dirty="0"/>
              <a:t>evidence that you can demonstrate your knowledge and understanding of ACEs.</a:t>
            </a:r>
            <a:endParaRPr lang="en-GB" dirty="0"/>
          </a:p>
        </p:txBody>
      </p:sp>
      <p:pic>
        <p:nvPicPr>
          <p:cNvPr id="7" name="Audio 6">
            <a:hlinkClick r:id="" action="ppaction://media"/>
            <a:extLst>
              <a:ext uri="{FF2B5EF4-FFF2-40B4-BE49-F238E27FC236}">
                <a16:creationId xmlns:a16="http://schemas.microsoft.com/office/drawing/2014/main" id="{AAA4C714-A63F-492B-B9DD-B5DB18E6DD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6067987"/>
      </p:ext>
    </p:extLst>
  </p:cSld>
  <p:clrMapOvr>
    <a:masterClrMapping/>
  </p:clrMapOvr>
  <mc:AlternateContent xmlns:mc="http://schemas.openxmlformats.org/markup-compatibility/2006" xmlns:p14="http://schemas.microsoft.com/office/powerpoint/2010/main">
    <mc:Choice Requires="p14">
      <p:transition spd="slow" p14:dur="2000" advTm="9572"/>
    </mc:Choice>
    <mc:Fallback xmlns="">
      <p:transition spd="slow" advTm="9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DCDE5-198E-4AD7-95CD-995F1060265F}"/>
              </a:ext>
            </a:extLst>
          </p:cNvPr>
          <p:cNvSpPr txBox="1">
            <a:spLocks/>
          </p:cNvSpPr>
          <p:nvPr/>
        </p:nvSpPr>
        <p:spPr>
          <a:xfrm>
            <a:off x="366469" y="306002"/>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this exam paper is all about:</a:t>
            </a:r>
          </a:p>
        </p:txBody>
      </p:sp>
      <p:sp>
        <p:nvSpPr>
          <p:cNvPr id="4" name="Content Placeholder 2">
            <a:extLst>
              <a:ext uri="{FF2B5EF4-FFF2-40B4-BE49-F238E27FC236}">
                <a16:creationId xmlns:a16="http://schemas.microsoft.com/office/drawing/2014/main" id="{CFE4C449-C78A-4480-9B4F-362BF87D78D2}"/>
              </a:ext>
            </a:extLst>
          </p:cNvPr>
          <p:cNvSpPr txBox="1">
            <a:spLocks/>
          </p:cNvSpPr>
          <p:nvPr/>
        </p:nvSpPr>
        <p:spPr>
          <a:xfrm>
            <a:off x="466161" y="1398072"/>
            <a:ext cx="11474202" cy="5001680"/>
          </a:xfrm>
          <a:prstGeom prst="rect">
            <a:avLst/>
          </a:prstGeom>
        </p:spPr>
        <p:txBody>
          <a:bodyPr>
            <a:normAutofit lnSpcReduction="10000"/>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This paper is 1 hour, 30 minutes long.</a:t>
            </a:r>
          </a:p>
          <a:p>
            <a:pPr marL="571500" indent="-571500">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It is testing your knowledge of health and social care principles and contexts.</a:t>
            </a:r>
          </a:p>
          <a:p>
            <a:pPr marL="571500" indent="-571500">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The paper is made up of eight questions.</a:t>
            </a:r>
          </a:p>
          <a:p>
            <a:pPr marL="571500" indent="-571500">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The question types vary.</a:t>
            </a:r>
          </a:p>
          <a:p>
            <a:pPr marL="571500" indent="-571500">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The paper will assess AO1, AO2 and AO3.</a:t>
            </a:r>
          </a:p>
          <a:p>
            <a:pPr marL="571500" indent="-571500">
              <a:buFont typeface="Arial" panose="020B0604020202020204" pitchFamily="34" charset="0"/>
              <a:buChar char="•"/>
            </a:pPr>
            <a:r>
              <a:rPr lang="en-GB" sz="3000" dirty="0">
                <a:latin typeface="+mn-lt"/>
                <a:ea typeface="Cambria" panose="02040503050406030204" pitchFamily="18" charset="0"/>
                <a:cs typeface="Cambria" panose="02040503050406030204" pitchFamily="18" charset="0"/>
              </a:rPr>
              <a:t>The total mark for this paper is 80.</a:t>
            </a:r>
          </a:p>
          <a:p>
            <a:endParaRPr lang="en-GB" sz="3000" dirty="0">
              <a:latin typeface="+mn-lt"/>
              <a:ea typeface="Cambria" panose="02040503050406030204" pitchFamily="18" charset="0"/>
              <a:cs typeface="Cambria" panose="02040503050406030204" pitchFamily="18" charset="0"/>
            </a:endParaRPr>
          </a:p>
          <a:p>
            <a:r>
              <a:rPr lang="en-GB" sz="3000" dirty="0">
                <a:latin typeface="+mn-lt"/>
                <a:ea typeface="Cambria" panose="02040503050406030204" pitchFamily="18" charset="0"/>
                <a:cs typeface="Cambria" panose="02040503050406030204" pitchFamily="18" charset="0"/>
              </a:rPr>
              <a:t>All question papers for Health and Social Care: Principles and Contexts have the same layout as this one.</a:t>
            </a:r>
          </a:p>
          <a:p>
            <a:endParaRPr lang="en-GB" sz="3600" dirty="0">
              <a:latin typeface="+mn-lt"/>
            </a:endParaRPr>
          </a:p>
        </p:txBody>
      </p:sp>
      <p:pic>
        <p:nvPicPr>
          <p:cNvPr id="2" name="Audio 1">
            <a:hlinkClick r:id="" action="ppaction://media"/>
            <a:extLst>
              <a:ext uri="{FF2B5EF4-FFF2-40B4-BE49-F238E27FC236}">
                <a16:creationId xmlns:a16="http://schemas.microsoft.com/office/drawing/2014/main" id="{38EC9D53-8BD3-4035-B908-32AB981709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33670597"/>
      </p:ext>
    </p:extLst>
  </p:cSld>
  <p:clrMapOvr>
    <a:masterClrMapping/>
  </p:clrMapOvr>
  <mc:AlternateContent xmlns:mc="http://schemas.openxmlformats.org/markup-compatibility/2006" xmlns:p14="http://schemas.microsoft.com/office/powerpoint/2010/main">
    <mc:Choice Requires="p14">
      <p:transition spd="slow" p14:dur="2000" advTm="27078"/>
    </mc:Choice>
    <mc:Fallback xmlns="">
      <p:transition spd="slow" advTm="27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par>
                          <p:cTn id="11" fill="hold">
                            <p:stCondLst>
                              <p:cond delay="2001"/>
                            </p:stCondLst>
                            <p:childTnLst>
                              <p:par>
                                <p:cTn id="12" presetID="10" presetClass="entr" presetSubtype="0" fill="hold" grpId="0"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2000"/>
                                        <p:tgtEl>
                                          <p:spTgt spid="4">
                                            <p:txEl>
                                              <p:pRg st="1" end="1"/>
                                            </p:txEl>
                                          </p:spTgt>
                                        </p:tgtEl>
                                      </p:cBhvr>
                                    </p:animEffect>
                                  </p:childTnLst>
                                </p:cTn>
                              </p:par>
                            </p:childTnLst>
                          </p:cTn>
                        </p:par>
                        <p:par>
                          <p:cTn id="15" fill="hold">
                            <p:stCondLst>
                              <p:cond delay="4001"/>
                            </p:stCondLst>
                            <p:childTnLst>
                              <p:par>
                                <p:cTn id="16" presetID="10" presetClass="entr" presetSubtype="0" fill="hold" grpId="0"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20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2000"/>
                                        <p:tgtEl>
                                          <p:spTgt spid="4">
                                            <p:txEl>
                                              <p:pRg st="4" end="4"/>
                                            </p:tx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5 (b), AO1</a:t>
            </a:r>
          </a:p>
        </p:txBody>
      </p:sp>
      <p:pic>
        <p:nvPicPr>
          <p:cNvPr id="4" name="Picture 3">
            <a:extLst>
              <a:ext uri="{FF2B5EF4-FFF2-40B4-BE49-F238E27FC236}">
                <a16:creationId xmlns:a16="http://schemas.microsoft.com/office/drawing/2014/main" id="{E3B8F1C7-EB9F-45D1-BC8B-23AA2E5E3878}"/>
              </a:ext>
            </a:extLst>
          </p:cNvPr>
          <p:cNvPicPr>
            <a:picLocks noChangeAspect="1"/>
          </p:cNvPicPr>
          <p:nvPr/>
        </p:nvPicPr>
        <p:blipFill>
          <a:blip r:embed="rId5"/>
          <a:stretch>
            <a:fillRect/>
          </a:stretch>
        </p:blipFill>
        <p:spPr>
          <a:xfrm>
            <a:off x="356439" y="1314395"/>
            <a:ext cx="9517864" cy="3621315"/>
          </a:xfrm>
          <a:prstGeom prst="rect">
            <a:avLst/>
          </a:prstGeom>
        </p:spPr>
      </p:pic>
      <p:sp>
        <p:nvSpPr>
          <p:cNvPr id="5" name="Speech Bubble: Oval 4">
            <a:extLst>
              <a:ext uri="{FF2B5EF4-FFF2-40B4-BE49-F238E27FC236}">
                <a16:creationId xmlns:a16="http://schemas.microsoft.com/office/drawing/2014/main" id="{C63EC81C-69C0-4DE4-BA10-29C6B601D608}"/>
              </a:ext>
            </a:extLst>
          </p:cNvPr>
          <p:cNvSpPr/>
          <p:nvPr/>
        </p:nvSpPr>
        <p:spPr>
          <a:xfrm>
            <a:off x="7530352" y="2873829"/>
            <a:ext cx="3258031" cy="2197633"/>
          </a:xfrm>
          <a:prstGeom prst="wedgeEllipseCallout">
            <a:avLst>
              <a:gd name="adj1" fmla="val -221142"/>
              <a:gd name="adj2" fmla="val -988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BDAA7FB-2CC5-46B7-95A3-C6439E6DBAF2}"/>
              </a:ext>
            </a:extLst>
          </p:cNvPr>
          <p:cNvSpPr txBox="1"/>
          <p:nvPr/>
        </p:nvSpPr>
        <p:spPr>
          <a:xfrm>
            <a:off x="7853082" y="3234978"/>
            <a:ext cx="3019826" cy="1477328"/>
          </a:xfrm>
          <a:prstGeom prst="rect">
            <a:avLst/>
          </a:prstGeom>
          <a:noFill/>
        </p:spPr>
        <p:txBody>
          <a:bodyPr wrap="square" rtlCol="0">
            <a:spAutoFit/>
          </a:bodyPr>
          <a:lstStyle/>
          <a:p>
            <a:r>
              <a:rPr lang="en-GB" dirty="0"/>
              <a:t>This part of the question requires three examples.</a:t>
            </a:r>
          </a:p>
          <a:p>
            <a:r>
              <a:rPr lang="en-GB" dirty="0"/>
              <a:t>Make sure that each example you give is different .</a:t>
            </a:r>
          </a:p>
        </p:txBody>
      </p:sp>
      <p:pic>
        <p:nvPicPr>
          <p:cNvPr id="6" name="Audio 5">
            <a:hlinkClick r:id="" action="ppaction://media"/>
            <a:extLst>
              <a:ext uri="{FF2B5EF4-FFF2-40B4-BE49-F238E27FC236}">
                <a16:creationId xmlns:a16="http://schemas.microsoft.com/office/drawing/2014/main" id="{DAF9F9CA-2266-4EC3-A09F-13B86EB7A1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88851026"/>
      </p:ext>
    </p:extLst>
  </p:cSld>
  <p:clrMapOvr>
    <a:masterClrMapping/>
  </p:clrMapOvr>
  <mc:AlternateContent xmlns:mc="http://schemas.openxmlformats.org/markup-compatibility/2006" xmlns:p14="http://schemas.microsoft.com/office/powerpoint/2010/main">
    <mc:Choice Requires="p14">
      <p:transition spd="slow" p14:dur="2000" advTm="14241"/>
    </mc:Choice>
    <mc:Fallback xmlns="">
      <p:transition spd="slow" advTm="14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(b) AO1 mark scheme</a:t>
            </a:r>
          </a:p>
        </p:txBody>
      </p:sp>
      <p:pic>
        <p:nvPicPr>
          <p:cNvPr id="2" name="Picture 1">
            <a:extLst>
              <a:ext uri="{FF2B5EF4-FFF2-40B4-BE49-F238E27FC236}">
                <a16:creationId xmlns:a16="http://schemas.microsoft.com/office/drawing/2014/main" id="{99CE8492-D9E1-4E92-8393-FFD4B7039322}"/>
              </a:ext>
            </a:extLst>
          </p:cNvPr>
          <p:cNvPicPr>
            <a:picLocks noChangeAspect="1"/>
          </p:cNvPicPr>
          <p:nvPr/>
        </p:nvPicPr>
        <p:blipFill>
          <a:blip r:embed="rId5"/>
          <a:stretch>
            <a:fillRect/>
          </a:stretch>
        </p:blipFill>
        <p:spPr>
          <a:xfrm>
            <a:off x="340068" y="1201737"/>
            <a:ext cx="6843718" cy="5024892"/>
          </a:xfrm>
          <a:prstGeom prst="rect">
            <a:avLst/>
          </a:prstGeom>
        </p:spPr>
      </p:pic>
      <p:sp>
        <p:nvSpPr>
          <p:cNvPr id="4" name="Speech Bubble: Oval 3">
            <a:extLst>
              <a:ext uri="{FF2B5EF4-FFF2-40B4-BE49-F238E27FC236}">
                <a16:creationId xmlns:a16="http://schemas.microsoft.com/office/drawing/2014/main" id="{ECBCD9EC-1E7D-4EE5-B36E-E6FE27DA5E23}"/>
              </a:ext>
            </a:extLst>
          </p:cNvPr>
          <p:cNvSpPr/>
          <p:nvPr/>
        </p:nvSpPr>
        <p:spPr>
          <a:xfrm>
            <a:off x="7613402" y="2312893"/>
            <a:ext cx="3105826" cy="3427079"/>
          </a:xfrm>
          <a:prstGeom prst="wedgeEllipseCallout">
            <a:avLst>
              <a:gd name="adj1" fmla="val -148442"/>
              <a:gd name="adj2" fmla="val -3120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94B5732-24B1-456E-A306-413127DE451D}"/>
              </a:ext>
            </a:extLst>
          </p:cNvPr>
          <p:cNvSpPr txBox="1"/>
          <p:nvPr/>
        </p:nvSpPr>
        <p:spPr>
          <a:xfrm>
            <a:off x="8080234" y="3060670"/>
            <a:ext cx="2558783" cy="2308324"/>
          </a:xfrm>
          <a:prstGeom prst="rect">
            <a:avLst/>
          </a:prstGeom>
          <a:noFill/>
        </p:spPr>
        <p:txBody>
          <a:bodyPr wrap="square" rtlCol="0">
            <a:spAutoFit/>
          </a:bodyPr>
          <a:lstStyle/>
          <a:p>
            <a:r>
              <a:rPr lang="en-GB" dirty="0"/>
              <a:t>What we are looking for here is </a:t>
            </a:r>
            <a:r>
              <a:rPr lang="en-US" altLang="en-US" dirty="0"/>
              <a:t>evidence that you can demonstrate your knowledge and understanding of ACEs by using examples.</a:t>
            </a:r>
            <a:endParaRPr lang="en-GB" dirty="0"/>
          </a:p>
          <a:p>
            <a:endParaRPr lang="en-GB" dirty="0"/>
          </a:p>
        </p:txBody>
      </p:sp>
      <p:pic>
        <p:nvPicPr>
          <p:cNvPr id="6" name="Audio 5">
            <a:hlinkClick r:id="" action="ppaction://media"/>
            <a:extLst>
              <a:ext uri="{FF2B5EF4-FFF2-40B4-BE49-F238E27FC236}">
                <a16:creationId xmlns:a16="http://schemas.microsoft.com/office/drawing/2014/main" id="{E4E1564F-9A7D-4BD7-A6E1-FACDDBDC66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53477317"/>
      </p:ext>
    </p:extLst>
  </p:cSld>
  <p:clrMapOvr>
    <a:masterClrMapping/>
  </p:clrMapOvr>
  <mc:AlternateContent xmlns:mc="http://schemas.openxmlformats.org/markup-compatibility/2006" xmlns:p14="http://schemas.microsoft.com/office/powerpoint/2010/main">
    <mc:Choice Requires="p14">
      <p:transition spd="slow" p14:dur="2000" advTm="11832"/>
    </mc:Choice>
    <mc:Fallback xmlns="">
      <p:transition spd="slow" advTm="11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5 (c), AO2</a:t>
            </a:r>
          </a:p>
        </p:txBody>
      </p:sp>
      <p:pic>
        <p:nvPicPr>
          <p:cNvPr id="2" name="Picture 1">
            <a:extLst>
              <a:ext uri="{FF2B5EF4-FFF2-40B4-BE49-F238E27FC236}">
                <a16:creationId xmlns:a16="http://schemas.microsoft.com/office/drawing/2014/main" id="{992BD445-7383-4460-990A-54BC9B48F1C3}"/>
              </a:ext>
            </a:extLst>
          </p:cNvPr>
          <p:cNvPicPr>
            <a:picLocks noChangeAspect="1"/>
          </p:cNvPicPr>
          <p:nvPr/>
        </p:nvPicPr>
        <p:blipFill>
          <a:blip r:embed="rId5"/>
          <a:stretch>
            <a:fillRect/>
          </a:stretch>
        </p:blipFill>
        <p:spPr>
          <a:xfrm>
            <a:off x="443158" y="1056821"/>
            <a:ext cx="7686675" cy="5295900"/>
          </a:xfrm>
          <a:prstGeom prst="rect">
            <a:avLst/>
          </a:prstGeom>
        </p:spPr>
      </p:pic>
      <p:sp>
        <p:nvSpPr>
          <p:cNvPr id="4" name="Speech Bubble: Oval 3">
            <a:extLst>
              <a:ext uri="{FF2B5EF4-FFF2-40B4-BE49-F238E27FC236}">
                <a16:creationId xmlns:a16="http://schemas.microsoft.com/office/drawing/2014/main" id="{9BB987B0-7AC2-43A8-B066-9D9F56572431}"/>
              </a:ext>
            </a:extLst>
          </p:cNvPr>
          <p:cNvSpPr/>
          <p:nvPr/>
        </p:nvSpPr>
        <p:spPr>
          <a:xfrm>
            <a:off x="443158" y="2697095"/>
            <a:ext cx="4427479" cy="3822369"/>
          </a:xfrm>
          <a:prstGeom prst="wedgeEllipseCallout">
            <a:avLst>
              <a:gd name="adj1" fmla="val -28692"/>
              <a:gd name="adj2" fmla="val -702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5410E9D8-8FF9-4DA7-98EC-6891AC790F2E}"/>
              </a:ext>
            </a:extLst>
          </p:cNvPr>
          <p:cNvSpPr txBox="1"/>
          <p:nvPr/>
        </p:nvSpPr>
        <p:spPr>
          <a:xfrm>
            <a:off x="972316" y="3557708"/>
            <a:ext cx="3369164" cy="2308324"/>
          </a:xfrm>
          <a:prstGeom prst="rect">
            <a:avLst/>
          </a:prstGeom>
          <a:noFill/>
        </p:spPr>
        <p:txBody>
          <a:bodyPr wrap="square" rtlCol="0">
            <a:spAutoFit/>
          </a:bodyPr>
          <a:lstStyle/>
          <a:p>
            <a:r>
              <a:rPr lang="en-US" altLang="en-US" dirty="0">
                <a:latin typeface="Arial" panose="020B0604020202020204" pitchFamily="34" charset="0"/>
              </a:rPr>
              <a:t>The command word here is ‘Explain’ so extended writing is now needed. </a:t>
            </a:r>
          </a:p>
          <a:p>
            <a:endParaRPr lang="en-GB" dirty="0"/>
          </a:p>
          <a:p>
            <a:r>
              <a:rPr lang="en-GB" dirty="0"/>
              <a:t>Explain – provide details and reasons why and how something is the way it is.</a:t>
            </a:r>
          </a:p>
          <a:p>
            <a:endParaRPr lang="en-GB" dirty="0"/>
          </a:p>
        </p:txBody>
      </p:sp>
      <p:sp>
        <p:nvSpPr>
          <p:cNvPr id="6" name="Speech Bubble: Oval 5">
            <a:extLst>
              <a:ext uri="{FF2B5EF4-FFF2-40B4-BE49-F238E27FC236}">
                <a16:creationId xmlns:a16="http://schemas.microsoft.com/office/drawing/2014/main" id="{190C7285-F406-442A-81A4-0DB873447303}"/>
              </a:ext>
            </a:extLst>
          </p:cNvPr>
          <p:cNvSpPr/>
          <p:nvPr/>
        </p:nvSpPr>
        <p:spPr>
          <a:xfrm>
            <a:off x="5828385" y="2205318"/>
            <a:ext cx="4206964" cy="2912248"/>
          </a:xfrm>
          <a:prstGeom prst="wedgeEllipseCallout">
            <a:avLst>
              <a:gd name="adj1" fmla="val -102863"/>
              <a:gd name="adj2" fmla="val -7552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E9DDA3BA-FE7E-4636-8DA0-066178B25BCA}"/>
              </a:ext>
            </a:extLst>
          </p:cNvPr>
          <p:cNvSpPr txBox="1"/>
          <p:nvPr/>
        </p:nvSpPr>
        <p:spPr>
          <a:xfrm>
            <a:off x="6639005" y="2551099"/>
            <a:ext cx="2989089" cy="2308324"/>
          </a:xfrm>
          <a:prstGeom prst="rect">
            <a:avLst/>
          </a:prstGeom>
          <a:noFill/>
        </p:spPr>
        <p:txBody>
          <a:bodyPr wrap="square" rtlCol="0">
            <a:spAutoFit/>
          </a:bodyPr>
          <a:lstStyle/>
          <a:p>
            <a:r>
              <a:rPr lang="en-GB" dirty="0"/>
              <a:t>Key word here is ‘Impact’. Here, you are demonstrating your knowledge of ACEs but also applying your knowledge to show you understand the impact that they have.</a:t>
            </a:r>
          </a:p>
        </p:txBody>
      </p:sp>
      <p:pic>
        <p:nvPicPr>
          <p:cNvPr id="8" name="Audio 7">
            <a:hlinkClick r:id="" action="ppaction://media"/>
            <a:extLst>
              <a:ext uri="{FF2B5EF4-FFF2-40B4-BE49-F238E27FC236}">
                <a16:creationId xmlns:a16="http://schemas.microsoft.com/office/drawing/2014/main" id="{4B9BB3B8-A8C1-401D-8724-03845F1050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93460992"/>
      </p:ext>
    </p:extLst>
  </p:cSld>
  <p:clrMapOvr>
    <a:masterClrMapping/>
  </p:clrMapOvr>
  <mc:AlternateContent xmlns:mc="http://schemas.openxmlformats.org/markup-compatibility/2006" xmlns:p14="http://schemas.microsoft.com/office/powerpoint/2010/main">
    <mc:Choice Requires="p14">
      <p:transition spd="slow" p14:dur="2000" advTm="30753"/>
    </mc:Choice>
    <mc:Fallback xmlns="">
      <p:transition spd="slow" advTm="30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(c) AO2 mark scheme</a:t>
            </a:r>
          </a:p>
        </p:txBody>
      </p:sp>
      <p:pic>
        <p:nvPicPr>
          <p:cNvPr id="4" name="Picture 3">
            <a:extLst>
              <a:ext uri="{FF2B5EF4-FFF2-40B4-BE49-F238E27FC236}">
                <a16:creationId xmlns:a16="http://schemas.microsoft.com/office/drawing/2014/main" id="{C36D507C-9987-42DD-B512-215269D9C344}"/>
              </a:ext>
            </a:extLst>
          </p:cNvPr>
          <p:cNvPicPr>
            <a:picLocks noChangeAspect="1"/>
          </p:cNvPicPr>
          <p:nvPr/>
        </p:nvPicPr>
        <p:blipFill>
          <a:blip r:embed="rId5"/>
          <a:stretch>
            <a:fillRect/>
          </a:stretch>
        </p:blipFill>
        <p:spPr>
          <a:xfrm>
            <a:off x="340068" y="1244827"/>
            <a:ext cx="5276961" cy="3990975"/>
          </a:xfrm>
          <a:prstGeom prst="rect">
            <a:avLst/>
          </a:prstGeom>
        </p:spPr>
      </p:pic>
      <p:pic>
        <p:nvPicPr>
          <p:cNvPr id="5" name="Picture 4">
            <a:extLst>
              <a:ext uri="{FF2B5EF4-FFF2-40B4-BE49-F238E27FC236}">
                <a16:creationId xmlns:a16="http://schemas.microsoft.com/office/drawing/2014/main" id="{7EB66668-F0B5-4496-9C6E-808E13057A74}"/>
              </a:ext>
            </a:extLst>
          </p:cNvPr>
          <p:cNvPicPr>
            <a:picLocks noChangeAspect="1"/>
          </p:cNvPicPr>
          <p:nvPr/>
        </p:nvPicPr>
        <p:blipFill>
          <a:blip r:embed="rId6"/>
          <a:stretch>
            <a:fillRect/>
          </a:stretch>
        </p:blipFill>
        <p:spPr>
          <a:xfrm>
            <a:off x="5752449" y="1111476"/>
            <a:ext cx="3429971" cy="4257675"/>
          </a:xfrm>
          <a:prstGeom prst="rect">
            <a:avLst/>
          </a:prstGeom>
        </p:spPr>
      </p:pic>
      <p:sp>
        <p:nvSpPr>
          <p:cNvPr id="6" name="Speech Bubble: Oval 5">
            <a:extLst>
              <a:ext uri="{FF2B5EF4-FFF2-40B4-BE49-F238E27FC236}">
                <a16:creationId xmlns:a16="http://schemas.microsoft.com/office/drawing/2014/main" id="{3EC695D3-D5EB-4FC1-AEA9-6B0AE522BFDB}"/>
              </a:ext>
            </a:extLst>
          </p:cNvPr>
          <p:cNvSpPr/>
          <p:nvPr/>
        </p:nvSpPr>
        <p:spPr>
          <a:xfrm>
            <a:off x="8882743" y="4085913"/>
            <a:ext cx="3238292" cy="2592394"/>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963F3D5-BFF5-4A87-9216-54CD455A2D42}"/>
              </a:ext>
            </a:extLst>
          </p:cNvPr>
          <p:cNvSpPr txBox="1"/>
          <p:nvPr/>
        </p:nvSpPr>
        <p:spPr>
          <a:xfrm>
            <a:off x="9182420" y="4618103"/>
            <a:ext cx="2750884" cy="1754326"/>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a:t>
            </a:r>
          </a:p>
          <a:p>
            <a:endParaRPr lang="en-GB" dirty="0"/>
          </a:p>
        </p:txBody>
      </p:sp>
      <p:sp>
        <p:nvSpPr>
          <p:cNvPr id="7" name="Speech Bubble: Oval 6">
            <a:extLst>
              <a:ext uri="{FF2B5EF4-FFF2-40B4-BE49-F238E27FC236}">
                <a16:creationId xmlns:a16="http://schemas.microsoft.com/office/drawing/2014/main" id="{BBD29BA1-54F1-4AA2-9341-434192B16695}"/>
              </a:ext>
            </a:extLst>
          </p:cNvPr>
          <p:cNvSpPr/>
          <p:nvPr/>
        </p:nvSpPr>
        <p:spPr>
          <a:xfrm>
            <a:off x="9317840" y="1529123"/>
            <a:ext cx="2431048" cy="2072267"/>
          </a:xfrm>
          <a:prstGeom prst="wedgeEllipseCallout">
            <a:avLst>
              <a:gd name="adj1" fmla="val -67595"/>
              <a:gd name="adj2" fmla="val -4456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9786E1B-21F9-471A-957E-5146D917BB48}"/>
              </a:ext>
            </a:extLst>
          </p:cNvPr>
          <p:cNvSpPr txBox="1"/>
          <p:nvPr/>
        </p:nvSpPr>
        <p:spPr>
          <a:xfrm>
            <a:off x="9589674" y="1874904"/>
            <a:ext cx="2262258" cy="1477328"/>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that is in this list.</a:t>
            </a:r>
          </a:p>
          <a:p>
            <a:endParaRPr lang="en-GB" dirty="0"/>
          </a:p>
        </p:txBody>
      </p:sp>
      <p:pic>
        <p:nvPicPr>
          <p:cNvPr id="9" name="Audio 8">
            <a:hlinkClick r:id="" action="ppaction://media"/>
            <a:extLst>
              <a:ext uri="{FF2B5EF4-FFF2-40B4-BE49-F238E27FC236}">
                <a16:creationId xmlns:a16="http://schemas.microsoft.com/office/drawing/2014/main" id="{7C9E614F-9096-493F-875E-1A23C8B917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6036326"/>
      </p:ext>
    </p:extLst>
  </p:cSld>
  <p:clrMapOvr>
    <a:masterClrMapping/>
  </p:clrMapOvr>
  <mc:AlternateContent xmlns:mc="http://schemas.openxmlformats.org/markup-compatibility/2006" xmlns:p14="http://schemas.microsoft.com/office/powerpoint/2010/main">
    <mc:Choice Requires="p14">
      <p:transition spd="slow" p14:dur="2000" advTm="15341"/>
    </mc:Choice>
    <mc:Fallback xmlns="">
      <p:transition spd="slow" advTm="15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6?</a:t>
            </a:r>
          </a:p>
        </p:txBody>
      </p:sp>
      <p:sp>
        <p:nvSpPr>
          <p:cNvPr id="2" name="Rectangle 1">
            <a:extLst>
              <a:ext uri="{FF2B5EF4-FFF2-40B4-BE49-F238E27FC236}">
                <a16:creationId xmlns:a16="http://schemas.microsoft.com/office/drawing/2014/main" id="{4108C0E0-E3C5-454E-AF99-461283249383}"/>
              </a:ext>
            </a:extLst>
          </p:cNvPr>
          <p:cNvSpPr/>
          <p:nvPr/>
        </p:nvSpPr>
        <p:spPr>
          <a:xfrm>
            <a:off x="335176" y="1305342"/>
            <a:ext cx="11129402" cy="3416320"/>
          </a:xfrm>
          <a:prstGeom prst="rect">
            <a:avLst/>
          </a:prstGeom>
        </p:spPr>
        <p:txBody>
          <a:bodyPr wrap="square">
            <a:spAutoFit/>
          </a:bodyPr>
          <a:lstStyle/>
          <a:p>
            <a:pPr>
              <a:spcBef>
                <a:spcPts val="0"/>
              </a:spcBef>
              <a:spcAft>
                <a:spcPts val="0"/>
              </a:spcAft>
            </a:pPr>
            <a:r>
              <a:rPr lang="en-US" dirty="0">
                <a:ea typeface="Cambria" panose="02040503050406030204" pitchFamily="18" charset="0"/>
                <a:cs typeface="Cambria" panose="02040503050406030204" pitchFamily="18" charset="0"/>
              </a:rPr>
              <a:t>Question 6</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Skills being tested:</a:t>
            </a:r>
          </a:p>
          <a:p>
            <a:pPr>
              <a:spcBef>
                <a:spcPts val="0"/>
              </a:spcBef>
              <a:spcAft>
                <a:spcPts val="0"/>
              </a:spcAft>
            </a:pPr>
            <a:r>
              <a:rPr lang="en-US" dirty="0">
                <a:ea typeface="Cambria" panose="02040503050406030204" pitchFamily="18" charset="0"/>
                <a:cs typeface="Cambria" panose="02040503050406030204" pitchFamily="18" charset="0"/>
              </a:rPr>
              <a:t>AO1 – demonstrate knowledge and understanding</a:t>
            </a:r>
          </a:p>
          <a:p>
            <a:pPr>
              <a:spcBef>
                <a:spcPts val="0"/>
              </a:spcBef>
              <a:spcAft>
                <a:spcPts val="0"/>
              </a:spcAft>
            </a:pPr>
            <a:r>
              <a:rPr lang="en-US" dirty="0">
                <a:ea typeface="Cambria" panose="02040503050406030204" pitchFamily="18" charset="0"/>
                <a:cs typeface="Cambria" panose="02040503050406030204" pitchFamily="18" charset="0"/>
              </a:rPr>
              <a:t>AO2 – apply knowledge and understanding of health and social care principles and contexts</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6 (a), (b) and (c).</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Highlight key words/command verbs.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The number of lines available indicates the length of the required response.</a:t>
            </a:r>
          </a:p>
        </p:txBody>
      </p:sp>
      <p:pic>
        <p:nvPicPr>
          <p:cNvPr id="4" name="Audio 3">
            <a:hlinkClick r:id="" action="ppaction://media"/>
            <a:extLst>
              <a:ext uri="{FF2B5EF4-FFF2-40B4-BE49-F238E27FC236}">
                <a16:creationId xmlns:a16="http://schemas.microsoft.com/office/drawing/2014/main" id="{0619BEE3-FC06-4015-9984-C17E5002B5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70506634"/>
      </p:ext>
    </p:extLst>
  </p:cSld>
  <p:clrMapOvr>
    <a:masterClrMapping/>
  </p:clrMapOvr>
  <mc:AlternateContent xmlns:mc="http://schemas.openxmlformats.org/markup-compatibility/2006" xmlns:p14="http://schemas.microsoft.com/office/powerpoint/2010/main">
    <mc:Choice Requires="p14">
      <p:transition spd="slow" p14:dur="2000" advTm="33923"/>
    </mc:Choice>
    <mc:Fallback xmlns="">
      <p:transition spd="slow" advTm="33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(a), AO1</a:t>
            </a:r>
          </a:p>
        </p:txBody>
      </p:sp>
      <p:pic>
        <p:nvPicPr>
          <p:cNvPr id="4" name="Picture 3">
            <a:extLst>
              <a:ext uri="{FF2B5EF4-FFF2-40B4-BE49-F238E27FC236}">
                <a16:creationId xmlns:a16="http://schemas.microsoft.com/office/drawing/2014/main" id="{94535227-9D72-4763-A20D-D564FB47E15A}"/>
              </a:ext>
            </a:extLst>
          </p:cNvPr>
          <p:cNvPicPr>
            <a:picLocks noChangeAspect="1"/>
          </p:cNvPicPr>
          <p:nvPr/>
        </p:nvPicPr>
        <p:blipFill>
          <a:blip r:embed="rId5"/>
          <a:stretch>
            <a:fillRect/>
          </a:stretch>
        </p:blipFill>
        <p:spPr>
          <a:xfrm>
            <a:off x="356439" y="1249589"/>
            <a:ext cx="9490498" cy="3990067"/>
          </a:xfrm>
          <a:prstGeom prst="rect">
            <a:avLst/>
          </a:prstGeom>
        </p:spPr>
      </p:pic>
      <p:sp>
        <p:nvSpPr>
          <p:cNvPr id="5" name="Speech Bubble: Oval 4">
            <a:extLst>
              <a:ext uri="{FF2B5EF4-FFF2-40B4-BE49-F238E27FC236}">
                <a16:creationId xmlns:a16="http://schemas.microsoft.com/office/drawing/2014/main" id="{8D078A78-CB43-463D-8DF3-FA3EE73FA41E}"/>
              </a:ext>
            </a:extLst>
          </p:cNvPr>
          <p:cNvSpPr/>
          <p:nvPr/>
        </p:nvSpPr>
        <p:spPr>
          <a:xfrm>
            <a:off x="6290314" y="3757492"/>
            <a:ext cx="3814190" cy="2382051"/>
          </a:xfrm>
          <a:prstGeom prst="wedgeEllipseCallout">
            <a:avLst>
              <a:gd name="adj1" fmla="val -156009"/>
              <a:gd name="adj2" fmla="val -879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BD7B747-7BDE-4986-BAC4-955D5E10DB7E}"/>
              </a:ext>
            </a:extLst>
          </p:cNvPr>
          <p:cNvSpPr txBox="1"/>
          <p:nvPr/>
        </p:nvSpPr>
        <p:spPr>
          <a:xfrm>
            <a:off x="6722075" y="4209853"/>
            <a:ext cx="2950668" cy="1477328"/>
          </a:xfrm>
          <a:prstGeom prst="rect">
            <a:avLst/>
          </a:prstGeom>
          <a:noFill/>
        </p:spPr>
        <p:txBody>
          <a:bodyPr wrap="square" rtlCol="0">
            <a:spAutoFit/>
          </a:bodyPr>
          <a:lstStyle/>
          <a:p>
            <a:r>
              <a:rPr lang="en-GB" dirty="0"/>
              <a:t>Command word here is ‘List’ – provide brief facts and examples.  Your answer must relate to how being a carer affects Jack.</a:t>
            </a:r>
          </a:p>
        </p:txBody>
      </p:sp>
      <p:pic>
        <p:nvPicPr>
          <p:cNvPr id="8" name="Audio 7">
            <a:hlinkClick r:id="" action="ppaction://media"/>
            <a:extLst>
              <a:ext uri="{FF2B5EF4-FFF2-40B4-BE49-F238E27FC236}">
                <a16:creationId xmlns:a16="http://schemas.microsoft.com/office/drawing/2014/main" id="{4E726126-A5DD-418D-9939-1CCF33FA98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08553359"/>
      </p:ext>
    </p:extLst>
  </p:cSld>
  <p:clrMapOvr>
    <a:masterClrMapping/>
  </p:clrMapOvr>
  <mc:AlternateContent xmlns:mc="http://schemas.openxmlformats.org/markup-compatibility/2006" xmlns:p14="http://schemas.microsoft.com/office/powerpoint/2010/main">
    <mc:Choice Requires="p14">
      <p:transition spd="slow" p14:dur="2000" advTm="31781"/>
    </mc:Choice>
    <mc:Fallback xmlns="">
      <p:transition spd="slow" advTm="31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(a) AO1 mark scheme</a:t>
            </a:r>
          </a:p>
        </p:txBody>
      </p:sp>
      <p:pic>
        <p:nvPicPr>
          <p:cNvPr id="2" name="Picture 1">
            <a:extLst>
              <a:ext uri="{FF2B5EF4-FFF2-40B4-BE49-F238E27FC236}">
                <a16:creationId xmlns:a16="http://schemas.microsoft.com/office/drawing/2014/main" id="{E7F5A23B-0AD4-4384-9690-451A619BD057}"/>
              </a:ext>
            </a:extLst>
          </p:cNvPr>
          <p:cNvPicPr>
            <a:picLocks noChangeAspect="1"/>
          </p:cNvPicPr>
          <p:nvPr/>
        </p:nvPicPr>
        <p:blipFill>
          <a:blip r:embed="rId5"/>
          <a:stretch>
            <a:fillRect/>
          </a:stretch>
        </p:blipFill>
        <p:spPr>
          <a:xfrm>
            <a:off x="340068" y="975861"/>
            <a:ext cx="5822347" cy="5795055"/>
          </a:xfrm>
          <a:prstGeom prst="rect">
            <a:avLst/>
          </a:prstGeom>
        </p:spPr>
      </p:pic>
      <p:sp>
        <p:nvSpPr>
          <p:cNvPr id="4" name="Speech Bubble: Oval 3">
            <a:extLst>
              <a:ext uri="{FF2B5EF4-FFF2-40B4-BE49-F238E27FC236}">
                <a16:creationId xmlns:a16="http://schemas.microsoft.com/office/drawing/2014/main" id="{1B413B1A-69E4-4B2D-9079-893D685770E2}"/>
              </a:ext>
            </a:extLst>
          </p:cNvPr>
          <p:cNvSpPr/>
          <p:nvPr/>
        </p:nvSpPr>
        <p:spPr>
          <a:xfrm>
            <a:off x="7545720" y="2535731"/>
            <a:ext cx="3017671" cy="1613647"/>
          </a:xfrm>
          <a:prstGeom prst="wedgeEllipseCallout">
            <a:avLst>
              <a:gd name="adj1" fmla="val -181120"/>
              <a:gd name="adj2" fmla="val -3014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50F9C0E-D563-4525-A69A-AC3D9E082868}"/>
              </a:ext>
            </a:extLst>
          </p:cNvPr>
          <p:cNvSpPr txBox="1"/>
          <p:nvPr/>
        </p:nvSpPr>
        <p:spPr>
          <a:xfrm>
            <a:off x="7699402" y="2773936"/>
            <a:ext cx="2574151" cy="1744276"/>
          </a:xfrm>
          <a:prstGeom prst="rect">
            <a:avLst/>
          </a:prstGeom>
          <a:noFill/>
        </p:spPr>
        <p:txBody>
          <a:bodyPr wrap="square" rtlCol="0">
            <a:spAutoFit/>
          </a:bodyPr>
          <a:lstStyle/>
          <a:p>
            <a:endParaRPr lang="en-GB" dirty="0"/>
          </a:p>
        </p:txBody>
      </p:sp>
      <p:sp>
        <p:nvSpPr>
          <p:cNvPr id="6" name="TextBox 5">
            <a:extLst>
              <a:ext uri="{FF2B5EF4-FFF2-40B4-BE49-F238E27FC236}">
                <a16:creationId xmlns:a16="http://schemas.microsoft.com/office/drawing/2014/main" id="{7E54D4F6-7D79-4FE9-8336-B5FDB67363C0}"/>
              </a:ext>
            </a:extLst>
          </p:cNvPr>
          <p:cNvSpPr txBox="1"/>
          <p:nvPr/>
        </p:nvSpPr>
        <p:spPr>
          <a:xfrm>
            <a:off x="7830030" y="2843092"/>
            <a:ext cx="2574151" cy="923330"/>
          </a:xfrm>
          <a:prstGeom prst="rect">
            <a:avLst/>
          </a:prstGeom>
          <a:noFill/>
        </p:spPr>
        <p:txBody>
          <a:bodyPr wrap="square" rtlCol="0">
            <a:spAutoFit/>
          </a:bodyPr>
          <a:lstStyle/>
          <a:p>
            <a:r>
              <a:rPr lang="en-GB" dirty="0"/>
              <a:t>Award yourself a mark for each correct response.</a:t>
            </a:r>
          </a:p>
        </p:txBody>
      </p:sp>
      <p:pic>
        <p:nvPicPr>
          <p:cNvPr id="7" name="Audio 6">
            <a:hlinkClick r:id="" action="ppaction://media"/>
            <a:extLst>
              <a:ext uri="{FF2B5EF4-FFF2-40B4-BE49-F238E27FC236}">
                <a16:creationId xmlns:a16="http://schemas.microsoft.com/office/drawing/2014/main" id="{64913F5C-40CB-4558-8D33-808613580E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525745290"/>
      </p:ext>
    </p:extLst>
  </p:cSld>
  <p:clrMapOvr>
    <a:masterClrMapping/>
  </p:clrMapOvr>
  <mc:AlternateContent xmlns:mc="http://schemas.openxmlformats.org/markup-compatibility/2006" xmlns:p14="http://schemas.microsoft.com/office/powerpoint/2010/main">
    <mc:Choice Requires="p14">
      <p:transition spd="slow" p14:dur="2000" advTm="11964"/>
    </mc:Choice>
    <mc:Fallback xmlns="">
      <p:transition spd="slow" advTm="11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(b), AO3</a:t>
            </a:r>
          </a:p>
        </p:txBody>
      </p:sp>
      <p:pic>
        <p:nvPicPr>
          <p:cNvPr id="2" name="Picture 1">
            <a:extLst>
              <a:ext uri="{FF2B5EF4-FFF2-40B4-BE49-F238E27FC236}">
                <a16:creationId xmlns:a16="http://schemas.microsoft.com/office/drawing/2014/main" id="{4A34DFD2-59CA-41C6-B335-AA17CED65775}"/>
              </a:ext>
            </a:extLst>
          </p:cNvPr>
          <p:cNvPicPr>
            <a:picLocks noChangeAspect="1"/>
          </p:cNvPicPr>
          <p:nvPr/>
        </p:nvPicPr>
        <p:blipFill>
          <a:blip r:embed="rId5"/>
          <a:stretch>
            <a:fillRect/>
          </a:stretch>
        </p:blipFill>
        <p:spPr>
          <a:xfrm>
            <a:off x="356439" y="1218066"/>
            <a:ext cx="9178870" cy="4384448"/>
          </a:xfrm>
          <a:prstGeom prst="rect">
            <a:avLst/>
          </a:prstGeom>
        </p:spPr>
      </p:pic>
      <p:sp>
        <p:nvSpPr>
          <p:cNvPr id="4" name="Speech Bubble: Oval 3">
            <a:extLst>
              <a:ext uri="{FF2B5EF4-FFF2-40B4-BE49-F238E27FC236}">
                <a16:creationId xmlns:a16="http://schemas.microsoft.com/office/drawing/2014/main" id="{5DDF7BE0-0D29-4472-BCA9-8E97253ED086}"/>
              </a:ext>
            </a:extLst>
          </p:cNvPr>
          <p:cNvSpPr/>
          <p:nvPr/>
        </p:nvSpPr>
        <p:spPr>
          <a:xfrm>
            <a:off x="6592162" y="3941909"/>
            <a:ext cx="4765577" cy="2658676"/>
          </a:xfrm>
          <a:prstGeom prst="wedgeEllipseCallout">
            <a:avLst>
              <a:gd name="adj1" fmla="val -135870"/>
              <a:gd name="adj2" fmla="val -1377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2F7BC92-3785-4665-AAA8-0CAE6B8B7F33}"/>
              </a:ext>
            </a:extLst>
          </p:cNvPr>
          <p:cNvSpPr txBox="1"/>
          <p:nvPr/>
        </p:nvSpPr>
        <p:spPr>
          <a:xfrm>
            <a:off x="7114470" y="4343501"/>
            <a:ext cx="4041802" cy="1754326"/>
          </a:xfrm>
          <a:prstGeom prst="rect">
            <a:avLst/>
          </a:prstGeom>
          <a:noFill/>
        </p:spPr>
        <p:txBody>
          <a:bodyPr wrap="square" rtlCol="0">
            <a:spAutoFit/>
          </a:bodyPr>
          <a:lstStyle/>
          <a:p>
            <a:r>
              <a:rPr lang="en-GB" dirty="0"/>
              <a:t>Command word here is ‘Discuss’ – examine an issue in detail/in a structured way, taking into account different ideas. </a:t>
            </a:r>
          </a:p>
          <a:p>
            <a:r>
              <a:rPr lang="en-GB" dirty="0"/>
              <a:t>It is important here to discuss several benefits to Ffion.</a:t>
            </a:r>
          </a:p>
        </p:txBody>
      </p:sp>
      <p:pic>
        <p:nvPicPr>
          <p:cNvPr id="6" name="Audio 5">
            <a:hlinkClick r:id="" action="ppaction://media"/>
            <a:extLst>
              <a:ext uri="{FF2B5EF4-FFF2-40B4-BE49-F238E27FC236}">
                <a16:creationId xmlns:a16="http://schemas.microsoft.com/office/drawing/2014/main" id="{80F2D72E-0212-49D8-AFBC-1E027C8ACF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57496097"/>
      </p:ext>
    </p:extLst>
  </p:cSld>
  <p:clrMapOvr>
    <a:masterClrMapping/>
  </p:clrMapOvr>
  <mc:AlternateContent xmlns:mc="http://schemas.openxmlformats.org/markup-compatibility/2006" xmlns:p14="http://schemas.microsoft.com/office/powerpoint/2010/main">
    <mc:Choice Requires="p14">
      <p:transition spd="slow" p14:dur="2000" advTm="21724"/>
    </mc:Choice>
    <mc:Fallback xmlns="">
      <p:transition spd="slow" advTm="21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(b) AO3 mark scheme</a:t>
            </a:r>
          </a:p>
        </p:txBody>
      </p:sp>
      <p:pic>
        <p:nvPicPr>
          <p:cNvPr id="4" name="Picture 3">
            <a:extLst>
              <a:ext uri="{FF2B5EF4-FFF2-40B4-BE49-F238E27FC236}">
                <a16:creationId xmlns:a16="http://schemas.microsoft.com/office/drawing/2014/main" id="{457329AA-E19F-44B2-AE36-3DE477831265}"/>
              </a:ext>
            </a:extLst>
          </p:cNvPr>
          <p:cNvPicPr>
            <a:picLocks noChangeAspect="1"/>
          </p:cNvPicPr>
          <p:nvPr/>
        </p:nvPicPr>
        <p:blipFill>
          <a:blip r:embed="rId5"/>
          <a:stretch>
            <a:fillRect/>
          </a:stretch>
        </p:blipFill>
        <p:spPr>
          <a:xfrm>
            <a:off x="340068" y="1064305"/>
            <a:ext cx="7105650" cy="5019675"/>
          </a:xfrm>
          <a:prstGeom prst="rect">
            <a:avLst/>
          </a:prstGeom>
        </p:spPr>
      </p:pic>
      <p:pic>
        <p:nvPicPr>
          <p:cNvPr id="5" name="Picture 4">
            <a:extLst>
              <a:ext uri="{FF2B5EF4-FFF2-40B4-BE49-F238E27FC236}">
                <a16:creationId xmlns:a16="http://schemas.microsoft.com/office/drawing/2014/main" id="{F7BF0476-485A-4167-9B28-342CB016F451}"/>
              </a:ext>
            </a:extLst>
          </p:cNvPr>
          <p:cNvPicPr>
            <a:picLocks noChangeAspect="1"/>
          </p:cNvPicPr>
          <p:nvPr/>
        </p:nvPicPr>
        <p:blipFill>
          <a:blip r:embed="rId6"/>
          <a:stretch>
            <a:fillRect/>
          </a:stretch>
        </p:blipFill>
        <p:spPr>
          <a:xfrm>
            <a:off x="7956207" y="1064305"/>
            <a:ext cx="3895725" cy="4476750"/>
          </a:xfrm>
          <a:prstGeom prst="rect">
            <a:avLst/>
          </a:prstGeom>
        </p:spPr>
      </p:pic>
      <p:sp>
        <p:nvSpPr>
          <p:cNvPr id="6" name="Speech Bubble: Oval 5">
            <a:extLst>
              <a:ext uri="{FF2B5EF4-FFF2-40B4-BE49-F238E27FC236}">
                <a16:creationId xmlns:a16="http://schemas.microsoft.com/office/drawing/2014/main" id="{BB4F6750-079D-457E-9A0A-D3E8EC5B7611}"/>
              </a:ext>
            </a:extLst>
          </p:cNvPr>
          <p:cNvSpPr/>
          <p:nvPr/>
        </p:nvSpPr>
        <p:spPr>
          <a:xfrm>
            <a:off x="5255879" y="4409878"/>
            <a:ext cx="3035193" cy="2262354"/>
          </a:xfrm>
          <a:prstGeom prst="wedgeEllipseCallout">
            <a:avLst>
              <a:gd name="adj1" fmla="val -51125"/>
              <a:gd name="adj2" fmla="val -10801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562C2A9-FFF9-46BB-AB40-F734B59F7B83}"/>
              </a:ext>
            </a:extLst>
          </p:cNvPr>
          <p:cNvSpPr txBox="1"/>
          <p:nvPr/>
        </p:nvSpPr>
        <p:spPr>
          <a:xfrm>
            <a:off x="5647765" y="4725681"/>
            <a:ext cx="2535731" cy="2031325"/>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a:t>
            </a:r>
          </a:p>
          <a:p>
            <a:endParaRPr lang="en-GB" dirty="0"/>
          </a:p>
        </p:txBody>
      </p:sp>
      <p:pic>
        <p:nvPicPr>
          <p:cNvPr id="7" name="Audio 6">
            <a:hlinkClick r:id="" action="ppaction://media"/>
            <a:extLst>
              <a:ext uri="{FF2B5EF4-FFF2-40B4-BE49-F238E27FC236}">
                <a16:creationId xmlns:a16="http://schemas.microsoft.com/office/drawing/2014/main" id="{9E4BCED1-6EBB-41C3-A47D-7F084EBA7D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19065412"/>
      </p:ext>
    </p:extLst>
  </p:cSld>
  <p:clrMapOvr>
    <a:masterClrMapping/>
  </p:clrMapOvr>
  <mc:AlternateContent xmlns:mc="http://schemas.openxmlformats.org/markup-compatibility/2006" xmlns:p14="http://schemas.microsoft.com/office/powerpoint/2010/main">
    <mc:Choice Requires="p14">
      <p:transition spd="slow" p14:dur="2000" advTm="11685"/>
    </mc:Choice>
    <mc:Fallback xmlns="">
      <p:transition spd="slow" advTm="11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(c), AO2</a:t>
            </a:r>
          </a:p>
        </p:txBody>
      </p:sp>
      <p:pic>
        <p:nvPicPr>
          <p:cNvPr id="4" name="Picture 3">
            <a:extLst>
              <a:ext uri="{FF2B5EF4-FFF2-40B4-BE49-F238E27FC236}">
                <a16:creationId xmlns:a16="http://schemas.microsoft.com/office/drawing/2014/main" id="{A9E81082-7D91-4C41-8FF0-AF5F2939EBBF}"/>
              </a:ext>
            </a:extLst>
          </p:cNvPr>
          <p:cNvPicPr>
            <a:picLocks noChangeAspect="1"/>
          </p:cNvPicPr>
          <p:nvPr/>
        </p:nvPicPr>
        <p:blipFill>
          <a:blip r:embed="rId5"/>
          <a:stretch>
            <a:fillRect/>
          </a:stretch>
        </p:blipFill>
        <p:spPr>
          <a:xfrm>
            <a:off x="356439" y="1267279"/>
            <a:ext cx="9148694" cy="4494892"/>
          </a:xfrm>
          <a:prstGeom prst="rect">
            <a:avLst/>
          </a:prstGeom>
        </p:spPr>
      </p:pic>
      <p:sp>
        <p:nvSpPr>
          <p:cNvPr id="5" name="Speech Bubble: Oval 4">
            <a:extLst>
              <a:ext uri="{FF2B5EF4-FFF2-40B4-BE49-F238E27FC236}">
                <a16:creationId xmlns:a16="http://schemas.microsoft.com/office/drawing/2014/main" id="{716466DD-B7DA-459E-81C7-81CD6E018E62}"/>
              </a:ext>
            </a:extLst>
          </p:cNvPr>
          <p:cNvSpPr/>
          <p:nvPr/>
        </p:nvSpPr>
        <p:spPr>
          <a:xfrm>
            <a:off x="5924382" y="3428999"/>
            <a:ext cx="3780552" cy="3201337"/>
          </a:xfrm>
          <a:prstGeom prst="wedgeEllipseCallout">
            <a:avLst>
              <a:gd name="adj1" fmla="val -137364"/>
              <a:gd name="adj2" fmla="val -896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B4B8E2E-6D05-4CC3-B77F-BE84CFA0F972}"/>
              </a:ext>
            </a:extLst>
          </p:cNvPr>
          <p:cNvSpPr txBox="1"/>
          <p:nvPr/>
        </p:nvSpPr>
        <p:spPr>
          <a:xfrm>
            <a:off x="6231751" y="4049486"/>
            <a:ext cx="3473183" cy="2031325"/>
          </a:xfrm>
          <a:prstGeom prst="rect">
            <a:avLst/>
          </a:prstGeom>
          <a:noFill/>
        </p:spPr>
        <p:txBody>
          <a:bodyPr wrap="square" rtlCol="0">
            <a:spAutoFit/>
          </a:bodyPr>
          <a:lstStyle/>
          <a:p>
            <a:r>
              <a:rPr lang="en-GB" dirty="0"/>
              <a:t>Explain – provide details and reasons why and how something is the way it is.</a:t>
            </a:r>
          </a:p>
          <a:p>
            <a:endParaRPr lang="en-GB" dirty="0"/>
          </a:p>
          <a:p>
            <a:r>
              <a:rPr lang="en-GB" dirty="0"/>
              <a:t>Keyword here is ‘purpose’ – the reason for which something exists.</a:t>
            </a:r>
          </a:p>
        </p:txBody>
      </p:sp>
      <p:pic>
        <p:nvPicPr>
          <p:cNvPr id="7" name="Audio 6">
            <a:hlinkClick r:id="" action="ppaction://media"/>
            <a:extLst>
              <a:ext uri="{FF2B5EF4-FFF2-40B4-BE49-F238E27FC236}">
                <a16:creationId xmlns:a16="http://schemas.microsoft.com/office/drawing/2014/main" id="{7FB39EF9-CEDB-476E-B082-1E2B559D47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21623342"/>
      </p:ext>
    </p:extLst>
  </p:cSld>
  <p:clrMapOvr>
    <a:masterClrMapping/>
  </p:clrMapOvr>
  <mc:AlternateContent xmlns:mc="http://schemas.openxmlformats.org/markup-compatibility/2006" xmlns:p14="http://schemas.microsoft.com/office/powerpoint/2010/main">
    <mc:Choice Requires="p14">
      <p:transition spd="slow" p14:dur="2000" advTm="25686"/>
    </mc:Choice>
    <mc:Fallback xmlns="">
      <p:transition spd="slow" advTm="25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DC4568-984B-42F0-8C80-B474D974D126}"/>
              </a:ext>
            </a:extLst>
          </p:cNvPr>
          <p:cNvSpPr/>
          <p:nvPr/>
        </p:nvSpPr>
        <p:spPr>
          <a:xfrm>
            <a:off x="311074" y="263609"/>
            <a:ext cx="3246402" cy="461665"/>
          </a:xfrm>
          <a:prstGeom prst="rect">
            <a:avLst/>
          </a:prstGeom>
        </p:spPr>
        <p:txBody>
          <a:bodyPr wrap="none">
            <a:spAutoFit/>
          </a:bodyPr>
          <a:lstStyle/>
          <a:p>
            <a:pPr algn="ctr"/>
            <a:r>
              <a:rPr lang="en-GB" sz="2400" dirty="0">
                <a:solidFill>
                  <a:srgbClr val="0070C0"/>
                </a:solidFill>
              </a:rPr>
              <a:t>What should I do first?</a:t>
            </a:r>
          </a:p>
        </p:txBody>
      </p:sp>
      <p:sp>
        <p:nvSpPr>
          <p:cNvPr id="6" name="Content Placeholder 2">
            <a:extLst>
              <a:ext uri="{FF2B5EF4-FFF2-40B4-BE49-F238E27FC236}">
                <a16:creationId xmlns:a16="http://schemas.microsoft.com/office/drawing/2014/main" id="{63DE265A-F354-4C61-8EA5-2690E9464F26}"/>
              </a:ext>
            </a:extLst>
          </p:cNvPr>
          <p:cNvSpPr txBox="1">
            <a:spLocks/>
          </p:cNvSpPr>
          <p:nvPr/>
        </p:nvSpPr>
        <p:spPr>
          <a:xfrm>
            <a:off x="287547" y="1187139"/>
            <a:ext cx="8701177" cy="74023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1912"/>
            <a:r>
              <a:rPr lang="en-GB" sz="2800" dirty="0">
                <a:solidFill>
                  <a:schemeClr val="tx1"/>
                </a:solidFill>
                <a:ea typeface="Cambria" panose="02040503050406030204" pitchFamily="18" charset="0"/>
                <a:cs typeface="Cambria" panose="02040503050406030204" pitchFamily="18" charset="0"/>
              </a:rPr>
              <a:t>1. Read the front cover of the exam paper.</a:t>
            </a:r>
          </a:p>
          <a:p>
            <a:endParaRPr lang="en-GB" sz="3600" dirty="0"/>
          </a:p>
        </p:txBody>
      </p:sp>
      <p:sp>
        <p:nvSpPr>
          <p:cNvPr id="8" name="Rectangle 7">
            <a:extLst>
              <a:ext uri="{FF2B5EF4-FFF2-40B4-BE49-F238E27FC236}">
                <a16:creationId xmlns:a16="http://schemas.microsoft.com/office/drawing/2014/main" id="{6E925046-4688-4134-8985-863858B9DD9C}"/>
              </a:ext>
            </a:extLst>
          </p:cNvPr>
          <p:cNvSpPr/>
          <p:nvPr/>
        </p:nvSpPr>
        <p:spPr>
          <a:xfrm>
            <a:off x="397715" y="5335129"/>
            <a:ext cx="11300234" cy="954107"/>
          </a:xfrm>
          <a:prstGeom prst="rect">
            <a:avLst/>
          </a:prstGeom>
        </p:spPr>
        <p:txBody>
          <a:bodyPr wrap="square">
            <a:spAutoFit/>
          </a:bodyPr>
          <a:lstStyle/>
          <a:p>
            <a:pPr marL="446088" indent="-446088">
              <a:tabLst>
                <a:tab pos="357188" algn="l"/>
              </a:tabLst>
            </a:pPr>
            <a:r>
              <a:rPr lang="en-GB" sz="2800" dirty="0">
                <a:ea typeface="Cambria" panose="02040503050406030204" pitchFamily="18" charset="0"/>
                <a:cs typeface="Cambria" panose="02040503050406030204" pitchFamily="18" charset="0"/>
              </a:rPr>
              <a:t>2. </a:t>
            </a:r>
            <a:r>
              <a:rPr lang="en-GB" sz="2800" dirty="0">
                <a:latin typeface="+mn-lt"/>
                <a:ea typeface="Cambria" panose="02040503050406030204" pitchFamily="18" charset="0"/>
                <a:cs typeface="Cambria" panose="02040503050406030204" pitchFamily="18" charset="0"/>
              </a:rPr>
              <a:t>Make sure your name and candidate number are on your answer booklet.</a:t>
            </a:r>
          </a:p>
        </p:txBody>
      </p:sp>
      <p:pic>
        <p:nvPicPr>
          <p:cNvPr id="10" name="Picture 9">
            <a:extLst>
              <a:ext uri="{FF2B5EF4-FFF2-40B4-BE49-F238E27FC236}">
                <a16:creationId xmlns:a16="http://schemas.microsoft.com/office/drawing/2014/main" id="{82F04FCA-D9AC-4783-95BB-60A54F8871C4}"/>
              </a:ext>
            </a:extLst>
          </p:cNvPr>
          <p:cNvPicPr>
            <a:picLocks noChangeAspect="1"/>
          </p:cNvPicPr>
          <p:nvPr/>
        </p:nvPicPr>
        <p:blipFill>
          <a:blip r:embed="rId5"/>
          <a:stretch>
            <a:fillRect/>
          </a:stretch>
        </p:blipFill>
        <p:spPr>
          <a:xfrm>
            <a:off x="525950" y="1672683"/>
            <a:ext cx="8057380" cy="3662446"/>
          </a:xfrm>
          <a:prstGeom prst="rect">
            <a:avLst/>
          </a:prstGeom>
        </p:spPr>
      </p:pic>
      <p:pic>
        <p:nvPicPr>
          <p:cNvPr id="3" name="Audio 2">
            <a:hlinkClick r:id="" action="ppaction://media"/>
            <a:extLst>
              <a:ext uri="{FF2B5EF4-FFF2-40B4-BE49-F238E27FC236}">
                <a16:creationId xmlns:a16="http://schemas.microsoft.com/office/drawing/2014/main" id="{23364FD9-0008-4834-866F-796DC97870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810039322"/>
      </p:ext>
    </p:extLst>
  </p:cSld>
  <p:clrMapOvr>
    <a:masterClrMapping/>
  </p:clrMapOvr>
  <mc:AlternateContent xmlns:mc="http://schemas.openxmlformats.org/markup-compatibility/2006" xmlns:p14="http://schemas.microsoft.com/office/powerpoint/2010/main">
    <mc:Choice Requires="p14">
      <p:transition spd="slow" p14:dur="2000" advTm="19021"/>
    </mc:Choice>
    <mc:Fallback xmlns="">
      <p:transition spd="slow" advTm="19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(c) AO2 mark scheme</a:t>
            </a:r>
          </a:p>
        </p:txBody>
      </p:sp>
      <p:pic>
        <p:nvPicPr>
          <p:cNvPr id="2" name="Picture 1">
            <a:extLst>
              <a:ext uri="{FF2B5EF4-FFF2-40B4-BE49-F238E27FC236}">
                <a16:creationId xmlns:a16="http://schemas.microsoft.com/office/drawing/2014/main" id="{9261849B-FE23-44F2-8E7D-AF8EF0F652E1}"/>
              </a:ext>
            </a:extLst>
          </p:cNvPr>
          <p:cNvPicPr>
            <a:picLocks noChangeAspect="1"/>
          </p:cNvPicPr>
          <p:nvPr/>
        </p:nvPicPr>
        <p:blipFill>
          <a:blip r:embed="rId5"/>
          <a:stretch>
            <a:fillRect/>
          </a:stretch>
        </p:blipFill>
        <p:spPr>
          <a:xfrm>
            <a:off x="340068" y="1024390"/>
            <a:ext cx="5999658" cy="5492523"/>
          </a:xfrm>
          <a:prstGeom prst="rect">
            <a:avLst/>
          </a:prstGeom>
        </p:spPr>
      </p:pic>
      <p:pic>
        <p:nvPicPr>
          <p:cNvPr id="6" name="Picture 5">
            <a:extLst>
              <a:ext uri="{FF2B5EF4-FFF2-40B4-BE49-F238E27FC236}">
                <a16:creationId xmlns:a16="http://schemas.microsoft.com/office/drawing/2014/main" id="{BD2EE917-D733-44EA-BCAE-0C3F3E5425DB}"/>
              </a:ext>
            </a:extLst>
          </p:cNvPr>
          <p:cNvPicPr>
            <a:picLocks noChangeAspect="1"/>
          </p:cNvPicPr>
          <p:nvPr/>
        </p:nvPicPr>
        <p:blipFill>
          <a:blip r:embed="rId6"/>
          <a:stretch>
            <a:fillRect/>
          </a:stretch>
        </p:blipFill>
        <p:spPr>
          <a:xfrm>
            <a:off x="7937157" y="1024390"/>
            <a:ext cx="3914775" cy="4724400"/>
          </a:xfrm>
          <a:prstGeom prst="rect">
            <a:avLst/>
          </a:prstGeom>
        </p:spPr>
      </p:pic>
      <p:sp>
        <p:nvSpPr>
          <p:cNvPr id="5" name="Speech Bubble: Oval 4">
            <a:extLst>
              <a:ext uri="{FF2B5EF4-FFF2-40B4-BE49-F238E27FC236}">
                <a16:creationId xmlns:a16="http://schemas.microsoft.com/office/drawing/2014/main" id="{30A9B11B-DD1C-4AA0-BBC8-2B7741023197}"/>
              </a:ext>
            </a:extLst>
          </p:cNvPr>
          <p:cNvSpPr/>
          <p:nvPr/>
        </p:nvSpPr>
        <p:spPr>
          <a:xfrm>
            <a:off x="4840941" y="2770095"/>
            <a:ext cx="2729754" cy="2684842"/>
          </a:xfrm>
          <a:prstGeom prst="wedgeEllipseCallout">
            <a:avLst>
              <a:gd name="adj1" fmla="val -68500"/>
              <a:gd name="adj2" fmla="val -238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9760620-5555-40DF-8E7B-A8D59FA88459}"/>
              </a:ext>
            </a:extLst>
          </p:cNvPr>
          <p:cNvSpPr txBox="1"/>
          <p:nvPr/>
        </p:nvSpPr>
        <p:spPr>
          <a:xfrm>
            <a:off x="5271247" y="3146612"/>
            <a:ext cx="2124635" cy="2308324"/>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a:t>
            </a:r>
          </a:p>
          <a:p>
            <a:endParaRPr lang="en-GB" dirty="0"/>
          </a:p>
        </p:txBody>
      </p:sp>
      <p:pic>
        <p:nvPicPr>
          <p:cNvPr id="8" name="Audio 7">
            <a:hlinkClick r:id="" action="ppaction://media"/>
            <a:extLst>
              <a:ext uri="{FF2B5EF4-FFF2-40B4-BE49-F238E27FC236}">
                <a16:creationId xmlns:a16="http://schemas.microsoft.com/office/drawing/2014/main" id="{06AC3EB2-5D80-4C0B-A079-E16B3663AA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97248688"/>
      </p:ext>
    </p:extLst>
  </p:cSld>
  <p:clrMapOvr>
    <a:masterClrMapping/>
  </p:clrMapOvr>
  <mc:AlternateContent xmlns:mc="http://schemas.openxmlformats.org/markup-compatibility/2006" xmlns:p14="http://schemas.microsoft.com/office/powerpoint/2010/main">
    <mc:Choice Requires="p14">
      <p:transition spd="slow" p14:dur="2000" advTm="10590"/>
    </mc:Choice>
    <mc:Fallback xmlns="">
      <p:transition spd="slow" advTm="1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7?</a:t>
            </a:r>
          </a:p>
        </p:txBody>
      </p:sp>
      <p:sp>
        <p:nvSpPr>
          <p:cNvPr id="2" name="Rectangle 1">
            <a:extLst>
              <a:ext uri="{FF2B5EF4-FFF2-40B4-BE49-F238E27FC236}">
                <a16:creationId xmlns:a16="http://schemas.microsoft.com/office/drawing/2014/main" id="{054C7512-69B4-44CD-874C-4FD532614B7B}"/>
              </a:ext>
            </a:extLst>
          </p:cNvPr>
          <p:cNvSpPr/>
          <p:nvPr/>
        </p:nvSpPr>
        <p:spPr>
          <a:xfrm>
            <a:off x="335176" y="1305342"/>
            <a:ext cx="11399624" cy="3416320"/>
          </a:xfrm>
          <a:prstGeom prst="rect">
            <a:avLst/>
          </a:prstGeom>
        </p:spPr>
        <p:txBody>
          <a:bodyPr wrap="square">
            <a:spAutoFit/>
          </a:bodyPr>
          <a:lstStyle/>
          <a:p>
            <a:pPr>
              <a:spcBef>
                <a:spcPts val="0"/>
              </a:spcBef>
              <a:spcAft>
                <a:spcPts val="0"/>
              </a:spcAft>
            </a:pPr>
            <a:r>
              <a:rPr lang="en-US" dirty="0">
                <a:ea typeface="Cambria" panose="02040503050406030204" pitchFamily="18" charset="0"/>
                <a:cs typeface="Cambria" panose="02040503050406030204" pitchFamily="18" charset="0"/>
              </a:rPr>
              <a:t>Question 7</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Skills being tested</a:t>
            </a:r>
          </a:p>
          <a:p>
            <a:pPr>
              <a:spcBef>
                <a:spcPts val="0"/>
              </a:spcBef>
              <a:spcAft>
                <a:spcPts val="0"/>
              </a:spcAft>
            </a:pPr>
            <a:r>
              <a:rPr lang="en-US" dirty="0">
                <a:ea typeface="Cambria" panose="02040503050406030204" pitchFamily="18" charset="0"/>
                <a:cs typeface="Cambria" panose="02040503050406030204" pitchFamily="18" charset="0"/>
              </a:rPr>
              <a:t>AO1 – demonstrate knowledge and understanding</a:t>
            </a:r>
          </a:p>
          <a:p>
            <a:pPr>
              <a:spcBef>
                <a:spcPts val="0"/>
              </a:spcBef>
              <a:spcAft>
                <a:spcPts val="0"/>
              </a:spcAft>
            </a:pPr>
            <a:r>
              <a:rPr lang="en-US" dirty="0">
                <a:ea typeface="Cambria" panose="02040503050406030204" pitchFamily="18" charset="0"/>
                <a:cs typeface="Cambria" panose="02040503050406030204" pitchFamily="18" charset="0"/>
              </a:rPr>
              <a:t>AO3 – </a:t>
            </a:r>
            <a:r>
              <a:rPr lang="en-US" dirty="0" err="1">
                <a:ea typeface="Cambria" panose="02040503050406030204" pitchFamily="18" charset="0"/>
                <a:cs typeface="Cambria" panose="02040503050406030204" pitchFamily="18" charset="0"/>
              </a:rPr>
              <a:t>analyse</a:t>
            </a:r>
            <a:r>
              <a:rPr lang="en-US" dirty="0">
                <a:ea typeface="Cambria" panose="02040503050406030204" pitchFamily="18" charset="0"/>
                <a:cs typeface="Cambria" panose="02040503050406030204" pitchFamily="18" charset="0"/>
              </a:rPr>
              <a:t> and reflect on all aspects of health and social care principles and contexts</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7 (a) and (b).</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Highlight key words/command verbs.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The number of lines available indicates the length of the required response.</a:t>
            </a:r>
          </a:p>
        </p:txBody>
      </p:sp>
      <p:pic>
        <p:nvPicPr>
          <p:cNvPr id="4" name="Audio 3">
            <a:hlinkClick r:id="" action="ppaction://media"/>
            <a:extLst>
              <a:ext uri="{FF2B5EF4-FFF2-40B4-BE49-F238E27FC236}">
                <a16:creationId xmlns:a16="http://schemas.microsoft.com/office/drawing/2014/main" id="{5ECB0E95-0C4A-491F-9122-2C81FAAA9D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658892551"/>
      </p:ext>
    </p:extLst>
  </p:cSld>
  <p:clrMapOvr>
    <a:masterClrMapping/>
  </p:clrMapOvr>
  <mc:AlternateContent xmlns:mc="http://schemas.openxmlformats.org/markup-compatibility/2006" xmlns:p14="http://schemas.microsoft.com/office/powerpoint/2010/main">
    <mc:Choice Requires="p14">
      <p:transition spd="slow" p14:dur="2000" advTm="31688"/>
    </mc:Choice>
    <mc:Fallback xmlns="">
      <p:transition spd="slow" advTm="31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7 (a), AO1</a:t>
            </a:r>
          </a:p>
        </p:txBody>
      </p:sp>
      <p:pic>
        <p:nvPicPr>
          <p:cNvPr id="2" name="Picture 1">
            <a:extLst>
              <a:ext uri="{FF2B5EF4-FFF2-40B4-BE49-F238E27FC236}">
                <a16:creationId xmlns:a16="http://schemas.microsoft.com/office/drawing/2014/main" id="{7F90DE14-62D8-406A-B321-7F492FE4B471}"/>
              </a:ext>
            </a:extLst>
          </p:cNvPr>
          <p:cNvPicPr>
            <a:picLocks noChangeAspect="1"/>
          </p:cNvPicPr>
          <p:nvPr/>
        </p:nvPicPr>
        <p:blipFill>
          <a:blip r:embed="rId5"/>
          <a:stretch>
            <a:fillRect/>
          </a:stretch>
        </p:blipFill>
        <p:spPr>
          <a:xfrm>
            <a:off x="356438" y="1247775"/>
            <a:ext cx="8791099" cy="4804682"/>
          </a:xfrm>
          <a:prstGeom prst="rect">
            <a:avLst/>
          </a:prstGeom>
        </p:spPr>
      </p:pic>
      <p:sp>
        <p:nvSpPr>
          <p:cNvPr id="4" name="Speech Bubble: Oval 3">
            <a:extLst>
              <a:ext uri="{FF2B5EF4-FFF2-40B4-BE49-F238E27FC236}">
                <a16:creationId xmlns:a16="http://schemas.microsoft.com/office/drawing/2014/main" id="{468075CC-CC89-4898-A814-B42C0C42B181}"/>
              </a:ext>
            </a:extLst>
          </p:cNvPr>
          <p:cNvSpPr/>
          <p:nvPr/>
        </p:nvSpPr>
        <p:spPr>
          <a:xfrm>
            <a:off x="2843092" y="3350238"/>
            <a:ext cx="4610421" cy="3419395"/>
          </a:xfrm>
          <a:prstGeom prst="wedgeEllipseCallout">
            <a:avLst>
              <a:gd name="adj1" fmla="val -59470"/>
              <a:gd name="adj2" fmla="val -9085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783D463-291A-4D70-90DE-025A4562EE6C}"/>
              </a:ext>
            </a:extLst>
          </p:cNvPr>
          <p:cNvSpPr txBox="1"/>
          <p:nvPr/>
        </p:nvSpPr>
        <p:spPr>
          <a:xfrm>
            <a:off x="3867361" y="3652882"/>
            <a:ext cx="2873829" cy="2862322"/>
          </a:xfrm>
          <a:prstGeom prst="rect">
            <a:avLst/>
          </a:prstGeom>
          <a:noFill/>
        </p:spPr>
        <p:txBody>
          <a:bodyPr wrap="square" rtlCol="0">
            <a:spAutoFit/>
          </a:bodyPr>
          <a:lstStyle/>
          <a:p>
            <a:r>
              <a:rPr lang="en-GB" dirty="0"/>
              <a:t>There are two command words in this question – ‘Identify’ and ‘describe’.</a:t>
            </a:r>
          </a:p>
          <a:p>
            <a:endParaRPr lang="en-GB" dirty="0"/>
          </a:p>
          <a:p>
            <a:r>
              <a:rPr lang="en-GB" dirty="0"/>
              <a:t>The question is asking you to ‘Identify’ – name the three stages of play; and then ‘describe’ – provide the main features of each stage.  </a:t>
            </a:r>
          </a:p>
        </p:txBody>
      </p:sp>
      <p:pic>
        <p:nvPicPr>
          <p:cNvPr id="6" name="Audio 5">
            <a:hlinkClick r:id="" action="ppaction://media"/>
            <a:extLst>
              <a:ext uri="{FF2B5EF4-FFF2-40B4-BE49-F238E27FC236}">
                <a16:creationId xmlns:a16="http://schemas.microsoft.com/office/drawing/2014/main" id="{51B2526D-DD64-419A-B212-204C9A6300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446344899"/>
      </p:ext>
    </p:extLst>
  </p:cSld>
  <p:clrMapOvr>
    <a:masterClrMapping/>
  </p:clrMapOvr>
  <mc:AlternateContent xmlns:mc="http://schemas.openxmlformats.org/markup-compatibility/2006" xmlns:p14="http://schemas.microsoft.com/office/powerpoint/2010/main">
    <mc:Choice Requires="p14">
      <p:transition spd="slow" p14:dur="2000" advTm="26079"/>
    </mc:Choice>
    <mc:Fallback xmlns="">
      <p:transition spd="slow" advTm="26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(a) AO1 mark scheme</a:t>
            </a:r>
          </a:p>
        </p:txBody>
      </p:sp>
      <p:pic>
        <p:nvPicPr>
          <p:cNvPr id="4" name="Picture 3">
            <a:extLst>
              <a:ext uri="{FF2B5EF4-FFF2-40B4-BE49-F238E27FC236}">
                <a16:creationId xmlns:a16="http://schemas.microsoft.com/office/drawing/2014/main" id="{8B5E60D8-35E7-4F42-BAEB-541E6F3BB17C}"/>
              </a:ext>
            </a:extLst>
          </p:cNvPr>
          <p:cNvPicPr>
            <a:picLocks noChangeAspect="1"/>
          </p:cNvPicPr>
          <p:nvPr/>
        </p:nvPicPr>
        <p:blipFill>
          <a:blip r:embed="rId5"/>
          <a:stretch>
            <a:fillRect/>
          </a:stretch>
        </p:blipFill>
        <p:spPr>
          <a:xfrm>
            <a:off x="340068" y="1172482"/>
            <a:ext cx="6124575" cy="5238750"/>
          </a:xfrm>
          <a:prstGeom prst="rect">
            <a:avLst/>
          </a:prstGeom>
        </p:spPr>
      </p:pic>
      <p:sp>
        <p:nvSpPr>
          <p:cNvPr id="5" name="Speech Bubble: Oval 4">
            <a:extLst>
              <a:ext uri="{FF2B5EF4-FFF2-40B4-BE49-F238E27FC236}">
                <a16:creationId xmlns:a16="http://schemas.microsoft.com/office/drawing/2014/main" id="{7EB98F49-B162-420E-BC8B-B862F884DD72}"/>
              </a:ext>
            </a:extLst>
          </p:cNvPr>
          <p:cNvSpPr/>
          <p:nvPr/>
        </p:nvSpPr>
        <p:spPr>
          <a:xfrm>
            <a:off x="7659506" y="2289841"/>
            <a:ext cx="3443924" cy="3918858"/>
          </a:xfrm>
          <a:prstGeom prst="wedgeEllipseCallout">
            <a:avLst>
              <a:gd name="adj1" fmla="val -125625"/>
              <a:gd name="adj2" fmla="val -3422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048879F-9D65-48C9-AC99-6C08C1E37434}"/>
              </a:ext>
            </a:extLst>
          </p:cNvPr>
          <p:cNvSpPr txBox="1"/>
          <p:nvPr/>
        </p:nvSpPr>
        <p:spPr>
          <a:xfrm>
            <a:off x="8145076" y="2773936"/>
            <a:ext cx="2528047" cy="2862322"/>
          </a:xfrm>
          <a:prstGeom prst="rect">
            <a:avLst/>
          </a:prstGeom>
          <a:noFill/>
        </p:spPr>
        <p:txBody>
          <a:bodyPr wrap="square" rtlCol="0">
            <a:spAutoFit/>
          </a:bodyPr>
          <a:lstStyle/>
          <a:p>
            <a:r>
              <a:rPr lang="en-GB" dirty="0"/>
              <a:t>You will need to award yourself 1 mark for each stage of play that you have correctly identified and then another mark for an accurate description of the stage of play. There are 6 marks in total for this question.</a:t>
            </a:r>
          </a:p>
        </p:txBody>
      </p:sp>
      <p:pic>
        <p:nvPicPr>
          <p:cNvPr id="6" name="Audio 5">
            <a:hlinkClick r:id="" action="ppaction://media"/>
            <a:extLst>
              <a:ext uri="{FF2B5EF4-FFF2-40B4-BE49-F238E27FC236}">
                <a16:creationId xmlns:a16="http://schemas.microsoft.com/office/drawing/2014/main" id="{14FE07CE-86DE-4389-8491-BE5BF165F7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90755868"/>
      </p:ext>
    </p:extLst>
  </p:cSld>
  <p:clrMapOvr>
    <a:masterClrMapping/>
  </p:clrMapOvr>
  <mc:AlternateContent xmlns:mc="http://schemas.openxmlformats.org/markup-compatibility/2006" xmlns:p14="http://schemas.microsoft.com/office/powerpoint/2010/main">
    <mc:Choice Requires="p14">
      <p:transition spd="slow" p14:dur="2000" advTm="16624"/>
    </mc:Choice>
    <mc:Fallback xmlns="">
      <p:transition spd="slow" advTm="16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7 (b), AO3</a:t>
            </a:r>
          </a:p>
        </p:txBody>
      </p:sp>
      <p:pic>
        <p:nvPicPr>
          <p:cNvPr id="4" name="Picture 3">
            <a:extLst>
              <a:ext uri="{FF2B5EF4-FFF2-40B4-BE49-F238E27FC236}">
                <a16:creationId xmlns:a16="http://schemas.microsoft.com/office/drawing/2014/main" id="{E90D51A3-5F0A-4640-9A11-56381047EC1E}"/>
              </a:ext>
            </a:extLst>
          </p:cNvPr>
          <p:cNvPicPr>
            <a:picLocks noChangeAspect="1"/>
          </p:cNvPicPr>
          <p:nvPr/>
        </p:nvPicPr>
        <p:blipFill>
          <a:blip r:embed="rId5"/>
          <a:stretch>
            <a:fillRect/>
          </a:stretch>
        </p:blipFill>
        <p:spPr>
          <a:xfrm>
            <a:off x="356439" y="1144564"/>
            <a:ext cx="6035947" cy="5401379"/>
          </a:xfrm>
          <a:prstGeom prst="rect">
            <a:avLst/>
          </a:prstGeom>
        </p:spPr>
      </p:pic>
      <p:sp>
        <p:nvSpPr>
          <p:cNvPr id="5" name="Speech Bubble: Oval 4">
            <a:extLst>
              <a:ext uri="{FF2B5EF4-FFF2-40B4-BE49-F238E27FC236}">
                <a16:creationId xmlns:a16="http://schemas.microsoft.com/office/drawing/2014/main" id="{BC4BD624-4ED8-419F-89C5-8A50128E9CBD}"/>
              </a:ext>
            </a:extLst>
          </p:cNvPr>
          <p:cNvSpPr/>
          <p:nvPr/>
        </p:nvSpPr>
        <p:spPr>
          <a:xfrm>
            <a:off x="5931935" y="2501153"/>
            <a:ext cx="6035947" cy="4190656"/>
          </a:xfrm>
          <a:prstGeom prst="wedgeEllipseCallout">
            <a:avLst>
              <a:gd name="adj1" fmla="val -128335"/>
              <a:gd name="adj2" fmla="val -7597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415AD78-AD24-4577-9E31-905D66F8D1F7}"/>
              </a:ext>
            </a:extLst>
          </p:cNvPr>
          <p:cNvSpPr txBox="1"/>
          <p:nvPr/>
        </p:nvSpPr>
        <p:spPr>
          <a:xfrm>
            <a:off x="6904709" y="3339657"/>
            <a:ext cx="4572000" cy="3139321"/>
          </a:xfrm>
          <a:prstGeom prst="rect">
            <a:avLst/>
          </a:prstGeom>
          <a:noFill/>
        </p:spPr>
        <p:txBody>
          <a:bodyPr wrap="square" rtlCol="0">
            <a:spAutoFit/>
          </a:bodyPr>
          <a:lstStyle/>
          <a:p>
            <a:r>
              <a:rPr lang="en-GB" dirty="0"/>
              <a:t>The command word here is ‘Discuss’ – examine an issue in detail/in a structured way, taking into account different ideas.</a:t>
            </a:r>
          </a:p>
          <a:p>
            <a:endParaRPr lang="en-GB" dirty="0"/>
          </a:p>
          <a:p>
            <a:r>
              <a:rPr lang="en-GB" dirty="0"/>
              <a:t>Take care not to repeat yourself in your answer.  A good quality discussion that addresses both intellectual and social development is required to gain marks in the higher mark bands.</a:t>
            </a:r>
          </a:p>
          <a:p>
            <a:endParaRPr lang="en-GB" dirty="0"/>
          </a:p>
          <a:p>
            <a:endParaRPr lang="en-GB" dirty="0"/>
          </a:p>
        </p:txBody>
      </p:sp>
      <p:pic>
        <p:nvPicPr>
          <p:cNvPr id="6" name="Audio 5">
            <a:hlinkClick r:id="" action="ppaction://media"/>
            <a:extLst>
              <a:ext uri="{FF2B5EF4-FFF2-40B4-BE49-F238E27FC236}">
                <a16:creationId xmlns:a16="http://schemas.microsoft.com/office/drawing/2014/main" id="{0EE86455-2B0F-42DB-99D3-E1E5A7BFD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03166580"/>
      </p:ext>
    </p:extLst>
  </p:cSld>
  <p:clrMapOvr>
    <a:masterClrMapping/>
  </p:clrMapOvr>
  <mc:AlternateContent xmlns:mc="http://schemas.openxmlformats.org/markup-compatibility/2006" xmlns:p14="http://schemas.microsoft.com/office/powerpoint/2010/main">
    <mc:Choice Requires="p14">
      <p:transition spd="slow" p14:dur="2000" advTm="29928"/>
    </mc:Choice>
    <mc:Fallback xmlns="">
      <p:transition spd="slow" advTm="29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(b) AO3 mark scheme</a:t>
            </a:r>
          </a:p>
        </p:txBody>
      </p:sp>
      <p:pic>
        <p:nvPicPr>
          <p:cNvPr id="2" name="Picture 1">
            <a:extLst>
              <a:ext uri="{FF2B5EF4-FFF2-40B4-BE49-F238E27FC236}">
                <a16:creationId xmlns:a16="http://schemas.microsoft.com/office/drawing/2014/main" id="{9CEF4830-3238-47C2-9DCC-7A5703955DC1}"/>
              </a:ext>
            </a:extLst>
          </p:cNvPr>
          <p:cNvPicPr>
            <a:picLocks noChangeAspect="1"/>
          </p:cNvPicPr>
          <p:nvPr/>
        </p:nvPicPr>
        <p:blipFill>
          <a:blip r:embed="rId5"/>
          <a:stretch>
            <a:fillRect/>
          </a:stretch>
        </p:blipFill>
        <p:spPr>
          <a:xfrm>
            <a:off x="340068" y="985386"/>
            <a:ext cx="7077075" cy="4219575"/>
          </a:xfrm>
          <a:prstGeom prst="rect">
            <a:avLst/>
          </a:prstGeom>
        </p:spPr>
      </p:pic>
      <p:pic>
        <p:nvPicPr>
          <p:cNvPr id="7" name="Picture 6">
            <a:extLst>
              <a:ext uri="{FF2B5EF4-FFF2-40B4-BE49-F238E27FC236}">
                <a16:creationId xmlns:a16="http://schemas.microsoft.com/office/drawing/2014/main" id="{4476AB4F-EE79-4B4E-8B0F-AB625680DAAA}"/>
              </a:ext>
            </a:extLst>
          </p:cNvPr>
          <p:cNvPicPr>
            <a:picLocks noChangeAspect="1"/>
          </p:cNvPicPr>
          <p:nvPr/>
        </p:nvPicPr>
        <p:blipFill>
          <a:blip r:embed="rId6"/>
          <a:stretch>
            <a:fillRect/>
          </a:stretch>
        </p:blipFill>
        <p:spPr>
          <a:xfrm>
            <a:off x="7800749" y="985386"/>
            <a:ext cx="3493930" cy="5794602"/>
          </a:xfrm>
          <a:prstGeom prst="rect">
            <a:avLst/>
          </a:prstGeom>
        </p:spPr>
      </p:pic>
      <p:sp>
        <p:nvSpPr>
          <p:cNvPr id="5" name="Speech Bubble: Oval 4">
            <a:extLst>
              <a:ext uri="{FF2B5EF4-FFF2-40B4-BE49-F238E27FC236}">
                <a16:creationId xmlns:a16="http://schemas.microsoft.com/office/drawing/2014/main" id="{CE0FF1D6-1DF3-44BD-BE17-E73B8640E261}"/>
              </a:ext>
            </a:extLst>
          </p:cNvPr>
          <p:cNvSpPr/>
          <p:nvPr/>
        </p:nvSpPr>
        <p:spPr>
          <a:xfrm>
            <a:off x="4693025" y="4437528"/>
            <a:ext cx="3107724" cy="2342459"/>
          </a:xfrm>
          <a:prstGeom prst="wedgeEllipseCallout">
            <a:avLst>
              <a:gd name="adj1" fmla="val -35726"/>
              <a:gd name="adj2" fmla="val -11936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BDDC400-B3DF-4AE8-9DEA-AE61EC8DBC80}"/>
              </a:ext>
            </a:extLst>
          </p:cNvPr>
          <p:cNvSpPr txBox="1"/>
          <p:nvPr/>
        </p:nvSpPr>
        <p:spPr>
          <a:xfrm>
            <a:off x="5082989" y="4773706"/>
            <a:ext cx="2554940" cy="2031325"/>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a:t>
            </a:r>
          </a:p>
          <a:p>
            <a:endParaRPr lang="en-GB" dirty="0"/>
          </a:p>
        </p:txBody>
      </p:sp>
      <p:sp>
        <p:nvSpPr>
          <p:cNvPr id="8" name="Speech Bubble: Oval 7">
            <a:extLst>
              <a:ext uri="{FF2B5EF4-FFF2-40B4-BE49-F238E27FC236}">
                <a16:creationId xmlns:a16="http://schemas.microsoft.com/office/drawing/2014/main" id="{016DEE77-16EC-4DA0-9120-0045657F83FF}"/>
              </a:ext>
            </a:extLst>
          </p:cNvPr>
          <p:cNvSpPr/>
          <p:nvPr/>
        </p:nvSpPr>
        <p:spPr>
          <a:xfrm>
            <a:off x="5297415" y="1091929"/>
            <a:ext cx="2421924" cy="2592435"/>
          </a:xfrm>
          <a:prstGeom prst="wedgeEllipseCallout">
            <a:avLst>
              <a:gd name="adj1" fmla="val 62739"/>
              <a:gd name="adj2" fmla="val 4455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54B877E-81D3-4195-B420-79A0BC77DDAB}"/>
              </a:ext>
            </a:extLst>
          </p:cNvPr>
          <p:cNvSpPr txBox="1"/>
          <p:nvPr/>
        </p:nvSpPr>
        <p:spPr>
          <a:xfrm>
            <a:off x="5811946" y="1591416"/>
            <a:ext cx="1715590" cy="2031325"/>
          </a:xfrm>
          <a:prstGeom prst="rect">
            <a:avLst/>
          </a:prstGeom>
          <a:noFill/>
        </p:spPr>
        <p:txBody>
          <a:bodyPr wrap="square" rtlCol="0">
            <a:spAutoFit/>
          </a:bodyPr>
          <a:lstStyle/>
          <a:p>
            <a:r>
              <a:rPr lang="en-US" altLang="en-US" dirty="0">
                <a:latin typeface="Arial" panose="020B0604020202020204" pitchFamily="34" charset="0"/>
              </a:rPr>
              <a:t>Look at your answers and underline anything that is in these lists.</a:t>
            </a:r>
          </a:p>
          <a:p>
            <a:endParaRPr lang="en-GB" dirty="0"/>
          </a:p>
        </p:txBody>
      </p:sp>
      <p:pic>
        <p:nvPicPr>
          <p:cNvPr id="10" name="Audio 9">
            <a:hlinkClick r:id="" action="ppaction://media"/>
            <a:extLst>
              <a:ext uri="{FF2B5EF4-FFF2-40B4-BE49-F238E27FC236}">
                <a16:creationId xmlns:a16="http://schemas.microsoft.com/office/drawing/2014/main" id="{42239855-E0B9-40A6-8E2B-3F9BA77129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973776310"/>
      </p:ext>
    </p:extLst>
  </p:cSld>
  <p:clrMapOvr>
    <a:masterClrMapping/>
  </p:clrMapOvr>
  <mc:AlternateContent xmlns:mc="http://schemas.openxmlformats.org/markup-compatibility/2006" xmlns:p14="http://schemas.microsoft.com/office/powerpoint/2010/main">
    <mc:Choice Requires="p14">
      <p:transition spd="slow" p14:dur="2000" advTm="12789"/>
    </mc:Choice>
    <mc:Fallback xmlns="">
      <p:transition spd="slow" advTm="12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8?</a:t>
            </a:r>
          </a:p>
        </p:txBody>
      </p:sp>
      <p:sp>
        <p:nvSpPr>
          <p:cNvPr id="2" name="Rectangle 1">
            <a:extLst>
              <a:ext uri="{FF2B5EF4-FFF2-40B4-BE49-F238E27FC236}">
                <a16:creationId xmlns:a16="http://schemas.microsoft.com/office/drawing/2014/main" id="{FA48E472-0438-4A48-9901-67987CEB8F1F}"/>
              </a:ext>
            </a:extLst>
          </p:cNvPr>
          <p:cNvSpPr/>
          <p:nvPr/>
        </p:nvSpPr>
        <p:spPr>
          <a:xfrm>
            <a:off x="335175" y="1305342"/>
            <a:ext cx="11336871" cy="3970318"/>
          </a:xfrm>
          <a:prstGeom prst="rect">
            <a:avLst/>
          </a:prstGeom>
        </p:spPr>
        <p:txBody>
          <a:bodyPr wrap="square">
            <a:spAutoFit/>
          </a:bodyPr>
          <a:lstStyle/>
          <a:p>
            <a:pPr>
              <a:spcBef>
                <a:spcPts val="0"/>
              </a:spcBef>
              <a:spcAft>
                <a:spcPts val="0"/>
              </a:spcAft>
            </a:pPr>
            <a:r>
              <a:rPr lang="en-US" dirty="0">
                <a:ea typeface="Cambria" panose="02040503050406030204" pitchFamily="18" charset="0"/>
                <a:cs typeface="Cambria" panose="02040503050406030204" pitchFamily="18" charset="0"/>
              </a:rPr>
              <a:t>Question 8</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Skills being tested:</a:t>
            </a:r>
          </a:p>
          <a:p>
            <a:pPr>
              <a:spcBef>
                <a:spcPts val="0"/>
              </a:spcBef>
              <a:spcAft>
                <a:spcPts val="0"/>
              </a:spcAft>
            </a:pPr>
            <a:r>
              <a:rPr lang="en-US" dirty="0">
                <a:ea typeface="Cambria" panose="02040503050406030204" pitchFamily="18" charset="0"/>
                <a:cs typeface="Cambria" panose="02040503050406030204" pitchFamily="18" charset="0"/>
              </a:rPr>
              <a:t>AO1 – demonstrate knowledge and understanding</a:t>
            </a:r>
          </a:p>
          <a:p>
            <a:pPr>
              <a:spcBef>
                <a:spcPts val="0"/>
              </a:spcBef>
              <a:spcAft>
                <a:spcPts val="0"/>
              </a:spcAft>
            </a:pPr>
            <a:r>
              <a:rPr lang="en-US" dirty="0">
                <a:ea typeface="Cambria" panose="02040503050406030204" pitchFamily="18" charset="0"/>
                <a:cs typeface="Cambria" panose="02040503050406030204" pitchFamily="18" charset="0"/>
              </a:rPr>
              <a:t>AO2 – apply knowledge and understanding of health and social care principles and contexts</a:t>
            </a:r>
          </a:p>
          <a:p>
            <a:r>
              <a:rPr lang="en-US" dirty="0">
                <a:ea typeface="Cambria" panose="02040503050406030204" pitchFamily="18" charset="0"/>
                <a:cs typeface="Cambria" panose="02040503050406030204" pitchFamily="18" charset="0"/>
              </a:rPr>
              <a:t>AO3 – </a:t>
            </a:r>
            <a:r>
              <a:rPr lang="en-US" dirty="0" err="1">
                <a:ea typeface="Cambria" panose="02040503050406030204" pitchFamily="18" charset="0"/>
                <a:cs typeface="Cambria" panose="02040503050406030204" pitchFamily="18" charset="0"/>
              </a:rPr>
              <a:t>analyse</a:t>
            </a:r>
            <a:r>
              <a:rPr lang="en-US" dirty="0">
                <a:ea typeface="Cambria" panose="02040503050406030204" pitchFamily="18" charset="0"/>
                <a:cs typeface="Cambria" panose="02040503050406030204" pitchFamily="18" charset="0"/>
              </a:rPr>
              <a:t> and reflect on all aspects of health and social care principles and contexts</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8 (a), (b) and (c).</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Highlight key words/command verbs.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The number of lines available indicates the length of the required response.</a:t>
            </a:r>
          </a:p>
        </p:txBody>
      </p:sp>
      <p:pic>
        <p:nvPicPr>
          <p:cNvPr id="4" name="Audio 3">
            <a:hlinkClick r:id="" action="ppaction://media"/>
            <a:extLst>
              <a:ext uri="{FF2B5EF4-FFF2-40B4-BE49-F238E27FC236}">
                <a16:creationId xmlns:a16="http://schemas.microsoft.com/office/drawing/2014/main" id="{4A93F3C1-310F-4674-BB1C-2CFE57E276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95126394"/>
      </p:ext>
    </p:extLst>
  </p:cSld>
  <p:clrMapOvr>
    <a:masterClrMapping/>
  </p:clrMapOvr>
  <mc:AlternateContent xmlns:mc="http://schemas.openxmlformats.org/markup-compatibility/2006" xmlns:p14="http://schemas.microsoft.com/office/powerpoint/2010/main">
    <mc:Choice Requires="p14">
      <p:transition spd="slow" p14:dur="2000" advTm="38586"/>
    </mc:Choice>
    <mc:Fallback xmlns="">
      <p:transition spd="slow" advTm="3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(a), AO1</a:t>
            </a:r>
          </a:p>
        </p:txBody>
      </p:sp>
      <p:pic>
        <p:nvPicPr>
          <p:cNvPr id="2" name="Picture 1">
            <a:extLst>
              <a:ext uri="{FF2B5EF4-FFF2-40B4-BE49-F238E27FC236}">
                <a16:creationId xmlns:a16="http://schemas.microsoft.com/office/drawing/2014/main" id="{ED587F48-47FC-4430-93C4-BF1A9D9FB27F}"/>
              </a:ext>
            </a:extLst>
          </p:cNvPr>
          <p:cNvPicPr>
            <a:picLocks noChangeAspect="1"/>
          </p:cNvPicPr>
          <p:nvPr/>
        </p:nvPicPr>
        <p:blipFill>
          <a:blip r:embed="rId5"/>
          <a:stretch>
            <a:fillRect/>
          </a:stretch>
        </p:blipFill>
        <p:spPr>
          <a:xfrm>
            <a:off x="356439" y="1314223"/>
            <a:ext cx="9123793" cy="2720748"/>
          </a:xfrm>
          <a:prstGeom prst="rect">
            <a:avLst/>
          </a:prstGeom>
        </p:spPr>
      </p:pic>
      <p:sp>
        <p:nvSpPr>
          <p:cNvPr id="4" name="Speech Bubble: Oval 3">
            <a:extLst>
              <a:ext uri="{FF2B5EF4-FFF2-40B4-BE49-F238E27FC236}">
                <a16:creationId xmlns:a16="http://schemas.microsoft.com/office/drawing/2014/main" id="{A6CC0CDD-1565-4745-B946-26FAA906C61B}"/>
              </a:ext>
            </a:extLst>
          </p:cNvPr>
          <p:cNvSpPr/>
          <p:nvPr/>
        </p:nvSpPr>
        <p:spPr>
          <a:xfrm>
            <a:off x="7398247" y="3429000"/>
            <a:ext cx="3556623" cy="1721224"/>
          </a:xfrm>
          <a:prstGeom prst="wedgeEllipseCallout">
            <a:avLst>
              <a:gd name="adj1" fmla="val -53380"/>
              <a:gd name="adj2" fmla="val -13071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B33C087-8A20-4852-A411-6F0E482E92B6}"/>
              </a:ext>
            </a:extLst>
          </p:cNvPr>
          <p:cNvSpPr txBox="1"/>
          <p:nvPr/>
        </p:nvSpPr>
        <p:spPr>
          <a:xfrm>
            <a:off x="7986608" y="3845386"/>
            <a:ext cx="2753574" cy="923330"/>
          </a:xfrm>
          <a:prstGeom prst="rect">
            <a:avLst/>
          </a:prstGeom>
          <a:noFill/>
        </p:spPr>
        <p:txBody>
          <a:bodyPr wrap="square" rtlCol="0">
            <a:spAutoFit/>
          </a:bodyPr>
          <a:lstStyle/>
          <a:p>
            <a:r>
              <a:rPr lang="en-GB" dirty="0"/>
              <a:t>Current campaigns are an important area of learning. </a:t>
            </a:r>
          </a:p>
        </p:txBody>
      </p:sp>
      <p:pic>
        <p:nvPicPr>
          <p:cNvPr id="8" name="Audio 7">
            <a:hlinkClick r:id="" action="ppaction://media"/>
            <a:extLst>
              <a:ext uri="{FF2B5EF4-FFF2-40B4-BE49-F238E27FC236}">
                <a16:creationId xmlns:a16="http://schemas.microsoft.com/office/drawing/2014/main" id="{74CAD25C-DBFF-4536-BC02-D8B9529D70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30728243"/>
      </p:ext>
    </p:extLst>
  </p:cSld>
  <p:clrMapOvr>
    <a:masterClrMapping/>
  </p:clrMapOvr>
  <mc:AlternateContent xmlns:mc="http://schemas.openxmlformats.org/markup-compatibility/2006" xmlns:p14="http://schemas.microsoft.com/office/powerpoint/2010/main">
    <mc:Choice Requires="p14">
      <p:transition spd="slow" p14:dur="2000" advTm="18918"/>
    </mc:Choice>
    <mc:Fallback xmlns="">
      <p:transition spd="slow" advTm="18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(a) AO1 mark scheme</a:t>
            </a:r>
          </a:p>
        </p:txBody>
      </p:sp>
      <p:pic>
        <p:nvPicPr>
          <p:cNvPr id="4" name="Picture 3">
            <a:extLst>
              <a:ext uri="{FF2B5EF4-FFF2-40B4-BE49-F238E27FC236}">
                <a16:creationId xmlns:a16="http://schemas.microsoft.com/office/drawing/2014/main" id="{90B6AD52-56CE-430B-B7D8-84F8E506B96D}"/>
              </a:ext>
            </a:extLst>
          </p:cNvPr>
          <p:cNvPicPr>
            <a:picLocks noChangeAspect="1"/>
          </p:cNvPicPr>
          <p:nvPr/>
        </p:nvPicPr>
        <p:blipFill>
          <a:blip r:embed="rId5"/>
          <a:stretch>
            <a:fillRect/>
          </a:stretch>
        </p:blipFill>
        <p:spPr>
          <a:xfrm>
            <a:off x="340068" y="1328964"/>
            <a:ext cx="7538830" cy="4462236"/>
          </a:xfrm>
          <a:prstGeom prst="rect">
            <a:avLst/>
          </a:prstGeom>
        </p:spPr>
      </p:pic>
      <p:sp>
        <p:nvSpPr>
          <p:cNvPr id="5" name="Speech Bubble: Oval 4">
            <a:extLst>
              <a:ext uri="{FF2B5EF4-FFF2-40B4-BE49-F238E27FC236}">
                <a16:creationId xmlns:a16="http://schemas.microsoft.com/office/drawing/2014/main" id="{FAB93F00-7147-4297-84F9-A9EEF9218945}"/>
              </a:ext>
            </a:extLst>
          </p:cNvPr>
          <p:cNvSpPr/>
          <p:nvPr/>
        </p:nvSpPr>
        <p:spPr>
          <a:xfrm>
            <a:off x="7878899" y="3334871"/>
            <a:ext cx="3973034" cy="3227294"/>
          </a:xfrm>
          <a:prstGeom prst="wedgeEllipseCallout">
            <a:avLst>
              <a:gd name="adj1" fmla="val -117387"/>
              <a:gd name="adj2" fmla="val -375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26FFED1-E88B-41C0-B384-04F526457DF4}"/>
              </a:ext>
            </a:extLst>
          </p:cNvPr>
          <p:cNvSpPr txBox="1"/>
          <p:nvPr/>
        </p:nvSpPr>
        <p:spPr>
          <a:xfrm>
            <a:off x="8499013" y="3804573"/>
            <a:ext cx="3119717" cy="2308324"/>
          </a:xfrm>
          <a:prstGeom prst="rect">
            <a:avLst/>
          </a:prstGeom>
          <a:noFill/>
        </p:spPr>
        <p:txBody>
          <a:bodyPr wrap="square" rtlCol="0">
            <a:spAutoFit/>
          </a:bodyPr>
          <a:lstStyle/>
          <a:p>
            <a:r>
              <a:rPr lang="en-GB" dirty="0"/>
              <a:t>Award yourself 1 mark for each correctly identified screening service.</a:t>
            </a:r>
          </a:p>
          <a:p>
            <a:r>
              <a:rPr lang="en-GB" dirty="0"/>
              <a:t>What we are looking for here is </a:t>
            </a:r>
            <a:r>
              <a:rPr lang="en-US" altLang="en-US" dirty="0"/>
              <a:t>evidence that you can demonstrate your knowledge and understanding of screening services.</a:t>
            </a:r>
            <a:endParaRPr lang="en-GB" dirty="0"/>
          </a:p>
        </p:txBody>
      </p:sp>
      <p:pic>
        <p:nvPicPr>
          <p:cNvPr id="10" name="Audio 9">
            <a:hlinkClick r:id="" action="ppaction://media"/>
            <a:extLst>
              <a:ext uri="{FF2B5EF4-FFF2-40B4-BE49-F238E27FC236}">
                <a16:creationId xmlns:a16="http://schemas.microsoft.com/office/drawing/2014/main" id="{3EA34700-DF8D-4E2A-BEFC-92A7C15BB8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74995904"/>
      </p:ext>
    </p:extLst>
  </p:cSld>
  <p:clrMapOvr>
    <a:masterClrMapping/>
  </p:clrMapOvr>
  <mc:AlternateContent xmlns:mc="http://schemas.openxmlformats.org/markup-compatibility/2006" xmlns:p14="http://schemas.microsoft.com/office/powerpoint/2010/main">
    <mc:Choice Requires="p14">
      <p:transition spd="slow" p14:dur="2000" advTm="15581"/>
    </mc:Choice>
    <mc:Fallback xmlns="">
      <p:transition spd="slow" advTm="15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(b), AO2</a:t>
            </a:r>
          </a:p>
        </p:txBody>
      </p:sp>
      <p:pic>
        <p:nvPicPr>
          <p:cNvPr id="4" name="Picture 3">
            <a:extLst>
              <a:ext uri="{FF2B5EF4-FFF2-40B4-BE49-F238E27FC236}">
                <a16:creationId xmlns:a16="http://schemas.microsoft.com/office/drawing/2014/main" id="{F6073DE6-1008-4605-B226-C7EC7D7BD172}"/>
              </a:ext>
            </a:extLst>
          </p:cNvPr>
          <p:cNvPicPr>
            <a:picLocks noChangeAspect="1"/>
          </p:cNvPicPr>
          <p:nvPr/>
        </p:nvPicPr>
        <p:blipFill>
          <a:blip r:embed="rId5"/>
          <a:stretch>
            <a:fillRect/>
          </a:stretch>
        </p:blipFill>
        <p:spPr>
          <a:xfrm>
            <a:off x="356439" y="1201282"/>
            <a:ext cx="7591425" cy="5210175"/>
          </a:xfrm>
          <a:prstGeom prst="rect">
            <a:avLst/>
          </a:prstGeom>
        </p:spPr>
      </p:pic>
      <p:sp>
        <p:nvSpPr>
          <p:cNvPr id="5" name="Speech Bubble: Oval 4">
            <a:extLst>
              <a:ext uri="{FF2B5EF4-FFF2-40B4-BE49-F238E27FC236}">
                <a16:creationId xmlns:a16="http://schemas.microsoft.com/office/drawing/2014/main" id="{506AD973-65A4-4C42-AB69-53B01340750A}"/>
              </a:ext>
            </a:extLst>
          </p:cNvPr>
          <p:cNvSpPr/>
          <p:nvPr/>
        </p:nvSpPr>
        <p:spPr>
          <a:xfrm>
            <a:off x="4814047" y="3428999"/>
            <a:ext cx="5943599" cy="3262810"/>
          </a:xfrm>
          <a:prstGeom prst="wedgeEllipseCallout">
            <a:avLst>
              <a:gd name="adj1" fmla="val -107282"/>
              <a:gd name="adj2" fmla="val -10827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5A88BB7-7C2A-4740-BE99-CB371999AAC1}"/>
              </a:ext>
            </a:extLst>
          </p:cNvPr>
          <p:cNvSpPr txBox="1"/>
          <p:nvPr/>
        </p:nvSpPr>
        <p:spPr>
          <a:xfrm>
            <a:off x="5852537" y="3918664"/>
            <a:ext cx="4101353" cy="2585323"/>
          </a:xfrm>
          <a:prstGeom prst="rect">
            <a:avLst/>
          </a:prstGeom>
          <a:noFill/>
        </p:spPr>
        <p:txBody>
          <a:bodyPr wrap="square" rtlCol="0">
            <a:spAutoFit/>
          </a:bodyPr>
          <a:lstStyle/>
          <a:p>
            <a:r>
              <a:rPr lang="en-GB" dirty="0"/>
              <a:t>The command word here is ‘Explain’ – provide details and reasons for how and why something is the way it is.</a:t>
            </a:r>
          </a:p>
          <a:p>
            <a:endParaRPr lang="en-GB" dirty="0"/>
          </a:p>
          <a:p>
            <a:r>
              <a:rPr lang="en-GB" dirty="0"/>
              <a:t>Important key words are ‘purpose’ and ‘benefits’. Underlining these words may help you when writing your answer.</a:t>
            </a:r>
          </a:p>
          <a:p>
            <a:endParaRPr lang="en-GB" dirty="0"/>
          </a:p>
        </p:txBody>
      </p:sp>
      <p:pic>
        <p:nvPicPr>
          <p:cNvPr id="6" name="Audio 5">
            <a:hlinkClick r:id="" action="ppaction://media"/>
            <a:extLst>
              <a:ext uri="{FF2B5EF4-FFF2-40B4-BE49-F238E27FC236}">
                <a16:creationId xmlns:a16="http://schemas.microsoft.com/office/drawing/2014/main" id="{24BCEB08-798B-4CCB-BC44-BEAD0E7B65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916090196"/>
      </p:ext>
    </p:extLst>
  </p:cSld>
  <p:clrMapOvr>
    <a:masterClrMapping/>
  </p:clrMapOvr>
  <mc:AlternateContent xmlns:mc="http://schemas.openxmlformats.org/markup-compatibility/2006" xmlns:p14="http://schemas.microsoft.com/office/powerpoint/2010/main">
    <mc:Choice Requires="p14">
      <p:transition spd="slow" p14:dur="2000" advTm="25645"/>
    </mc:Choice>
    <mc:Fallback xmlns="">
      <p:transition spd="slow" advTm="25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A5134F-027E-40D2-8439-B2F7A631BCF8}"/>
              </a:ext>
            </a:extLst>
          </p:cNvPr>
          <p:cNvSpPr txBox="1">
            <a:spLocks/>
          </p:cNvSpPr>
          <p:nvPr/>
        </p:nvSpPr>
        <p:spPr>
          <a:xfrm>
            <a:off x="361628" y="1247248"/>
            <a:ext cx="11716963" cy="468573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pPr marL="342900" indent="-342900">
              <a:buFont typeface="Arial" panose="020B0604020202020204" pitchFamily="34" charset="0"/>
              <a:buChar char="•"/>
            </a:pPr>
            <a:r>
              <a:rPr lang="en-US" sz="2800" dirty="0">
                <a:ea typeface="Cambria" panose="02040503050406030204" pitchFamily="18" charset="0"/>
              </a:rPr>
              <a:t>Read through the whole question before starting to answer. This will help you understand what is required of you.</a:t>
            </a:r>
          </a:p>
          <a:p>
            <a:pPr marL="342900" indent="-342900">
              <a:buFont typeface="Arial" panose="020B0604020202020204" pitchFamily="34" charset="0"/>
              <a:buChar char="•"/>
            </a:pPr>
            <a:r>
              <a:rPr lang="en-US" sz="2800" dirty="0">
                <a:ea typeface="Cambria" panose="02040503050406030204" pitchFamily="18" charset="0"/>
              </a:rPr>
              <a:t>Use a highlighter to pick out key words.</a:t>
            </a:r>
          </a:p>
          <a:p>
            <a:pPr marL="342900" indent="-342900">
              <a:buFont typeface="Arial" panose="020B0604020202020204" pitchFamily="34" charset="0"/>
              <a:buChar char="•"/>
            </a:pPr>
            <a:r>
              <a:rPr lang="en-US" sz="2800" dirty="0">
                <a:ea typeface="Cambria" panose="02040503050406030204" pitchFamily="18" charset="0"/>
              </a:rPr>
              <a:t>Look at the command words and the number of marks available for each question, they will help you decide how much detail is needed.</a:t>
            </a:r>
          </a:p>
          <a:p>
            <a:pPr marL="342900" indent="-342900">
              <a:buFont typeface="Arial" panose="020B0604020202020204" pitchFamily="34" charset="0"/>
              <a:buChar char="•"/>
            </a:pPr>
            <a:r>
              <a:rPr lang="en-US" sz="2800" dirty="0">
                <a:ea typeface="Cambria" panose="02040503050406030204" pitchFamily="18" charset="0"/>
              </a:rPr>
              <a:t>If a word is </a:t>
            </a:r>
            <a:r>
              <a:rPr lang="en-US" sz="2800" b="1" dirty="0">
                <a:ea typeface="Cambria" panose="02040503050406030204" pitchFamily="18" charset="0"/>
              </a:rPr>
              <a:t>bold</a:t>
            </a:r>
            <a:r>
              <a:rPr lang="en-US" sz="2800" dirty="0">
                <a:ea typeface="Cambria" panose="02040503050406030204" pitchFamily="18" charset="0"/>
              </a:rPr>
              <a:t>, it is important.</a:t>
            </a:r>
          </a:p>
          <a:p>
            <a:pPr marL="342900" indent="-342900">
              <a:buFont typeface="Arial" panose="020B0604020202020204" pitchFamily="34" charset="0"/>
              <a:buChar char="•"/>
            </a:pPr>
            <a:r>
              <a:rPr lang="en-US" sz="2800" dirty="0">
                <a:ea typeface="Cambria" panose="02040503050406030204" pitchFamily="18" charset="0"/>
              </a:rPr>
              <a:t>Keep your exam paper open at the double page spread, do not fold it in half.</a:t>
            </a:r>
          </a:p>
          <a:p>
            <a:pPr marL="342900" indent="-342900">
              <a:buFont typeface="Arial" panose="020B0604020202020204" pitchFamily="34" charset="0"/>
              <a:buChar char="•"/>
            </a:pPr>
            <a:r>
              <a:rPr lang="en-US" sz="2800" dirty="0">
                <a:ea typeface="Cambria" panose="02040503050406030204" pitchFamily="18" charset="0"/>
              </a:rPr>
              <a:t>Read your answers to check they make sense.</a:t>
            </a:r>
          </a:p>
        </p:txBody>
      </p:sp>
      <p:sp>
        <p:nvSpPr>
          <p:cNvPr id="3" name="Title 1">
            <a:extLst>
              <a:ext uri="{FF2B5EF4-FFF2-40B4-BE49-F238E27FC236}">
                <a16:creationId xmlns:a16="http://schemas.microsoft.com/office/drawing/2014/main" id="{64C625DB-E3B3-408B-9722-FE6F5866355D}"/>
              </a:ext>
            </a:extLst>
          </p:cNvPr>
          <p:cNvSpPr txBox="1">
            <a:spLocks/>
          </p:cNvSpPr>
          <p:nvPr/>
        </p:nvSpPr>
        <p:spPr>
          <a:xfrm>
            <a:off x="340242" y="311916"/>
            <a:ext cx="6278022" cy="900198"/>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rPr>
              <a:t>General points on exam technique</a:t>
            </a:r>
          </a:p>
        </p:txBody>
      </p:sp>
      <p:pic>
        <p:nvPicPr>
          <p:cNvPr id="5" name="Audio 4">
            <a:hlinkClick r:id="" action="ppaction://media"/>
            <a:extLst>
              <a:ext uri="{FF2B5EF4-FFF2-40B4-BE49-F238E27FC236}">
                <a16:creationId xmlns:a16="http://schemas.microsoft.com/office/drawing/2014/main" id="{2F948CCB-B297-407C-8314-5CD942BA0A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3718517"/>
      </p:ext>
    </p:extLst>
  </p:cSld>
  <p:clrMapOvr>
    <a:masterClrMapping/>
  </p:clrMapOvr>
  <mc:AlternateContent xmlns:mc="http://schemas.openxmlformats.org/markup-compatibility/2006" xmlns:p14="http://schemas.microsoft.com/office/powerpoint/2010/main">
    <mc:Choice Requires="p14">
      <p:transition spd="slow" p14:dur="2000" advTm="33295"/>
    </mc:Choice>
    <mc:Fallback xmlns="">
      <p:transition spd="slow" advTm="33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(b) AO2 mark scheme</a:t>
            </a:r>
          </a:p>
        </p:txBody>
      </p:sp>
      <p:pic>
        <p:nvPicPr>
          <p:cNvPr id="2" name="Picture 1">
            <a:extLst>
              <a:ext uri="{FF2B5EF4-FFF2-40B4-BE49-F238E27FC236}">
                <a16:creationId xmlns:a16="http://schemas.microsoft.com/office/drawing/2014/main" id="{382B74EE-F54C-4C2A-925C-1A6D787BC5E0}"/>
              </a:ext>
            </a:extLst>
          </p:cNvPr>
          <p:cNvPicPr>
            <a:picLocks noChangeAspect="1"/>
          </p:cNvPicPr>
          <p:nvPr/>
        </p:nvPicPr>
        <p:blipFill>
          <a:blip r:embed="rId5"/>
          <a:stretch>
            <a:fillRect/>
          </a:stretch>
        </p:blipFill>
        <p:spPr>
          <a:xfrm>
            <a:off x="340068" y="1110796"/>
            <a:ext cx="6629400" cy="4171950"/>
          </a:xfrm>
          <a:prstGeom prst="rect">
            <a:avLst/>
          </a:prstGeom>
        </p:spPr>
      </p:pic>
      <p:pic>
        <p:nvPicPr>
          <p:cNvPr id="6" name="Picture 5">
            <a:extLst>
              <a:ext uri="{FF2B5EF4-FFF2-40B4-BE49-F238E27FC236}">
                <a16:creationId xmlns:a16="http://schemas.microsoft.com/office/drawing/2014/main" id="{52606F59-97AC-4709-932B-F8AC4D196081}"/>
              </a:ext>
            </a:extLst>
          </p:cNvPr>
          <p:cNvPicPr>
            <a:picLocks noChangeAspect="1"/>
          </p:cNvPicPr>
          <p:nvPr/>
        </p:nvPicPr>
        <p:blipFill>
          <a:blip r:embed="rId6"/>
          <a:stretch>
            <a:fillRect/>
          </a:stretch>
        </p:blipFill>
        <p:spPr>
          <a:xfrm>
            <a:off x="7684407" y="1110796"/>
            <a:ext cx="3848100" cy="4876800"/>
          </a:xfrm>
          <a:prstGeom prst="rect">
            <a:avLst/>
          </a:prstGeom>
        </p:spPr>
      </p:pic>
      <p:sp>
        <p:nvSpPr>
          <p:cNvPr id="5" name="Speech Bubble: Oval 4">
            <a:extLst>
              <a:ext uri="{FF2B5EF4-FFF2-40B4-BE49-F238E27FC236}">
                <a16:creationId xmlns:a16="http://schemas.microsoft.com/office/drawing/2014/main" id="{3ED2A0C2-BA09-4819-AA0D-F88D9F7B821C}"/>
              </a:ext>
            </a:extLst>
          </p:cNvPr>
          <p:cNvSpPr/>
          <p:nvPr/>
        </p:nvSpPr>
        <p:spPr>
          <a:xfrm>
            <a:off x="4921623" y="4424010"/>
            <a:ext cx="2873189" cy="2254297"/>
          </a:xfrm>
          <a:prstGeom prst="wedgeEllipseCallout">
            <a:avLst>
              <a:gd name="adj1" fmla="val -41436"/>
              <a:gd name="adj2" fmla="val -1229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8F9BE43-F8CE-460C-844E-3DD31CD63E49}"/>
              </a:ext>
            </a:extLst>
          </p:cNvPr>
          <p:cNvSpPr txBox="1"/>
          <p:nvPr/>
        </p:nvSpPr>
        <p:spPr>
          <a:xfrm>
            <a:off x="5155413" y="4867835"/>
            <a:ext cx="2671483" cy="1754326"/>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a:t>
            </a:r>
          </a:p>
          <a:p>
            <a:endParaRPr lang="en-GB" dirty="0"/>
          </a:p>
        </p:txBody>
      </p:sp>
      <p:pic>
        <p:nvPicPr>
          <p:cNvPr id="9" name="Audio 8">
            <a:hlinkClick r:id="" action="ppaction://media"/>
            <a:extLst>
              <a:ext uri="{FF2B5EF4-FFF2-40B4-BE49-F238E27FC236}">
                <a16:creationId xmlns:a16="http://schemas.microsoft.com/office/drawing/2014/main" id="{2BAC9FE7-4A0A-4872-9050-77A388DD0E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03230749"/>
      </p:ext>
    </p:extLst>
  </p:cSld>
  <p:clrMapOvr>
    <a:masterClrMapping/>
  </p:clrMapOvr>
  <mc:AlternateContent xmlns:mc="http://schemas.openxmlformats.org/markup-compatibility/2006" xmlns:p14="http://schemas.microsoft.com/office/powerpoint/2010/main">
    <mc:Choice Requires="p14">
      <p:transition spd="slow" p14:dur="2000" advTm="10032"/>
    </mc:Choice>
    <mc:Fallback xmlns="">
      <p:transition spd="slow" advTm="10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(c), AO3</a:t>
            </a:r>
          </a:p>
        </p:txBody>
      </p:sp>
      <p:pic>
        <p:nvPicPr>
          <p:cNvPr id="2" name="Picture 1">
            <a:extLst>
              <a:ext uri="{FF2B5EF4-FFF2-40B4-BE49-F238E27FC236}">
                <a16:creationId xmlns:a16="http://schemas.microsoft.com/office/drawing/2014/main" id="{97DAD701-BDAB-4175-8DE1-3335343C6DEC}"/>
              </a:ext>
            </a:extLst>
          </p:cNvPr>
          <p:cNvPicPr>
            <a:picLocks noChangeAspect="1"/>
          </p:cNvPicPr>
          <p:nvPr/>
        </p:nvPicPr>
        <p:blipFill>
          <a:blip r:embed="rId5"/>
          <a:stretch>
            <a:fillRect/>
          </a:stretch>
        </p:blipFill>
        <p:spPr>
          <a:xfrm>
            <a:off x="356439" y="1044391"/>
            <a:ext cx="7028291" cy="5647418"/>
          </a:xfrm>
          <a:prstGeom prst="rect">
            <a:avLst/>
          </a:prstGeom>
        </p:spPr>
      </p:pic>
      <p:sp>
        <p:nvSpPr>
          <p:cNvPr id="4" name="Speech Bubble: Oval 3">
            <a:extLst>
              <a:ext uri="{FF2B5EF4-FFF2-40B4-BE49-F238E27FC236}">
                <a16:creationId xmlns:a16="http://schemas.microsoft.com/office/drawing/2014/main" id="{68B0D96B-43B0-4423-A8DF-3545BDFE4F8B}"/>
              </a:ext>
            </a:extLst>
          </p:cNvPr>
          <p:cNvSpPr/>
          <p:nvPr/>
        </p:nvSpPr>
        <p:spPr>
          <a:xfrm>
            <a:off x="4049930" y="2934973"/>
            <a:ext cx="3556623" cy="2592394"/>
          </a:xfrm>
          <a:prstGeom prst="wedgeEllipseCallout">
            <a:avLst>
              <a:gd name="adj1" fmla="val -128997"/>
              <a:gd name="adj2" fmla="val -10952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94BB795-18D0-4E4D-BE8A-51EA1BA14E5D}"/>
              </a:ext>
            </a:extLst>
          </p:cNvPr>
          <p:cNvSpPr txBox="1"/>
          <p:nvPr/>
        </p:nvSpPr>
        <p:spPr>
          <a:xfrm>
            <a:off x="4598894" y="3429000"/>
            <a:ext cx="2662518" cy="1477328"/>
          </a:xfrm>
          <a:prstGeom prst="rect">
            <a:avLst/>
          </a:prstGeom>
          <a:noFill/>
        </p:spPr>
        <p:txBody>
          <a:bodyPr wrap="square" rtlCol="0">
            <a:spAutoFit/>
          </a:bodyPr>
          <a:lstStyle/>
          <a:p>
            <a:r>
              <a:rPr lang="en-GB" dirty="0"/>
              <a:t>The command word here is ‘Evaluate’ – make a judgement by weighing up evidence to come to a conclusion.</a:t>
            </a:r>
          </a:p>
        </p:txBody>
      </p:sp>
      <p:pic>
        <p:nvPicPr>
          <p:cNvPr id="6" name="Audio 5">
            <a:hlinkClick r:id="" action="ppaction://media"/>
            <a:extLst>
              <a:ext uri="{FF2B5EF4-FFF2-40B4-BE49-F238E27FC236}">
                <a16:creationId xmlns:a16="http://schemas.microsoft.com/office/drawing/2014/main" id="{54816BC4-E2AA-4701-A872-B62A833514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80479337"/>
      </p:ext>
    </p:extLst>
  </p:cSld>
  <p:clrMapOvr>
    <a:masterClrMapping/>
  </p:clrMapOvr>
  <mc:AlternateContent xmlns:mc="http://schemas.openxmlformats.org/markup-compatibility/2006" xmlns:p14="http://schemas.microsoft.com/office/powerpoint/2010/main">
    <mc:Choice Requires="p14">
      <p:transition spd="slow" p14:dur="2000" advTm="16080"/>
    </mc:Choice>
    <mc:Fallback xmlns="">
      <p:transition spd="slow" advTm="16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(c) AO3 mark scheme</a:t>
            </a:r>
          </a:p>
        </p:txBody>
      </p:sp>
      <p:pic>
        <p:nvPicPr>
          <p:cNvPr id="4" name="Picture 3">
            <a:extLst>
              <a:ext uri="{FF2B5EF4-FFF2-40B4-BE49-F238E27FC236}">
                <a16:creationId xmlns:a16="http://schemas.microsoft.com/office/drawing/2014/main" id="{27B9C941-DDB4-4190-BE5C-AAA57D70A077}"/>
              </a:ext>
            </a:extLst>
          </p:cNvPr>
          <p:cNvPicPr>
            <a:picLocks noChangeAspect="1"/>
          </p:cNvPicPr>
          <p:nvPr/>
        </p:nvPicPr>
        <p:blipFill>
          <a:blip r:embed="rId5"/>
          <a:stretch>
            <a:fillRect/>
          </a:stretch>
        </p:blipFill>
        <p:spPr>
          <a:xfrm>
            <a:off x="340068" y="1106715"/>
            <a:ext cx="7105650" cy="3657600"/>
          </a:xfrm>
          <a:prstGeom prst="rect">
            <a:avLst/>
          </a:prstGeom>
        </p:spPr>
      </p:pic>
      <p:pic>
        <p:nvPicPr>
          <p:cNvPr id="5" name="Picture 4">
            <a:extLst>
              <a:ext uri="{FF2B5EF4-FFF2-40B4-BE49-F238E27FC236}">
                <a16:creationId xmlns:a16="http://schemas.microsoft.com/office/drawing/2014/main" id="{C1D9FF99-0821-4089-86C3-A51D3ADDDCBB}"/>
              </a:ext>
            </a:extLst>
          </p:cNvPr>
          <p:cNvPicPr>
            <a:picLocks noChangeAspect="1"/>
          </p:cNvPicPr>
          <p:nvPr/>
        </p:nvPicPr>
        <p:blipFill>
          <a:blip r:embed="rId6"/>
          <a:stretch>
            <a:fillRect/>
          </a:stretch>
        </p:blipFill>
        <p:spPr>
          <a:xfrm>
            <a:off x="8015488" y="1006545"/>
            <a:ext cx="3434893" cy="5671762"/>
          </a:xfrm>
          <a:prstGeom prst="rect">
            <a:avLst/>
          </a:prstGeom>
        </p:spPr>
      </p:pic>
      <p:sp>
        <p:nvSpPr>
          <p:cNvPr id="6" name="Speech Bubble: Oval 5">
            <a:extLst>
              <a:ext uri="{FF2B5EF4-FFF2-40B4-BE49-F238E27FC236}">
                <a16:creationId xmlns:a16="http://schemas.microsoft.com/office/drawing/2014/main" id="{D18466E2-EEAE-4311-90D7-96C6611D6007}"/>
              </a:ext>
            </a:extLst>
          </p:cNvPr>
          <p:cNvSpPr/>
          <p:nvPr/>
        </p:nvSpPr>
        <p:spPr>
          <a:xfrm>
            <a:off x="2944907" y="4598894"/>
            <a:ext cx="4765526" cy="2079413"/>
          </a:xfrm>
          <a:prstGeom prst="wedgeEllipseCallout">
            <a:avLst>
              <a:gd name="adj1" fmla="val 15585"/>
              <a:gd name="adj2" fmla="val -8594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EE41C634-A6B2-470C-8E8E-AA7261543F9B}"/>
              </a:ext>
            </a:extLst>
          </p:cNvPr>
          <p:cNvSpPr txBox="1"/>
          <p:nvPr/>
        </p:nvSpPr>
        <p:spPr>
          <a:xfrm>
            <a:off x="3484911" y="4912996"/>
            <a:ext cx="3953435" cy="1754326"/>
          </a:xfrm>
          <a:prstGeom prst="rect">
            <a:avLst/>
          </a:prstGeom>
          <a:noFill/>
        </p:spPr>
        <p:txBody>
          <a:bodyPr wrap="square" rtlCol="0">
            <a:spAutoFit/>
          </a:bodyPr>
          <a:lstStyle/>
          <a:p>
            <a:r>
              <a:rPr lang="en-US" altLang="en-US" dirty="0">
                <a:latin typeface="Arial" panose="020B0604020202020204" pitchFamily="34" charset="0"/>
              </a:rPr>
              <a:t>This is a banded mark scheme – so you need to make a judgement on your response before awarding a mark. Underline any answers in the lists you had included.</a:t>
            </a:r>
          </a:p>
          <a:p>
            <a:endParaRPr lang="en-GB" dirty="0"/>
          </a:p>
        </p:txBody>
      </p:sp>
      <p:pic>
        <p:nvPicPr>
          <p:cNvPr id="7" name="Audio 6">
            <a:hlinkClick r:id="" action="ppaction://media"/>
            <a:extLst>
              <a:ext uri="{FF2B5EF4-FFF2-40B4-BE49-F238E27FC236}">
                <a16:creationId xmlns:a16="http://schemas.microsoft.com/office/drawing/2014/main" id="{045EFFA2-C67D-4D43-AAAF-267B6706D0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47187009"/>
      </p:ext>
    </p:extLst>
  </p:cSld>
  <p:clrMapOvr>
    <a:masterClrMapping/>
  </p:clrMapOvr>
  <mc:AlternateContent xmlns:mc="http://schemas.openxmlformats.org/markup-compatibility/2006" xmlns:p14="http://schemas.microsoft.com/office/powerpoint/2010/main">
    <mc:Choice Requires="p14">
      <p:transition spd="slow" p14:dur="2000" advTm="14685"/>
    </mc:Choice>
    <mc:Fallback xmlns="">
      <p:transition spd="slow" advTm="14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did you do?</a:t>
            </a:r>
          </a:p>
        </p:txBody>
      </p:sp>
      <p:sp>
        <p:nvSpPr>
          <p:cNvPr id="2" name="TextBox 1">
            <a:extLst>
              <a:ext uri="{FF2B5EF4-FFF2-40B4-BE49-F238E27FC236}">
                <a16:creationId xmlns:a16="http://schemas.microsoft.com/office/drawing/2014/main" id="{9EBE9BE9-661C-45AF-91BD-31BEB61CEF33}"/>
              </a:ext>
            </a:extLst>
          </p:cNvPr>
          <p:cNvSpPr txBox="1"/>
          <p:nvPr/>
        </p:nvSpPr>
        <p:spPr>
          <a:xfrm>
            <a:off x="2410638" y="2003339"/>
            <a:ext cx="7386959" cy="523220"/>
          </a:xfrm>
          <a:prstGeom prst="rect">
            <a:avLst/>
          </a:prstGeom>
          <a:noFill/>
        </p:spPr>
        <p:txBody>
          <a:bodyPr wrap="none" rtlCol="0">
            <a:spAutoFit/>
          </a:bodyPr>
          <a:lstStyle/>
          <a:p>
            <a:r>
              <a:rPr lang="en-GB" sz="2800" dirty="0"/>
              <a:t>Here are the grade boundaries for this paper:</a:t>
            </a:r>
          </a:p>
        </p:txBody>
      </p:sp>
      <p:grpSp>
        <p:nvGrpSpPr>
          <p:cNvPr id="9" name="Group 8">
            <a:extLst>
              <a:ext uri="{FF2B5EF4-FFF2-40B4-BE49-F238E27FC236}">
                <a16:creationId xmlns:a16="http://schemas.microsoft.com/office/drawing/2014/main" id="{79083F15-838E-4049-B033-DE075190003B}"/>
              </a:ext>
            </a:extLst>
          </p:cNvPr>
          <p:cNvGrpSpPr/>
          <p:nvPr/>
        </p:nvGrpSpPr>
        <p:grpSpPr>
          <a:xfrm>
            <a:off x="1667272" y="2905595"/>
            <a:ext cx="8857456" cy="1644883"/>
            <a:chOff x="828448" y="2943225"/>
            <a:chExt cx="10515827" cy="1996401"/>
          </a:xfrm>
        </p:grpSpPr>
        <p:pic>
          <p:nvPicPr>
            <p:cNvPr id="7" name="Picture 6">
              <a:extLst>
                <a:ext uri="{FF2B5EF4-FFF2-40B4-BE49-F238E27FC236}">
                  <a16:creationId xmlns:a16="http://schemas.microsoft.com/office/drawing/2014/main" id="{AA735E22-ADC5-44B1-B81E-D3DF2E7DDC36}"/>
                </a:ext>
              </a:extLst>
            </p:cNvPr>
            <p:cNvPicPr>
              <a:picLocks noChangeAspect="1"/>
            </p:cNvPicPr>
            <p:nvPr/>
          </p:nvPicPr>
          <p:blipFill>
            <a:blip r:embed="rId5"/>
            <a:stretch>
              <a:fillRect/>
            </a:stretch>
          </p:blipFill>
          <p:spPr>
            <a:xfrm>
              <a:off x="847725" y="2943225"/>
              <a:ext cx="10496550" cy="971550"/>
            </a:xfrm>
            <a:prstGeom prst="rect">
              <a:avLst/>
            </a:prstGeom>
          </p:spPr>
        </p:pic>
        <p:pic>
          <p:nvPicPr>
            <p:cNvPr id="8" name="Picture 7">
              <a:extLst>
                <a:ext uri="{FF2B5EF4-FFF2-40B4-BE49-F238E27FC236}">
                  <a16:creationId xmlns:a16="http://schemas.microsoft.com/office/drawing/2014/main" id="{8A3D0672-E655-40F1-8D69-97767F5CF49E}"/>
                </a:ext>
              </a:extLst>
            </p:cNvPr>
            <p:cNvPicPr>
              <a:picLocks noChangeAspect="1"/>
            </p:cNvPicPr>
            <p:nvPr/>
          </p:nvPicPr>
          <p:blipFill>
            <a:blip r:embed="rId6"/>
            <a:stretch>
              <a:fillRect/>
            </a:stretch>
          </p:blipFill>
          <p:spPr>
            <a:xfrm>
              <a:off x="828448" y="3863301"/>
              <a:ext cx="10506075" cy="1076325"/>
            </a:xfrm>
            <a:prstGeom prst="rect">
              <a:avLst/>
            </a:prstGeom>
          </p:spPr>
        </p:pic>
      </p:grpSp>
      <p:pic>
        <p:nvPicPr>
          <p:cNvPr id="4" name="Audio 3">
            <a:hlinkClick r:id="" action="ppaction://media"/>
            <a:extLst>
              <a:ext uri="{FF2B5EF4-FFF2-40B4-BE49-F238E27FC236}">
                <a16:creationId xmlns:a16="http://schemas.microsoft.com/office/drawing/2014/main" id="{9D0F767C-A7F4-4B8D-B490-0F2AE6B45A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78884000"/>
      </p:ext>
    </p:extLst>
  </p:cSld>
  <p:clrMapOvr>
    <a:masterClrMapping/>
  </p:clrMapOvr>
  <mc:AlternateContent xmlns:mc="http://schemas.openxmlformats.org/markup-compatibility/2006" xmlns:p14="http://schemas.microsoft.com/office/powerpoint/2010/main">
    <mc:Choice Requires="p14">
      <p:transition spd="slow" p14:dur="2000" advTm="9012"/>
    </mc:Choice>
    <mc:Fallback xmlns="">
      <p:transition spd="slow" advTm="9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F18082-FB71-D043-AC08-A8981A9BD215}"/>
              </a:ext>
            </a:extLst>
          </p:cNvPr>
          <p:cNvSpPr/>
          <p:nvPr/>
        </p:nvSpPr>
        <p:spPr>
          <a:xfrm>
            <a:off x="9319272" y="4016188"/>
            <a:ext cx="2348753" cy="2348753"/>
          </a:xfrm>
          <a:prstGeom prst="ellipse">
            <a:avLst/>
          </a:prstGeom>
          <a:solidFill>
            <a:schemeClr val="bg1"/>
          </a:solidFill>
        </p:spPr>
        <p:txBody>
          <a:bodyPr wrap="none" lIns="0" tIns="0" rIns="0" bIns="0" rtlCol="0" anchor="ctr">
            <a:noAutofit/>
          </a:bodyPr>
          <a:lstStyle/>
          <a:p>
            <a:pPr algn="ctr"/>
            <a:endParaRPr lang="en-US">
              <a:solidFill>
                <a:srgbClr val="000000"/>
              </a:solidFill>
            </a:endParaRPr>
          </a:p>
        </p:txBody>
      </p:sp>
      <p:pic>
        <p:nvPicPr>
          <p:cNvPr id="4" name="Picture 3">
            <a:extLst>
              <a:ext uri="{FF2B5EF4-FFF2-40B4-BE49-F238E27FC236}">
                <a16:creationId xmlns:a16="http://schemas.microsoft.com/office/drawing/2014/main" id="{3B348E84-73F0-B149-81D2-272072280E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55886" y="4745642"/>
            <a:ext cx="2075523" cy="895908"/>
          </a:xfrm>
          <a:prstGeom prst="rect">
            <a:avLst/>
          </a:prstGeom>
        </p:spPr>
      </p:pic>
      <p:sp>
        <p:nvSpPr>
          <p:cNvPr id="8" name="Content Placeholder 2">
            <a:extLst>
              <a:ext uri="{FF2B5EF4-FFF2-40B4-BE49-F238E27FC236}">
                <a16:creationId xmlns:a16="http://schemas.microsoft.com/office/drawing/2014/main" id="{6D0B838A-1346-41F4-94BA-B014AE285E02}"/>
              </a:ext>
            </a:extLst>
          </p:cNvPr>
          <p:cNvSpPr txBox="1">
            <a:spLocks/>
          </p:cNvSpPr>
          <p:nvPr/>
        </p:nvSpPr>
        <p:spPr>
          <a:xfrm>
            <a:off x="5124205" y="318977"/>
            <a:ext cx="5083050" cy="353002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r>
              <a:rPr lang="en-US" sz="5400" dirty="0">
                <a:solidFill>
                  <a:schemeClr val="bg1"/>
                </a:solidFill>
                <a:ea typeface="Cambria" panose="02040503050406030204" pitchFamily="18" charset="0"/>
              </a:rPr>
              <a:t>Any questions?</a:t>
            </a:r>
          </a:p>
          <a:p>
            <a:endParaRPr lang="en-US" sz="2800" dirty="0">
              <a:ea typeface="Cambria" panose="02040503050406030204" pitchFamily="18" charset="0"/>
            </a:endParaRPr>
          </a:p>
          <a:p>
            <a:r>
              <a:rPr lang="en-GB" sz="2800" dirty="0">
                <a:solidFill>
                  <a:schemeClr val="bg1"/>
                </a:solidFill>
              </a:rPr>
              <a:t>Do you have any further questions about this exam?</a:t>
            </a:r>
          </a:p>
          <a:p>
            <a:r>
              <a:rPr lang="en-GB" sz="2800" dirty="0">
                <a:solidFill>
                  <a:schemeClr val="bg1"/>
                </a:solidFill>
              </a:rPr>
              <a:t>If so, write them on a Post-It note and stick it to the front of your paper to give to your teacher.</a:t>
            </a:r>
          </a:p>
          <a:p>
            <a:endParaRPr lang="en-GB" sz="2800" dirty="0">
              <a:solidFill>
                <a:schemeClr val="bg1"/>
              </a:solidFill>
            </a:endParaRPr>
          </a:p>
          <a:p>
            <a:endParaRPr lang="en-US" sz="2800" dirty="0">
              <a:ea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9A80286C-171E-4028-BA59-E36CCC6C8D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pic>
        <p:nvPicPr>
          <p:cNvPr id="7" name="Picture 6" descr="Two people standing in front of a window&#10;&#10;Description automatically generated">
            <a:extLst>
              <a:ext uri="{FF2B5EF4-FFF2-40B4-BE49-F238E27FC236}">
                <a16:creationId xmlns:a16="http://schemas.microsoft.com/office/drawing/2014/main" id="{11C9AA7D-51DA-452E-A007-9EC427D2E7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129" y="1544830"/>
            <a:ext cx="4335278" cy="409672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85707693"/>
      </p:ext>
    </p:extLst>
  </p:cSld>
  <p:clrMapOvr>
    <a:masterClrMapping/>
  </p:clrMapOvr>
  <mc:AlternateContent xmlns:mc="http://schemas.openxmlformats.org/markup-compatibility/2006" xmlns:p14="http://schemas.microsoft.com/office/powerpoint/2010/main">
    <mc:Choice Requires="p14">
      <p:transition spd="slow" p14:dur="2000" advTm="11479"/>
    </mc:Choice>
    <mc:Fallback xmlns="">
      <p:transition spd="slow" advTm="1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Question 1?</a:t>
            </a:r>
          </a:p>
        </p:txBody>
      </p:sp>
      <p:sp>
        <p:nvSpPr>
          <p:cNvPr id="4" name="Content Placeholder 2">
            <a:extLst>
              <a:ext uri="{FF2B5EF4-FFF2-40B4-BE49-F238E27FC236}">
                <a16:creationId xmlns:a16="http://schemas.microsoft.com/office/drawing/2014/main" id="{DF5A0981-CC9D-4020-A8DA-9A75908D2FED}"/>
              </a:ext>
            </a:extLst>
          </p:cNvPr>
          <p:cNvSpPr txBox="1">
            <a:spLocks/>
          </p:cNvSpPr>
          <p:nvPr/>
        </p:nvSpPr>
        <p:spPr>
          <a:xfrm>
            <a:off x="282011" y="1306437"/>
            <a:ext cx="11424436" cy="4786019"/>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r>
              <a:rPr lang="en-US" dirty="0">
                <a:latin typeface="+mn-lt"/>
                <a:ea typeface="Cambria" panose="02040503050406030204" pitchFamily="18" charset="0"/>
                <a:cs typeface="Cambria" panose="02040503050406030204" pitchFamily="18" charset="0"/>
              </a:rPr>
              <a:t>Question 1</a:t>
            </a:r>
          </a:p>
          <a:p>
            <a:pPr>
              <a:spcBef>
                <a:spcPts val="0"/>
              </a:spcBef>
              <a:spcAft>
                <a:spcPts val="0"/>
              </a:spcAft>
            </a:pPr>
            <a:endParaRPr lang="en-US" dirty="0">
              <a:latin typeface="+mn-lt"/>
              <a:ea typeface="Cambria" panose="02040503050406030204" pitchFamily="18" charset="0"/>
              <a:cs typeface="Cambria" panose="02040503050406030204" pitchFamily="18" charset="0"/>
            </a:endParaRPr>
          </a:p>
          <a:p>
            <a:pPr>
              <a:spcBef>
                <a:spcPts val="0"/>
              </a:spcBef>
              <a:spcAft>
                <a:spcPts val="0"/>
              </a:spcAft>
            </a:pPr>
            <a:r>
              <a:rPr lang="en-US" dirty="0">
                <a:latin typeface="+mn-lt"/>
                <a:ea typeface="Cambria" panose="02040503050406030204" pitchFamily="18" charset="0"/>
                <a:cs typeface="Cambria" panose="02040503050406030204" pitchFamily="18" charset="0"/>
              </a:rPr>
              <a:t>Skills being tested:</a:t>
            </a:r>
          </a:p>
          <a:p>
            <a:pPr>
              <a:spcBef>
                <a:spcPts val="0"/>
              </a:spcBef>
              <a:spcAft>
                <a:spcPts val="0"/>
              </a:spcAft>
            </a:pPr>
            <a:r>
              <a:rPr lang="en-US" dirty="0">
                <a:latin typeface="+mn-lt"/>
                <a:ea typeface="Cambria" panose="02040503050406030204" pitchFamily="18" charset="0"/>
                <a:cs typeface="Cambria" panose="02040503050406030204" pitchFamily="18" charset="0"/>
              </a:rPr>
              <a:t>AO1 – demonstrate knowledge and understanding</a:t>
            </a:r>
          </a:p>
          <a:p>
            <a:pPr>
              <a:spcBef>
                <a:spcPts val="0"/>
              </a:spcBef>
              <a:spcAft>
                <a:spcPts val="0"/>
              </a:spcAft>
            </a:pPr>
            <a:endParaRPr lang="en-US" dirty="0">
              <a:latin typeface="+mn-lt"/>
              <a:ea typeface="Cambria" panose="02040503050406030204" pitchFamily="18" charset="0"/>
              <a:cs typeface="Cambria" panose="02040503050406030204" pitchFamily="18" charset="0"/>
            </a:endParaRPr>
          </a:p>
          <a:p>
            <a:pPr>
              <a:spcBef>
                <a:spcPts val="0"/>
              </a:spcBef>
              <a:spcAft>
                <a:spcPts val="0"/>
              </a:spcAft>
            </a:pPr>
            <a:r>
              <a:rPr lang="en-US" dirty="0">
                <a:latin typeface="+mn-lt"/>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1 and highlight key words/command verbs.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Look at the table.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Tick the correct answers in the spaces provided on the table. </a:t>
            </a:r>
          </a:p>
          <a:p>
            <a:pPr>
              <a:spcBef>
                <a:spcPts val="0"/>
              </a:spcBef>
              <a:spcAft>
                <a:spcPts val="0"/>
              </a:spcAft>
            </a:pPr>
            <a:endParaRPr lang="en-US" sz="800" dirty="0">
              <a:latin typeface="+mn-lt"/>
              <a:ea typeface="Cambria" panose="02040503050406030204" pitchFamily="18" charset="0"/>
              <a:cs typeface="Cambria" panose="02040503050406030204" pitchFamily="18" charset="0"/>
            </a:endParaRPr>
          </a:p>
        </p:txBody>
      </p:sp>
      <p:pic>
        <p:nvPicPr>
          <p:cNvPr id="6" name="Audio 5">
            <a:hlinkClick r:id="" action="ppaction://media"/>
            <a:extLst>
              <a:ext uri="{FF2B5EF4-FFF2-40B4-BE49-F238E27FC236}">
                <a16:creationId xmlns:a16="http://schemas.microsoft.com/office/drawing/2014/main" id="{8CC914CC-C921-401B-BF20-E7C57D574E1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723171906"/>
      </p:ext>
    </p:extLst>
  </p:cSld>
  <p:clrMapOvr>
    <a:masterClrMapping/>
  </p:clrMapOvr>
  <mc:AlternateContent xmlns:mc="http://schemas.openxmlformats.org/markup-compatibility/2006" xmlns:p14="http://schemas.microsoft.com/office/powerpoint/2010/main">
    <mc:Choice Requires="p14">
      <p:transition spd="slow" p14:dur="2000" advTm="31099"/>
    </mc:Choice>
    <mc:Fallback xmlns="">
      <p:transition spd="slow" advTm="31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1000"/>
                                        <p:tgtEl>
                                          <p:spTgt spid="4">
                                            <p:txEl>
                                              <p:pRg st="0" end="0"/>
                                            </p:txEl>
                                          </p:spTgt>
                                        </p:tgtEl>
                                      </p:cBhvr>
                                    </p:animEffect>
                                  </p:childTnLst>
                                </p:cTn>
                              </p:par>
                            </p:childTnLst>
                          </p:cTn>
                        </p:par>
                        <p:par>
                          <p:cTn id="11" fill="hold">
                            <p:stCondLst>
                              <p:cond delay="1001"/>
                            </p:stCondLst>
                            <p:childTnLst>
                              <p:par>
                                <p:cTn id="12" presetID="10" presetClass="entr" presetSubtype="0" fill="hold" grpId="0" nodeType="after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childTnLst>
                                </p:cTn>
                              </p:par>
                            </p:childTnLst>
                          </p:cTn>
                        </p:par>
                        <p:par>
                          <p:cTn id="15" fill="hold">
                            <p:stCondLst>
                              <p:cond delay="2001"/>
                            </p:stCondLst>
                            <p:childTnLst>
                              <p:par>
                                <p:cTn id="16" presetID="10" presetClass="entr" presetSubtype="0" fill="hold" grpId="0" nodeType="after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1000"/>
                                        <p:tgtEl>
                                          <p:spTgt spid="4">
                                            <p:txEl>
                                              <p:pRg st="3" end="3"/>
                                            </p:txEl>
                                          </p:spTgt>
                                        </p:tgtEl>
                                      </p:cBhvr>
                                    </p:animEffect>
                                  </p:childTnLst>
                                </p:cTn>
                              </p:par>
                            </p:childTnLst>
                          </p:cTn>
                        </p:par>
                        <p:par>
                          <p:cTn id="19" fill="hold">
                            <p:stCondLst>
                              <p:cond delay="3001"/>
                            </p:stCondLst>
                            <p:childTnLst>
                              <p:par>
                                <p:cTn id="20" presetID="10" presetClass="entr" presetSubtype="0" fill="hold" grpId="0" nodeType="after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10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10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10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10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1000"/>
                                        <p:tgtEl>
                                          <p:spTgt spid="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6"/>
                </p:tgtEl>
              </p:cMediaNode>
            </p:audio>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AO1</a:t>
            </a:r>
          </a:p>
        </p:txBody>
      </p:sp>
      <p:pic>
        <p:nvPicPr>
          <p:cNvPr id="4" name="Picture 3">
            <a:extLst>
              <a:ext uri="{FF2B5EF4-FFF2-40B4-BE49-F238E27FC236}">
                <a16:creationId xmlns:a16="http://schemas.microsoft.com/office/drawing/2014/main" id="{BED03949-7C0E-44BE-931B-9B5087896F91}"/>
              </a:ext>
            </a:extLst>
          </p:cNvPr>
          <p:cNvPicPr>
            <a:picLocks noChangeAspect="1"/>
          </p:cNvPicPr>
          <p:nvPr/>
        </p:nvPicPr>
        <p:blipFill>
          <a:blip r:embed="rId5"/>
          <a:stretch>
            <a:fillRect/>
          </a:stretch>
        </p:blipFill>
        <p:spPr>
          <a:xfrm>
            <a:off x="282011" y="1374333"/>
            <a:ext cx="8715375" cy="4410075"/>
          </a:xfrm>
          <a:prstGeom prst="rect">
            <a:avLst/>
          </a:prstGeom>
        </p:spPr>
      </p:pic>
      <p:sp>
        <p:nvSpPr>
          <p:cNvPr id="5" name="Speech Bubble: Oval 4">
            <a:extLst>
              <a:ext uri="{FF2B5EF4-FFF2-40B4-BE49-F238E27FC236}">
                <a16:creationId xmlns:a16="http://schemas.microsoft.com/office/drawing/2014/main" id="{0D0ED859-8985-4289-98A0-FC0AFBFA4AD5}"/>
              </a:ext>
            </a:extLst>
          </p:cNvPr>
          <p:cNvSpPr/>
          <p:nvPr/>
        </p:nvSpPr>
        <p:spPr>
          <a:xfrm>
            <a:off x="8298756" y="2835408"/>
            <a:ext cx="3818965" cy="3957278"/>
          </a:xfrm>
          <a:prstGeom prst="wedgeEllipseCallout">
            <a:avLst>
              <a:gd name="adj1" fmla="val -95726"/>
              <a:gd name="adj2" fmla="val 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E78EB9CC-E42D-4123-B07E-09B7A66F26B3}"/>
              </a:ext>
            </a:extLst>
          </p:cNvPr>
          <p:cNvSpPr txBox="1"/>
          <p:nvPr/>
        </p:nvSpPr>
        <p:spPr>
          <a:xfrm>
            <a:off x="8921163" y="3488551"/>
            <a:ext cx="2666360" cy="3139321"/>
          </a:xfrm>
          <a:prstGeom prst="rect">
            <a:avLst/>
          </a:prstGeom>
          <a:noFill/>
        </p:spPr>
        <p:txBody>
          <a:bodyPr wrap="square" rtlCol="0">
            <a:spAutoFit/>
          </a:bodyPr>
          <a:lstStyle/>
          <a:p>
            <a:r>
              <a:rPr lang="en-GB" dirty="0"/>
              <a:t>If you make a mistake and put the tick in the wrong box clearly cross it out so the examiner knows which one to mark.</a:t>
            </a:r>
          </a:p>
          <a:p>
            <a:r>
              <a:rPr lang="en-GB" dirty="0"/>
              <a:t>Many learners get this wrong as they rush and don’t read the question carefully.</a:t>
            </a:r>
          </a:p>
          <a:p>
            <a:endParaRPr lang="en-GB" dirty="0"/>
          </a:p>
        </p:txBody>
      </p:sp>
      <p:sp>
        <p:nvSpPr>
          <p:cNvPr id="6" name="Speech Bubble: Oval 5">
            <a:extLst>
              <a:ext uri="{FF2B5EF4-FFF2-40B4-BE49-F238E27FC236}">
                <a16:creationId xmlns:a16="http://schemas.microsoft.com/office/drawing/2014/main" id="{09AEE0F2-A1B4-4587-B687-31226F903F3C}"/>
              </a:ext>
            </a:extLst>
          </p:cNvPr>
          <p:cNvSpPr/>
          <p:nvPr/>
        </p:nvSpPr>
        <p:spPr>
          <a:xfrm>
            <a:off x="7891502" y="65314"/>
            <a:ext cx="2841813" cy="1410020"/>
          </a:xfrm>
          <a:prstGeom prst="wedgeEllipseCallout">
            <a:avLst>
              <a:gd name="adj1" fmla="val -99512"/>
              <a:gd name="adj2" fmla="val 453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Command word here is ‘Identify’ – provide brief facts or examples.</a:t>
            </a:r>
          </a:p>
        </p:txBody>
      </p:sp>
      <p:pic>
        <p:nvPicPr>
          <p:cNvPr id="9" name="Audio 8">
            <a:hlinkClick r:id="" action="ppaction://media"/>
            <a:extLst>
              <a:ext uri="{FF2B5EF4-FFF2-40B4-BE49-F238E27FC236}">
                <a16:creationId xmlns:a16="http://schemas.microsoft.com/office/drawing/2014/main" id="{7C9D5968-42B8-48FA-8F53-6B090BF6E2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62429152"/>
      </p:ext>
    </p:extLst>
  </p:cSld>
  <p:clrMapOvr>
    <a:masterClrMapping/>
  </p:clrMapOvr>
  <mc:AlternateContent xmlns:mc="http://schemas.openxmlformats.org/markup-compatibility/2006" xmlns:p14="http://schemas.microsoft.com/office/powerpoint/2010/main">
    <mc:Choice Requires="p14">
      <p:transition spd="slow" p14:dur="2000" advTm="28472"/>
    </mc:Choice>
    <mc:Fallback xmlns="">
      <p:transition spd="slow" advTm="28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r>
              <a:rPr lang="en-GB" sz="2000" dirty="0"/>
              <a:t>Question 1 AO1 mark scheme</a:t>
            </a:r>
          </a:p>
        </p:txBody>
      </p:sp>
      <p:pic>
        <p:nvPicPr>
          <p:cNvPr id="5" name="Picture 4">
            <a:extLst>
              <a:ext uri="{FF2B5EF4-FFF2-40B4-BE49-F238E27FC236}">
                <a16:creationId xmlns:a16="http://schemas.microsoft.com/office/drawing/2014/main" id="{1369D50E-97F0-47AE-855B-FFA74937DA43}"/>
              </a:ext>
            </a:extLst>
          </p:cNvPr>
          <p:cNvPicPr>
            <a:picLocks noChangeAspect="1"/>
          </p:cNvPicPr>
          <p:nvPr/>
        </p:nvPicPr>
        <p:blipFill>
          <a:blip r:embed="rId5"/>
          <a:stretch>
            <a:fillRect/>
          </a:stretch>
        </p:blipFill>
        <p:spPr>
          <a:xfrm>
            <a:off x="340067" y="1263650"/>
            <a:ext cx="8898783" cy="3424464"/>
          </a:xfrm>
          <a:prstGeom prst="rect">
            <a:avLst/>
          </a:prstGeom>
        </p:spPr>
      </p:pic>
      <p:sp>
        <p:nvSpPr>
          <p:cNvPr id="4" name="Speech Bubble: Oval 3">
            <a:extLst>
              <a:ext uri="{FF2B5EF4-FFF2-40B4-BE49-F238E27FC236}">
                <a16:creationId xmlns:a16="http://schemas.microsoft.com/office/drawing/2014/main" id="{EAB6E0AC-4821-4CCF-9B32-4732592CB33E}"/>
              </a:ext>
            </a:extLst>
          </p:cNvPr>
          <p:cNvSpPr/>
          <p:nvPr/>
        </p:nvSpPr>
        <p:spPr>
          <a:xfrm>
            <a:off x="7138467" y="2835407"/>
            <a:ext cx="5053533" cy="3350239"/>
          </a:xfrm>
          <a:prstGeom prst="wedgeEllipseCallout">
            <a:avLst>
              <a:gd name="adj1" fmla="val -101656"/>
              <a:gd name="adj2" fmla="val -3357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DC836B3-3815-4182-BDF5-0D62FB1C5B20}"/>
              </a:ext>
            </a:extLst>
          </p:cNvPr>
          <p:cNvSpPr txBox="1"/>
          <p:nvPr/>
        </p:nvSpPr>
        <p:spPr>
          <a:xfrm>
            <a:off x="8022131" y="3429000"/>
            <a:ext cx="3434764" cy="2308324"/>
          </a:xfrm>
          <a:prstGeom prst="rect">
            <a:avLst/>
          </a:prstGeom>
          <a:noFill/>
        </p:spPr>
        <p:txBody>
          <a:bodyPr wrap="square" rtlCol="0">
            <a:spAutoFit/>
          </a:bodyPr>
          <a:lstStyle/>
          <a:p>
            <a:r>
              <a:rPr lang="en-GB" dirty="0"/>
              <a:t>What we are looking for here is </a:t>
            </a:r>
            <a:r>
              <a:rPr lang="en-US" altLang="en-US" dirty="0"/>
              <a:t>evidence that you can demonstrate your knowledge of key physical, intellectual, emotional and social aspects that affect growth and development across the lifespan of individuals.</a:t>
            </a:r>
            <a:endParaRPr lang="en-GB" dirty="0"/>
          </a:p>
        </p:txBody>
      </p:sp>
      <p:pic>
        <p:nvPicPr>
          <p:cNvPr id="6" name="Audio 5">
            <a:hlinkClick r:id="" action="ppaction://media"/>
            <a:extLst>
              <a:ext uri="{FF2B5EF4-FFF2-40B4-BE49-F238E27FC236}">
                <a16:creationId xmlns:a16="http://schemas.microsoft.com/office/drawing/2014/main" id="{FCADADA3-D92E-4728-B952-1DAABA78A8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118898515"/>
      </p:ext>
    </p:extLst>
  </p:cSld>
  <p:clrMapOvr>
    <a:masterClrMapping/>
  </p:clrMapOvr>
  <mc:AlternateContent xmlns:mc="http://schemas.openxmlformats.org/markup-compatibility/2006" xmlns:p14="http://schemas.microsoft.com/office/powerpoint/2010/main">
    <mc:Choice Requires="p14">
      <p:transition spd="slow" p14:dur="2000" advTm="16850"/>
    </mc:Choice>
    <mc:Fallback xmlns="">
      <p:transition spd="slow" advTm="16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93232" y="208722"/>
            <a:ext cx="10223323" cy="447261"/>
          </a:xfrm>
        </p:spPr>
        <p:txBody>
          <a:bodyPr/>
          <a:lstStyle/>
          <a:p>
            <a:r>
              <a:rPr lang="en-GB" sz="2400" dirty="0"/>
              <a:t>How do I tackle Question 2?</a:t>
            </a:r>
          </a:p>
        </p:txBody>
      </p:sp>
      <p:sp>
        <p:nvSpPr>
          <p:cNvPr id="2" name="Rectangle 1">
            <a:extLst>
              <a:ext uri="{FF2B5EF4-FFF2-40B4-BE49-F238E27FC236}">
                <a16:creationId xmlns:a16="http://schemas.microsoft.com/office/drawing/2014/main" id="{0DCF5F63-6DE1-4607-BCF8-F914E03A48F3}"/>
              </a:ext>
            </a:extLst>
          </p:cNvPr>
          <p:cNvSpPr/>
          <p:nvPr/>
        </p:nvSpPr>
        <p:spPr>
          <a:xfrm>
            <a:off x="245889" y="1443841"/>
            <a:ext cx="10223323" cy="3416320"/>
          </a:xfrm>
          <a:prstGeom prst="rect">
            <a:avLst/>
          </a:prstGeom>
        </p:spPr>
        <p:txBody>
          <a:bodyPr wrap="square">
            <a:spAutoFit/>
          </a:bodyPr>
          <a:lstStyle/>
          <a:p>
            <a:pPr>
              <a:spcBef>
                <a:spcPts val="0"/>
              </a:spcBef>
              <a:spcAft>
                <a:spcPts val="0"/>
              </a:spcAft>
            </a:pPr>
            <a:r>
              <a:rPr lang="en-US" dirty="0">
                <a:ea typeface="Cambria" panose="02040503050406030204" pitchFamily="18" charset="0"/>
                <a:cs typeface="Cambria" panose="02040503050406030204" pitchFamily="18" charset="0"/>
              </a:rPr>
              <a:t>Question 2</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Skills being tested:</a:t>
            </a:r>
          </a:p>
          <a:p>
            <a:pPr>
              <a:spcBef>
                <a:spcPts val="0"/>
              </a:spcBef>
              <a:spcAft>
                <a:spcPts val="0"/>
              </a:spcAft>
            </a:pPr>
            <a:r>
              <a:rPr lang="en-US" dirty="0">
                <a:ea typeface="Cambria" panose="02040503050406030204" pitchFamily="18" charset="0"/>
                <a:cs typeface="Cambria" panose="02040503050406030204" pitchFamily="18" charset="0"/>
              </a:rPr>
              <a:t>AO1 – demonstrate knowledge and understanding</a:t>
            </a:r>
          </a:p>
          <a:p>
            <a:pPr>
              <a:spcBef>
                <a:spcPts val="0"/>
              </a:spcBef>
              <a:spcAft>
                <a:spcPts val="0"/>
              </a:spcAft>
            </a:pPr>
            <a:r>
              <a:rPr lang="en-US" dirty="0">
                <a:ea typeface="Cambria" panose="02040503050406030204" pitchFamily="18" charset="0"/>
                <a:cs typeface="Cambria" panose="02040503050406030204" pitchFamily="18" charset="0"/>
              </a:rPr>
              <a:t>AO2 – apply knowledge and understanding of health and social care principles and contexts</a:t>
            </a:r>
          </a:p>
          <a:p>
            <a:pPr>
              <a:spcBef>
                <a:spcPts val="0"/>
              </a:spcBef>
              <a:spcAft>
                <a:spcPts val="0"/>
              </a:spcAft>
            </a:pPr>
            <a:endParaRPr lang="en-US" dirty="0">
              <a:ea typeface="Cambria" panose="02040503050406030204" pitchFamily="18" charset="0"/>
              <a:cs typeface="Cambria" panose="02040503050406030204" pitchFamily="18" charset="0"/>
            </a:endParaRPr>
          </a:p>
          <a:p>
            <a:pPr>
              <a:spcBef>
                <a:spcPts val="0"/>
              </a:spcBef>
              <a:spcAft>
                <a:spcPts val="0"/>
              </a:spcAft>
            </a:pPr>
            <a:r>
              <a:rPr lang="en-US" dirty="0">
                <a:ea typeface="Cambria" panose="02040503050406030204" pitchFamily="18" charset="0"/>
                <a:cs typeface="Cambria" panose="02040503050406030204" pitchFamily="18" charset="0"/>
              </a:rPr>
              <a:t>Approach:</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Read question 2 (a)(b) and (c).</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Highlight key words/command verbs.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Check the number of marks for each part of the question so you spend your time appropriately.</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Think carefully about your answer. </a:t>
            </a:r>
          </a:p>
          <a:p>
            <a:pPr marL="342900" indent="-342900">
              <a:buFont typeface="Arial" panose="020B0604020202020204" pitchFamily="34" charset="0"/>
              <a:buChar char="•"/>
            </a:pPr>
            <a:r>
              <a:rPr lang="en-US" dirty="0">
                <a:ea typeface="Cambria" panose="02040503050406030204" pitchFamily="18" charset="0"/>
                <a:cs typeface="Cambria" panose="02040503050406030204" pitchFamily="18" charset="0"/>
              </a:rPr>
              <a:t>The number of lines available indicates the length of the required response.</a:t>
            </a:r>
          </a:p>
        </p:txBody>
      </p:sp>
      <p:pic>
        <p:nvPicPr>
          <p:cNvPr id="5" name="Audio 4">
            <a:hlinkClick r:id="" action="ppaction://media"/>
            <a:extLst>
              <a:ext uri="{FF2B5EF4-FFF2-40B4-BE49-F238E27FC236}">
                <a16:creationId xmlns:a16="http://schemas.microsoft.com/office/drawing/2014/main" id="{95555001-751D-4594-937D-05B181B038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76005739"/>
      </p:ext>
    </p:extLst>
  </p:cSld>
  <p:clrMapOvr>
    <a:masterClrMapping/>
  </p:clrMapOvr>
  <mc:AlternateContent xmlns:mc="http://schemas.openxmlformats.org/markup-compatibility/2006" xmlns:p14="http://schemas.microsoft.com/office/powerpoint/2010/main">
    <mc:Choice Requires="p14">
      <p:transition spd="slow" p14:dur="2000" advTm="35046"/>
    </mc:Choice>
    <mc:Fallback xmlns="">
      <p:transition spd="slow" advTm="3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0.2|2.8|5.7|3.3"/>
</p:tagLst>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3" ma:contentTypeDescription="Create a new document." ma:contentTypeScope="" ma:versionID="c07c8084c9e62c3dcbc43c96f50c28a8">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96a77c48af5df799cdbd8342400814f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QA xmlns="101960c9-2583-49a4-9434-4c0cad7b266a" xsi:nil="true"/>
    <SharedWithUsers xmlns="10ebebe9-ad9c-417c-96aa-6a2f5b72dbd6">
      <UserInfo>
        <DisplayName>Candy, Allison</DisplayName>
        <AccountId>44</AccountId>
        <AccountType/>
      </UserInfo>
      <UserInfo>
        <DisplayName>Wyman, Hilary</DisplayName>
        <AccountId>260</AccountId>
        <AccountType/>
      </UserInfo>
      <UserInfo>
        <DisplayName>Morris-Goodman, Karen</DisplayName>
        <AccountId>37739</AccountId>
        <AccountType/>
      </UserInfo>
    </SharedWithUsers>
  </documentManagement>
</p:properties>
</file>

<file path=customXml/itemProps1.xml><?xml version="1.0" encoding="utf-8"?>
<ds:datastoreItem xmlns:ds="http://schemas.openxmlformats.org/officeDocument/2006/customXml" ds:itemID="{BD7F1651-5B2A-4B16-9EFE-F4259EAB826F}">
  <ds:schemaRefs>
    <ds:schemaRef ds:uri="http://schemas.microsoft.com/sharepoint/v3/contenttype/forms"/>
  </ds:schemaRefs>
</ds:datastoreItem>
</file>

<file path=customXml/itemProps2.xml><?xml version="1.0" encoding="utf-8"?>
<ds:datastoreItem xmlns:ds="http://schemas.openxmlformats.org/officeDocument/2006/customXml" ds:itemID="{C2A20ABC-0967-4A40-A4DC-9B5EF9C32C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CF2C5D-BA0A-4ADC-ACA3-AA75CD9BCC39}">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dc708ea-8035-414b-b787-3f94f4f03936"/>
    <ds:schemaRef ds:uri="1f9baa8c-c2f0-4eb3-9c9c-15d450a4773e"/>
    <ds:schemaRef ds:uri="http://www.w3.org/XML/1998/namespace"/>
    <ds:schemaRef ds:uri="http://purl.org/dc/dcmitype/"/>
    <ds:schemaRef ds:uri="101960c9-2583-49a4-9434-4c0cad7b266a"/>
    <ds:schemaRef ds:uri="10ebebe9-ad9c-417c-96aa-6a2f5b72dbd6"/>
  </ds:schemaRefs>
</ds:datastoreItem>
</file>

<file path=docProps/app.xml><?xml version="1.0" encoding="utf-8"?>
<Properties xmlns="http://schemas.openxmlformats.org/officeDocument/2006/extended-properties" xmlns:vt="http://schemas.openxmlformats.org/officeDocument/2006/docPropsVTypes">
  <TotalTime>8345</TotalTime>
  <Words>4638</Words>
  <Application>Microsoft Office PowerPoint</Application>
  <PresentationFormat>Widescreen</PresentationFormat>
  <Paragraphs>435</Paragraphs>
  <Slides>54</Slides>
  <Notes>54</Notes>
  <HiddenSlides>0</HiddenSlides>
  <MMClips>54</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How do I tackle Question 1?</vt:lpstr>
      <vt:lpstr>Question 1, AO1</vt:lpstr>
      <vt:lpstr>Question 1 AO1 mark scheme</vt:lpstr>
      <vt:lpstr>How do I tackle Question 2?</vt:lpstr>
      <vt:lpstr>Question 2 (a), AO1</vt:lpstr>
      <vt:lpstr>Question 2 (a) AO1 mark scheme</vt:lpstr>
      <vt:lpstr>Question 2 (b), AO1</vt:lpstr>
      <vt:lpstr>Question 2 (b) AO1 mark scheme</vt:lpstr>
      <vt:lpstr>Question 2 (c), AO2</vt:lpstr>
      <vt:lpstr>Question 2 (c) AO2 mark scheme</vt:lpstr>
      <vt:lpstr>How do I tackle Question 3?</vt:lpstr>
      <vt:lpstr>Question 3 (a), AO1</vt:lpstr>
      <vt:lpstr>Question 3 (a) AO1 mark scheme</vt:lpstr>
      <vt:lpstr>Question 3 (b), AO2</vt:lpstr>
      <vt:lpstr>Question 3 (b) AO2 mark scheme</vt:lpstr>
      <vt:lpstr>How do I tackle Question 4?</vt:lpstr>
      <vt:lpstr>Question 4 (a), AO2</vt:lpstr>
      <vt:lpstr>Question 4 (a) AO2 mark scheme</vt:lpstr>
      <vt:lpstr>Question 4 (b), AO1 and AO2</vt:lpstr>
      <vt:lpstr>Question 4 (b) (i) AO1 mark scheme</vt:lpstr>
      <vt:lpstr>Question 4 (b) (ii) AO2 mark scheme</vt:lpstr>
      <vt:lpstr>How do I tackle Question 5?</vt:lpstr>
      <vt:lpstr>Question 5 (a), AO1</vt:lpstr>
      <vt:lpstr>Question 5 (a) AO1 mark scheme</vt:lpstr>
      <vt:lpstr>Question 5 (b), AO1</vt:lpstr>
      <vt:lpstr>Question 5 (b) AO1 mark scheme</vt:lpstr>
      <vt:lpstr>Question 5 (c), AO2</vt:lpstr>
      <vt:lpstr>Question 5 (c) AO2 mark scheme</vt:lpstr>
      <vt:lpstr>How do I tackle Question 6?</vt:lpstr>
      <vt:lpstr>Question 6 (a), AO1</vt:lpstr>
      <vt:lpstr>Question 6 (a) AO1 mark scheme</vt:lpstr>
      <vt:lpstr>Question 6 (b), AO3</vt:lpstr>
      <vt:lpstr>Question 6 (b) AO3 mark scheme</vt:lpstr>
      <vt:lpstr>Question 6 (c), AO2</vt:lpstr>
      <vt:lpstr>Question 6 (c) AO2 mark scheme</vt:lpstr>
      <vt:lpstr>How do I tackle Question 7?</vt:lpstr>
      <vt:lpstr>Question 7 (a), AO1</vt:lpstr>
      <vt:lpstr>Question 7 (a) AO1 mark scheme</vt:lpstr>
      <vt:lpstr>Question 7 (b), AO3</vt:lpstr>
      <vt:lpstr>Question 7 (b) AO3 mark scheme</vt:lpstr>
      <vt:lpstr>How do I tackle Question 8?</vt:lpstr>
      <vt:lpstr>Question 8 (a), AO1</vt:lpstr>
      <vt:lpstr>Question 8 (a) AO1 mark scheme</vt:lpstr>
      <vt:lpstr>Question 8 (b), AO2</vt:lpstr>
      <vt:lpstr>Question 8 (b) AO2 mark scheme</vt:lpstr>
      <vt:lpstr>Question 8 (c), AO3</vt:lpstr>
      <vt:lpstr>Question 8 (c) AO3 mark scheme</vt:lpstr>
      <vt:lpstr>How did you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Wyman, Hilary</cp:lastModifiedBy>
  <cp:revision>62</cp:revision>
  <dcterms:created xsi:type="dcterms:W3CDTF">2020-04-27T11:12:25Z</dcterms:created>
  <dcterms:modified xsi:type="dcterms:W3CDTF">2020-12-11T15:59:48Z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SharedWithUsers">
    <vt:lpwstr>44;#Candy, Allison;#260;#Wyman, Hilary;#37739;#Morris-Goodman, Karen</vt:lpwstr>
  </property>
  <property fmtid="{D5CDD505-2E9C-101B-9397-08002B2CF9AE}" pid="4" name="WJEC Department">
    <vt:lpwstr/>
  </property>
  <property fmtid="{D5CDD505-2E9C-101B-9397-08002B2CF9AE}" pid="5" name="k48d8005054a4dd09ad49b7c837f0781">
    <vt:lpwstr/>
  </property>
  <property fmtid="{D5CDD505-2E9C-101B-9397-08002B2CF9AE}" pid="6" name="WJEC_x0020_Audiences">
    <vt:lpwstr/>
  </property>
  <property fmtid="{D5CDD505-2E9C-101B-9397-08002B2CF9AE}" pid="7" name="WJEC Audiences">
    <vt:lpwstr/>
  </property>
</Properties>
</file>