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comments/modernComment_10F_87FEE7EC.xml" ContentType="application/vnd.ms-powerpoint.comments+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4"/>
  </p:notesMasterIdLst>
  <p:sldIdLst>
    <p:sldId id="257" r:id="rId5"/>
    <p:sldId id="258" r:id="rId6"/>
    <p:sldId id="285" r:id="rId7"/>
    <p:sldId id="284"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880B87-914B-E555-356D-3D0E14A1728E}" v="18" dt="2024-01-09T16:06:24.727"/>
    <p1510:client id="{52F4D3AF-F389-A2CE-F585-FAF59DCB3EDC}" v="18" dt="2023-10-12T14:55:58.680"/>
    <p1510:client id="{53AD069E-F149-A0EF-9C3C-C690D80CE8B5}" v="4" dt="2024-01-04T11:59:40.169"/>
    <p1510:client id="{608160A9-5E4A-B2DC-971B-2BF57E42FA1A}" v="17" dt="2023-10-12T15:48:25.137"/>
    <p1510:client id="{7BDF063E-8303-1891-37D4-BE90D927927E}" v="107" dt="2024-01-10T12:31:37.132"/>
    <p1510:client id="{7E7D61D3-9995-4EA7-A06D-0A1BBBEAA7E0}" v="1" dt="2023-08-30T08:43:00.495"/>
    <p1510:client id="{A8F66EAE-ECA3-8CCD-59BF-203C751514E0}" v="1" dt="2024-01-04T15:30:34.483"/>
    <p1510:client id="{B7A98D73-6757-B419-DF6A-5B73E63C884F}" v="14" dt="2023-10-13T09:25:04.404"/>
    <p1510:client id="{CEB680C5-C689-648B-EFF7-48B8D912E39F}" v="30" dt="2023-10-12T13:58:41.110"/>
    <p1510:client id="{F1034FE4-8B5D-A514-2D5F-33D99C95048C}" v="2" dt="2024-01-04T13:43:32.7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7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nity Rees" userId="S::t.rees@npt.gov.uk::23ed69b1-c9cb-4295-a16f-e57105e4c724" providerId="AD" clId="Web-{B7A98D73-6757-B419-DF6A-5B73E63C884F}"/>
    <pc:docChg chg="modSld">
      <pc:chgData name="Trinity Rees" userId="S::t.rees@npt.gov.uk::23ed69b1-c9cb-4295-a16f-e57105e4c724" providerId="AD" clId="Web-{B7A98D73-6757-B419-DF6A-5B73E63C884F}" dt="2023-10-13T09:25:04.404" v="13" actId="1076"/>
      <pc:docMkLst>
        <pc:docMk/>
      </pc:docMkLst>
      <pc:sldChg chg="addSp modSp">
        <pc:chgData name="Trinity Rees" userId="S::t.rees@npt.gov.uk::23ed69b1-c9cb-4295-a16f-e57105e4c724" providerId="AD" clId="Web-{B7A98D73-6757-B419-DF6A-5B73E63C884F}" dt="2023-10-13T09:24:27.261" v="5" actId="14100"/>
        <pc:sldMkLst>
          <pc:docMk/>
          <pc:sldMk cId="4020674708" sldId="275"/>
        </pc:sldMkLst>
        <pc:spChg chg="mod">
          <ac:chgData name="Trinity Rees" userId="S::t.rees@npt.gov.uk::23ed69b1-c9cb-4295-a16f-e57105e4c724" providerId="AD" clId="Web-{B7A98D73-6757-B419-DF6A-5B73E63C884F}" dt="2023-10-13T09:24:07.979" v="2" actId="20577"/>
          <ac:spMkLst>
            <pc:docMk/>
            <pc:sldMk cId="4020674708" sldId="275"/>
            <ac:spMk id="5" creationId="{00000000-0000-0000-0000-000000000000}"/>
          </ac:spMkLst>
        </pc:spChg>
        <pc:picChg chg="add mod">
          <ac:chgData name="Trinity Rees" userId="S::t.rees@npt.gov.uk::23ed69b1-c9cb-4295-a16f-e57105e4c724" providerId="AD" clId="Web-{B7A98D73-6757-B419-DF6A-5B73E63C884F}" dt="2023-10-13T09:24:27.261" v="5" actId="14100"/>
          <ac:picMkLst>
            <pc:docMk/>
            <pc:sldMk cId="4020674708" sldId="275"/>
            <ac:picMk id="6" creationId="{C06D7027-ADBA-EB1A-D8AC-48C28233F2CC}"/>
          </ac:picMkLst>
        </pc:picChg>
      </pc:sldChg>
      <pc:sldChg chg="addSp modSp">
        <pc:chgData name="Trinity Rees" userId="S::t.rees@npt.gov.uk::23ed69b1-c9cb-4295-a16f-e57105e4c724" providerId="AD" clId="Web-{B7A98D73-6757-B419-DF6A-5B73E63C884F}" dt="2023-10-13T09:24:46.481" v="10" actId="1076"/>
        <pc:sldMkLst>
          <pc:docMk/>
          <pc:sldMk cId="857638333" sldId="279"/>
        </pc:sldMkLst>
        <pc:spChg chg="mod">
          <ac:chgData name="Trinity Rees" userId="S::t.rees@npt.gov.uk::23ed69b1-c9cb-4295-a16f-e57105e4c724" providerId="AD" clId="Web-{B7A98D73-6757-B419-DF6A-5B73E63C884F}" dt="2023-10-13T09:24:32.965" v="7" actId="20577"/>
          <ac:spMkLst>
            <pc:docMk/>
            <pc:sldMk cId="857638333" sldId="279"/>
            <ac:spMk id="3" creationId="{00000000-0000-0000-0000-000000000000}"/>
          </ac:spMkLst>
        </pc:spChg>
        <pc:picChg chg="add mod">
          <ac:chgData name="Trinity Rees" userId="S::t.rees@npt.gov.uk::23ed69b1-c9cb-4295-a16f-e57105e4c724" providerId="AD" clId="Web-{B7A98D73-6757-B419-DF6A-5B73E63C884F}" dt="2023-10-13T09:24:46.481" v="10" actId="1076"/>
          <ac:picMkLst>
            <pc:docMk/>
            <pc:sldMk cId="857638333" sldId="279"/>
            <ac:picMk id="4" creationId="{1B4AF5CC-6DD7-139B-E33F-A33870789BB6}"/>
          </ac:picMkLst>
        </pc:picChg>
      </pc:sldChg>
      <pc:sldChg chg="addSp modSp">
        <pc:chgData name="Trinity Rees" userId="S::t.rees@npt.gov.uk::23ed69b1-c9cb-4295-a16f-e57105e4c724" providerId="AD" clId="Web-{B7A98D73-6757-B419-DF6A-5B73E63C884F}" dt="2023-10-13T09:25:04.404" v="13" actId="1076"/>
        <pc:sldMkLst>
          <pc:docMk/>
          <pc:sldMk cId="2591152099" sldId="283"/>
        </pc:sldMkLst>
        <pc:picChg chg="add mod">
          <ac:chgData name="Trinity Rees" userId="S::t.rees@npt.gov.uk::23ed69b1-c9cb-4295-a16f-e57105e4c724" providerId="AD" clId="Web-{B7A98D73-6757-B419-DF6A-5B73E63C884F}" dt="2023-10-13T09:25:04.404" v="13" actId="1076"/>
          <ac:picMkLst>
            <pc:docMk/>
            <pc:sldMk cId="2591152099" sldId="283"/>
            <ac:picMk id="6" creationId="{03658364-E03F-18C9-9F1D-EEEC508F4D79}"/>
          </ac:picMkLst>
        </pc:picChg>
      </pc:sldChg>
    </pc:docChg>
  </pc:docChgLst>
  <pc:docChgLst>
    <pc:chgData name="Catherine Roberts" userId="S::c.roberts2@npt.gov.uk::32661960-39be-46fa-89c1-d86cab22c2f5" providerId="AD" clId="Web-{CEB680C5-C689-648B-EFF7-48B8D912E39F}"/>
    <pc:docChg chg="modSld">
      <pc:chgData name="Catherine Roberts" userId="S::c.roberts2@npt.gov.uk::32661960-39be-46fa-89c1-d86cab22c2f5" providerId="AD" clId="Web-{CEB680C5-C689-648B-EFF7-48B8D912E39F}" dt="2023-10-12T13:58:41.110" v="28" actId="14100"/>
      <pc:docMkLst>
        <pc:docMk/>
      </pc:docMkLst>
      <pc:sldChg chg="modSp">
        <pc:chgData name="Catherine Roberts" userId="S::c.roberts2@npt.gov.uk::32661960-39be-46fa-89c1-d86cab22c2f5" providerId="AD" clId="Web-{CEB680C5-C689-648B-EFF7-48B8D912E39F}" dt="2023-10-12T13:56:21.980" v="7"/>
        <pc:sldMkLst>
          <pc:docMk/>
          <pc:sldMk cId="1659308147" sldId="257"/>
        </pc:sldMkLst>
        <pc:spChg chg="mod">
          <ac:chgData name="Catherine Roberts" userId="S::c.roberts2@npt.gov.uk::32661960-39be-46fa-89c1-d86cab22c2f5" providerId="AD" clId="Web-{CEB680C5-C689-648B-EFF7-48B8D912E39F}" dt="2023-10-12T13:55:37.728" v="1" actId="1076"/>
          <ac:spMkLst>
            <pc:docMk/>
            <pc:sldMk cId="1659308147" sldId="257"/>
            <ac:spMk id="12" creationId="{00000000-0000-0000-0000-000000000000}"/>
          </ac:spMkLst>
        </pc:spChg>
        <pc:spChg chg="mod">
          <ac:chgData name="Catherine Roberts" userId="S::c.roberts2@npt.gov.uk::32661960-39be-46fa-89c1-d86cab22c2f5" providerId="AD" clId="Web-{CEB680C5-C689-648B-EFF7-48B8D912E39F}" dt="2023-10-12T13:55:35.212" v="0" actId="1076"/>
          <ac:spMkLst>
            <pc:docMk/>
            <pc:sldMk cId="1659308147" sldId="257"/>
            <ac:spMk id="13" creationId="{00000000-0000-0000-0000-000000000000}"/>
          </ac:spMkLst>
        </pc:spChg>
        <pc:spChg chg="mod">
          <ac:chgData name="Catherine Roberts" userId="S::c.roberts2@npt.gov.uk::32661960-39be-46fa-89c1-d86cab22c2f5" providerId="AD" clId="Web-{CEB680C5-C689-648B-EFF7-48B8D912E39F}" dt="2023-10-12T13:55:57.401" v="4"/>
          <ac:spMkLst>
            <pc:docMk/>
            <pc:sldMk cId="1659308147" sldId="257"/>
            <ac:spMk id="14" creationId="{00000000-0000-0000-0000-000000000000}"/>
          </ac:spMkLst>
        </pc:spChg>
        <pc:spChg chg="mod">
          <ac:chgData name="Catherine Roberts" userId="S::c.roberts2@npt.gov.uk::32661960-39be-46fa-89c1-d86cab22c2f5" providerId="AD" clId="Web-{CEB680C5-C689-648B-EFF7-48B8D912E39F}" dt="2023-10-12T13:56:21.980" v="7"/>
          <ac:spMkLst>
            <pc:docMk/>
            <pc:sldMk cId="1659308147" sldId="257"/>
            <ac:spMk id="20484" creationId="{00000000-0000-0000-0000-000000000000}"/>
          </ac:spMkLst>
        </pc:spChg>
      </pc:sldChg>
      <pc:sldChg chg="modSp">
        <pc:chgData name="Catherine Roberts" userId="S::c.roberts2@npt.gov.uk::32661960-39be-46fa-89c1-d86cab22c2f5" providerId="AD" clId="Web-{CEB680C5-C689-648B-EFF7-48B8D912E39F}" dt="2023-10-12T13:57:28.498" v="21" actId="20577"/>
        <pc:sldMkLst>
          <pc:docMk/>
          <pc:sldMk cId="483487967" sldId="258"/>
        </pc:sldMkLst>
        <pc:spChg chg="mod">
          <ac:chgData name="Catherine Roberts" userId="S::c.roberts2@npt.gov.uk::32661960-39be-46fa-89c1-d86cab22c2f5" providerId="AD" clId="Web-{CEB680C5-C689-648B-EFF7-48B8D912E39F}" dt="2023-10-12T13:57:28.498" v="21" actId="20577"/>
          <ac:spMkLst>
            <pc:docMk/>
            <pc:sldMk cId="483487967" sldId="258"/>
            <ac:spMk id="2" creationId="{00000000-0000-0000-0000-000000000000}"/>
          </ac:spMkLst>
        </pc:spChg>
        <pc:spChg chg="mod">
          <ac:chgData name="Catherine Roberts" userId="S::c.roberts2@npt.gov.uk::32661960-39be-46fa-89c1-d86cab22c2f5" providerId="AD" clId="Web-{CEB680C5-C689-648B-EFF7-48B8D912E39F}" dt="2023-10-12T13:57:21.341" v="19" actId="20577"/>
          <ac:spMkLst>
            <pc:docMk/>
            <pc:sldMk cId="483487967" sldId="258"/>
            <ac:spMk id="3" creationId="{00000000-0000-0000-0000-000000000000}"/>
          </ac:spMkLst>
        </pc:spChg>
      </pc:sldChg>
      <pc:sldChg chg="modSp">
        <pc:chgData name="Catherine Roberts" userId="S::c.roberts2@npt.gov.uk::32661960-39be-46fa-89c1-d86cab22c2f5" providerId="AD" clId="Web-{CEB680C5-C689-648B-EFF7-48B8D912E39F}" dt="2023-10-12T13:56:57.778" v="14" actId="1076"/>
        <pc:sldMkLst>
          <pc:docMk/>
          <pc:sldMk cId="3905186107" sldId="260"/>
        </pc:sldMkLst>
        <pc:spChg chg="mod">
          <ac:chgData name="Catherine Roberts" userId="S::c.roberts2@npt.gov.uk::32661960-39be-46fa-89c1-d86cab22c2f5" providerId="AD" clId="Web-{CEB680C5-C689-648B-EFF7-48B8D912E39F}" dt="2023-10-12T13:56:45.012" v="11" actId="1076"/>
          <ac:spMkLst>
            <pc:docMk/>
            <pc:sldMk cId="3905186107" sldId="260"/>
            <ac:spMk id="2" creationId="{00000000-0000-0000-0000-000000000000}"/>
          </ac:spMkLst>
        </pc:spChg>
        <pc:spChg chg="mod">
          <ac:chgData name="Catherine Roberts" userId="S::c.roberts2@npt.gov.uk::32661960-39be-46fa-89c1-d86cab22c2f5" providerId="AD" clId="Web-{CEB680C5-C689-648B-EFF7-48B8D912E39F}" dt="2023-10-12T13:56:57.778" v="14" actId="1076"/>
          <ac:spMkLst>
            <pc:docMk/>
            <pc:sldMk cId="3905186107" sldId="260"/>
            <ac:spMk id="3" creationId="{00000000-0000-0000-0000-000000000000}"/>
          </ac:spMkLst>
        </pc:spChg>
        <pc:spChg chg="mod">
          <ac:chgData name="Catherine Roberts" userId="S::c.roberts2@npt.gov.uk::32661960-39be-46fa-89c1-d86cab22c2f5" providerId="AD" clId="Web-{CEB680C5-C689-648B-EFF7-48B8D912E39F}" dt="2023-10-12T13:56:29.417" v="8" actId="1076"/>
          <ac:spMkLst>
            <pc:docMk/>
            <pc:sldMk cId="3905186107" sldId="260"/>
            <ac:spMk id="5" creationId="{00000000-0000-0000-0000-000000000000}"/>
          </ac:spMkLst>
        </pc:spChg>
      </pc:sldChg>
      <pc:sldChg chg="addSp delSp">
        <pc:chgData name="Catherine Roberts" userId="S::c.roberts2@npt.gov.uk::32661960-39be-46fa-89c1-d86cab22c2f5" providerId="AD" clId="Web-{CEB680C5-C689-648B-EFF7-48B8D912E39F}" dt="2023-10-12T13:57:52.436" v="23"/>
        <pc:sldMkLst>
          <pc:docMk/>
          <pc:sldMk cId="3651811194" sldId="267"/>
        </pc:sldMkLst>
        <pc:spChg chg="add del">
          <ac:chgData name="Catherine Roberts" userId="S::c.roberts2@npt.gov.uk::32661960-39be-46fa-89c1-d86cab22c2f5" providerId="AD" clId="Web-{CEB680C5-C689-648B-EFF7-48B8D912E39F}" dt="2023-10-12T13:57:52.436" v="23"/>
          <ac:spMkLst>
            <pc:docMk/>
            <pc:sldMk cId="3651811194" sldId="267"/>
            <ac:spMk id="6" creationId="{F11AE4A5-7FB8-C7F9-E203-46FE55B1F6DC}"/>
          </ac:spMkLst>
        </pc:spChg>
      </pc:sldChg>
      <pc:sldChg chg="modSp">
        <pc:chgData name="Catherine Roberts" userId="S::c.roberts2@npt.gov.uk::32661960-39be-46fa-89c1-d86cab22c2f5" providerId="AD" clId="Web-{CEB680C5-C689-648B-EFF7-48B8D912E39F}" dt="2023-10-12T13:58:41.110" v="28" actId="14100"/>
        <pc:sldMkLst>
          <pc:docMk/>
          <pc:sldMk cId="1806299725" sldId="278"/>
        </pc:sldMkLst>
        <pc:spChg chg="mod">
          <ac:chgData name="Catherine Roberts" userId="S::c.roberts2@npt.gov.uk::32661960-39be-46fa-89c1-d86cab22c2f5" providerId="AD" clId="Web-{CEB680C5-C689-648B-EFF7-48B8D912E39F}" dt="2023-10-12T13:58:41.110" v="28" actId="14100"/>
          <ac:spMkLst>
            <pc:docMk/>
            <pc:sldMk cId="1806299725" sldId="278"/>
            <ac:spMk id="4" creationId="{00000000-0000-0000-0000-000000000000}"/>
          </ac:spMkLst>
        </pc:spChg>
        <pc:spChg chg="mod">
          <ac:chgData name="Catherine Roberts" userId="S::c.roberts2@npt.gov.uk::32661960-39be-46fa-89c1-d86cab22c2f5" providerId="AD" clId="Web-{CEB680C5-C689-648B-EFF7-48B8D912E39F}" dt="2023-10-12T13:58:38.594" v="27" actId="14100"/>
          <ac:spMkLst>
            <pc:docMk/>
            <pc:sldMk cId="1806299725" sldId="278"/>
            <ac:spMk id="5" creationId="{00000000-0000-0000-0000-000000000000}"/>
          </ac:spMkLst>
        </pc:spChg>
      </pc:sldChg>
    </pc:docChg>
  </pc:docChgLst>
  <pc:docChgLst>
    <pc:chgData name="Trinity Rees" userId="S::t.rees@npt.gov.uk::23ed69b1-c9cb-4295-a16f-e57105e4c724" providerId="AD" clId="Web-{608160A9-5E4A-B2DC-971B-2BF57E42FA1A}"/>
    <pc:docChg chg="modSld">
      <pc:chgData name="Trinity Rees" userId="S::t.rees@npt.gov.uk::23ed69b1-c9cb-4295-a16f-e57105e4c724" providerId="AD" clId="Web-{608160A9-5E4A-B2DC-971B-2BF57E42FA1A}" dt="2023-10-12T15:48:25.137" v="13" actId="20577"/>
      <pc:docMkLst>
        <pc:docMk/>
      </pc:docMkLst>
      <pc:sldChg chg="addSp delSp modSp">
        <pc:chgData name="Trinity Rees" userId="S::t.rees@npt.gov.uk::23ed69b1-c9cb-4295-a16f-e57105e4c724" providerId="AD" clId="Web-{608160A9-5E4A-B2DC-971B-2BF57E42FA1A}" dt="2023-10-12T15:45:05.505" v="4"/>
        <pc:sldMkLst>
          <pc:docMk/>
          <pc:sldMk cId="3651811194" sldId="267"/>
        </pc:sldMkLst>
        <pc:spChg chg="del mod">
          <ac:chgData name="Trinity Rees" userId="S::t.rees@npt.gov.uk::23ed69b1-c9cb-4295-a16f-e57105e4c724" providerId="AD" clId="Web-{608160A9-5E4A-B2DC-971B-2BF57E42FA1A}" dt="2023-10-12T15:45:05.505" v="4"/>
          <ac:spMkLst>
            <pc:docMk/>
            <pc:sldMk cId="3651811194" sldId="267"/>
            <ac:spMk id="6" creationId="{F11AE4A5-7FB8-C7F9-E203-46FE55B1F6DC}"/>
          </ac:spMkLst>
        </pc:spChg>
        <pc:picChg chg="add mod">
          <ac:chgData name="Trinity Rees" userId="S::t.rees@npt.gov.uk::23ed69b1-c9cb-4295-a16f-e57105e4c724" providerId="AD" clId="Web-{608160A9-5E4A-B2DC-971B-2BF57E42FA1A}" dt="2023-10-12T15:45:01.115" v="2" actId="1076"/>
          <ac:picMkLst>
            <pc:docMk/>
            <pc:sldMk cId="3651811194" sldId="267"/>
            <ac:picMk id="7" creationId="{E67CFE2D-826C-49A9-65CB-FA32546B7E7C}"/>
          </ac:picMkLst>
        </pc:picChg>
      </pc:sldChg>
      <pc:sldChg chg="addSp delSp modSp">
        <pc:chgData name="Trinity Rees" userId="S::t.rees@npt.gov.uk::23ed69b1-c9cb-4295-a16f-e57105e4c724" providerId="AD" clId="Web-{608160A9-5E4A-B2DC-971B-2BF57E42FA1A}" dt="2023-10-12T15:48:25.137" v="13" actId="20577"/>
        <pc:sldMkLst>
          <pc:docMk/>
          <pc:sldMk cId="4020674708" sldId="275"/>
        </pc:sldMkLst>
        <pc:spChg chg="mod">
          <ac:chgData name="Trinity Rees" userId="S::t.rees@npt.gov.uk::23ed69b1-c9cb-4295-a16f-e57105e4c724" providerId="AD" clId="Web-{608160A9-5E4A-B2DC-971B-2BF57E42FA1A}" dt="2023-10-12T15:48:25.137" v="13" actId="20577"/>
          <ac:spMkLst>
            <pc:docMk/>
            <pc:sldMk cId="4020674708" sldId="275"/>
            <ac:spMk id="5" creationId="{00000000-0000-0000-0000-000000000000}"/>
          </ac:spMkLst>
        </pc:spChg>
        <pc:picChg chg="add del mod">
          <ac:chgData name="Trinity Rees" userId="S::t.rees@npt.gov.uk::23ed69b1-c9cb-4295-a16f-e57105e4c724" providerId="AD" clId="Web-{608160A9-5E4A-B2DC-971B-2BF57E42FA1A}" dt="2023-10-12T15:47:53.854" v="10"/>
          <ac:picMkLst>
            <pc:docMk/>
            <pc:sldMk cId="4020674708" sldId="275"/>
            <ac:picMk id="6" creationId="{86CE1E86-C419-25BD-FF31-096CD693D42B}"/>
          </ac:picMkLst>
        </pc:picChg>
      </pc:sldChg>
    </pc:docChg>
  </pc:docChgLst>
  <pc:docChgLst>
    <pc:chgData name="Trinity Rees" userId="S::t.rees@npt.gov.uk::23ed69b1-c9cb-4295-a16f-e57105e4c724" providerId="AD" clId="Web-{F1034FE4-8B5D-A514-2D5F-33D99C95048C}"/>
    <pc:docChg chg="modSld">
      <pc:chgData name="Trinity Rees" userId="S::t.rees@npt.gov.uk::23ed69b1-c9cb-4295-a16f-e57105e4c724" providerId="AD" clId="Web-{F1034FE4-8B5D-A514-2D5F-33D99C95048C}" dt="2024-01-04T13:43:32.738" v="1"/>
      <pc:docMkLst>
        <pc:docMk/>
      </pc:docMkLst>
      <pc:sldChg chg="delSp modSp">
        <pc:chgData name="Trinity Rees" userId="S::t.rees@npt.gov.uk::23ed69b1-c9cb-4295-a16f-e57105e4c724" providerId="AD" clId="Web-{F1034FE4-8B5D-A514-2D5F-33D99C95048C}" dt="2024-01-04T13:43:32.738" v="1"/>
        <pc:sldMkLst>
          <pc:docMk/>
          <pc:sldMk cId="2591152099" sldId="283"/>
        </pc:sldMkLst>
        <pc:picChg chg="del mod">
          <ac:chgData name="Trinity Rees" userId="S::t.rees@npt.gov.uk::23ed69b1-c9cb-4295-a16f-e57105e4c724" providerId="AD" clId="Web-{F1034FE4-8B5D-A514-2D5F-33D99C95048C}" dt="2024-01-04T13:43:32.738" v="1"/>
          <ac:picMkLst>
            <pc:docMk/>
            <pc:sldMk cId="2591152099" sldId="283"/>
            <ac:picMk id="6" creationId="{03658364-E03F-18C9-9F1D-EEEC508F4D79}"/>
          </ac:picMkLst>
        </pc:picChg>
      </pc:sldChg>
    </pc:docChg>
  </pc:docChgLst>
  <pc:docChgLst>
    <pc:chgData name="Trinity Rees" userId="S::t.rees@npt.gov.uk::23ed69b1-c9cb-4295-a16f-e57105e4c724" providerId="AD" clId="Web-{52F4D3AF-F389-A2CE-F585-FAF59DCB3EDC}"/>
    <pc:docChg chg="addSld modSld">
      <pc:chgData name="Trinity Rees" userId="S::t.rees@npt.gov.uk::23ed69b1-c9cb-4295-a16f-e57105e4c724" providerId="AD" clId="Web-{52F4D3AF-F389-A2CE-F585-FAF59DCB3EDC}" dt="2023-10-12T14:55:58.680" v="16" actId="14100"/>
      <pc:docMkLst>
        <pc:docMk/>
      </pc:docMkLst>
      <pc:sldChg chg="addSp delSp modSp new">
        <pc:chgData name="Trinity Rees" userId="S::t.rees@npt.gov.uk::23ed69b1-c9cb-4295-a16f-e57105e4c724" providerId="AD" clId="Web-{52F4D3AF-F389-A2CE-F585-FAF59DCB3EDC}" dt="2023-10-12T14:55:58.680" v="16" actId="14100"/>
        <pc:sldMkLst>
          <pc:docMk/>
          <pc:sldMk cId="827439206" sldId="284"/>
        </pc:sldMkLst>
        <pc:spChg chg="del">
          <ac:chgData name="Trinity Rees" userId="S::t.rees@npt.gov.uk::23ed69b1-c9cb-4295-a16f-e57105e4c724" providerId="AD" clId="Web-{52F4D3AF-F389-A2CE-F585-FAF59DCB3EDC}" dt="2023-10-12T14:55:34.773" v="10"/>
          <ac:spMkLst>
            <pc:docMk/>
            <pc:sldMk cId="827439206" sldId="284"/>
            <ac:spMk id="2" creationId="{8EEDFBB1-181E-33F3-CEFB-929F4B351361}"/>
          </ac:spMkLst>
        </pc:spChg>
        <pc:spChg chg="del">
          <ac:chgData name="Trinity Rees" userId="S::t.rees@npt.gov.uk::23ed69b1-c9cb-4295-a16f-e57105e4c724" providerId="AD" clId="Web-{52F4D3AF-F389-A2CE-F585-FAF59DCB3EDC}" dt="2023-10-12T14:55:33.945" v="9"/>
          <ac:spMkLst>
            <pc:docMk/>
            <pc:sldMk cId="827439206" sldId="284"/>
            <ac:spMk id="3" creationId="{4CD465C3-AED7-9DA2-16B7-4BA9332EB180}"/>
          </ac:spMkLst>
        </pc:spChg>
        <pc:picChg chg="add mod">
          <ac:chgData name="Trinity Rees" userId="S::t.rees@npt.gov.uk::23ed69b1-c9cb-4295-a16f-e57105e4c724" providerId="AD" clId="Web-{52F4D3AF-F389-A2CE-F585-FAF59DCB3EDC}" dt="2023-10-12T14:55:58.680" v="16" actId="14100"/>
          <ac:picMkLst>
            <pc:docMk/>
            <pc:sldMk cId="827439206" sldId="284"/>
            <ac:picMk id="4" creationId="{3C58C01D-C986-6F42-F95B-34EC6CBA1EA4}"/>
          </ac:picMkLst>
        </pc:picChg>
      </pc:sldChg>
      <pc:sldChg chg="addSp delSp modSp new">
        <pc:chgData name="Trinity Rees" userId="S::t.rees@npt.gov.uk::23ed69b1-c9cb-4295-a16f-e57105e4c724" providerId="AD" clId="Web-{52F4D3AF-F389-A2CE-F585-FAF59DCB3EDC}" dt="2023-10-12T14:55:31.335" v="8" actId="14100"/>
        <pc:sldMkLst>
          <pc:docMk/>
          <pc:sldMk cId="379119179" sldId="285"/>
        </pc:sldMkLst>
        <pc:spChg chg="del">
          <ac:chgData name="Trinity Rees" userId="S::t.rees@npt.gov.uk::23ed69b1-c9cb-4295-a16f-e57105e4c724" providerId="AD" clId="Web-{52F4D3AF-F389-A2CE-F585-FAF59DCB3EDC}" dt="2023-10-12T14:55:13.116" v="3"/>
          <ac:spMkLst>
            <pc:docMk/>
            <pc:sldMk cId="379119179" sldId="285"/>
            <ac:spMk id="2" creationId="{48473949-9A2C-ED02-00E0-5360EECA0F24}"/>
          </ac:spMkLst>
        </pc:spChg>
        <pc:spChg chg="del">
          <ac:chgData name="Trinity Rees" userId="S::t.rees@npt.gov.uk::23ed69b1-c9cb-4295-a16f-e57105e4c724" providerId="AD" clId="Web-{52F4D3AF-F389-A2CE-F585-FAF59DCB3EDC}" dt="2023-10-12T14:55:11.772" v="2"/>
          <ac:spMkLst>
            <pc:docMk/>
            <pc:sldMk cId="379119179" sldId="285"/>
            <ac:spMk id="3" creationId="{38D1A98B-CF7A-F33C-B89C-A68FA89FA85E}"/>
          </ac:spMkLst>
        </pc:spChg>
        <pc:picChg chg="add mod">
          <ac:chgData name="Trinity Rees" userId="S::t.rees@npt.gov.uk::23ed69b1-c9cb-4295-a16f-e57105e4c724" providerId="AD" clId="Web-{52F4D3AF-F389-A2CE-F585-FAF59DCB3EDC}" dt="2023-10-12T14:55:31.335" v="8" actId="14100"/>
          <ac:picMkLst>
            <pc:docMk/>
            <pc:sldMk cId="379119179" sldId="285"/>
            <ac:picMk id="4" creationId="{2F668EDB-6072-912F-7266-8D25117501C0}"/>
          </ac:picMkLst>
        </pc:picChg>
      </pc:sldChg>
    </pc:docChg>
  </pc:docChgLst>
  <pc:docChgLst>
    <pc:chgData name="jstrotman@bridgend.ac.uk" userId="S::urn:spo:guest#jstrotman@bridgend.ac.uk::" providerId="AD" clId="Web-{7E7D61D3-9995-4EA7-A06D-0A1BBBEAA7E0}"/>
    <pc:docChg chg="delSld">
      <pc:chgData name="jstrotman@bridgend.ac.uk" userId="S::urn:spo:guest#jstrotman@bridgend.ac.uk::" providerId="AD" clId="Web-{7E7D61D3-9995-4EA7-A06D-0A1BBBEAA7E0}" dt="2023-08-30T08:43:00.495" v="0"/>
      <pc:docMkLst>
        <pc:docMk/>
      </pc:docMkLst>
      <pc:sldChg chg="del">
        <pc:chgData name="jstrotman@bridgend.ac.uk" userId="S::urn:spo:guest#jstrotman@bridgend.ac.uk::" providerId="AD" clId="Web-{7E7D61D3-9995-4EA7-A06D-0A1BBBEAA7E0}" dt="2023-08-30T08:43:00.495" v="0"/>
        <pc:sldMkLst>
          <pc:docMk/>
          <pc:sldMk cId="2984927054" sldId="256"/>
        </pc:sldMkLst>
      </pc:sldChg>
    </pc:docChg>
  </pc:docChgLst>
  <pc:docChgLst>
    <pc:chgData name="Trinity Rees" userId="S::t.rees@npt.gov.uk::23ed69b1-c9cb-4295-a16f-e57105e4c724" providerId="AD" clId="Web-{A8F66EAE-ECA3-8CCD-59BF-203C751514E0}"/>
    <pc:docChg chg="modSld">
      <pc:chgData name="Trinity Rees" userId="S::t.rees@npt.gov.uk::23ed69b1-c9cb-4295-a16f-e57105e4c724" providerId="AD" clId="Web-{A8F66EAE-ECA3-8CCD-59BF-203C751514E0}" dt="2024-01-04T15:30:34.483" v="0" actId="20577"/>
      <pc:docMkLst>
        <pc:docMk/>
      </pc:docMkLst>
      <pc:sldChg chg="modSp">
        <pc:chgData name="Trinity Rees" userId="S::t.rees@npt.gov.uk::23ed69b1-c9cb-4295-a16f-e57105e4c724" providerId="AD" clId="Web-{A8F66EAE-ECA3-8CCD-59BF-203C751514E0}" dt="2024-01-04T15:30:34.483" v="0" actId="20577"/>
        <pc:sldMkLst>
          <pc:docMk/>
          <pc:sldMk cId="2591152099" sldId="283"/>
        </pc:sldMkLst>
        <pc:spChg chg="mod">
          <ac:chgData name="Trinity Rees" userId="S::t.rees@npt.gov.uk::23ed69b1-c9cb-4295-a16f-e57105e4c724" providerId="AD" clId="Web-{A8F66EAE-ECA3-8CCD-59BF-203C751514E0}" dt="2024-01-04T15:30:34.483" v="0" actId="20577"/>
          <ac:spMkLst>
            <pc:docMk/>
            <pc:sldMk cId="2591152099" sldId="283"/>
            <ac:spMk id="4" creationId="{A2361CAA-539F-4208-31E3-2147EB43BBEF}"/>
          </ac:spMkLst>
        </pc:spChg>
      </pc:sldChg>
    </pc:docChg>
  </pc:docChgLst>
  <pc:docChgLst>
    <pc:chgData name="Trinity Rees" userId="S::t.rees@npt.gov.uk::23ed69b1-c9cb-4295-a16f-e57105e4c724" providerId="AD" clId="Web-{53AD069E-F149-A0EF-9C3C-C690D80CE8B5}"/>
    <pc:docChg chg="modSld">
      <pc:chgData name="Trinity Rees" userId="S::t.rees@npt.gov.uk::23ed69b1-c9cb-4295-a16f-e57105e4c724" providerId="AD" clId="Web-{53AD069E-F149-A0EF-9C3C-C690D80CE8B5}" dt="2024-01-04T11:59:40.169" v="3" actId="20577"/>
      <pc:docMkLst>
        <pc:docMk/>
      </pc:docMkLst>
      <pc:sldChg chg="modSp">
        <pc:chgData name="Trinity Rees" userId="S::t.rees@npt.gov.uk::23ed69b1-c9cb-4295-a16f-e57105e4c724" providerId="AD" clId="Web-{53AD069E-F149-A0EF-9C3C-C690D80CE8B5}" dt="2024-01-04T11:59:21.934" v="0" actId="20577"/>
        <pc:sldMkLst>
          <pc:docMk/>
          <pc:sldMk cId="4020674708" sldId="275"/>
        </pc:sldMkLst>
        <pc:spChg chg="mod">
          <ac:chgData name="Trinity Rees" userId="S::t.rees@npt.gov.uk::23ed69b1-c9cb-4295-a16f-e57105e4c724" providerId="AD" clId="Web-{53AD069E-F149-A0EF-9C3C-C690D80CE8B5}" dt="2024-01-04T11:59:21.934" v="0" actId="20577"/>
          <ac:spMkLst>
            <pc:docMk/>
            <pc:sldMk cId="4020674708" sldId="275"/>
            <ac:spMk id="5" creationId="{00000000-0000-0000-0000-000000000000}"/>
          </ac:spMkLst>
        </pc:spChg>
      </pc:sldChg>
      <pc:sldChg chg="modSp">
        <pc:chgData name="Trinity Rees" userId="S::t.rees@npt.gov.uk::23ed69b1-c9cb-4295-a16f-e57105e4c724" providerId="AD" clId="Web-{53AD069E-F149-A0EF-9C3C-C690D80CE8B5}" dt="2024-01-04T11:59:40.169" v="3" actId="20577"/>
        <pc:sldMkLst>
          <pc:docMk/>
          <pc:sldMk cId="2591152099" sldId="283"/>
        </pc:sldMkLst>
        <pc:spChg chg="mod">
          <ac:chgData name="Trinity Rees" userId="S::t.rees@npt.gov.uk::23ed69b1-c9cb-4295-a16f-e57105e4c724" providerId="AD" clId="Web-{53AD069E-F149-A0EF-9C3C-C690D80CE8B5}" dt="2024-01-04T11:59:40.169" v="3" actId="20577"/>
          <ac:spMkLst>
            <pc:docMk/>
            <pc:sldMk cId="2591152099" sldId="283"/>
            <ac:spMk id="3" creationId="{9759E1A0-5EFA-6BBE-96E7-11DCCD27F20D}"/>
          </ac:spMkLst>
        </pc:spChg>
        <pc:spChg chg="mod">
          <ac:chgData name="Trinity Rees" userId="S::t.rees@npt.gov.uk::23ed69b1-c9cb-4295-a16f-e57105e4c724" providerId="AD" clId="Web-{53AD069E-F149-A0EF-9C3C-C690D80CE8B5}" dt="2024-01-04T11:59:37.153" v="1" actId="20577"/>
          <ac:spMkLst>
            <pc:docMk/>
            <pc:sldMk cId="2591152099" sldId="283"/>
            <ac:spMk id="4" creationId="{A2361CAA-539F-4208-31E3-2147EB43BBEF}"/>
          </ac:spMkLst>
        </pc:spChg>
      </pc:sldChg>
    </pc:docChg>
  </pc:docChgLst>
  <pc:docChgLst>
    <pc:chgData name="Trinity Rees" userId="S::t.rees@npt.gov.uk::23ed69b1-c9cb-4295-a16f-e57105e4c724" providerId="AD" clId="Web-{05880B87-914B-E555-356D-3D0E14A1728E}"/>
    <pc:docChg chg="modSld">
      <pc:chgData name="Trinity Rees" userId="S::t.rees@npt.gov.uk::23ed69b1-c9cb-4295-a16f-e57105e4c724" providerId="AD" clId="Web-{05880B87-914B-E555-356D-3D0E14A1728E}" dt="2024-01-09T16:06:24.727" v="20" actId="1076"/>
      <pc:docMkLst>
        <pc:docMk/>
      </pc:docMkLst>
      <pc:sldChg chg="modSp">
        <pc:chgData name="Trinity Rees" userId="S::t.rees@npt.gov.uk::23ed69b1-c9cb-4295-a16f-e57105e4c724" providerId="AD" clId="Web-{05880B87-914B-E555-356D-3D0E14A1728E}" dt="2024-01-09T16:06:24.727" v="20" actId="1076"/>
        <pc:sldMkLst>
          <pc:docMk/>
          <pc:sldMk cId="2591152099" sldId="283"/>
        </pc:sldMkLst>
        <pc:spChg chg="mod">
          <ac:chgData name="Trinity Rees" userId="S::t.rees@npt.gov.uk::23ed69b1-c9cb-4295-a16f-e57105e4c724" providerId="AD" clId="Web-{05880B87-914B-E555-356D-3D0E14A1728E}" dt="2024-01-09T16:04:34.193" v="1" actId="20577"/>
          <ac:spMkLst>
            <pc:docMk/>
            <pc:sldMk cId="2591152099" sldId="283"/>
            <ac:spMk id="2" creationId="{F7B250AA-08B5-7242-E171-D866BEB79D17}"/>
          </ac:spMkLst>
        </pc:spChg>
        <pc:spChg chg="mod">
          <ac:chgData name="Trinity Rees" userId="S::t.rees@npt.gov.uk::23ed69b1-c9cb-4295-a16f-e57105e4c724" providerId="AD" clId="Web-{05880B87-914B-E555-356D-3D0E14A1728E}" dt="2024-01-09T16:06:24.727" v="20" actId="1076"/>
          <ac:spMkLst>
            <pc:docMk/>
            <pc:sldMk cId="2591152099" sldId="283"/>
            <ac:spMk id="4" creationId="{A2361CAA-539F-4208-31E3-2147EB43BBEF}"/>
          </ac:spMkLst>
        </pc:spChg>
        <pc:spChg chg="mod">
          <ac:chgData name="Trinity Rees" userId="S::t.rees@npt.gov.uk::23ed69b1-c9cb-4295-a16f-e57105e4c724" providerId="AD" clId="Web-{05880B87-914B-E555-356D-3D0E14A1728E}" dt="2024-01-09T16:05:44.679" v="14" actId="1076"/>
          <ac:spMkLst>
            <pc:docMk/>
            <pc:sldMk cId="2591152099" sldId="283"/>
            <ac:spMk id="5" creationId="{FEE5A79E-49AC-E169-753F-E1B0CF48B14F}"/>
          </ac:spMkLst>
        </pc:spChg>
      </pc:sldChg>
    </pc:docChg>
  </pc:docChgLst>
  <pc:docChgLst>
    <pc:chgData name="Trinity Rees" userId="S::t.rees@npt.gov.uk::23ed69b1-c9cb-4295-a16f-e57105e4c724" providerId="AD" clId="Web-{7BDF063E-8303-1891-37D4-BE90D927927E}"/>
    <pc:docChg chg="modSld">
      <pc:chgData name="Trinity Rees" userId="S::t.rees@npt.gov.uk::23ed69b1-c9cb-4295-a16f-e57105e4c724" providerId="AD" clId="Web-{7BDF063E-8303-1891-37D4-BE90D927927E}" dt="2024-01-10T12:31:37.132" v="117" actId="20577"/>
      <pc:docMkLst>
        <pc:docMk/>
      </pc:docMkLst>
      <pc:sldChg chg="modSp">
        <pc:chgData name="Trinity Rees" userId="S::t.rees@npt.gov.uk::23ed69b1-c9cb-4295-a16f-e57105e4c724" providerId="AD" clId="Web-{7BDF063E-8303-1891-37D4-BE90D927927E}" dt="2024-01-10T12:22:37.720" v="1" actId="20577"/>
        <pc:sldMkLst>
          <pc:docMk/>
          <pc:sldMk cId="3258260718" sldId="259"/>
        </pc:sldMkLst>
        <pc:spChg chg="mod">
          <ac:chgData name="Trinity Rees" userId="S::t.rees@npt.gov.uk::23ed69b1-c9cb-4295-a16f-e57105e4c724" providerId="AD" clId="Web-{7BDF063E-8303-1891-37D4-BE90D927927E}" dt="2024-01-10T12:22:37.720" v="1" actId="20577"/>
          <ac:spMkLst>
            <pc:docMk/>
            <pc:sldMk cId="3258260718" sldId="259"/>
            <ac:spMk id="6" creationId="{00000000-0000-0000-0000-000000000000}"/>
          </ac:spMkLst>
        </pc:spChg>
        <pc:spChg chg="mod">
          <ac:chgData name="Trinity Rees" userId="S::t.rees@npt.gov.uk::23ed69b1-c9cb-4295-a16f-e57105e4c724" providerId="AD" clId="Web-{7BDF063E-8303-1891-37D4-BE90D927927E}" dt="2024-01-10T12:22:28.720" v="0" actId="20577"/>
          <ac:spMkLst>
            <pc:docMk/>
            <pc:sldMk cId="3258260718" sldId="259"/>
            <ac:spMk id="9" creationId="{00000000-0000-0000-0000-000000000000}"/>
          </ac:spMkLst>
        </pc:spChg>
      </pc:sldChg>
      <pc:sldChg chg="modSp">
        <pc:chgData name="Trinity Rees" userId="S::t.rees@npt.gov.uk::23ed69b1-c9cb-4295-a16f-e57105e4c724" providerId="AD" clId="Web-{7BDF063E-8303-1891-37D4-BE90D927927E}" dt="2024-01-10T12:22:53.143" v="5" actId="20577"/>
        <pc:sldMkLst>
          <pc:docMk/>
          <pc:sldMk cId="3905186107" sldId="260"/>
        </pc:sldMkLst>
        <pc:spChg chg="mod">
          <ac:chgData name="Trinity Rees" userId="S::t.rees@npt.gov.uk::23ed69b1-c9cb-4295-a16f-e57105e4c724" providerId="AD" clId="Web-{7BDF063E-8303-1891-37D4-BE90D927927E}" dt="2024-01-10T12:22:48.267" v="3" actId="1076"/>
          <ac:spMkLst>
            <pc:docMk/>
            <pc:sldMk cId="3905186107" sldId="260"/>
            <ac:spMk id="2" creationId="{00000000-0000-0000-0000-000000000000}"/>
          </ac:spMkLst>
        </pc:spChg>
        <pc:spChg chg="mod">
          <ac:chgData name="Trinity Rees" userId="S::t.rees@npt.gov.uk::23ed69b1-c9cb-4295-a16f-e57105e4c724" providerId="AD" clId="Web-{7BDF063E-8303-1891-37D4-BE90D927927E}" dt="2024-01-10T12:22:53.143" v="5" actId="20577"/>
          <ac:spMkLst>
            <pc:docMk/>
            <pc:sldMk cId="3905186107" sldId="260"/>
            <ac:spMk id="5" creationId="{00000000-0000-0000-0000-000000000000}"/>
          </ac:spMkLst>
        </pc:spChg>
      </pc:sldChg>
      <pc:sldChg chg="modSp">
        <pc:chgData name="Trinity Rees" userId="S::t.rees@npt.gov.uk::23ed69b1-c9cb-4295-a16f-e57105e4c724" providerId="AD" clId="Web-{7BDF063E-8303-1891-37D4-BE90D927927E}" dt="2024-01-10T12:23:35.738" v="19" actId="14100"/>
        <pc:sldMkLst>
          <pc:docMk/>
          <pc:sldMk cId="1539577126" sldId="261"/>
        </pc:sldMkLst>
        <pc:spChg chg="mod">
          <ac:chgData name="Trinity Rees" userId="S::t.rees@npt.gov.uk::23ed69b1-c9cb-4295-a16f-e57105e4c724" providerId="AD" clId="Web-{7BDF063E-8303-1891-37D4-BE90D927927E}" dt="2024-01-10T12:23:24.988" v="14" actId="1076"/>
          <ac:spMkLst>
            <pc:docMk/>
            <pc:sldMk cId="1539577126" sldId="261"/>
            <ac:spMk id="2" creationId="{00000000-0000-0000-0000-000000000000}"/>
          </ac:spMkLst>
        </pc:spChg>
        <pc:spChg chg="mod">
          <ac:chgData name="Trinity Rees" userId="S::t.rees@npt.gov.uk::23ed69b1-c9cb-4295-a16f-e57105e4c724" providerId="AD" clId="Web-{7BDF063E-8303-1891-37D4-BE90D927927E}" dt="2024-01-10T12:23:27.800" v="15" actId="1076"/>
          <ac:spMkLst>
            <pc:docMk/>
            <pc:sldMk cId="1539577126" sldId="261"/>
            <ac:spMk id="3" creationId="{00000000-0000-0000-0000-000000000000}"/>
          </ac:spMkLst>
        </pc:spChg>
        <pc:spChg chg="mod">
          <ac:chgData name="Trinity Rees" userId="S::t.rees@npt.gov.uk::23ed69b1-c9cb-4295-a16f-e57105e4c724" providerId="AD" clId="Web-{7BDF063E-8303-1891-37D4-BE90D927927E}" dt="2024-01-10T12:23:35.738" v="19" actId="14100"/>
          <ac:spMkLst>
            <pc:docMk/>
            <pc:sldMk cId="1539577126" sldId="261"/>
            <ac:spMk id="4" creationId="{00000000-0000-0000-0000-000000000000}"/>
          </ac:spMkLst>
        </pc:spChg>
        <pc:spChg chg="mod">
          <ac:chgData name="Trinity Rees" userId="S::t.rees@npt.gov.uk::23ed69b1-c9cb-4295-a16f-e57105e4c724" providerId="AD" clId="Web-{7BDF063E-8303-1891-37D4-BE90D927927E}" dt="2024-01-10T12:23:22.159" v="13" actId="1076"/>
          <ac:spMkLst>
            <pc:docMk/>
            <pc:sldMk cId="1539577126" sldId="261"/>
            <ac:spMk id="5" creationId="{00000000-0000-0000-0000-000000000000}"/>
          </ac:spMkLst>
        </pc:spChg>
      </pc:sldChg>
      <pc:sldChg chg="modSp">
        <pc:chgData name="Trinity Rees" userId="S::t.rees@npt.gov.uk::23ed69b1-c9cb-4295-a16f-e57105e4c724" providerId="AD" clId="Web-{7BDF063E-8303-1891-37D4-BE90D927927E}" dt="2024-01-10T12:24:26.568" v="23" actId="20577"/>
        <pc:sldMkLst>
          <pc:docMk/>
          <pc:sldMk cId="2294659465" sldId="262"/>
        </pc:sldMkLst>
        <pc:spChg chg="mod">
          <ac:chgData name="Trinity Rees" userId="S::t.rees@npt.gov.uk::23ed69b1-c9cb-4295-a16f-e57105e4c724" providerId="AD" clId="Web-{7BDF063E-8303-1891-37D4-BE90D927927E}" dt="2024-01-10T12:24:26.568" v="23" actId="20577"/>
          <ac:spMkLst>
            <pc:docMk/>
            <pc:sldMk cId="2294659465" sldId="262"/>
            <ac:spMk id="2" creationId="{00000000-0000-0000-0000-000000000000}"/>
          </ac:spMkLst>
        </pc:spChg>
        <pc:spChg chg="mod">
          <ac:chgData name="Trinity Rees" userId="S::t.rees@npt.gov.uk::23ed69b1-c9cb-4295-a16f-e57105e4c724" providerId="AD" clId="Web-{7BDF063E-8303-1891-37D4-BE90D927927E}" dt="2024-01-10T12:24:21.943" v="22" actId="1076"/>
          <ac:spMkLst>
            <pc:docMk/>
            <pc:sldMk cId="2294659465" sldId="262"/>
            <ac:spMk id="5" creationId="{00000000-0000-0000-0000-000000000000}"/>
          </ac:spMkLst>
        </pc:spChg>
      </pc:sldChg>
      <pc:sldChg chg="modSp">
        <pc:chgData name="Trinity Rees" userId="S::t.rees@npt.gov.uk::23ed69b1-c9cb-4295-a16f-e57105e4c724" providerId="AD" clId="Web-{7BDF063E-8303-1891-37D4-BE90D927927E}" dt="2024-01-10T12:24:50.585" v="30" actId="20577"/>
        <pc:sldMkLst>
          <pc:docMk/>
          <pc:sldMk cId="131387383" sldId="263"/>
        </pc:sldMkLst>
        <pc:spChg chg="mod">
          <ac:chgData name="Trinity Rees" userId="S::t.rees@npt.gov.uk::23ed69b1-c9cb-4295-a16f-e57105e4c724" providerId="AD" clId="Web-{7BDF063E-8303-1891-37D4-BE90D927927E}" dt="2024-01-10T12:24:44.850" v="28" actId="20577"/>
          <ac:spMkLst>
            <pc:docMk/>
            <pc:sldMk cId="131387383" sldId="263"/>
            <ac:spMk id="2" creationId="{00000000-0000-0000-0000-000000000000}"/>
          </ac:spMkLst>
        </pc:spChg>
        <pc:spChg chg="mod">
          <ac:chgData name="Trinity Rees" userId="S::t.rees@npt.gov.uk::23ed69b1-c9cb-4295-a16f-e57105e4c724" providerId="AD" clId="Web-{7BDF063E-8303-1891-37D4-BE90D927927E}" dt="2024-01-10T12:24:40.881" v="27" actId="1076"/>
          <ac:spMkLst>
            <pc:docMk/>
            <pc:sldMk cId="131387383" sldId="263"/>
            <ac:spMk id="4" creationId="{00000000-0000-0000-0000-000000000000}"/>
          </ac:spMkLst>
        </pc:spChg>
        <pc:spChg chg="mod">
          <ac:chgData name="Trinity Rees" userId="S::t.rees@npt.gov.uk::23ed69b1-c9cb-4295-a16f-e57105e4c724" providerId="AD" clId="Web-{7BDF063E-8303-1891-37D4-BE90D927927E}" dt="2024-01-10T12:24:50.585" v="30" actId="20577"/>
          <ac:spMkLst>
            <pc:docMk/>
            <pc:sldMk cId="131387383" sldId="263"/>
            <ac:spMk id="5" creationId="{00000000-0000-0000-0000-000000000000}"/>
          </ac:spMkLst>
        </pc:spChg>
      </pc:sldChg>
      <pc:sldChg chg="modSp">
        <pc:chgData name="Trinity Rees" userId="S::t.rees@npt.gov.uk::23ed69b1-c9cb-4295-a16f-e57105e4c724" providerId="AD" clId="Web-{7BDF063E-8303-1891-37D4-BE90D927927E}" dt="2024-01-10T12:25:01.241" v="33" actId="20577"/>
        <pc:sldMkLst>
          <pc:docMk/>
          <pc:sldMk cId="3992480485" sldId="264"/>
        </pc:sldMkLst>
        <pc:spChg chg="mod">
          <ac:chgData name="Trinity Rees" userId="S::t.rees@npt.gov.uk::23ed69b1-c9cb-4295-a16f-e57105e4c724" providerId="AD" clId="Web-{7BDF063E-8303-1891-37D4-BE90D927927E}" dt="2024-01-10T12:24:56.304" v="31" actId="20577"/>
          <ac:spMkLst>
            <pc:docMk/>
            <pc:sldMk cId="3992480485" sldId="264"/>
            <ac:spMk id="2" creationId="{00000000-0000-0000-0000-000000000000}"/>
          </ac:spMkLst>
        </pc:spChg>
        <pc:spChg chg="mod">
          <ac:chgData name="Trinity Rees" userId="S::t.rees@npt.gov.uk::23ed69b1-c9cb-4295-a16f-e57105e4c724" providerId="AD" clId="Web-{7BDF063E-8303-1891-37D4-BE90D927927E}" dt="2024-01-10T12:25:01.241" v="33" actId="20577"/>
          <ac:spMkLst>
            <pc:docMk/>
            <pc:sldMk cId="3992480485" sldId="264"/>
            <ac:spMk id="4" creationId="{00000000-0000-0000-0000-000000000000}"/>
          </ac:spMkLst>
        </pc:spChg>
      </pc:sldChg>
      <pc:sldChg chg="modSp">
        <pc:chgData name="Trinity Rees" userId="S::t.rees@npt.gov.uk::23ed69b1-c9cb-4295-a16f-e57105e4c724" providerId="AD" clId="Web-{7BDF063E-8303-1891-37D4-BE90D927927E}" dt="2024-01-10T12:25:25.180" v="40" actId="1076"/>
        <pc:sldMkLst>
          <pc:docMk/>
          <pc:sldMk cId="1492391674" sldId="265"/>
        </pc:sldMkLst>
        <pc:spChg chg="mod">
          <ac:chgData name="Trinity Rees" userId="S::t.rees@npt.gov.uk::23ed69b1-c9cb-4295-a16f-e57105e4c724" providerId="AD" clId="Web-{7BDF063E-8303-1891-37D4-BE90D927927E}" dt="2024-01-10T12:25:22.461" v="39" actId="1076"/>
          <ac:spMkLst>
            <pc:docMk/>
            <pc:sldMk cId="1492391674" sldId="265"/>
            <ac:spMk id="2" creationId="{00000000-0000-0000-0000-000000000000}"/>
          </ac:spMkLst>
        </pc:spChg>
        <pc:spChg chg="mod">
          <ac:chgData name="Trinity Rees" userId="S::t.rees@npt.gov.uk::23ed69b1-c9cb-4295-a16f-e57105e4c724" providerId="AD" clId="Web-{7BDF063E-8303-1891-37D4-BE90D927927E}" dt="2024-01-10T12:25:25.180" v="40" actId="1076"/>
          <ac:spMkLst>
            <pc:docMk/>
            <pc:sldMk cId="1492391674" sldId="265"/>
            <ac:spMk id="3" creationId="{00000000-0000-0000-0000-000000000000}"/>
          </ac:spMkLst>
        </pc:spChg>
        <pc:spChg chg="mod">
          <ac:chgData name="Trinity Rees" userId="S::t.rees@npt.gov.uk::23ed69b1-c9cb-4295-a16f-e57105e4c724" providerId="AD" clId="Web-{7BDF063E-8303-1891-37D4-BE90D927927E}" dt="2024-01-10T12:25:19.430" v="38" actId="14100"/>
          <ac:spMkLst>
            <pc:docMk/>
            <pc:sldMk cId="1492391674" sldId="265"/>
            <ac:spMk id="4" creationId="{00000000-0000-0000-0000-000000000000}"/>
          </ac:spMkLst>
        </pc:spChg>
      </pc:sldChg>
      <pc:sldChg chg="modSp">
        <pc:chgData name="Trinity Rees" userId="S::t.rees@npt.gov.uk::23ed69b1-c9cb-4295-a16f-e57105e4c724" providerId="AD" clId="Web-{7BDF063E-8303-1891-37D4-BE90D927927E}" dt="2024-01-10T12:25:54.884" v="52" actId="1076"/>
        <pc:sldMkLst>
          <pc:docMk/>
          <pc:sldMk cId="2568308313" sldId="266"/>
        </pc:sldMkLst>
        <pc:spChg chg="mod">
          <ac:chgData name="Trinity Rees" userId="S::t.rees@npt.gov.uk::23ed69b1-c9cb-4295-a16f-e57105e4c724" providerId="AD" clId="Web-{7BDF063E-8303-1891-37D4-BE90D927927E}" dt="2024-01-10T12:25:38.071" v="43" actId="1076"/>
          <ac:spMkLst>
            <pc:docMk/>
            <pc:sldMk cId="2568308313" sldId="266"/>
            <ac:spMk id="2" creationId="{00000000-0000-0000-0000-000000000000}"/>
          </ac:spMkLst>
        </pc:spChg>
        <pc:spChg chg="mod">
          <ac:chgData name="Trinity Rees" userId="S::t.rees@npt.gov.uk::23ed69b1-c9cb-4295-a16f-e57105e4c724" providerId="AD" clId="Web-{7BDF063E-8303-1891-37D4-BE90D927927E}" dt="2024-01-10T12:25:54.884" v="52" actId="1076"/>
          <ac:spMkLst>
            <pc:docMk/>
            <pc:sldMk cId="2568308313" sldId="266"/>
            <ac:spMk id="3" creationId="{00000000-0000-0000-0000-000000000000}"/>
          </ac:spMkLst>
        </pc:spChg>
        <pc:spChg chg="mod">
          <ac:chgData name="Trinity Rees" userId="S::t.rees@npt.gov.uk::23ed69b1-c9cb-4295-a16f-e57105e4c724" providerId="AD" clId="Web-{7BDF063E-8303-1891-37D4-BE90D927927E}" dt="2024-01-10T12:25:43.306" v="46" actId="14100"/>
          <ac:spMkLst>
            <pc:docMk/>
            <pc:sldMk cId="2568308313" sldId="266"/>
            <ac:spMk id="4" creationId="{00000000-0000-0000-0000-000000000000}"/>
          </ac:spMkLst>
        </pc:spChg>
        <pc:spChg chg="mod">
          <ac:chgData name="Trinity Rees" userId="S::t.rees@npt.gov.uk::23ed69b1-c9cb-4295-a16f-e57105e4c724" providerId="AD" clId="Web-{7BDF063E-8303-1891-37D4-BE90D927927E}" dt="2024-01-10T12:25:51.587" v="51" actId="14100"/>
          <ac:spMkLst>
            <pc:docMk/>
            <pc:sldMk cId="2568308313" sldId="266"/>
            <ac:spMk id="5" creationId="{00000000-0000-0000-0000-000000000000}"/>
          </ac:spMkLst>
        </pc:spChg>
      </pc:sldChg>
      <pc:sldChg chg="modSp">
        <pc:chgData name="Trinity Rees" userId="S::t.rees@npt.gov.uk::23ed69b1-c9cb-4295-a16f-e57105e4c724" providerId="AD" clId="Web-{7BDF063E-8303-1891-37D4-BE90D927927E}" dt="2024-01-10T12:26:16.682" v="55" actId="20577"/>
        <pc:sldMkLst>
          <pc:docMk/>
          <pc:sldMk cId="3651811194" sldId="267"/>
        </pc:sldMkLst>
        <pc:spChg chg="mod">
          <ac:chgData name="Trinity Rees" userId="S::t.rees@npt.gov.uk::23ed69b1-c9cb-4295-a16f-e57105e4c724" providerId="AD" clId="Web-{7BDF063E-8303-1891-37D4-BE90D927927E}" dt="2024-01-10T12:26:16.588" v="53" actId="20577"/>
          <ac:spMkLst>
            <pc:docMk/>
            <pc:sldMk cId="3651811194" sldId="267"/>
            <ac:spMk id="2" creationId="{00000000-0000-0000-0000-000000000000}"/>
          </ac:spMkLst>
        </pc:spChg>
        <pc:spChg chg="mod">
          <ac:chgData name="Trinity Rees" userId="S::t.rees@npt.gov.uk::23ed69b1-c9cb-4295-a16f-e57105e4c724" providerId="AD" clId="Web-{7BDF063E-8303-1891-37D4-BE90D927927E}" dt="2024-01-10T12:26:16.682" v="55" actId="20577"/>
          <ac:spMkLst>
            <pc:docMk/>
            <pc:sldMk cId="3651811194" sldId="267"/>
            <ac:spMk id="4" creationId="{00000000-0000-0000-0000-000000000000}"/>
          </ac:spMkLst>
        </pc:spChg>
      </pc:sldChg>
      <pc:sldChg chg="modSp">
        <pc:chgData name="Trinity Rees" userId="S::t.rees@npt.gov.uk::23ed69b1-c9cb-4295-a16f-e57105e4c724" providerId="AD" clId="Web-{7BDF063E-8303-1891-37D4-BE90D927927E}" dt="2024-01-10T12:26:34.230" v="57" actId="20577"/>
        <pc:sldMkLst>
          <pc:docMk/>
          <pc:sldMk cId="3079947737" sldId="268"/>
        </pc:sldMkLst>
        <pc:spChg chg="mod">
          <ac:chgData name="Trinity Rees" userId="S::t.rees@npt.gov.uk::23ed69b1-c9cb-4295-a16f-e57105e4c724" providerId="AD" clId="Web-{7BDF063E-8303-1891-37D4-BE90D927927E}" dt="2024-01-10T12:26:34.230" v="57" actId="20577"/>
          <ac:spMkLst>
            <pc:docMk/>
            <pc:sldMk cId="3079947737" sldId="268"/>
            <ac:spMk id="2" creationId="{00000000-0000-0000-0000-000000000000}"/>
          </ac:spMkLst>
        </pc:spChg>
        <pc:spChg chg="mod">
          <ac:chgData name="Trinity Rees" userId="S::t.rees@npt.gov.uk::23ed69b1-c9cb-4295-a16f-e57105e4c724" providerId="AD" clId="Web-{7BDF063E-8303-1891-37D4-BE90D927927E}" dt="2024-01-10T12:26:30.964" v="56" actId="20577"/>
          <ac:spMkLst>
            <pc:docMk/>
            <pc:sldMk cId="3079947737" sldId="268"/>
            <ac:spMk id="4" creationId="{00000000-0000-0000-0000-000000000000}"/>
          </ac:spMkLst>
        </pc:spChg>
      </pc:sldChg>
      <pc:sldChg chg="modSp">
        <pc:chgData name="Trinity Rees" userId="S::t.rees@npt.gov.uk::23ed69b1-c9cb-4295-a16f-e57105e4c724" providerId="AD" clId="Web-{7BDF063E-8303-1891-37D4-BE90D927927E}" dt="2024-01-10T12:26:51.355" v="63" actId="1076"/>
        <pc:sldMkLst>
          <pc:docMk/>
          <pc:sldMk cId="3386782182" sldId="269"/>
        </pc:sldMkLst>
        <pc:spChg chg="mod">
          <ac:chgData name="Trinity Rees" userId="S::t.rees@npt.gov.uk::23ed69b1-c9cb-4295-a16f-e57105e4c724" providerId="AD" clId="Web-{7BDF063E-8303-1891-37D4-BE90D927927E}" dt="2024-01-10T12:26:45.839" v="60" actId="14100"/>
          <ac:spMkLst>
            <pc:docMk/>
            <pc:sldMk cId="3386782182" sldId="269"/>
            <ac:spMk id="2" creationId="{00000000-0000-0000-0000-000000000000}"/>
          </ac:spMkLst>
        </pc:spChg>
        <pc:spChg chg="mod">
          <ac:chgData name="Trinity Rees" userId="S::t.rees@npt.gov.uk::23ed69b1-c9cb-4295-a16f-e57105e4c724" providerId="AD" clId="Web-{7BDF063E-8303-1891-37D4-BE90D927927E}" dt="2024-01-10T12:26:51.355" v="63" actId="1076"/>
          <ac:spMkLst>
            <pc:docMk/>
            <pc:sldMk cId="3386782182" sldId="269"/>
            <ac:spMk id="4" creationId="{00000000-0000-0000-0000-000000000000}"/>
          </ac:spMkLst>
        </pc:spChg>
      </pc:sldChg>
      <pc:sldChg chg="modSp">
        <pc:chgData name="Trinity Rees" userId="S::t.rees@npt.gov.uk::23ed69b1-c9cb-4295-a16f-e57105e4c724" providerId="AD" clId="Web-{7BDF063E-8303-1891-37D4-BE90D927927E}" dt="2024-01-10T12:27:09.543" v="67" actId="1076"/>
        <pc:sldMkLst>
          <pc:docMk/>
          <pc:sldMk cId="2764683771" sldId="270"/>
        </pc:sldMkLst>
        <pc:spChg chg="mod">
          <ac:chgData name="Trinity Rees" userId="S::t.rees@npt.gov.uk::23ed69b1-c9cb-4295-a16f-e57105e4c724" providerId="AD" clId="Web-{7BDF063E-8303-1891-37D4-BE90D927927E}" dt="2024-01-10T12:27:00.137" v="64" actId="20577"/>
          <ac:spMkLst>
            <pc:docMk/>
            <pc:sldMk cId="2764683771" sldId="270"/>
            <ac:spMk id="2" creationId="{00000000-0000-0000-0000-000000000000}"/>
          </ac:spMkLst>
        </pc:spChg>
        <pc:spChg chg="mod">
          <ac:chgData name="Trinity Rees" userId="S::t.rees@npt.gov.uk::23ed69b1-c9cb-4295-a16f-e57105e4c724" providerId="AD" clId="Web-{7BDF063E-8303-1891-37D4-BE90D927927E}" dt="2024-01-10T12:27:06.559" v="66" actId="1076"/>
          <ac:spMkLst>
            <pc:docMk/>
            <pc:sldMk cId="2764683771" sldId="270"/>
            <ac:spMk id="4" creationId="{00000000-0000-0000-0000-000000000000}"/>
          </ac:spMkLst>
        </pc:spChg>
        <pc:spChg chg="mod">
          <ac:chgData name="Trinity Rees" userId="S::t.rees@npt.gov.uk::23ed69b1-c9cb-4295-a16f-e57105e4c724" providerId="AD" clId="Web-{7BDF063E-8303-1891-37D4-BE90D927927E}" dt="2024-01-10T12:27:09.543" v="67" actId="1076"/>
          <ac:spMkLst>
            <pc:docMk/>
            <pc:sldMk cId="2764683771" sldId="270"/>
            <ac:spMk id="5" creationId="{00000000-0000-0000-0000-000000000000}"/>
          </ac:spMkLst>
        </pc:spChg>
      </pc:sldChg>
      <pc:sldChg chg="modSp">
        <pc:chgData name="Trinity Rees" userId="S::t.rees@npt.gov.uk::23ed69b1-c9cb-4295-a16f-e57105e4c724" providerId="AD" clId="Web-{7BDF063E-8303-1891-37D4-BE90D927927E}" dt="2024-01-10T12:27:22.341" v="71" actId="20577"/>
        <pc:sldMkLst>
          <pc:docMk/>
          <pc:sldMk cId="2281629676" sldId="271"/>
        </pc:sldMkLst>
        <pc:spChg chg="mod">
          <ac:chgData name="Trinity Rees" userId="S::t.rees@npt.gov.uk::23ed69b1-c9cb-4295-a16f-e57105e4c724" providerId="AD" clId="Web-{7BDF063E-8303-1891-37D4-BE90D927927E}" dt="2024-01-10T12:27:18.263" v="70" actId="1076"/>
          <ac:spMkLst>
            <pc:docMk/>
            <pc:sldMk cId="2281629676" sldId="271"/>
            <ac:spMk id="2" creationId="{00000000-0000-0000-0000-000000000000}"/>
          </ac:spMkLst>
        </pc:spChg>
        <pc:spChg chg="mod">
          <ac:chgData name="Trinity Rees" userId="S::t.rees@npt.gov.uk::23ed69b1-c9cb-4295-a16f-e57105e4c724" providerId="AD" clId="Web-{7BDF063E-8303-1891-37D4-BE90D927927E}" dt="2024-01-10T12:27:22.341" v="71" actId="20577"/>
          <ac:spMkLst>
            <pc:docMk/>
            <pc:sldMk cId="2281629676" sldId="271"/>
            <ac:spMk id="4" creationId="{00000000-0000-0000-0000-000000000000}"/>
          </ac:spMkLst>
        </pc:spChg>
      </pc:sldChg>
      <pc:sldChg chg="modSp">
        <pc:chgData name="Trinity Rees" userId="S::t.rees@npt.gov.uk::23ed69b1-c9cb-4295-a16f-e57105e4c724" providerId="AD" clId="Web-{7BDF063E-8303-1891-37D4-BE90D927927E}" dt="2024-01-10T12:27:48.686" v="80" actId="20577"/>
        <pc:sldMkLst>
          <pc:docMk/>
          <pc:sldMk cId="1723630349" sldId="272"/>
        </pc:sldMkLst>
        <pc:spChg chg="mod">
          <ac:chgData name="Trinity Rees" userId="S::t.rees@npt.gov.uk::23ed69b1-c9cb-4295-a16f-e57105e4c724" providerId="AD" clId="Web-{7BDF063E-8303-1891-37D4-BE90D927927E}" dt="2024-01-10T12:27:30.279" v="73" actId="1076"/>
          <ac:spMkLst>
            <pc:docMk/>
            <pc:sldMk cId="1723630349" sldId="272"/>
            <ac:spMk id="2" creationId="{00000000-0000-0000-0000-000000000000}"/>
          </ac:spMkLst>
        </pc:spChg>
        <pc:spChg chg="mod">
          <ac:chgData name="Trinity Rees" userId="S::t.rees@npt.gov.uk::23ed69b1-c9cb-4295-a16f-e57105e4c724" providerId="AD" clId="Web-{7BDF063E-8303-1891-37D4-BE90D927927E}" dt="2024-01-10T12:27:48.686" v="80" actId="20577"/>
          <ac:spMkLst>
            <pc:docMk/>
            <pc:sldMk cId="1723630349" sldId="272"/>
            <ac:spMk id="4" creationId="{00000000-0000-0000-0000-000000000000}"/>
          </ac:spMkLst>
        </pc:spChg>
      </pc:sldChg>
      <pc:sldChg chg="modSp">
        <pc:chgData name="Trinity Rees" userId="S::t.rees@npt.gov.uk::23ed69b1-c9cb-4295-a16f-e57105e4c724" providerId="AD" clId="Web-{7BDF063E-8303-1891-37D4-BE90D927927E}" dt="2024-01-10T12:28:02.936" v="83" actId="20577"/>
        <pc:sldMkLst>
          <pc:docMk/>
          <pc:sldMk cId="1023980915" sldId="273"/>
        </pc:sldMkLst>
        <pc:spChg chg="mod">
          <ac:chgData name="Trinity Rees" userId="S::t.rees@npt.gov.uk::23ed69b1-c9cb-4295-a16f-e57105e4c724" providerId="AD" clId="Web-{7BDF063E-8303-1891-37D4-BE90D927927E}" dt="2024-01-10T12:27:57.858" v="82" actId="20577"/>
          <ac:spMkLst>
            <pc:docMk/>
            <pc:sldMk cId="1023980915" sldId="273"/>
            <ac:spMk id="2" creationId="{00000000-0000-0000-0000-000000000000}"/>
          </ac:spMkLst>
        </pc:spChg>
        <pc:spChg chg="mod">
          <ac:chgData name="Trinity Rees" userId="S::t.rees@npt.gov.uk::23ed69b1-c9cb-4295-a16f-e57105e4c724" providerId="AD" clId="Web-{7BDF063E-8303-1891-37D4-BE90D927927E}" dt="2024-01-10T12:28:02.936" v="83" actId="20577"/>
          <ac:spMkLst>
            <pc:docMk/>
            <pc:sldMk cId="1023980915" sldId="273"/>
            <ac:spMk id="4" creationId="{00000000-0000-0000-0000-000000000000}"/>
          </ac:spMkLst>
        </pc:spChg>
      </pc:sldChg>
      <pc:sldChg chg="modSp">
        <pc:chgData name="Trinity Rees" userId="S::t.rees@npt.gov.uk::23ed69b1-c9cb-4295-a16f-e57105e4c724" providerId="AD" clId="Web-{7BDF063E-8303-1891-37D4-BE90D927927E}" dt="2024-01-10T12:28:14.468" v="86" actId="20577"/>
        <pc:sldMkLst>
          <pc:docMk/>
          <pc:sldMk cId="2855895665" sldId="274"/>
        </pc:sldMkLst>
        <pc:spChg chg="mod">
          <ac:chgData name="Trinity Rees" userId="S::t.rees@npt.gov.uk::23ed69b1-c9cb-4295-a16f-e57105e4c724" providerId="AD" clId="Web-{7BDF063E-8303-1891-37D4-BE90D927927E}" dt="2024-01-10T12:28:09.530" v="84" actId="20577"/>
          <ac:spMkLst>
            <pc:docMk/>
            <pc:sldMk cId="2855895665" sldId="274"/>
            <ac:spMk id="2" creationId="{00000000-0000-0000-0000-000000000000}"/>
          </ac:spMkLst>
        </pc:spChg>
        <pc:spChg chg="mod">
          <ac:chgData name="Trinity Rees" userId="S::t.rees@npt.gov.uk::23ed69b1-c9cb-4295-a16f-e57105e4c724" providerId="AD" clId="Web-{7BDF063E-8303-1891-37D4-BE90D927927E}" dt="2024-01-10T12:28:14.468" v="86" actId="20577"/>
          <ac:spMkLst>
            <pc:docMk/>
            <pc:sldMk cId="2855895665" sldId="274"/>
            <ac:spMk id="4" creationId="{00000000-0000-0000-0000-000000000000}"/>
          </ac:spMkLst>
        </pc:spChg>
      </pc:sldChg>
      <pc:sldChg chg="modSp">
        <pc:chgData name="Trinity Rees" userId="S::t.rees@npt.gov.uk::23ed69b1-c9cb-4295-a16f-e57105e4c724" providerId="AD" clId="Web-{7BDF063E-8303-1891-37D4-BE90D927927E}" dt="2024-01-10T12:28:28.625" v="90" actId="20577"/>
        <pc:sldMkLst>
          <pc:docMk/>
          <pc:sldMk cId="4020674708" sldId="275"/>
        </pc:sldMkLst>
        <pc:spChg chg="mod">
          <ac:chgData name="Trinity Rees" userId="S::t.rees@npt.gov.uk::23ed69b1-c9cb-4295-a16f-e57105e4c724" providerId="AD" clId="Web-{7BDF063E-8303-1891-37D4-BE90D927927E}" dt="2024-01-10T12:28:24.500" v="89" actId="20577"/>
          <ac:spMkLst>
            <pc:docMk/>
            <pc:sldMk cId="4020674708" sldId="275"/>
            <ac:spMk id="2" creationId="{00000000-0000-0000-0000-000000000000}"/>
          </ac:spMkLst>
        </pc:spChg>
        <pc:spChg chg="mod">
          <ac:chgData name="Trinity Rees" userId="S::t.rees@npt.gov.uk::23ed69b1-c9cb-4295-a16f-e57105e4c724" providerId="AD" clId="Web-{7BDF063E-8303-1891-37D4-BE90D927927E}" dt="2024-01-10T12:28:28.625" v="90" actId="20577"/>
          <ac:spMkLst>
            <pc:docMk/>
            <pc:sldMk cId="4020674708" sldId="275"/>
            <ac:spMk id="4" creationId="{00000000-0000-0000-0000-000000000000}"/>
          </ac:spMkLst>
        </pc:spChg>
      </pc:sldChg>
      <pc:sldChg chg="modSp">
        <pc:chgData name="Trinity Rees" userId="S::t.rees@npt.gov.uk::23ed69b1-c9cb-4295-a16f-e57105e4c724" providerId="AD" clId="Web-{7BDF063E-8303-1891-37D4-BE90D927927E}" dt="2024-01-10T12:29:31.299" v="94" actId="14100"/>
        <pc:sldMkLst>
          <pc:docMk/>
          <pc:sldMk cId="4056630409" sldId="277"/>
        </pc:sldMkLst>
        <pc:spChg chg="mod">
          <ac:chgData name="Trinity Rees" userId="S::t.rees@npt.gov.uk::23ed69b1-c9cb-4295-a16f-e57105e4c724" providerId="AD" clId="Web-{7BDF063E-8303-1891-37D4-BE90D927927E}" dt="2024-01-10T12:29:31.299" v="94" actId="14100"/>
          <ac:spMkLst>
            <pc:docMk/>
            <pc:sldMk cId="4056630409" sldId="277"/>
            <ac:spMk id="5" creationId="{00000000-0000-0000-0000-000000000000}"/>
          </ac:spMkLst>
        </pc:spChg>
      </pc:sldChg>
      <pc:sldChg chg="modSp">
        <pc:chgData name="Trinity Rees" userId="S::t.rees@npt.gov.uk::23ed69b1-c9cb-4295-a16f-e57105e4c724" providerId="AD" clId="Web-{7BDF063E-8303-1891-37D4-BE90D927927E}" dt="2024-01-10T12:29:51.237" v="98" actId="20577"/>
        <pc:sldMkLst>
          <pc:docMk/>
          <pc:sldMk cId="1806299725" sldId="278"/>
        </pc:sldMkLst>
        <pc:spChg chg="mod">
          <ac:chgData name="Trinity Rees" userId="S::t.rees@npt.gov.uk::23ed69b1-c9cb-4295-a16f-e57105e4c724" providerId="AD" clId="Web-{7BDF063E-8303-1891-37D4-BE90D927927E}" dt="2024-01-10T12:29:51.237" v="98" actId="20577"/>
          <ac:spMkLst>
            <pc:docMk/>
            <pc:sldMk cId="1806299725" sldId="278"/>
            <ac:spMk id="2" creationId="{00000000-0000-0000-0000-000000000000}"/>
          </ac:spMkLst>
        </pc:spChg>
        <pc:spChg chg="mod">
          <ac:chgData name="Trinity Rees" userId="S::t.rees@npt.gov.uk::23ed69b1-c9cb-4295-a16f-e57105e4c724" providerId="AD" clId="Web-{7BDF063E-8303-1891-37D4-BE90D927927E}" dt="2024-01-10T12:29:41.753" v="96" actId="1076"/>
          <ac:spMkLst>
            <pc:docMk/>
            <pc:sldMk cId="1806299725" sldId="278"/>
            <ac:spMk id="5" creationId="{00000000-0000-0000-0000-000000000000}"/>
          </ac:spMkLst>
        </pc:spChg>
      </pc:sldChg>
      <pc:sldChg chg="modSp">
        <pc:chgData name="Trinity Rees" userId="S::t.rees@npt.gov.uk::23ed69b1-c9cb-4295-a16f-e57105e4c724" providerId="AD" clId="Web-{7BDF063E-8303-1891-37D4-BE90D927927E}" dt="2024-01-10T12:29:56.894" v="99" actId="20577"/>
        <pc:sldMkLst>
          <pc:docMk/>
          <pc:sldMk cId="857638333" sldId="279"/>
        </pc:sldMkLst>
        <pc:spChg chg="mod">
          <ac:chgData name="Trinity Rees" userId="S::t.rees@npt.gov.uk::23ed69b1-c9cb-4295-a16f-e57105e4c724" providerId="AD" clId="Web-{7BDF063E-8303-1891-37D4-BE90D927927E}" dt="2024-01-10T12:29:56.894" v="99" actId="20577"/>
          <ac:spMkLst>
            <pc:docMk/>
            <pc:sldMk cId="857638333" sldId="279"/>
            <ac:spMk id="2" creationId="{00000000-0000-0000-0000-000000000000}"/>
          </ac:spMkLst>
        </pc:spChg>
      </pc:sldChg>
      <pc:sldChg chg="modSp">
        <pc:chgData name="Trinity Rees" userId="S::t.rees@npt.gov.uk::23ed69b1-c9cb-4295-a16f-e57105e4c724" providerId="AD" clId="Web-{7BDF063E-8303-1891-37D4-BE90D927927E}" dt="2024-01-10T12:30:18.379" v="105" actId="1076"/>
        <pc:sldMkLst>
          <pc:docMk/>
          <pc:sldMk cId="3841083005" sldId="281"/>
        </pc:sldMkLst>
        <pc:spChg chg="mod">
          <ac:chgData name="Trinity Rees" userId="S::t.rees@npt.gov.uk::23ed69b1-c9cb-4295-a16f-e57105e4c724" providerId="AD" clId="Web-{7BDF063E-8303-1891-37D4-BE90D927927E}" dt="2024-01-10T12:30:18.379" v="105" actId="1076"/>
          <ac:spMkLst>
            <pc:docMk/>
            <pc:sldMk cId="3841083005" sldId="281"/>
            <ac:spMk id="2" creationId="{00000000-0000-0000-0000-000000000000}"/>
          </ac:spMkLst>
        </pc:spChg>
        <pc:spChg chg="mod">
          <ac:chgData name="Trinity Rees" userId="S::t.rees@npt.gov.uk::23ed69b1-c9cb-4295-a16f-e57105e4c724" providerId="AD" clId="Web-{7BDF063E-8303-1891-37D4-BE90D927927E}" dt="2024-01-10T12:30:11.144" v="103" actId="1076"/>
          <ac:spMkLst>
            <pc:docMk/>
            <pc:sldMk cId="3841083005" sldId="281"/>
            <ac:spMk id="5" creationId="{00000000-0000-0000-0000-000000000000}"/>
          </ac:spMkLst>
        </pc:spChg>
      </pc:sldChg>
      <pc:sldChg chg="modSp">
        <pc:chgData name="Trinity Rees" userId="S::t.rees@npt.gov.uk::23ed69b1-c9cb-4295-a16f-e57105e4c724" providerId="AD" clId="Web-{7BDF063E-8303-1891-37D4-BE90D927927E}" dt="2024-01-10T12:31:17.053" v="111" actId="1076"/>
        <pc:sldMkLst>
          <pc:docMk/>
          <pc:sldMk cId="1218120187" sldId="282"/>
        </pc:sldMkLst>
        <pc:spChg chg="mod">
          <ac:chgData name="Trinity Rees" userId="S::t.rees@npt.gov.uk::23ed69b1-c9cb-4295-a16f-e57105e4c724" providerId="AD" clId="Web-{7BDF063E-8303-1891-37D4-BE90D927927E}" dt="2024-01-10T12:31:10.850" v="109" actId="14100"/>
          <ac:spMkLst>
            <pc:docMk/>
            <pc:sldMk cId="1218120187" sldId="282"/>
            <ac:spMk id="2" creationId="{00000000-0000-0000-0000-000000000000}"/>
          </ac:spMkLst>
        </pc:spChg>
        <pc:spChg chg="mod">
          <ac:chgData name="Trinity Rees" userId="S::t.rees@npt.gov.uk::23ed69b1-c9cb-4295-a16f-e57105e4c724" providerId="AD" clId="Web-{7BDF063E-8303-1891-37D4-BE90D927927E}" dt="2024-01-10T12:30:26.833" v="107" actId="1076"/>
          <ac:spMkLst>
            <pc:docMk/>
            <pc:sldMk cId="1218120187" sldId="282"/>
            <ac:spMk id="3" creationId="{00000000-0000-0000-0000-000000000000}"/>
          </ac:spMkLst>
        </pc:spChg>
        <pc:spChg chg="mod">
          <ac:chgData name="Trinity Rees" userId="S::t.rees@npt.gov.uk::23ed69b1-c9cb-4295-a16f-e57105e4c724" providerId="AD" clId="Web-{7BDF063E-8303-1891-37D4-BE90D927927E}" dt="2024-01-10T12:31:17.053" v="111" actId="1076"/>
          <ac:spMkLst>
            <pc:docMk/>
            <pc:sldMk cId="1218120187" sldId="282"/>
            <ac:spMk id="5" creationId="{00000000-0000-0000-0000-000000000000}"/>
          </ac:spMkLst>
        </pc:spChg>
      </pc:sldChg>
      <pc:sldChg chg="modSp">
        <pc:chgData name="Trinity Rees" userId="S::t.rees@npt.gov.uk::23ed69b1-c9cb-4295-a16f-e57105e4c724" providerId="AD" clId="Web-{7BDF063E-8303-1891-37D4-BE90D927927E}" dt="2024-01-10T12:31:37.132" v="117" actId="20577"/>
        <pc:sldMkLst>
          <pc:docMk/>
          <pc:sldMk cId="2591152099" sldId="283"/>
        </pc:sldMkLst>
        <pc:spChg chg="mod">
          <ac:chgData name="Trinity Rees" userId="S::t.rees@npt.gov.uk::23ed69b1-c9cb-4295-a16f-e57105e4c724" providerId="AD" clId="Web-{7BDF063E-8303-1891-37D4-BE90D927927E}" dt="2024-01-10T12:31:27.241" v="114" actId="20577"/>
          <ac:spMkLst>
            <pc:docMk/>
            <pc:sldMk cId="2591152099" sldId="283"/>
            <ac:spMk id="2" creationId="{F7B250AA-08B5-7242-E171-D866BEB79D17}"/>
          </ac:spMkLst>
        </pc:spChg>
        <pc:spChg chg="mod">
          <ac:chgData name="Trinity Rees" userId="S::t.rees@npt.gov.uk::23ed69b1-c9cb-4295-a16f-e57105e4c724" providerId="AD" clId="Web-{7BDF063E-8303-1891-37D4-BE90D927927E}" dt="2024-01-10T12:31:30.429" v="115" actId="20577"/>
          <ac:spMkLst>
            <pc:docMk/>
            <pc:sldMk cId="2591152099" sldId="283"/>
            <ac:spMk id="3" creationId="{9759E1A0-5EFA-6BBE-96E7-11DCCD27F20D}"/>
          </ac:spMkLst>
        </pc:spChg>
        <pc:spChg chg="mod">
          <ac:chgData name="Trinity Rees" userId="S::t.rees@npt.gov.uk::23ed69b1-c9cb-4295-a16f-e57105e4c724" providerId="AD" clId="Web-{7BDF063E-8303-1891-37D4-BE90D927927E}" dt="2024-01-10T12:31:37.132" v="117" actId="20577"/>
          <ac:spMkLst>
            <pc:docMk/>
            <pc:sldMk cId="2591152099" sldId="283"/>
            <ac:spMk id="4" creationId="{A2361CAA-539F-4208-31E3-2147EB43BBEF}"/>
          </ac:spMkLst>
        </pc:spChg>
        <pc:spChg chg="mod">
          <ac:chgData name="Trinity Rees" userId="S::t.rees@npt.gov.uk::23ed69b1-c9cb-4295-a16f-e57105e4c724" providerId="AD" clId="Web-{7BDF063E-8303-1891-37D4-BE90D927927E}" dt="2024-01-10T12:31:33.866" v="116" actId="20577"/>
          <ac:spMkLst>
            <pc:docMk/>
            <pc:sldMk cId="2591152099" sldId="283"/>
            <ac:spMk id="5" creationId="{FEE5A79E-49AC-E169-753F-E1B0CF48B14F}"/>
          </ac:spMkLst>
        </pc:spChg>
      </pc:sldChg>
    </pc:docChg>
  </pc:docChgLst>
</pc:chgInfo>
</file>

<file path=ppt/comments/modernComment_10F_87FEE7EC.xml><?xml version="1.0" encoding="utf-8"?>
<p188:cmLst xmlns:a="http://schemas.openxmlformats.org/drawingml/2006/main" xmlns:r="http://schemas.openxmlformats.org/officeDocument/2006/relationships" xmlns:p188="http://schemas.microsoft.com/office/powerpoint/2018/8/main">
  <p188:cm id="{5EC54B32-F44F-4B18-B05D-5A0BF1E791F3}" authorId="{C44DF3B6-3C9B-CD6F-B215-87F134321F7E}" status="resolved" created="2022-06-13T10:00:44.479" complete="100000">
    <pc:sldMkLst xmlns:pc="http://schemas.microsoft.com/office/powerpoint/2013/main/command">
      <pc:docMk/>
      <pc:sldMk cId="1144401900" sldId="322"/>
    </pc:sldMkLst>
    <p188:txBody>
      <a:bodyPr/>
      <a:lstStyle/>
      <a:p>
        <a:r>
          <a:rPr lang="en-GB"/>
          <a:t>The references in the notes page need to be tailored to the SSP role e.g. is practice guidance for social care managers relevant?</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D349A6-4DFD-4DD6-9547-49638CC7AF8C}" type="datetimeFigureOut">
              <a:rPr lang="en-GB" smtClean="0"/>
              <a:t>10/01/2024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65FD34-4E2E-4DEF-8812-9A84D0F39E91}" type="slidenum">
              <a:rPr lang="en-GB" smtClean="0"/>
              <a:t>‹#›</a:t>
            </a:fld>
            <a:endParaRPr lang="en-GB"/>
          </a:p>
        </p:txBody>
      </p:sp>
    </p:spTree>
    <p:extLst>
      <p:ext uri="{BB962C8B-B14F-4D97-AF65-F5344CB8AC3E}">
        <p14:creationId xmlns:p14="http://schemas.microsoft.com/office/powerpoint/2010/main" val="1820306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socialcare.wales/resources/code-of-professional-practice-for-social-care%20(1" TargetMode="External"/><Relationship Id="rId3" Type="http://schemas.openxmlformats.org/officeDocument/2006/relationships/hyperlink" Target="http://onlinelibrary.wiley.com/" TargetMode="External"/><Relationship Id="rId7" Type="http://schemas.openxmlformats.org/officeDocument/2006/relationships/hyperlink" Target="https://www.nmc.org.uk/about-us/our-role/our-values-and-mission/"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www.wales.nhs.uk/documents/Code_of_Conduct_for_Healthcare_Support_Workers_in_Wales.pdf" TargetMode="External"/><Relationship Id="rId5" Type="http://schemas.openxmlformats.org/officeDocument/2006/relationships/hyperlink" Target="http://www.wales.nhs.uk/governance-emanual/values-and-standards-of-behaviour-framew" TargetMode="External"/><Relationship Id="rId4" Type="http://schemas.openxmlformats.org/officeDocument/2006/relationships/hyperlink" Target="http://global.oup.com/?cc=gb" TargetMode="External"/><Relationship Id="rId9" Type="http://schemas.openxmlformats.org/officeDocument/2006/relationships/hyperlink" Target="https://socialcare.wales/about/how-we-work?record-language-choice=en-cy"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assembly.wales/laid%20documents/sub-ld10420/sub-ld10420-e.pdf"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s://www.safeguarding.wales/adu/a1/a1.p3.html#tooltip"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cy-GB" sz="1200" b="0" i="0" u="none" strike="noStrike" cap="none" baseline="0" dirty="0">
                <a:solidFill>
                  <a:srgbClr val="000000"/>
                </a:solidFill>
                <a:effectLst/>
                <a:uFillTx/>
                <a:latin typeface="Arial"/>
              </a:rPr>
              <a:t>Cyn mynychu, mae'n ofynnol i ddysgwyr gael mynediad at gopi digidol neu gopi caled o'u Cod Ymarfer/Ymddygiad perthnasol gan gynnwys fersiwn 'i Gyflogwyr', rheoliadau RISCA a swydd ddisgrifiad, ac unrhyw ganllawiau ymarfer perthnasol eraill. </a:t>
            </a:r>
          </a:p>
          <a:p>
            <a:r>
              <a:rPr lang="en-GB" baseline="0" dirty="0"/>
              <a:t>.</a:t>
            </a:r>
          </a:p>
          <a:p>
            <a:endParaRPr lang="en-GB" baseline="0" dirty="0"/>
          </a:p>
          <a:p>
            <a:r>
              <a:rPr lang="en-GB" b="1" u="sng" baseline="0"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Prior to attending,</a:t>
            </a:r>
            <a:r>
              <a:rPr lang="en-GB" baseline="0" dirty="0"/>
              <a:t> learners are required to have access to a digital or hard copy of their relevant Code of Practice/Conduct including ‘for Employers’ version, RISCA regulations and job description, and any other relevant practice guidance. </a:t>
            </a:r>
          </a:p>
          <a:p>
            <a:endParaRPr lang="en-GB" b="1" u="sng"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a:t>
            </a:fld>
            <a:endParaRPr lang="en-US" dirty="0"/>
          </a:p>
        </p:txBody>
      </p:sp>
    </p:spTree>
    <p:extLst>
      <p:ext uri="{BB962C8B-B14F-4D97-AF65-F5344CB8AC3E}">
        <p14:creationId xmlns:p14="http://schemas.microsoft.com/office/powerpoint/2010/main" val="2208112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Sleid yn ymwneud ag AC 1.2: Y cysyniad o ddinasyddiaeth a sut mae hyn yn hybu cyfranogiad a chynhwysiant pob aelod o gymdeithas</a:t>
            </a:r>
          </a:p>
          <a:p>
            <a:pPr marL="0" marR="0" lvl="0" indent="0" algn="l" defTabSz="912813" rtl="0" eaLnBrk="1" fontAlgn="base" latinLnBrk="0" hangingPunct="1">
              <a:lnSpc>
                <a:spcPct val="100000"/>
              </a:lnSpc>
              <a:spcBef>
                <a:spcPct val="30000"/>
              </a:spcBef>
              <a:spcAft>
                <a:spcPct val="0"/>
              </a:spcAft>
              <a:buClrTx/>
              <a:buSzTx/>
              <a:buFontTx/>
              <a:buNone/>
              <a:defRPr/>
            </a:pPr>
            <a:endParaRPr lang="en-GB" b="1"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none" strike="noStrike" cap="none" baseline="0" dirty="0">
                <a:solidFill>
                  <a:srgbClr val="000000"/>
                </a:solidFill>
                <a:effectLst/>
                <a:uFillTx/>
                <a:latin typeface="Arial"/>
              </a:rPr>
              <a:t>Gwybodaeth a gymerwyd gan HCLW – Paratoi ar gyfer Cymhwyster Arwain a Rheoli uned 410 t2</a:t>
            </a:r>
          </a:p>
          <a:p>
            <a:pPr marL="0" marR="0" lvl="0" indent="0" algn="l" defTabSz="912813" rtl="0" eaLnBrk="1" fontAlgn="base" latinLnBrk="0" hangingPunct="1">
              <a:lnSpc>
                <a:spcPct val="100000"/>
              </a:lnSpc>
              <a:spcBef>
                <a:spcPct val="30000"/>
              </a:spcBef>
              <a:spcAft>
                <a:spcPct val="0"/>
              </a:spcAft>
              <a:buClrTx/>
              <a:buSzTx/>
              <a:buFontTx/>
              <a:buNone/>
              <a:defRPr/>
            </a:pPr>
            <a:endParaRPr lang="en-GB" b="1" dirty="0"/>
          </a:p>
          <a:p>
            <a:pPr algn="l">
              <a:buFont typeface="Arial" panose="020B0604020202020204" pitchFamily="34" charset="0"/>
              <a:buNone/>
            </a:pPr>
            <a:r>
              <a:rPr lang="cy-GB" sz="1800" b="1" i="0" u="none" strike="noStrike" cap="none" baseline="0" dirty="0">
                <a:solidFill>
                  <a:srgbClr val="000000"/>
                </a:solidFill>
                <a:effectLst/>
                <a:uFillTx/>
                <a:latin typeface="Arial"/>
              </a:rPr>
              <a:t>Dinesydd: </a:t>
            </a:r>
            <a:r>
              <a:rPr lang="cy-GB" sz="1200" b="0" i="0" u="none" strike="noStrike" cap="none" baseline="0" dirty="0">
                <a:solidFill>
                  <a:srgbClr val="000000"/>
                </a:solidFill>
                <a:effectLst/>
                <a:uFillTx/>
                <a:latin typeface="Arial"/>
              </a:rPr>
              <a:t>Preswylydd neu drigolyn</a:t>
            </a:r>
          </a:p>
          <a:p>
            <a:pPr algn="l">
              <a:buFont typeface="Arial" panose="020B0604020202020204" pitchFamily="34" charset="0"/>
              <a:buChar char="•"/>
            </a:pPr>
            <a:r>
              <a:rPr lang="cy-GB" sz="1200" b="0" i="0" u="none" strike="noStrike" cap="none" baseline="0" dirty="0">
                <a:solidFill>
                  <a:srgbClr val="000000"/>
                </a:solidFill>
                <a:effectLst/>
                <a:uFillTx/>
                <a:latin typeface="Arial"/>
              </a:rPr>
              <a:t> Cyd-destun penodol, e.e. canllawiau’r Swyddfa Gartref “Mae dinasyddiaeth Brydeinig yn rhoi’r cyfle i chi gyfranogi’n llawnach ym mywyd eich cymuned leol”  </a:t>
            </a:r>
          </a:p>
          <a:p>
            <a:pPr algn="l"/>
            <a:r>
              <a:rPr lang="cy-GB" sz="1200" b="0" i="0" u="none" strike="noStrike" cap="none" baseline="0" dirty="0">
                <a:solidFill>
                  <a:srgbClr val="000000"/>
                </a:solidFill>
                <a:effectLst/>
                <a:uFillTx/>
                <a:latin typeface="Arial"/>
              </a:rPr>
              <a:t>  (Swyddfa Gartref, 2018, t. 3)</a:t>
            </a:r>
          </a:p>
          <a:p>
            <a:pPr algn="l">
              <a:buFont typeface="Arial" panose="020B0604020202020204" pitchFamily="34" charset="0"/>
              <a:buChar char="•"/>
            </a:pPr>
            <a:r>
              <a:rPr lang="cy-GB" sz="1200" b="0" i="0" u="none" strike="noStrike" cap="none" baseline="0" dirty="0">
                <a:solidFill>
                  <a:srgbClr val="000000"/>
                </a:solidFill>
                <a:effectLst/>
                <a:uFillTx/>
                <a:latin typeface="Arial"/>
              </a:rPr>
              <a:t> Mae bod yn ddinesydd y DU yn rhoi’r gallu i chi bleidleisio, ymdeimlad o hunaniaeth, y gallu i weithio a darparu gwasanaethau – a chael mynediad at wasanaethau</a:t>
            </a:r>
          </a:p>
          <a:p>
            <a:pPr algn="l">
              <a:buFont typeface="Arial" panose="020B0604020202020204" pitchFamily="34" charset="0"/>
              <a:buChar char="•"/>
            </a:pPr>
            <a:endParaRPr lang="en-GB" sz="1200" dirty="0"/>
          </a:p>
          <a:p>
            <a:pPr algn="l">
              <a:spcBef>
                <a:spcPct val="0"/>
              </a:spcBef>
              <a:buFont typeface="Arial" panose="020B0604020202020204" pitchFamily="34" charset="0"/>
              <a:buChar char="•"/>
            </a:pPr>
            <a:r>
              <a:rPr lang="cy-GB" sz="1800" b="1" i="0" u="none" strike="noStrike" cap="none" baseline="0" dirty="0">
                <a:solidFill>
                  <a:srgbClr val="000000"/>
                </a:solidFill>
                <a:effectLst/>
                <a:uFillTx/>
                <a:latin typeface="Arial"/>
              </a:rPr>
              <a:t>Dinasyddiaeth: </a:t>
            </a:r>
            <a:r>
              <a:rPr lang="cy-GB" sz="1200" b="0" i="0" u="none" strike="noStrike" cap="none" baseline="0" dirty="0">
                <a:solidFill>
                  <a:srgbClr val="000000"/>
                </a:solidFill>
                <a:effectLst/>
                <a:uFillTx/>
                <a:latin typeface="Arial"/>
              </a:rPr>
              <a:t> Mae yna ofynion preswylio.</a:t>
            </a:r>
          </a:p>
          <a:p>
            <a:pPr algn="l">
              <a:spcBef>
                <a:spcPct val="0"/>
              </a:spcBef>
              <a:buFont typeface="Arial" panose="020B0604020202020204" pitchFamily="34" charset="0"/>
              <a:buChar char="•"/>
            </a:pPr>
            <a:r>
              <a:rPr lang="cy-GB" sz="1200" b="0" i="0" u="none" strike="noStrike" cap="none" baseline="0" dirty="0">
                <a:solidFill>
                  <a:srgbClr val="000000"/>
                </a:solidFill>
                <a:effectLst/>
                <a:uFillTx/>
                <a:latin typeface="Arial"/>
              </a:rPr>
              <a:t> Disgwylir i chi fod â chymeriad da (hy dim euogfarnau troseddol, achosion sifil, </a:t>
            </a:r>
            <a:r>
              <a:rPr lang="cy-GB" sz="1200" b="0" i="0" u="none" strike="noStrike" cap="none" baseline="0" dirty="0" err="1">
                <a:solidFill>
                  <a:srgbClr val="000000"/>
                </a:solidFill>
                <a:effectLst/>
                <a:uFillTx/>
                <a:latin typeface="Arial"/>
              </a:rPr>
              <a:t>rhybuddiadau</a:t>
            </a:r>
            <a:r>
              <a:rPr lang="cy-GB" sz="1200" b="0" i="0" u="none" strike="noStrike" cap="none" baseline="0" dirty="0">
                <a:solidFill>
                  <a:srgbClr val="000000"/>
                </a:solidFill>
                <a:effectLst/>
                <a:uFillTx/>
                <a:latin typeface="Arial"/>
              </a:rPr>
              <a:t>, rhybuddion neu geryddon).</a:t>
            </a:r>
          </a:p>
          <a:p>
            <a:pPr algn="l">
              <a:spcBef>
                <a:spcPct val="0"/>
              </a:spcBef>
              <a:buFont typeface="Arial" panose="020B0604020202020204" pitchFamily="34" charset="0"/>
              <a:buChar char="•"/>
            </a:pPr>
            <a:r>
              <a:rPr lang="cy-GB" sz="1200" b="0" i="0" u="none" strike="noStrike" cap="none" baseline="0" dirty="0">
                <a:solidFill>
                  <a:srgbClr val="000000"/>
                </a:solidFill>
                <a:effectLst/>
                <a:uFillTx/>
                <a:latin typeface="Arial"/>
              </a:rPr>
              <a:t> Dyma'r sail i chi gael byw yn y DU.</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u="none"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 1.2: </a:t>
            </a:r>
            <a:r>
              <a:rPr lang="en-US" dirty="0"/>
              <a:t>The concept of citizenship and how this promotes participation and inclusion of all members of society</a:t>
            </a:r>
            <a:endParaRPr lang="en-GB" b="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1" dirty="0"/>
              <a:t>Information</a:t>
            </a:r>
            <a:r>
              <a:rPr lang="en-GB" b="1" baseline="0" dirty="0"/>
              <a:t> taken from HCLW – Preparing for Leadership and Management Qualification unit 410 pp2</a:t>
            </a:r>
            <a:endParaRPr lang="en-GB" b="1"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dirty="0"/>
          </a:p>
          <a:p>
            <a:pPr algn="l">
              <a:buFont typeface="Arial" pitchFamily="34" charset="0"/>
              <a:buNone/>
            </a:pPr>
            <a:r>
              <a:rPr lang="en-GB" b="1" dirty="0"/>
              <a:t>Citizen:</a:t>
            </a:r>
            <a:r>
              <a:rPr lang="en-GB" b="1" baseline="0" dirty="0"/>
              <a:t> </a:t>
            </a:r>
            <a:r>
              <a:rPr lang="en-GB" sz="1200" dirty="0">
                <a:solidFill>
                  <a:schemeClr val="tx1"/>
                </a:solidFill>
              </a:rPr>
              <a:t>Inhabitant or resident</a:t>
            </a:r>
          </a:p>
          <a:p>
            <a:pPr algn="l">
              <a:buFont typeface="Arial" pitchFamily="34" charset="0"/>
              <a:buChar char="•"/>
            </a:pPr>
            <a:r>
              <a:rPr lang="en-GB" sz="1200" dirty="0">
                <a:solidFill>
                  <a:schemeClr val="tx1"/>
                </a:solidFill>
              </a:rPr>
              <a:t> Context specific, e.g. Home Office  guidance “British citizenship gives you the opportunity to participate more fully in the life of your local community”  </a:t>
            </a:r>
          </a:p>
          <a:p>
            <a:pPr algn="l"/>
            <a:r>
              <a:rPr lang="en-GB" sz="1200" dirty="0">
                <a:solidFill>
                  <a:schemeClr val="tx1"/>
                </a:solidFill>
              </a:rPr>
              <a:t>  (Home Office, 2018, p. 3)</a:t>
            </a:r>
          </a:p>
          <a:p>
            <a:pPr algn="l">
              <a:buFont typeface="Arial" pitchFamily="34" charset="0"/>
              <a:buChar char="•"/>
            </a:pPr>
            <a:r>
              <a:rPr lang="en-GB" sz="1200" dirty="0">
                <a:solidFill>
                  <a:schemeClr val="tx1"/>
                </a:solidFill>
              </a:rPr>
              <a:t> Being a citizen of the UK gives you an ability to vote, a sense of identity, an ability to work and deliver services – and to access services</a:t>
            </a:r>
          </a:p>
          <a:p>
            <a:pPr algn="l">
              <a:buFont typeface="Arial" pitchFamily="34" charset="0"/>
              <a:buChar char="•"/>
            </a:pPr>
            <a:endParaRPr lang="en-GB" sz="1200" dirty="0"/>
          </a:p>
          <a:p>
            <a:pPr algn="l">
              <a:spcBef>
                <a:spcPts val="0"/>
              </a:spcBef>
              <a:buFont typeface="Arial" pitchFamily="34" charset="0"/>
              <a:buChar char="•"/>
            </a:pPr>
            <a:r>
              <a:rPr lang="en-GB" b="1" dirty="0"/>
              <a:t>Citizenship: </a:t>
            </a:r>
            <a:r>
              <a:rPr lang="en-GB" sz="1200" dirty="0">
                <a:solidFill>
                  <a:schemeClr val="tx1"/>
                </a:solidFill>
              </a:rPr>
              <a:t> There are residence requirements.</a:t>
            </a:r>
          </a:p>
          <a:p>
            <a:pPr algn="l">
              <a:spcBef>
                <a:spcPts val="0"/>
              </a:spcBef>
              <a:buFont typeface="Arial" pitchFamily="34" charset="0"/>
              <a:buChar char="•"/>
            </a:pPr>
            <a:r>
              <a:rPr lang="en-GB" sz="1200" dirty="0">
                <a:solidFill>
                  <a:schemeClr val="tx1"/>
                </a:solidFill>
              </a:rPr>
              <a:t> You are expected to have good character (i.e. no criminal convictions, civil proceedings, cautions, warnings or reprimands).</a:t>
            </a:r>
          </a:p>
          <a:p>
            <a:pPr algn="l">
              <a:spcBef>
                <a:spcPts val="0"/>
              </a:spcBef>
              <a:buFont typeface="Arial" pitchFamily="34" charset="0"/>
              <a:buChar char="•"/>
            </a:pPr>
            <a:r>
              <a:rPr lang="en-GB" sz="1200" dirty="0">
                <a:solidFill>
                  <a:schemeClr val="tx1"/>
                </a:solidFill>
              </a:rPr>
              <a:t> This is the basis of you living in the UK.</a:t>
            </a:r>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u="none"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13</a:t>
            </a:fld>
            <a:endParaRPr lang="en-US" dirty="0"/>
          </a:p>
        </p:txBody>
      </p:sp>
    </p:spTree>
    <p:extLst>
      <p:ext uri="{BB962C8B-B14F-4D97-AF65-F5344CB8AC3E}">
        <p14:creationId xmlns:p14="http://schemas.microsoft.com/office/powerpoint/2010/main" val="3082531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8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8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Sleid yn ymwneud ag AC 1.2: Y cysyniad o ddinasyddiaeth a sut mae hyn yn hybu cyfranogiad a chynhwysiant pob aelod o gymdeithas</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Gellir gweld dinasyddiaeth yn esblygu o hanes o ideolegau gwleidyddol gwahanol (meddyliau a chredoau) a dadleuon am y rôl y dylai'r llywodraeth ei chwarae ym mywydau pobl - mae hyn yn parhau. </a:t>
            </a:r>
          </a:p>
          <a:p>
            <a:endParaRPr lang="en-GB" dirty="0"/>
          </a:p>
          <a:p>
            <a:r>
              <a:rPr lang="cy-GB" sz="1800" b="0" i="0" u="none" strike="noStrike" cap="none" baseline="0" dirty="0">
                <a:solidFill>
                  <a:srgbClr val="000000"/>
                </a:solidFill>
                <a:effectLst/>
                <a:uFillTx/>
                <a:latin typeface="Arial"/>
              </a:rPr>
              <a:t>Dilynwch y fideo gyda thrafodaeth ar ideolegau gwleidyddol:</a:t>
            </a:r>
          </a:p>
          <a:p>
            <a:pPr algn="l">
              <a:buFont typeface="Arial" panose="020B0604020202020204" pitchFamily="34" charset="0"/>
              <a:buChar char="•"/>
            </a:pPr>
            <a:r>
              <a:rPr lang="cy-GB" sz="1800" b="0" i="0" u="none" strike="noStrike" cap="none" baseline="0" dirty="0">
                <a:solidFill>
                  <a:srgbClr val="000000"/>
                </a:solidFill>
                <a:effectLst/>
                <a:uFillTx/>
                <a:latin typeface="Arial"/>
              </a:rPr>
              <a:t>Unigoliaeth: </a:t>
            </a:r>
          </a:p>
          <a:p>
            <a:pPr lvl="1" algn="l">
              <a:buFont typeface="Arial" panose="020B0604020202020204" pitchFamily="34" charset="0"/>
              <a:buChar char="•"/>
            </a:pPr>
            <a:r>
              <a:rPr lang="cy-GB" sz="1800" b="0" i="0" u="none" strike="noStrike" cap="none" baseline="0" dirty="0">
                <a:solidFill>
                  <a:srgbClr val="000000"/>
                </a:solidFill>
                <a:effectLst/>
                <a:uFillTx/>
                <a:latin typeface="Arial"/>
              </a:rPr>
              <a:t>Dylem ei gadael i unigolion wneud y gorau o'r system gyfalafol - mae'r rhai sy'n llwyddo yn talu treth gorfforaeth a phersonol sydd o fudd i'r gymdeithas gyfan a felly beth yw'r broblem?</a:t>
            </a:r>
          </a:p>
          <a:p>
            <a:pPr lvl="1" algn="l">
              <a:buFont typeface="Arial" panose="020B0604020202020204" pitchFamily="34" charset="0"/>
              <a:buChar char="•"/>
            </a:pPr>
            <a:r>
              <a:rPr lang="cy-GB" sz="1800" b="0" i="0" u="none" strike="noStrike" cap="none" baseline="0" dirty="0">
                <a:solidFill>
                  <a:srgbClr val="000000"/>
                </a:solidFill>
                <a:effectLst/>
                <a:uFillTx/>
                <a:latin typeface="Arial"/>
              </a:rPr>
              <a:t>Mae rheoleiddio cyflogau a darpariaeth les yn arwain at orddibyniaeth ar y Wladwriaeth (llywodraeth).</a:t>
            </a:r>
          </a:p>
          <a:p>
            <a:pPr lvl="1" algn="l">
              <a:buFont typeface="Arial" panose="020B0604020202020204" pitchFamily="34" charset="0"/>
              <a:buChar char="•"/>
            </a:pPr>
            <a:r>
              <a:rPr lang="cy-GB" sz="1800" b="0" i="0" u="none" strike="noStrike" cap="none" baseline="0" dirty="0">
                <a:solidFill>
                  <a:srgbClr val="000000"/>
                </a:solidFill>
                <a:effectLst/>
                <a:uFillTx/>
                <a:latin typeface="Arial"/>
              </a:rPr>
              <a:t> Enghraifft o'r ideoleg wleidyddol hon yw llywodraeth Geidwadol y 'Dde Newydd' 1979-1997.</a:t>
            </a:r>
          </a:p>
          <a:p>
            <a:pPr marL="0"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Char char="•"/>
              <a:defRPr/>
            </a:pPr>
            <a:r>
              <a:rPr lang="cy-GB" sz="1800" b="0" i="0" u="none" strike="noStrike" cap="none" baseline="0" dirty="0">
                <a:solidFill>
                  <a:srgbClr val="000000"/>
                </a:solidFill>
                <a:effectLst/>
                <a:uFillTx/>
                <a:latin typeface="Arial"/>
              </a:rPr>
              <a:t>Mae beirniadaethau yn cynnwys:</a:t>
            </a:r>
          </a:p>
          <a:p>
            <a:pPr marL="455613" marR="0" lvl="1" indent="0" algn="l" defTabSz="912813" rtl="0" eaLnBrk="1" fontAlgn="base" latinLnBrk="0" hangingPunct="1">
              <a:lnSpc>
                <a:spcPct val="100000"/>
              </a:lnSpc>
              <a:spcBef>
                <a:spcPct val="30000"/>
              </a:spcBef>
              <a:spcAft>
                <a:spcPct val="0"/>
              </a:spcAft>
              <a:buClrTx/>
              <a:buSzTx/>
              <a:buFont typeface="Arial" panose="020B0604020202020204" pitchFamily="34" charset="0"/>
              <a:buChar char="•"/>
              <a:defRPr/>
            </a:pPr>
            <a:r>
              <a:rPr lang="cy-GB" sz="4800" b="0" i="0" u="none" strike="noStrike" cap="none" baseline="0" dirty="0">
                <a:solidFill>
                  <a:srgbClr val="000000"/>
                </a:solidFill>
                <a:effectLst/>
                <a:uFillTx/>
                <a:latin typeface="Arial"/>
              </a:rPr>
              <a:t>Nid yw pawb yn dechrau o sefyllfa gyfartal – meddyliwch am anfantais a gwahaniaethu.</a:t>
            </a:r>
          </a:p>
          <a:p>
            <a:pPr lvl="1" algn="l">
              <a:buFont typeface="Arial" panose="020B0604020202020204" pitchFamily="34" charset="0"/>
              <a:buChar char="•"/>
            </a:pPr>
            <a:r>
              <a:rPr lang="cy-GB" sz="4800" b="0" i="0" u="none" strike="noStrike" cap="none" baseline="0" dirty="0">
                <a:solidFill>
                  <a:srgbClr val="000000"/>
                </a:solidFill>
                <a:effectLst/>
                <a:uFillTx/>
                <a:latin typeface="Arial"/>
              </a:rPr>
              <a:t> </a:t>
            </a:r>
            <a:r>
              <a:rPr lang="cy-GB" sz="5100" b="0" i="0" u="none" strike="noStrike" cap="none" baseline="0" dirty="0">
                <a:solidFill>
                  <a:srgbClr val="000000"/>
                </a:solidFill>
                <a:effectLst/>
                <a:uFillTx/>
                <a:latin typeface="Arial"/>
              </a:rPr>
              <a:t>Nid yw grymoedd y farchnad yn gwarantu canlyniadau cadarnhaol – meddyliwch am argyfwng bancio’r byd yn y gorffennol.</a:t>
            </a:r>
          </a:p>
          <a:p>
            <a:pPr lvl="1" algn="l">
              <a:buFont typeface="Arial" panose="020B0604020202020204" pitchFamily="34" charset="0"/>
              <a:buChar char="•"/>
            </a:pPr>
            <a:r>
              <a:rPr lang="cy-GB" sz="5100" b="0" i="0" u="none" strike="noStrike" cap="none" baseline="0" dirty="0">
                <a:solidFill>
                  <a:srgbClr val="000000"/>
                </a:solidFill>
                <a:effectLst/>
                <a:uFillTx/>
                <a:latin typeface="Arial"/>
              </a:rPr>
              <a:t>Gall cyfalafiaeth gefnogi </a:t>
            </a:r>
            <a:r>
              <a:rPr lang="cy-GB" sz="5100" b="0" i="0" u="none" strike="noStrike" cap="none" baseline="0" dirty="0" err="1">
                <a:solidFill>
                  <a:srgbClr val="000000"/>
                </a:solidFill>
                <a:effectLst/>
                <a:uFillTx/>
                <a:latin typeface="Arial"/>
              </a:rPr>
              <a:t>camfanteisio</a:t>
            </a:r>
            <a:r>
              <a:rPr lang="cy-GB" sz="5100" b="0" i="0" u="none" strike="noStrike" cap="none" baseline="0" dirty="0">
                <a:solidFill>
                  <a:srgbClr val="000000"/>
                </a:solidFill>
                <a:effectLst/>
                <a:uFillTx/>
                <a:latin typeface="Arial"/>
              </a:rPr>
              <a:t> a dyna pam y gall y llywodraeth ymyrryd, e.e. deddfwriaeth ar iechyd a diogelwch yn y gweithle a’r isafswm cyflog i amddiffyn rhag </a:t>
            </a:r>
            <a:r>
              <a:rPr lang="cy-GB" sz="5100" b="0" i="0" u="none" strike="noStrike" cap="none" baseline="0" dirty="0" err="1">
                <a:solidFill>
                  <a:srgbClr val="000000"/>
                </a:solidFill>
                <a:effectLst/>
                <a:uFillTx/>
                <a:latin typeface="Arial"/>
              </a:rPr>
              <a:t>camfanteisio</a:t>
            </a:r>
            <a:endParaRPr lang="cy-GB" sz="5100" b="0" i="0" u="none" strike="noStrike" cap="none" baseline="0" dirty="0">
              <a:solidFill>
                <a:srgbClr val="000000"/>
              </a:solidFill>
              <a:effectLst/>
              <a:uFillTx/>
              <a:latin typeface="Arial"/>
            </a:endParaRPr>
          </a:p>
          <a:p>
            <a:pPr lvl="1" algn="l">
              <a:buFont typeface="Arial" panose="020B0604020202020204" pitchFamily="34" charset="0"/>
              <a:buNone/>
            </a:pPr>
            <a:endParaRPr lang="en-GB" sz="5100" dirty="0">
              <a:solidFill>
                <a:schemeClr val="tx1"/>
              </a:solidFill>
            </a:endParaRPr>
          </a:p>
          <a:p>
            <a:pPr algn="l">
              <a:buFont typeface="Arial" panose="020B0604020202020204" pitchFamily="34" charset="0"/>
              <a:buChar char="•"/>
            </a:pPr>
            <a:r>
              <a:rPr lang="cy-GB" sz="5100" b="0" i="0" u="none" strike="noStrike" cap="none" baseline="0" dirty="0">
                <a:solidFill>
                  <a:srgbClr val="000000"/>
                </a:solidFill>
                <a:effectLst/>
                <a:uFillTx/>
                <a:latin typeface="Arial"/>
              </a:rPr>
              <a:t>Cyfunoliaeth: </a:t>
            </a:r>
          </a:p>
          <a:p>
            <a:pPr lvl="1" algn="l">
              <a:buFont typeface="Arial" panose="020B0604020202020204" pitchFamily="34" charset="0"/>
              <a:buChar char="•"/>
            </a:pPr>
            <a:r>
              <a:rPr lang="cy-GB" sz="1800" b="0" i="0" u="none" strike="noStrike" cap="none" baseline="0" dirty="0">
                <a:solidFill>
                  <a:srgbClr val="000000"/>
                </a:solidFill>
                <a:effectLst/>
                <a:uFillTx/>
                <a:latin typeface="Arial"/>
              </a:rPr>
              <a:t>Mae hyn yn cefnogi gwerthoedd brawdoliaeth (diben cyffredin), rhyddid a chydraddoldeb y credir eu bod yn cefnogi potensial cynhyrchiol llawn cymdeithas.</a:t>
            </a:r>
          </a:p>
          <a:p>
            <a:pPr lvl="1" algn="l">
              <a:buFont typeface="Arial" panose="020B0604020202020204" pitchFamily="34" charset="0"/>
              <a:buChar char="•"/>
            </a:pPr>
            <a:r>
              <a:rPr lang="cy-GB" sz="1800" b="0" i="0" u="none" strike="noStrike" cap="none" baseline="0" dirty="0">
                <a:solidFill>
                  <a:srgbClr val="000000"/>
                </a:solidFill>
                <a:effectLst/>
                <a:uFillTx/>
                <a:latin typeface="Arial"/>
              </a:rPr>
              <a:t>Mae buddion cyffredinol yn un ffordd o fynd i’r afael ag anghydraddoldebau a barheir gan y farchnad (cyfalafiaeth).</a:t>
            </a:r>
          </a:p>
          <a:p>
            <a:pPr lvl="1" algn="l">
              <a:buFont typeface="Arial" panose="020B0604020202020204" pitchFamily="34" charset="0"/>
              <a:buChar char="•"/>
            </a:pPr>
            <a:r>
              <a:rPr lang="cy-GB" sz="1800" b="0" i="0" u="none" strike="noStrike" cap="none" baseline="0" dirty="0">
                <a:solidFill>
                  <a:srgbClr val="000000"/>
                </a:solidFill>
                <a:effectLst/>
                <a:uFillTx/>
                <a:latin typeface="Arial"/>
              </a:rPr>
              <a:t>Enghraifft o'r ideoleg wleidyddol hon yw'r blaid Lafur a'r blaid </a:t>
            </a:r>
            <a:r>
              <a:rPr lang="cy-GB" sz="1800" b="0" i="0" u="none" strike="noStrike" cap="none" baseline="0" dirty="0" err="1">
                <a:solidFill>
                  <a:srgbClr val="000000"/>
                </a:solidFill>
                <a:effectLst/>
                <a:uFillTx/>
                <a:latin typeface="Arial"/>
              </a:rPr>
              <a:t>Ryddfrydol</a:t>
            </a:r>
            <a:r>
              <a:rPr lang="cy-GB" sz="1800" b="0" i="0" u="none" strike="noStrike" cap="none" baseline="0" dirty="0">
                <a:solidFill>
                  <a:srgbClr val="000000"/>
                </a:solidFill>
                <a:effectLst/>
                <a:uFillTx/>
                <a:latin typeface="Arial"/>
              </a:rPr>
              <a:t>.</a:t>
            </a:r>
          </a:p>
          <a:p>
            <a:pPr algn="l">
              <a:lnSpc>
                <a:spcPct val="120000"/>
              </a:lnSpc>
              <a:spcBef>
                <a:spcPct val="0"/>
              </a:spcBef>
              <a:buFont typeface="Arial" panose="020B0604020202020204" pitchFamily="34" charset="0"/>
              <a:buChar char="•"/>
            </a:pPr>
            <a:r>
              <a:rPr lang="cy-GB" sz="1800" b="0" i="0" u="none" strike="noStrike" cap="none" baseline="0" dirty="0">
                <a:solidFill>
                  <a:srgbClr val="000000"/>
                </a:solidFill>
                <a:effectLst/>
                <a:uFillTx/>
                <a:latin typeface="Arial"/>
              </a:rPr>
              <a:t>Mae beirniadaethau yn cynnwys: </a:t>
            </a:r>
          </a:p>
          <a:p>
            <a:pPr algn="l">
              <a:lnSpc>
                <a:spcPct val="120000"/>
              </a:lnSpc>
              <a:spcBef>
                <a:spcPct val="0"/>
              </a:spcBef>
              <a:buFont typeface="Arial" panose="020B0604020202020204" pitchFamily="34" charset="0"/>
              <a:buChar char="•"/>
            </a:pPr>
            <a:r>
              <a:rPr lang="cy-GB" sz="2600" b="0" i="0" u="none" strike="noStrike" cap="none" baseline="0" dirty="0">
                <a:solidFill>
                  <a:srgbClr val="000000"/>
                </a:solidFill>
                <a:effectLst/>
                <a:uFillTx/>
                <a:latin typeface="Arial"/>
              </a:rPr>
              <a:t>Gall hyn arwain at unigolion yn ecsbloetio darpariaeth y Wladwriaeth – mae’n creu sefyllfa lle gall rhai pobl nad ydynt am weithio (yn hytrach na’r rhai na allant weithio) ymgymryd â'r safbwynt hwn oherwydd cymorth gan y Wladwriaeth (a ariennir gan arian trethdalwyr).</a:t>
            </a:r>
          </a:p>
          <a:p>
            <a:pPr algn="l">
              <a:lnSpc>
                <a:spcPct val="110000"/>
              </a:lnSpc>
              <a:spcBef>
                <a:spcPct val="0"/>
              </a:spcBef>
              <a:buFont typeface="Arial" panose="020B0604020202020204" pitchFamily="34" charset="0"/>
              <a:buChar char="•"/>
            </a:pPr>
            <a:r>
              <a:rPr lang="cy-GB" sz="3100" b="0" i="0" u="none" strike="noStrike" cap="none" baseline="0" dirty="0">
                <a:solidFill>
                  <a:srgbClr val="000000"/>
                </a:solidFill>
                <a:effectLst/>
                <a:uFillTx/>
                <a:latin typeface="Arial"/>
              </a:rPr>
              <a:t> </a:t>
            </a:r>
            <a:r>
              <a:rPr lang="cy-GB" sz="2600" b="0" i="0" u="none" strike="noStrike" cap="none" baseline="0" dirty="0">
                <a:solidFill>
                  <a:srgbClr val="000000"/>
                </a:solidFill>
                <a:effectLst/>
                <a:uFillTx/>
                <a:latin typeface="Arial"/>
              </a:rPr>
              <a:t>Nid yw cyfunoliaeth yn parchu nac yn hyrwyddo ymreolaeth (annibyniaeth) unigolion i bennu eu llwybr unigol.</a:t>
            </a:r>
          </a:p>
          <a:p>
            <a:pPr algn="l">
              <a:lnSpc>
                <a:spcPct val="110000"/>
              </a:lnSpc>
              <a:spcBef>
                <a:spcPct val="0"/>
              </a:spcBef>
              <a:buFont typeface="Arial" panose="020B0604020202020204" pitchFamily="34" charset="0"/>
              <a:buChar char="•"/>
            </a:pPr>
            <a:endParaRPr lang="cy-GB" sz="2600" b="0" i="0" u="none" strike="noStrike" cap="none" baseline="0" dirty="0">
              <a:solidFill>
                <a:srgbClr val="000000"/>
              </a:solidFill>
              <a:effectLst/>
              <a:uFillTx/>
              <a:latin typeface="Arial"/>
            </a:endParaRPr>
          </a:p>
          <a:p>
            <a:pPr algn="l">
              <a:lnSpc>
                <a:spcPct val="110000"/>
              </a:lnSpc>
              <a:spcBef>
                <a:spcPct val="0"/>
              </a:spcBef>
              <a:buFont typeface="Arial" panose="020B0604020202020204" pitchFamily="34" charset="0"/>
              <a:buNone/>
            </a:pPr>
            <a:r>
              <a:rPr lang="cy-GB" sz="2600" b="1" i="0" u="sng" strike="noStrike" cap="none" baseline="0" dirty="0">
                <a:solidFill>
                  <a:srgbClr val="000000"/>
                </a:solidFill>
                <a:effectLst/>
                <a:uFillTx/>
                <a:latin typeface="Arial"/>
              </a:rPr>
              <a:t>English</a:t>
            </a:r>
          </a:p>
          <a:p>
            <a:pPr algn="l">
              <a:lnSpc>
                <a:spcPct val="110000"/>
              </a:lnSpc>
              <a:spcBef>
                <a:spcPct val="0"/>
              </a:spcBef>
              <a:buFont typeface="Arial" panose="020B0604020202020204" pitchFamily="34" charset="0"/>
              <a:buNone/>
            </a:pPr>
            <a:endParaRPr lang="cy-GB" sz="26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 1.2: </a:t>
            </a:r>
            <a:r>
              <a:rPr lang="en-US" dirty="0"/>
              <a:t>The concept of citizenship and how this promotes participation and inclusion of all members of society</a:t>
            </a:r>
            <a:endParaRPr lang="en-GB" b="0"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rPr>
              <a:t>Citizenship can be seen to evolve from a history of different political ideologies (thoughts and beliefs) and debates about the role that the government should play in people’s lives – this is ongoing. </a:t>
            </a:r>
          </a:p>
          <a:p>
            <a:endParaRPr lang="en-GB" dirty="0"/>
          </a:p>
          <a:p>
            <a:r>
              <a:rPr lang="en-GB" dirty="0"/>
              <a:t>Follow</a:t>
            </a:r>
            <a:r>
              <a:rPr lang="en-GB" baseline="0" dirty="0"/>
              <a:t> the video with discussion of political ideologies:</a:t>
            </a:r>
          </a:p>
          <a:p>
            <a:pPr algn="l">
              <a:buFont typeface="Arial" pitchFamily="34" charset="0"/>
              <a:buChar char="•"/>
            </a:pPr>
            <a:r>
              <a:rPr lang="en-GB" baseline="0" dirty="0"/>
              <a:t>Individualism: </a:t>
            </a:r>
          </a:p>
          <a:p>
            <a:pPr lvl="1" algn="l">
              <a:buFont typeface="Arial" pitchFamily="34" charset="0"/>
              <a:buChar char="•"/>
            </a:pPr>
            <a:r>
              <a:rPr lang="en-GB" dirty="0">
                <a:solidFill>
                  <a:schemeClr val="tx1"/>
                </a:solidFill>
              </a:rPr>
              <a:t>We should leave it to individuals to make the most of the capitalist system – those who succeed pay corporation and personal tax benefiting society as a whole and so what’s the problem?</a:t>
            </a:r>
          </a:p>
          <a:p>
            <a:pPr lvl="1" algn="l">
              <a:buFont typeface="Arial" pitchFamily="34" charset="0"/>
              <a:buChar char="•"/>
            </a:pPr>
            <a:r>
              <a:rPr lang="en-GB" dirty="0">
                <a:solidFill>
                  <a:schemeClr val="tx1"/>
                </a:solidFill>
              </a:rPr>
              <a:t>Wage regulation and welfare provision result in an over-reliance on the State (government).</a:t>
            </a:r>
          </a:p>
          <a:p>
            <a:pPr lvl="1" algn="l">
              <a:buFont typeface="Arial" pitchFamily="34" charset="0"/>
              <a:buChar char="•"/>
            </a:pPr>
            <a:r>
              <a:rPr lang="en-GB" dirty="0">
                <a:solidFill>
                  <a:schemeClr val="tx1"/>
                </a:solidFill>
              </a:rPr>
              <a:t> An example of this political ideology is the ‘New Right’ Conservative government 1979-1997.</a:t>
            </a:r>
          </a:p>
          <a:p>
            <a:pPr marL="0" marR="0" lvl="0" indent="0" algn="l" defTabSz="912813" rtl="0" eaLnBrk="1" fontAlgn="base" latinLnBrk="0" hangingPunct="1">
              <a:lnSpc>
                <a:spcPct val="100000"/>
              </a:lnSpc>
              <a:spcBef>
                <a:spcPct val="30000"/>
              </a:spcBef>
              <a:spcAft>
                <a:spcPct val="0"/>
              </a:spcAft>
              <a:buClrTx/>
              <a:buSzTx/>
              <a:buFont typeface="Arial" pitchFamily="34" charset="0"/>
              <a:buChar char="•"/>
              <a:tabLst/>
              <a:defRPr/>
            </a:pPr>
            <a:r>
              <a:rPr lang="en-GB" dirty="0">
                <a:solidFill>
                  <a:schemeClr val="tx1"/>
                </a:solidFill>
              </a:rPr>
              <a:t>Criticisms</a:t>
            </a:r>
            <a:r>
              <a:rPr lang="en-GB" baseline="0" dirty="0">
                <a:solidFill>
                  <a:schemeClr val="tx1"/>
                </a:solidFill>
              </a:rPr>
              <a:t> include:</a:t>
            </a:r>
          </a:p>
          <a:p>
            <a:pPr marL="455613" marR="0" lvl="1" indent="0" algn="l" defTabSz="912813" rtl="0" eaLnBrk="1" fontAlgn="base" latinLnBrk="0" hangingPunct="1">
              <a:lnSpc>
                <a:spcPct val="100000"/>
              </a:lnSpc>
              <a:spcBef>
                <a:spcPct val="30000"/>
              </a:spcBef>
              <a:spcAft>
                <a:spcPct val="0"/>
              </a:spcAft>
              <a:buClrTx/>
              <a:buSzTx/>
              <a:buFont typeface="Arial" pitchFamily="34" charset="0"/>
              <a:buChar char="•"/>
              <a:tabLst/>
              <a:defRPr/>
            </a:pPr>
            <a:r>
              <a:rPr lang="en-GB" sz="4800" dirty="0">
                <a:solidFill>
                  <a:schemeClr val="tx1"/>
                </a:solidFill>
              </a:rPr>
              <a:t>Not everyone starts from an equal position – think of disadvantage and discrimination.</a:t>
            </a:r>
          </a:p>
          <a:p>
            <a:pPr lvl="1" algn="l">
              <a:buFont typeface="Arial" pitchFamily="34" charset="0"/>
              <a:buChar char="•"/>
            </a:pPr>
            <a:r>
              <a:rPr lang="en-GB" sz="4800" dirty="0">
                <a:solidFill>
                  <a:schemeClr val="tx1"/>
                </a:solidFill>
              </a:rPr>
              <a:t> </a:t>
            </a:r>
            <a:r>
              <a:rPr lang="en-GB" sz="5100" dirty="0">
                <a:solidFill>
                  <a:schemeClr val="tx1"/>
                </a:solidFill>
              </a:rPr>
              <a:t>Market forces do not guarantee positive outcomes – think about the past world banking crisis.</a:t>
            </a:r>
          </a:p>
          <a:p>
            <a:pPr lvl="1" algn="l">
              <a:buFont typeface="Arial" pitchFamily="34" charset="0"/>
              <a:buChar char="•"/>
            </a:pPr>
            <a:r>
              <a:rPr lang="en-GB" sz="5100" dirty="0">
                <a:solidFill>
                  <a:schemeClr val="tx1"/>
                </a:solidFill>
              </a:rPr>
              <a:t>Capitalism can support exploitation hence government intervention, e.g. legislation on health and safety in the workplace and the minimum wage to protect against exploitation</a:t>
            </a:r>
          </a:p>
          <a:p>
            <a:pPr lvl="1" algn="l">
              <a:buFont typeface="Arial" pitchFamily="34" charset="0"/>
              <a:buNone/>
            </a:pPr>
            <a:endParaRPr lang="en-GB" sz="5100" dirty="0">
              <a:solidFill>
                <a:schemeClr val="tx1"/>
              </a:solidFill>
            </a:endParaRPr>
          </a:p>
          <a:p>
            <a:pPr algn="l">
              <a:buFont typeface="Arial" pitchFamily="34" charset="0"/>
              <a:buChar char="•"/>
            </a:pPr>
            <a:r>
              <a:rPr lang="en-GB" sz="5100" dirty="0">
                <a:solidFill>
                  <a:schemeClr val="tx1"/>
                </a:solidFill>
              </a:rPr>
              <a:t>Collectivism:</a:t>
            </a:r>
            <a:r>
              <a:rPr lang="en-GB" sz="5100" baseline="0" dirty="0">
                <a:solidFill>
                  <a:schemeClr val="tx1"/>
                </a:solidFill>
              </a:rPr>
              <a:t> </a:t>
            </a:r>
          </a:p>
          <a:p>
            <a:pPr lvl="1" algn="l">
              <a:buFont typeface="Arial" pitchFamily="34" charset="0"/>
              <a:buChar char="•"/>
            </a:pPr>
            <a:r>
              <a:rPr lang="en-GB" dirty="0">
                <a:solidFill>
                  <a:schemeClr val="tx1"/>
                </a:solidFill>
              </a:rPr>
              <a:t>This supports the values of fraternity (common purpose), liberty and equality which are believed to support the full productive potential of society.</a:t>
            </a:r>
          </a:p>
          <a:p>
            <a:pPr lvl="1" algn="l">
              <a:buFont typeface="Arial" pitchFamily="34" charset="0"/>
              <a:buChar char="•"/>
            </a:pPr>
            <a:r>
              <a:rPr lang="en-GB" dirty="0">
                <a:solidFill>
                  <a:schemeClr val="tx1"/>
                </a:solidFill>
              </a:rPr>
              <a:t>Universal benefits are one means of addressing inequalities perpetuated by the market (capitalism).</a:t>
            </a:r>
          </a:p>
          <a:p>
            <a:pPr lvl="1" algn="l">
              <a:buFont typeface="Arial" pitchFamily="34" charset="0"/>
              <a:buChar char="•"/>
            </a:pPr>
            <a:r>
              <a:rPr lang="en-GB" dirty="0">
                <a:solidFill>
                  <a:schemeClr val="tx1"/>
                </a:solidFill>
              </a:rPr>
              <a:t>An example of this political ideology is the Labour party and Liberal party.</a:t>
            </a:r>
          </a:p>
          <a:p>
            <a:pPr algn="l">
              <a:lnSpc>
                <a:spcPct val="120000"/>
              </a:lnSpc>
              <a:spcBef>
                <a:spcPts val="0"/>
              </a:spcBef>
              <a:buFont typeface="Arial" pitchFamily="34" charset="0"/>
              <a:buChar char="•"/>
            </a:pPr>
            <a:r>
              <a:rPr lang="en-GB" dirty="0">
                <a:solidFill>
                  <a:schemeClr val="tx1"/>
                </a:solidFill>
              </a:rPr>
              <a:t>Criticisms include: </a:t>
            </a:r>
          </a:p>
          <a:p>
            <a:pPr algn="l">
              <a:lnSpc>
                <a:spcPct val="120000"/>
              </a:lnSpc>
              <a:spcBef>
                <a:spcPts val="0"/>
              </a:spcBef>
              <a:buFont typeface="Arial" pitchFamily="34" charset="0"/>
              <a:buChar char="•"/>
            </a:pPr>
            <a:r>
              <a:rPr lang="en-GB" sz="2600" dirty="0">
                <a:solidFill>
                  <a:schemeClr val="tx1"/>
                </a:solidFill>
              </a:rPr>
              <a:t>This can result in individuals exploiting State provision – it creates a situation where some people who do not want to work (as opposed to who cannot work) can occupy this position because of support from the State (funded by tax payers money).</a:t>
            </a:r>
          </a:p>
          <a:p>
            <a:pPr algn="l">
              <a:lnSpc>
                <a:spcPct val="110000"/>
              </a:lnSpc>
              <a:spcBef>
                <a:spcPts val="0"/>
              </a:spcBef>
              <a:buFont typeface="Arial" pitchFamily="34" charset="0"/>
              <a:buChar char="•"/>
            </a:pPr>
            <a:r>
              <a:rPr lang="en-GB" sz="3100" dirty="0">
                <a:solidFill>
                  <a:schemeClr val="tx1"/>
                </a:solidFill>
              </a:rPr>
              <a:t> </a:t>
            </a:r>
            <a:r>
              <a:rPr lang="en-GB" sz="2600" dirty="0">
                <a:solidFill>
                  <a:schemeClr val="tx1"/>
                </a:solidFill>
              </a:rPr>
              <a:t>Collectivism does not respect or promote the autonomy (independence) of individuals to determine their individual pathway.</a:t>
            </a:r>
          </a:p>
          <a:p>
            <a:pPr algn="l">
              <a:lnSpc>
                <a:spcPct val="110000"/>
              </a:lnSpc>
              <a:spcBef>
                <a:spcPct val="0"/>
              </a:spcBef>
              <a:buFont typeface="Arial" panose="020B0604020202020204" pitchFamily="34" charset="0"/>
              <a:buNone/>
            </a:pPr>
            <a:endParaRPr lang="cy-GB" sz="26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14</a:t>
            </a:fld>
            <a:endParaRPr lang="en-US" dirty="0"/>
          </a:p>
        </p:txBody>
      </p:sp>
    </p:spTree>
    <p:extLst>
      <p:ext uri="{BB962C8B-B14F-4D97-AF65-F5344CB8AC3E}">
        <p14:creationId xmlns:p14="http://schemas.microsoft.com/office/powerpoint/2010/main" val="2099602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Sleid yn ymwneud ag AC 1.2: Y cysyniad o ddinasyddiaeth a sut mae hyn yn hybu cyfranogiad a chynhwysiant pob aelod o gymdeithas</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 1.2: </a:t>
            </a:r>
            <a:r>
              <a:rPr lang="en-US" dirty="0"/>
              <a:t>The concept of citizenship and how this promotes participation and inclusion of all members of society</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15</a:t>
            </a:fld>
            <a:endParaRPr lang="en-US" dirty="0"/>
          </a:p>
        </p:txBody>
      </p:sp>
    </p:spTree>
    <p:extLst>
      <p:ext uri="{BB962C8B-B14F-4D97-AF65-F5344CB8AC3E}">
        <p14:creationId xmlns:p14="http://schemas.microsoft.com/office/powerpoint/2010/main" val="26449098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Sleid yn ymwneud ag AC 1.2: Y cysyniad o ddinasyddiaeth a sut mae hyn yn hybu cyfranogiad a chynhwysiant pob aelod o gymdeithas</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 1.2: </a:t>
            </a:r>
            <a:r>
              <a:rPr lang="en-US" dirty="0"/>
              <a:t>The concept of citizenship and how this promotes participation and inclusion of all members of society</a:t>
            </a: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16</a:t>
            </a:fld>
            <a:endParaRPr lang="en-US" dirty="0"/>
          </a:p>
        </p:txBody>
      </p:sp>
    </p:spTree>
    <p:extLst>
      <p:ext uri="{BB962C8B-B14F-4D97-AF65-F5344CB8AC3E}">
        <p14:creationId xmlns:p14="http://schemas.microsoft.com/office/powerpoint/2010/main" val="2386516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1.3: Sut mae gwerthoedd ac ymddygiad yn effeithio ar ymarfer sy'n canolbwyntio ar yr unigolyn/plentyn a gwasanaethau sy'n canolbwyntio ar y dinesydd</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baseline="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2000" b="1" i="0" u="none" strike="noStrike" cap="none" baseline="0" dirty="0">
                <a:solidFill>
                  <a:srgbClr val="000000"/>
                </a:solidFill>
                <a:effectLst/>
                <a:uFillTx/>
                <a:latin typeface="Arial"/>
              </a:rPr>
              <a:t>Gwybodaeth a gymerwyd o HCLW – Lefel 4 Cymhwyster Paratoi ar gyfer Arwain a Rheoli Uned 410 t3</a:t>
            </a:r>
          </a:p>
          <a:p>
            <a:pPr>
              <a:defRPr/>
            </a:pPr>
            <a:r>
              <a:rPr lang="cy-GB" sz="2000" b="1" i="0" u="none" strike="noStrike" cap="none" baseline="0" dirty="0">
                <a:solidFill>
                  <a:srgbClr val="000000"/>
                </a:solidFill>
                <a:effectLst/>
                <a:uFillTx/>
                <a:latin typeface="Arial"/>
              </a:rPr>
              <a:t>Cyfeiriadau</a:t>
            </a:r>
            <a:br>
              <a:rPr lang="cy-GB" sz="1800" dirty="0">
                <a:cs typeface="+mn-lt"/>
              </a:rPr>
            </a:br>
            <a:br>
              <a:rPr lang="cy-GB" sz="1200" dirty="0">
                <a:cs typeface="+mn-lt"/>
              </a:rPr>
            </a:br>
            <a:r>
              <a:rPr lang="cy-GB" sz="1200" b="0" i="0" u="none" strike="noStrike" cap="none" baseline="0" err="1">
                <a:solidFill>
                  <a:srgbClr val="000000"/>
                </a:solidFill>
                <a:effectLst/>
                <a:uFillTx/>
                <a:latin typeface="Arial"/>
              </a:rPr>
              <a:t>Callwood</a:t>
            </a:r>
            <a:r>
              <a:rPr lang="cy-GB" sz="1200" b="0" i="0" u="none" strike="noStrike" cap="none" baseline="0" dirty="0">
                <a:solidFill>
                  <a:srgbClr val="000000"/>
                </a:solidFill>
                <a:effectLst/>
                <a:uFillTx/>
                <a:latin typeface="Arial"/>
              </a:rPr>
              <a:t>, A., Cooke, D. </a:t>
            </a:r>
            <a:r>
              <a:rPr lang="cy-GB" sz="1200" b="0" i="0" u="none" strike="noStrike" cap="none" baseline="0" err="1">
                <a:solidFill>
                  <a:srgbClr val="000000"/>
                </a:solidFill>
                <a:effectLst/>
                <a:uFillTx/>
                <a:latin typeface="Arial"/>
              </a:rPr>
              <a:t>and</a:t>
            </a:r>
            <a:r>
              <a:rPr lang="cy-GB" sz="1200" b="0" i="0" u="none" strike="noStrike" cap="none" baseline="0" dirty="0">
                <a:solidFill>
                  <a:srgbClr val="000000"/>
                </a:solidFill>
                <a:effectLst/>
                <a:uFillTx/>
                <a:latin typeface="Arial"/>
              </a:rPr>
              <a:t> Allan, H.</a:t>
            </a:r>
            <a:r>
              <a:rPr lang="cy-GB" dirty="0">
                <a:solidFill>
                  <a:srgbClr val="000000"/>
                </a:solidFill>
                <a:latin typeface="Arial"/>
              </a:rPr>
              <a:t> </a:t>
            </a:r>
            <a:r>
              <a:rPr lang="cy-GB" sz="1200" b="0" i="0" u="none" strike="noStrike" cap="none" baseline="0" dirty="0">
                <a:solidFill>
                  <a:srgbClr val="000000"/>
                </a:solidFill>
                <a:effectLst/>
                <a:uFillTx/>
                <a:latin typeface="Arial"/>
              </a:rPr>
              <a:t> (2016) ‘Value-</a:t>
            </a:r>
            <a:r>
              <a:rPr lang="cy-GB" sz="1200" b="0" i="0" u="none" strike="noStrike" cap="none" baseline="0" err="1">
                <a:solidFill>
                  <a:srgbClr val="000000"/>
                </a:solidFill>
                <a:effectLst/>
                <a:uFillTx/>
                <a:latin typeface="Arial"/>
              </a:rPr>
              <a:t>based</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recruitment</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in</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midwifery</a:t>
            </a:r>
            <a:r>
              <a:rPr lang="cy-GB" sz="1200" b="0" i="0" u="none" strike="noStrike" cap="none" baseline="0" dirty="0">
                <a:solidFill>
                  <a:srgbClr val="000000"/>
                </a:solidFill>
                <a:effectLst/>
                <a:uFillTx/>
                <a:latin typeface="Arial"/>
              </a:rPr>
              <a:t>: do the </a:t>
            </a:r>
            <a:r>
              <a:rPr lang="cy-GB" sz="1200" b="0" i="0" u="none" strike="noStrike" cap="none" baseline="0" err="1">
                <a:solidFill>
                  <a:srgbClr val="000000"/>
                </a:solidFill>
                <a:effectLst/>
                <a:uFillTx/>
                <a:latin typeface="Arial"/>
              </a:rPr>
              <a:t>values</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align</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with</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what</a:t>
            </a:r>
            <a:br>
              <a:rPr lang="cy-GB" sz="1200" dirty="0">
                <a:cs typeface="+mn-lt"/>
              </a:rPr>
            </a:br>
            <a:r>
              <a:rPr lang="cy-GB" sz="1200" b="0" i="0" u="none" strike="noStrike" cap="none" baseline="0" err="1">
                <a:solidFill>
                  <a:srgbClr val="000000"/>
                </a:solidFill>
                <a:effectLst/>
                <a:uFillTx/>
                <a:latin typeface="Arial"/>
              </a:rPr>
              <a:t>women</a:t>
            </a:r>
            <a:r>
              <a:rPr lang="cy-GB" sz="1200" b="0" i="0" u="none" strike="noStrike" cap="none" baseline="0" dirty="0">
                <a:solidFill>
                  <a:srgbClr val="000000"/>
                </a:solidFill>
                <a:effectLst/>
                <a:uFillTx/>
                <a:latin typeface="Arial"/>
              </a:rPr>
              <a:t> </a:t>
            </a:r>
            <a:r>
              <a:rPr lang="cy-GB" sz="1200" b="0" i="0" u="none" strike="noStrike" cap="none" baseline="0" err="1">
                <a:solidFill>
                  <a:srgbClr val="000000"/>
                </a:solidFill>
                <a:effectLst/>
                <a:uFillTx/>
                <a:latin typeface="Arial"/>
              </a:rPr>
              <a:t>say</a:t>
            </a:r>
            <a:r>
              <a:rPr lang="cy-GB" sz="1200" b="0" i="0" u="none" strike="noStrike" cap="none" baseline="0" dirty="0">
                <a:solidFill>
                  <a:srgbClr val="000000"/>
                </a:solidFill>
                <a:effectLst/>
                <a:uFillTx/>
                <a:latin typeface="Arial"/>
              </a:rPr>
              <a:t> is </a:t>
            </a:r>
            <a:r>
              <a:rPr lang="cy-GB" sz="1200" b="0" i="0" u="none" strike="noStrike" cap="none" baseline="0" err="1">
                <a:solidFill>
                  <a:srgbClr val="000000"/>
                </a:solidFill>
                <a:effectLst/>
                <a:uFillTx/>
                <a:latin typeface="Arial"/>
              </a:rPr>
              <a:t>important</a:t>
            </a:r>
            <a:r>
              <a:rPr lang="cy-GB" sz="1200" b="0" i="0" u="none" strike="noStrike" cap="none" baseline="0" dirty="0">
                <a:solidFill>
                  <a:srgbClr val="000000"/>
                </a:solidFill>
                <a:effectLst/>
                <a:uFillTx/>
                <a:latin typeface="Arial"/>
              </a:rPr>
              <a:t> to </a:t>
            </a:r>
            <a:r>
              <a:rPr lang="cy-GB" sz="1200" b="0" i="0" u="none" strike="noStrike" cap="none" baseline="0" err="1">
                <a:solidFill>
                  <a:srgbClr val="000000"/>
                </a:solidFill>
                <a:effectLst/>
                <a:uFillTx/>
                <a:latin typeface="Arial"/>
              </a:rPr>
              <a:t>them</a:t>
            </a:r>
            <a:r>
              <a:rPr lang="cy-GB" sz="1200" b="0" i="0" u="none" strike="noStrike" cap="none" baseline="0" dirty="0">
                <a:solidFill>
                  <a:srgbClr val="000000"/>
                </a:solidFill>
                <a:effectLst/>
                <a:uFillTx/>
                <a:latin typeface="Arial"/>
              </a:rPr>
              <a:t>?’, </a:t>
            </a:r>
            <a:r>
              <a:rPr lang="cy-GB" sz="1200" b="0" i="1" u="none" strike="noStrike" cap="none" baseline="0" dirty="0">
                <a:solidFill>
                  <a:srgbClr val="000000"/>
                </a:solidFill>
                <a:effectLst/>
                <a:uFillTx/>
                <a:latin typeface="Arial"/>
              </a:rPr>
              <a:t>ION, </a:t>
            </a:r>
            <a:r>
              <a:rPr lang="cy-GB" sz="1200" b="0" i="0" u="none" strike="noStrike" cap="none" baseline="0" dirty="0">
                <a:solidFill>
                  <a:srgbClr val="000000"/>
                </a:solidFill>
                <a:effectLst/>
                <a:uFillTx/>
                <a:latin typeface="Arial"/>
              </a:rPr>
              <a:t>t. 2358-2368. </a:t>
            </a:r>
            <a:r>
              <a:rPr lang="cy-GB" sz="1200" b="0" i="1" u="none" strike="noStrike" cap="none" baseline="0" err="1">
                <a:solidFill>
                  <a:srgbClr val="000000"/>
                </a:solidFill>
                <a:effectLst/>
                <a:uFillTx/>
                <a:latin typeface="Arial"/>
              </a:rPr>
              <a:t>Wiley</a:t>
            </a:r>
            <a:r>
              <a:rPr lang="cy-GB" sz="1200" b="0" i="1" u="none" strike="noStrike" cap="none" baseline="0" dirty="0">
                <a:solidFill>
                  <a:srgbClr val="000000"/>
                </a:solidFill>
                <a:effectLst/>
                <a:uFillTx/>
                <a:latin typeface="Arial"/>
              </a:rPr>
              <a:t> </a:t>
            </a:r>
            <a:r>
              <a:rPr lang="cy-GB" sz="1200" b="0" i="1" u="none" strike="noStrike" cap="none" baseline="0" err="1">
                <a:solidFill>
                  <a:srgbClr val="000000"/>
                </a:solidFill>
                <a:effectLst/>
                <a:uFillTx/>
                <a:latin typeface="Arial"/>
              </a:rPr>
              <a:t>Online</a:t>
            </a:r>
            <a:r>
              <a:rPr lang="cy-GB" sz="1200" b="0" i="1" u="none" strike="noStrike" cap="none" baseline="0" dirty="0">
                <a:solidFill>
                  <a:srgbClr val="000000"/>
                </a:solidFill>
                <a:effectLst/>
                <a:uFillTx/>
                <a:latin typeface="Arial"/>
              </a:rPr>
              <a:t> </a:t>
            </a:r>
            <a:r>
              <a:rPr lang="cy-GB" sz="1200" b="0" i="0" u="none" strike="noStrike" cap="none" baseline="0" dirty="0">
                <a:solidFill>
                  <a:srgbClr val="000000"/>
                </a:solidFill>
                <a:effectLst/>
                <a:uFillTx/>
                <a:latin typeface="Arial"/>
              </a:rPr>
              <a:t>[Ar-lein]. Ar gael yn: </a:t>
            </a:r>
            <a:r>
              <a:rPr lang="cy-GB" sz="1200" b="0" i="0" u="none" strike="noStrike" cap="none" baseline="0" dirty="0">
                <a:solidFill>
                  <a:srgbClr val="000000"/>
                </a:solidFill>
                <a:effectLst/>
                <a:uFillTx/>
                <a:latin typeface="Arial"/>
                <a:hlinkClick r:id="rId3" history="0"/>
              </a:rPr>
              <a:t>http://onlinelibrary.wiley.com/</a:t>
            </a:r>
            <a:r>
              <a:rPr lang="cy-GB" sz="1200" b="0" i="0" u="none" strike="noStrike" cap="none" baseline="0" dirty="0">
                <a:solidFill>
                  <a:srgbClr val="000000"/>
                </a:solidFill>
                <a:effectLst/>
                <a:uFillTx/>
                <a:latin typeface="Arial"/>
              </a:rPr>
              <a:t> (Cyrchwyd: 1 Chwefror 2019).</a:t>
            </a:r>
            <a:br>
              <a:rPr lang="cy-GB" sz="1200" dirty="0">
                <a:cs typeface="+mn-lt"/>
              </a:rPr>
            </a:br>
            <a:br>
              <a:rPr lang="cy-GB" sz="1200" dirty="0">
                <a:cs typeface="+mn-lt"/>
              </a:rPr>
            </a:br>
            <a:r>
              <a:rPr lang="cy-GB" sz="1200" b="0" i="0" u="none" strike="noStrike" cap="none" baseline="0" dirty="0">
                <a:solidFill>
                  <a:srgbClr val="000000"/>
                </a:solidFill>
                <a:effectLst/>
                <a:uFillTx/>
                <a:latin typeface="Arial"/>
              </a:rPr>
              <a:t>Fisher, M. (2014) ‘The </a:t>
            </a:r>
            <a:r>
              <a:rPr lang="cy-GB" sz="1200" b="0" i="0" u="none" strike="noStrike" cap="none" baseline="0" dirty="0" err="1">
                <a:solidFill>
                  <a:srgbClr val="000000"/>
                </a:solidFill>
                <a:effectLst/>
                <a:uFillTx/>
                <a:latin typeface="Arial"/>
              </a:rPr>
              <a:t>Social</a:t>
            </a:r>
            <a:r>
              <a:rPr lang="cy-GB" sz="1200" b="0" i="0" u="none" strike="noStrike" cap="none" baseline="0" dirty="0">
                <a:solidFill>
                  <a:srgbClr val="000000"/>
                </a:solidFill>
                <a:effectLst/>
                <a:uFillTx/>
                <a:latin typeface="Arial"/>
              </a:rPr>
              <a:t> Care Institute </a:t>
            </a:r>
            <a:r>
              <a:rPr lang="cy-GB" sz="1200" b="0" i="0" u="none" strike="noStrike" cap="none" baseline="0" dirty="0" err="1">
                <a:solidFill>
                  <a:srgbClr val="000000"/>
                </a:solidFill>
                <a:effectLst/>
                <a:uFillTx/>
                <a:latin typeface="Arial"/>
              </a:rPr>
              <a:t>for</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Excellence</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and</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Evidence-Based</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Policy</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and</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Practice</a:t>
            </a:r>
            <a:r>
              <a:rPr lang="cy-GB" sz="1200" b="0" i="0" u="none" strike="noStrike" cap="none" baseline="0" dirty="0">
                <a:solidFill>
                  <a:srgbClr val="000000"/>
                </a:solidFill>
                <a:effectLst/>
                <a:uFillTx/>
                <a:latin typeface="Arial"/>
              </a:rPr>
              <a:t>’, </a:t>
            </a:r>
            <a:r>
              <a:rPr lang="cy-GB" sz="1200" b="0" i="1" u="none" strike="noStrike" cap="none" baseline="0" dirty="0">
                <a:solidFill>
                  <a:srgbClr val="000000"/>
                </a:solidFill>
                <a:effectLst/>
                <a:uFillTx/>
                <a:latin typeface="Arial"/>
              </a:rPr>
              <a:t>British </a:t>
            </a:r>
            <a:r>
              <a:rPr lang="cy-GB" sz="1200" b="0" i="1" u="none" strike="noStrike" cap="none" baseline="0" dirty="0" err="1">
                <a:solidFill>
                  <a:srgbClr val="000000"/>
                </a:solidFill>
                <a:effectLst/>
                <a:uFillTx/>
                <a:latin typeface="Arial"/>
              </a:rPr>
              <a:t>Journal</a:t>
            </a:r>
            <a:r>
              <a:rPr lang="cy-GB" sz="1200" b="0" i="1" u="none" strike="noStrike" cap="none" baseline="0" dirty="0">
                <a:solidFill>
                  <a:srgbClr val="000000"/>
                </a:solidFill>
                <a:effectLst/>
                <a:uFillTx/>
                <a:latin typeface="Arial"/>
              </a:rPr>
              <a:t> of </a:t>
            </a:r>
            <a:r>
              <a:rPr lang="cy-GB" sz="1200" b="0" i="1" u="none" strike="noStrike" cap="none" baseline="0" dirty="0" err="1">
                <a:solidFill>
                  <a:srgbClr val="000000"/>
                </a:solidFill>
                <a:effectLst/>
                <a:uFillTx/>
                <a:latin typeface="Arial"/>
              </a:rPr>
              <a:t>Social</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Work</a:t>
            </a:r>
            <a:r>
              <a:rPr lang="cy-GB" sz="1200" b="0" i="1" u="none" strike="noStrike" cap="none" baseline="0" dirty="0">
                <a:solidFill>
                  <a:srgbClr val="000000"/>
                </a:solidFill>
                <a:effectLst/>
                <a:uFillTx/>
                <a:latin typeface="Arial"/>
              </a:rPr>
              <a:t>, </a:t>
            </a:r>
            <a:r>
              <a:rPr lang="cy-GB" sz="1200" b="0" i="0" u="none" strike="noStrike" cap="none" baseline="0" dirty="0">
                <a:solidFill>
                  <a:srgbClr val="000000"/>
                </a:solidFill>
                <a:effectLst/>
                <a:uFillTx/>
                <a:latin typeface="Arial"/>
              </a:rPr>
              <a:t>(46) t. 498-513. </a:t>
            </a:r>
            <a:r>
              <a:rPr lang="cy-GB" sz="1200" b="0" i="1" u="none" strike="noStrike" cap="none" baseline="0" dirty="0">
                <a:solidFill>
                  <a:srgbClr val="000000"/>
                </a:solidFill>
                <a:effectLst/>
                <a:uFillTx/>
                <a:latin typeface="Arial"/>
              </a:rPr>
              <a:t>Gwasg Prifysgol Rhydychen </a:t>
            </a:r>
            <a:r>
              <a:rPr lang="cy-GB" sz="1200" b="0" i="0" u="none" strike="noStrike" cap="none" baseline="0" dirty="0">
                <a:solidFill>
                  <a:srgbClr val="000000"/>
                </a:solidFill>
                <a:effectLst/>
                <a:uFillTx/>
                <a:latin typeface="Arial"/>
              </a:rPr>
              <a:t>[Ar-lein].</a:t>
            </a:r>
            <a:r>
              <a:rPr lang="cy-GB" dirty="0">
                <a:solidFill>
                  <a:srgbClr val="000000"/>
                </a:solidFill>
                <a:latin typeface="Arial"/>
              </a:rPr>
              <a:t> </a:t>
            </a:r>
            <a:r>
              <a:rPr lang="cy-GB" sz="1200" b="0" i="0" u="none" strike="noStrike" cap="none" baseline="0" dirty="0">
                <a:solidFill>
                  <a:srgbClr val="000000"/>
                </a:solidFill>
                <a:effectLst/>
                <a:uFillTx/>
                <a:latin typeface="Arial"/>
              </a:rPr>
              <a:t> Ar gael yn: </a:t>
            </a:r>
            <a:r>
              <a:rPr lang="cy-GB" sz="1200" b="0" i="0" u="none" strike="noStrike" cap="none" baseline="0" dirty="0">
                <a:solidFill>
                  <a:srgbClr val="000000"/>
                </a:solidFill>
                <a:effectLst/>
                <a:uFillTx/>
                <a:latin typeface="Arial"/>
                <a:hlinkClick r:id="rId4" history="0"/>
              </a:rPr>
              <a:t>http://global.oup.com/?cc=gb</a:t>
            </a:r>
            <a:r>
              <a:rPr lang="cy-GB" sz="1200" b="0" i="0" u="none" strike="noStrike" cap="none" baseline="0" dirty="0">
                <a:solidFill>
                  <a:srgbClr val="000000"/>
                </a:solidFill>
                <a:effectLst/>
                <a:uFillTx/>
                <a:latin typeface="Arial"/>
              </a:rPr>
              <a:t> (Cyrchwyd: 1 Chwefror 2019).</a:t>
            </a:r>
            <a:br>
              <a:rPr lang="cy-GB" sz="1200" dirty="0">
                <a:cs typeface="+mn-lt"/>
              </a:rPr>
            </a:br>
            <a:br>
              <a:rPr lang="cy-GB" sz="1200" dirty="0">
                <a:cs typeface="+mn-lt"/>
              </a:rPr>
            </a:br>
            <a:r>
              <a:rPr lang="cy-GB" sz="1200" b="0" i="0" u="none" strike="noStrike" cap="none" baseline="0" dirty="0" err="1">
                <a:solidFill>
                  <a:srgbClr val="000000"/>
                </a:solidFill>
                <a:effectLst/>
                <a:uFillTx/>
                <a:latin typeface="Arial"/>
              </a:rPr>
              <a:t>Gradinger</a:t>
            </a:r>
            <a:r>
              <a:rPr lang="cy-GB" sz="1200" b="0" i="0" u="none" strike="noStrike" cap="none" baseline="0" dirty="0">
                <a:solidFill>
                  <a:srgbClr val="000000"/>
                </a:solidFill>
                <a:effectLst/>
                <a:uFillTx/>
                <a:latin typeface="Arial"/>
              </a:rPr>
              <a:t>, F., </a:t>
            </a:r>
            <a:r>
              <a:rPr lang="cy-GB" sz="1200" b="0" i="0" u="none" strike="noStrike" cap="none" baseline="0" dirty="0" err="1">
                <a:solidFill>
                  <a:srgbClr val="000000"/>
                </a:solidFill>
                <a:effectLst/>
                <a:uFillTx/>
                <a:latin typeface="Arial"/>
              </a:rPr>
              <a:t>Britten</a:t>
            </a:r>
            <a:r>
              <a:rPr lang="cy-GB" sz="1200" b="0" i="0" u="none" strike="noStrike" cap="none" baseline="0" dirty="0">
                <a:solidFill>
                  <a:srgbClr val="000000"/>
                </a:solidFill>
                <a:effectLst/>
                <a:uFillTx/>
                <a:latin typeface="Arial"/>
              </a:rPr>
              <a:t>, N., </a:t>
            </a:r>
            <a:r>
              <a:rPr lang="cy-GB" sz="1200" b="0" i="0" u="none" strike="noStrike" cap="none" baseline="0" dirty="0" err="1">
                <a:solidFill>
                  <a:srgbClr val="000000"/>
                </a:solidFill>
                <a:effectLst/>
                <a:uFillTx/>
                <a:latin typeface="Arial"/>
              </a:rPr>
              <a:t>Katrina</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Wyatt</a:t>
            </a:r>
            <a:r>
              <a:rPr lang="cy-GB" sz="1200" b="0" i="0" u="none" strike="noStrike" cap="none" baseline="0" dirty="0">
                <a:solidFill>
                  <a:srgbClr val="000000"/>
                </a:solidFill>
                <a:effectLst/>
                <a:uFillTx/>
                <a:latin typeface="Arial"/>
              </a:rPr>
              <a:t>, K., </a:t>
            </a:r>
            <a:r>
              <a:rPr lang="cy-GB" sz="1200" b="0" i="0" u="none" strike="noStrike" cap="none" baseline="0" dirty="0" err="1">
                <a:solidFill>
                  <a:srgbClr val="000000"/>
                </a:solidFill>
                <a:effectLst/>
                <a:uFillTx/>
                <a:latin typeface="Arial"/>
              </a:rPr>
              <a:t>Froggatt</a:t>
            </a:r>
            <a:r>
              <a:rPr lang="cy-GB" sz="1200" b="0" i="0" u="none" strike="noStrike" cap="none" baseline="0" dirty="0">
                <a:solidFill>
                  <a:srgbClr val="000000"/>
                </a:solidFill>
                <a:effectLst/>
                <a:uFillTx/>
                <a:latin typeface="Arial"/>
              </a:rPr>
              <a:t>, K., Gibson, A., </a:t>
            </a:r>
            <a:r>
              <a:rPr lang="cy-GB" sz="1200" b="0" i="0" u="none" strike="noStrike" cap="none" baseline="0" dirty="0" err="1">
                <a:solidFill>
                  <a:srgbClr val="000000"/>
                </a:solidFill>
                <a:effectLst/>
                <a:uFillTx/>
                <a:latin typeface="Arial"/>
              </a:rPr>
              <a:t>Jacoby</a:t>
            </a:r>
            <a:r>
              <a:rPr lang="cy-GB" sz="1200" b="0" i="0" u="none" strike="noStrike" cap="none" baseline="0" dirty="0">
                <a:solidFill>
                  <a:srgbClr val="000000"/>
                </a:solidFill>
                <a:effectLst/>
                <a:uFillTx/>
                <a:latin typeface="Arial"/>
              </a:rPr>
              <a:t>, A., </a:t>
            </a:r>
            <a:r>
              <a:rPr lang="cy-GB" sz="1200" b="0" i="0" u="none" strike="noStrike" cap="none" baseline="0" dirty="0" err="1">
                <a:solidFill>
                  <a:srgbClr val="000000"/>
                </a:solidFill>
                <a:effectLst/>
                <a:uFillTx/>
                <a:latin typeface="Arial"/>
              </a:rPr>
              <a:t>Lobban</a:t>
            </a:r>
            <a:r>
              <a:rPr lang="cy-GB" sz="1200" b="0" i="0" u="none" strike="noStrike" cap="none" baseline="0" dirty="0">
                <a:solidFill>
                  <a:srgbClr val="000000"/>
                </a:solidFill>
                <a:effectLst/>
                <a:uFillTx/>
                <a:latin typeface="Arial"/>
              </a:rPr>
              <a:t>, F., </a:t>
            </a:r>
            <a:r>
              <a:rPr lang="cy-GB" sz="1200" b="0" i="0" u="none" strike="noStrike" cap="none" baseline="0" dirty="0" err="1">
                <a:solidFill>
                  <a:srgbClr val="000000"/>
                </a:solidFill>
                <a:effectLst/>
                <a:uFillTx/>
                <a:latin typeface="Arial"/>
              </a:rPr>
              <a:t>Mayes</a:t>
            </a:r>
            <a:r>
              <a:rPr lang="cy-GB" sz="1200" b="0" i="0" u="none" strike="noStrike" cap="none" baseline="0" dirty="0">
                <a:solidFill>
                  <a:srgbClr val="000000"/>
                </a:solidFill>
                <a:effectLst/>
                <a:uFillTx/>
                <a:latin typeface="Arial"/>
              </a:rPr>
              <a:t>, D., </a:t>
            </a:r>
            <a:r>
              <a:rPr lang="cy-GB" sz="1200" b="0" i="0" u="none" strike="noStrike" cap="none" baseline="0" dirty="0" err="1">
                <a:solidFill>
                  <a:srgbClr val="000000"/>
                </a:solidFill>
                <a:effectLst/>
                <a:uFillTx/>
                <a:latin typeface="Arial"/>
              </a:rPr>
              <a:t>Snape</a:t>
            </a:r>
            <a:r>
              <a:rPr lang="cy-GB" sz="1200" b="0" i="0" u="none" strike="noStrike" cap="none" baseline="0" dirty="0">
                <a:solidFill>
                  <a:srgbClr val="000000"/>
                </a:solidFill>
                <a:effectLst/>
                <a:uFillTx/>
                <a:latin typeface="Arial"/>
              </a:rPr>
              <a:t>, D., </a:t>
            </a:r>
            <a:r>
              <a:rPr lang="cy-GB" sz="1200" b="0" i="0" u="none" strike="noStrike" cap="none" baseline="0" dirty="0" err="1">
                <a:solidFill>
                  <a:srgbClr val="000000"/>
                </a:solidFill>
                <a:effectLst/>
                <a:uFillTx/>
                <a:latin typeface="Arial"/>
              </a:rPr>
              <a:t>Rawcliffe</a:t>
            </a:r>
            <a:r>
              <a:rPr lang="cy-GB" sz="1200" b="0" i="0" u="none" strike="noStrike" cap="none" baseline="0" dirty="0">
                <a:solidFill>
                  <a:srgbClr val="000000"/>
                </a:solidFill>
                <a:effectLst/>
                <a:uFillTx/>
                <a:latin typeface="Arial"/>
              </a:rPr>
              <a:t>, T. , </a:t>
            </a:r>
            <a:r>
              <a:rPr lang="cy-GB" sz="1200" b="0" i="0" u="none" strike="noStrike" cap="none" baseline="0" dirty="0" err="1">
                <a:solidFill>
                  <a:srgbClr val="000000"/>
                </a:solidFill>
                <a:effectLst/>
                <a:uFillTx/>
                <a:latin typeface="Arial"/>
              </a:rPr>
              <a:t>Popay</a:t>
            </a:r>
            <a:r>
              <a:rPr lang="cy-GB" sz="1200" b="0" i="0" u="none" strike="noStrike" cap="none" baseline="0" dirty="0">
                <a:solidFill>
                  <a:srgbClr val="000000"/>
                </a:solidFill>
                <a:effectLst/>
                <a:uFillTx/>
                <a:latin typeface="Arial"/>
              </a:rPr>
              <a:t>, J. (2013) ‘</a:t>
            </a:r>
            <a:r>
              <a:rPr lang="cy-GB" sz="1200" b="0" i="0" u="none" strike="noStrike" cap="none" baseline="0" dirty="0" err="1">
                <a:solidFill>
                  <a:srgbClr val="000000"/>
                </a:solidFill>
                <a:effectLst/>
                <a:uFillTx/>
                <a:latin typeface="Arial"/>
              </a:rPr>
              <a:t>Values</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associated</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with</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public</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involvement</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in</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health</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and</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social</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care</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research</a:t>
            </a:r>
            <a:r>
              <a:rPr lang="cy-GB" sz="1200" b="0" i="0" u="none" strike="noStrike" cap="none" baseline="0" dirty="0">
                <a:solidFill>
                  <a:srgbClr val="000000"/>
                </a:solidFill>
                <a:effectLst/>
                <a:uFillTx/>
                <a:latin typeface="Arial"/>
              </a:rPr>
              <a:t>: a </a:t>
            </a:r>
            <a:r>
              <a:rPr lang="cy-GB" sz="1200" b="0" i="0" u="none" strike="noStrike" cap="none" baseline="0" dirty="0" err="1">
                <a:solidFill>
                  <a:srgbClr val="000000"/>
                </a:solidFill>
                <a:effectLst/>
                <a:uFillTx/>
                <a:latin typeface="Arial"/>
              </a:rPr>
              <a:t>narrative</a:t>
            </a:r>
            <a:r>
              <a:rPr lang="cy-GB" sz="1200" b="0" i="0" u="none" strike="noStrike" cap="none" baseline="0" dirty="0">
                <a:solidFill>
                  <a:srgbClr val="000000"/>
                </a:solidFill>
                <a:effectLst/>
                <a:uFillTx/>
                <a:latin typeface="Arial"/>
              </a:rPr>
              <a:t> </a:t>
            </a:r>
            <a:r>
              <a:rPr lang="cy-GB" sz="1200" b="0" i="0" u="none" strike="noStrike" cap="none" baseline="0" dirty="0" err="1">
                <a:solidFill>
                  <a:srgbClr val="000000"/>
                </a:solidFill>
                <a:effectLst/>
                <a:uFillTx/>
                <a:latin typeface="Arial"/>
              </a:rPr>
              <a:t>review</a:t>
            </a:r>
            <a:r>
              <a:rPr lang="cy-GB" sz="1200" b="0" i="0"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Health</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Expectations</a:t>
            </a:r>
            <a:r>
              <a:rPr lang="cy-GB" sz="1200" b="0" i="1" u="none" strike="noStrike" cap="none" baseline="0" dirty="0">
                <a:solidFill>
                  <a:srgbClr val="000000"/>
                </a:solidFill>
                <a:effectLst/>
                <a:uFillTx/>
                <a:latin typeface="Arial"/>
              </a:rPr>
              <a:t>, </a:t>
            </a:r>
            <a:r>
              <a:rPr lang="cy-GB" sz="1200" b="0" i="0" u="none" strike="noStrike" cap="none" baseline="0" dirty="0">
                <a:solidFill>
                  <a:srgbClr val="000000"/>
                </a:solidFill>
                <a:effectLst/>
                <a:uFillTx/>
                <a:latin typeface="Arial"/>
              </a:rPr>
              <a:t>(18) t.661–675. </a:t>
            </a:r>
            <a:r>
              <a:rPr lang="cy-GB" sz="1200" b="0" i="1" u="none" strike="noStrike" cap="none" baseline="0" dirty="0" err="1">
                <a:solidFill>
                  <a:srgbClr val="000000"/>
                </a:solidFill>
                <a:effectLst/>
                <a:uFillTx/>
                <a:latin typeface="Arial"/>
              </a:rPr>
              <a:t>Wiley</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Online</a:t>
            </a:r>
            <a:r>
              <a:rPr lang="cy-GB" sz="1200" b="0" i="1" u="none" strike="noStrike" cap="none" baseline="0" dirty="0">
                <a:solidFill>
                  <a:srgbClr val="000000"/>
                </a:solidFill>
                <a:effectLst/>
                <a:uFillTx/>
                <a:latin typeface="Arial"/>
              </a:rPr>
              <a:t> </a:t>
            </a:r>
            <a:r>
              <a:rPr lang="cy-GB" sz="1200" b="0" i="0" u="none" strike="noStrike" cap="none" baseline="0" dirty="0">
                <a:solidFill>
                  <a:srgbClr val="000000"/>
                </a:solidFill>
                <a:effectLst/>
                <a:uFillTx/>
                <a:latin typeface="Arial"/>
              </a:rPr>
              <a:t>[Ar-lein]. Ar gael yn: </a:t>
            </a:r>
            <a:r>
              <a:rPr lang="cy-GB" sz="1200" b="0" i="0" u="none" strike="noStrike" cap="none" baseline="0" dirty="0">
                <a:solidFill>
                  <a:srgbClr val="000000"/>
                </a:solidFill>
                <a:effectLst/>
                <a:uFillTx/>
                <a:latin typeface="Arial"/>
                <a:hlinkClick r:id="rId3" history="0"/>
              </a:rPr>
              <a:t>http://onlinelibrary.wiley.com/</a:t>
            </a:r>
            <a:r>
              <a:rPr lang="cy-GB" sz="1200" b="0" i="0" u="none" strike="noStrike" cap="none" baseline="0" dirty="0">
                <a:solidFill>
                  <a:srgbClr val="000000"/>
                </a:solidFill>
                <a:effectLst/>
                <a:uFillTx/>
                <a:latin typeface="Arial"/>
              </a:rPr>
              <a:t> (Cyrchwyd: 1 Chwefror 2019).</a:t>
            </a:r>
            <a:br>
              <a:rPr lang="cy-GB" sz="1200" dirty="0">
                <a:cs typeface="+mn-lt"/>
              </a:rPr>
            </a:br>
            <a:br>
              <a:rPr lang="cy-GB" sz="1200" dirty="0">
                <a:cs typeface="+mn-lt"/>
              </a:rPr>
            </a:br>
            <a:r>
              <a:rPr lang="cy-GB" sz="1200" b="0" i="0" u="none" strike="noStrike" cap="none" baseline="0" dirty="0">
                <a:solidFill>
                  <a:srgbClr val="000000"/>
                </a:solidFill>
                <a:effectLst/>
                <a:uFillTx/>
                <a:latin typeface="Arial"/>
              </a:rPr>
              <a:t>GIG Cymru (2017) </a:t>
            </a:r>
            <a:r>
              <a:rPr lang="cy-GB" sz="1200" b="0" i="1" u="none" strike="noStrike" cap="none" baseline="0" dirty="0">
                <a:solidFill>
                  <a:srgbClr val="000000"/>
                </a:solidFill>
                <a:effectLst/>
                <a:uFillTx/>
                <a:latin typeface="Arial"/>
              </a:rPr>
              <a:t>Fframwaith gwerthoedd a safonau ymddygiad.</a:t>
            </a:r>
            <a:r>
              <a:rPr lang="cy-GB" sz="1200" b="0" i="0" u="none" strike="noStrike" cap="none" baseline="0" dirty="0">
                <a:solidFill>
                  <a:srgbClr val="000000"/>
                </a:solidFill>
                <a:effectLst/>
                <a:uFillTx/>
                <a:latin typeface="Arial"/>
              </a:rPr>
              <a:t> Ar gael yn: </a:t>
            </a:r>
            <a:br>
              <a:rPr lang="cy-GB" sz="1200" dirty="0">
                <a:cs typeface="+mn-lt"/>
              </a:rPr>
            </a:br>
            <a:r>
              <a:rPr lang="cy-GB" sz="1200" b="0" i="0" u="sng" strike="noStrike" cap="none" baseline="0" dirty="0">
                <a:solidFill>
                  <a:srgbClr val="000000"/>
                </a:solidFill>
                <a:effectLst/>
                <a:uFill>
                  <a:solidFill>
                    <a:srgbClr val="000000"/>
                  </a:solidFill>
                </a:uFill>
                <a:latin typeface="Arial"/>
                <a:hlinkClick r:id="rId5" history="0"/>
              </a:rPr>
              <a:t>http://www.wales.nhs.uk/governance-emanual/values-and-standards-of-behaviour-framew</a:t>
            </a:r>
            <a:r>
              <a:rPr lang="cy-GB" sz="1200" b="0" i="0" u="none" strike="noStrike" cap="none" baseline="0" dirty="0">
                <a:solidFill>
                  <a:srgbClr val="000000"/>
                </a:solidFill>
                <a:effectLst/>
                <a:uFillTx/>
                <a:latin typeface="Arial"/>
              </a:rPr>
              <a:t> Cyrchwyd: 1 Chwefror 2019).</a:t>
            </a:r>
            <a:br>
              <a:rPr lang="cy-GB" sz="1200" dirty="0">
                <a:cs typeface="+mn-lt"/>
              </a:rPr>
            </a:br>
            <a:br>
              <a:rPr lang="cy-GB" sz="1200" dirty="0">
                <a:cs typeface="+mn-lt"/>
              </a:rPr>
            </a:br>
            <a:br>
              <a:rPr lang="cy-GB" sz="1200" dirty="0">
                <a:cs typeface="+mn-lt"/>
              </a:rPr>
            </a:br>
            <a:r>
              <a:rPr lang="cy-GB" sz="1200" b="0" i="0" u="none" strike="noStrike" cap="none" baseline="0" dirty="0">
                <a:solidFill>
                  <a:srgbClr val="000000"/>
                </a:solidFill>
                <a:effectLst/>
                <a:uFillTx/>
                <a:latin typeface="Arial"/>
              </a:rPr>
              <a:t>GIG Cymru (dim dyddiad) </a:t>
            </a:r>
            <a:r>
              <a:rPr lang="cy-GB" sz="1200" b="0" i="1" u="none" strike="noStrike" cap="none" baseline="0" dirty="0">
                <a:solidFill>
                  <a:srgbClr val="000000"/>
                </a:solidFill>
                <a:effectLst/>
                <a:uFillTx/>
                <a:latin typeface="Arial"/>
              </a:rPr>
              <a:t>Cod Ymddygiad ar gyfer Gweithwyr Cymorth Gofal Iechyd yng Nghymru. </a:t>
            </a:r>
            <a:r>
              <a:rPr lang="cy-GB" sz="1200" b="0" i="0" u="none" strike="noStrike" cap="none" baseline="0" dirty="0">
                <a:solidFill>
                  <a:srgbClr val="000000"/>
                </a:solidFill>
                <a:effectLst/>
                <a:uFillTx/>
                <a:latin typeface="Arial"/>
              </a:rPr>
              <a:t>Ar gael yn: </a:t>
            </a:r>
            <a:br>
              <a:rPr lang="cy-GB" sz="1200" dirty="0">
                <a:cs typeface="+mn-lt"/>
              </a:rPr>
            </a:br>
            <a:r>
              <a:rPr lang="cy-GB" sz="1200" b="0" i="0" u="sng" strike="noStrike" cap="none" baseline="0" dirty="0">
                <a:solidFill>
                  <a:srgbClr val="000000"/>
                </a:solidFill>
                <a:effectLst/>
                <a:uFill>
                  <a:solidFill>
                    <a:srgbClr val="000000"/>
                  </a:solidFill>
                </a:uFill>
                <a:latin typeface="Arial"/>
                <a:hlinkClick r:id="rId6" history="0"/>
              </a:rPr>
              <a:t>http://www.wales.nhs.uk/documents/Code_of_Conduct_for_Healthcare_Support_Workers_in_Wales.pdf</a:t>
            </a:r>
            <a:r>
              <a:rPr lang="cy-GB" sz="1200" b="0" i="0" u="none" strike="noStrike" cap="none" baseline="0" dirty="0">
                <a:solidFill>
                  <a:srgbClr val="000000"/>
                </a:solidFill>
                <a:effectLst/>
                <a:uFillTx/>
                <a:latin typeface="Arial"/>
              </a:rPr>
              <a:t> (Cyrchwyd: 1 Chwefror 2019).</a:t>
            </a:r>
            <a:br>
              <a:rPr lang="cy-GB" sz="1200" dirty="0">
                <a:cs typeface="+mn-lt"/>
              </a:rPr>
            </a:br>
            <a:br>
              <a:rPr lang="cy-GB" sz="1200" dirty="0">
                <a:cs typeface="+mn-lt"/>
              </a:rPr>
            </a:br>
            <a:r>
              <a:rPr lang="cy-GB" sz="1200" b="0" i="0" u="none" strike="noStrike" cap="none" baseline="0" dirty="0">
                <a:solidFill>
                  <a:srgbClr val="000000"/>
                </a:solidFill>
                <a:effectLst/>
                <a:uFillTx/>
                <a:latin typeface="Arial"/>
              </a:rPr>
              <a:t>Cyngor Nyrsio a Bydwreigiaeth (2018) </a:t>
            </a:r>
            <a:r>
              <a:rPr lang="cy-GB" sz="1200" b="0" i="1" u="none" strike="noStrike" cap="none" baseline="0" dirty="0" err="1">
                <a:solidFill>
                  <a:srgbClr val="000000"/>
                </a:solidFill>
                <a:effectLst/>
                <a:uFillTx/>
                <a:latin typeface="Arial"/>
              </a:rPr>
              <a:t>Our</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values</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and</a:t>
            </a:r>
            <a:r>
              <a:rPr lang="cy-GB" sz="1200" b="0" i="1" u="none" strike="noStrike" cap="none" baseline="0" dirty="0">
                <a:solidFill>
                  <a:srgbClr val="000000"/>
                </a:solidFill>
                <a:effectLst/>
                <a:uFillTx/>
                <a:latin typeface="Arial"/>
              </a:rPr>
              <a:t> </a:t>
            </a:r>
            <a:r>
              <a:rPr lang="cy-GB" sz="1200" b="0" i="1" u="none" strike="noStrike" cap="none" baseline="0" dirty="0" err="1">
                <a:solidFill>
                  <a:srgbClr val="000000"/>
                </a:solidFill>
                <a:effectLst/>
                <a:uFillTx/>
                <a:latin typeface="Arial"/>
              </a:rPr>
              <a:t>mission</a:t>
            </a:r>
            <a:r>
              <a:rPr lang="cy-GB" sz="1200" b="0" i="1" u="none" strike="noStrike" cap="none" baseline="0" dirty="0">
                <a:solidFill>
                  <a:srgbClr val="000000"/>
                </a:solidFill>
                <a:effectLst/>
                <a:uFillTx/>
                <a:latin typeface="Arial"/>
              </a:rPr>
              <a:t>.</a:t>
            </a:r>
            <a:r>
              <a:rPr lang="cy-GB" sz="1200" b="0" i="0" u="none" strike="noStrike" cap="none" baseline="0" dirty="0">
                <a:solidFill>
                  <a:srgbClr val="000000"/>
                </a:solidFill>
                <a:effectLst/>
                <a:uFillTx/>
                <a:latin typeface="Arial"/>
              </a:rPr>
              <a:t> Ar gael yn: </a:t>
            </a:r>
            <a:r>
              <a:rPr lang="cy-GB" sz="1200" b="0" i="0" u="sng" strike="noStrike" cap="none" baseline="0" dirty="0">
                <a:solidFill>
                  <a:srgbClr val="000000"/>
                </a:solidFill>
                <a:effectLst/>
                <a:uFill>
                  <a:solidFill>
                    <a:srgbClr val="000000"/>
                  </a:solidFill>
                </a:uFill>
                <a:latin typeface="Arial"/>
                <a:hlinkClick r:id="rId7" history="0"/>
              </a:rPr>
              <a:t>https://www.nmc.org.uk/about-us/our-role/our-values-and-mission/</a:t>
            </a:r>
            <a:r>
              <a:rPr lang="cy-GB" sz="1200" b="0" i="0" u="none" strike="noStrike" cap="none" baseline="0" dirty="0">
                <a:solidFill>
                  <a:srgbClr val="000000"/>
                </a:solidFill>
                <a:effectLst/>
                <a:uFillTx/>
                <a:latin typeface="Arial"/>
              </a:rPr>
              <a:t> (Cyrchwyd: 1 Chwefror 2019). </a:t>
            </a:r>
            <a:br>
              <a:rPr lang="cy-GB" sz="1200" dirty="0">
                <a:cs typeface="+mn-lt"/>
              </a:rPr>
            </a:br>
            <a:br>
              <a:rPr lang="cy-GB" sz="1200" dirty="0">
                <a:cs typeface="+mn-lt"/>
              </a:rPr>
            </a:br>
            <a:r>
              <a:rPr lang="cy-GB" sz="1200" b="0" i="0" u="none" strike="noStrike" cap="none" baseline="0" dirty="0">
                <a:solidFill>
                  <a:srgbClr val="000000"/>
                </a:solidFill>
                <a:effectLst/>
                <a:uFillTx/>
                <a:latin typeface="Arial"/>
              </a:rPr>
              <a:t>Gofal Cymdeithasol Cymru (2017) </a:t>
            </a:r>
            <a:r>
              <a:rPr lang="cy-GB" sz="1200" b="0" i="1" u="none" strike="noStrike" cap="none" baseline="0" dirty="0">
                <a:solidFill>
                  <a:srgbClr val="000000"/>
                </a:solidFill>
                <a:effectLst/>
                <a:uFillTx/>
                <a:latin typeface="Arial"/>
              </a:rPr>
              <a:t>Cod Ymarfer Proffesiynol Gofal Cymdeithasol. </a:t>
            </a:r>
            <a:r>
              <a:rPr lang="cy-GB" sz="1200" b="0" i="0" u="none" strike="noStrike" cap="none" baseline="0" dirty="0">
                <a:solidFill>
                  <a:srgbClr val="000000"/>
                </a:solidFill>
                <a:effectLst/>
                <a:uFillTx/>
                <a:latin typeface="Arial"/>
              </a:rPr>
              <a:t>Ar gael yn:</a:t>
            </a:r>
            <a:r>
              <a:rPr lang="cy-GB" dirty="0">
                <a:solidFill>
                  <a:srgbClr val="000000"/>
                </a:solidFill>
                <a:latin typeface="Arial"/>
              </a:rPr>
              <a:t>  </a:t>
            </a:r>
            <a:br>
              <a:rPr lang="cy-GB" dirty="0">
                <a:cs typeface="+mn-lt"/>
              </a:rPr>
            </a:br>
            <a:r>
              <a:rPr lang="cy-GB" sz="1200" b="0" i="0" u="sng" strike="noStrike" cap="none" baseline="0" dirty="0">
                <a:solidFill>
                  <a:srgbClr val="000000"/>
                </a:solidFill>
                <a:effectLst/>
                <a:uFill>
                  <a:solidFill>
                    <a:srgbClr val="000000"/>
                  </a:solidFill>
                </a:uFill>
                <a:latin typeface="Arial"/>
                <a:hlinkClick r:id="rId8" history="0"/>
              </a:rPr>
              <a:t>https://gofalcymdeithasol.cymru/adnoddau/cod-ymarfer-proffesiynol-ar-ofal-cymdeithasol</a:t>
            </a:r>
            <a:r>
              <a:rPr lang="cy-GB" sz="1200" b="0" i="0" u="none" strike="noStrike" cap="none" baseline="0" dirty="0">
                <a:solidFill>
                  <a:srgbClr val="000000"/>
                </a:solidFill>
                <a:effectLst/>
                <a:uFillTx/>
                <a:latin typeface="Arial"/>
                <a:hlinkClick r:id="rId8" history="0"/>
              </a:rPr>
              <a:t> (1</a:t>
            </a:r>
            <a:r>
              <a:rPr lang="cy-GB" sz="1200" b="0" i="0" u="none" strike="noStrike" cap="none" baseline="0" dirty="0">
                <a:solidFill>
                  <a:srgbClr val="000000"/>
                </a:solidFill>
                <a:effectLst/>
                <a:uFillTx/>
                <a:latin typeface="Arial"/>
              </a:rPr>
              <a:t> (Cyrchwyd: 1 Chwefror 2019).</a:t>
            </a:r>
            <a:r>
              <a:rPr lang="cy-GB" dirty="0">
                <a:solidFill>
                  <a:srgbClr val="000000"/>
                </a:solidFill>
                <a:latin typeface="Arial"/>
              </a:rPr>
              <a:t>  </a:t>
            </a:r>
            <a:br>
              <a:rPr lang="cy-GB" dirty="0">
                <a:cs typeface="+mn-lt"/>
              </a:rPr>
            </a:br>
            <a:br>
              <a:rPr lang="cy-GB" dirty="0">
                <a:cs typeface="+mn-lt"/>
              </a:rPr>
            </a:br>
            <a:r>
              <a:rPr lang="cy-GB" sz="1200" b="0" i="0" u="none" strike="noStrike" cap="none" baseline="0" dirty="0">
                <a:solidFill>
                  <a:srgbClr val="000000"/>
                </a:solidFill>
                <a:effectLst/>
                <a:uFillTx/>
                <a:latin typeface="Arial"/>
              </a:rPr>
              <a:t>Gofal Cymdeithasol Cymru (2019) </a:t>
            </a:r>
            <a:r>
              <a:rPr lang="cy-GB" sz="1200" b="0" i="1" u="none" strike="noStrike" cap="none" baseline="0" dirty="0">
                <a:solidFill>
                  <a:srgbClr val="000000"/>
                </a:solidFill>
                <a:effectLst/>
                <a:uFillTx/>
                <a:latin typeface="Arial"/>
              </a:rPr>
              <a:t>Sut rydym yn gweithio.</a:t>
            </a:r>
            <a:r>
              <a:rPr lang="cy-GB" sz="1200" b="0" i="0" u="none" strike="noStrike" cap="none" baseline="0" dirty="0">
                <a:solidFill>
                  <a:srgbClr val="000000"/>
                </a:solidFill>
                <a:effectLst/>
                <a:uFillTx/>
                <a:latin typeface="Arial"/>
              </a:rPr>
              <a:t> Ar gael yn:</a:t>
            </a:r>
            <a:br>
              <a:rPr lang="cy-GB" sz="1200" dirty="0">
                <a:cs typeface="+mn-lt"/>
              </a:rPr>
            </a:br>
            <a:r>
              <a:rPr lang="cy-GB" sz="1200" b="0" i="0" u="sng" strike="noStrike" cap="none" baseline="0" dirty="0">
                <a:solidFill>
                  <a:srgbClr val="000000"/>
                </a:solidFill>
                <a:effectLst/>
                <a:uFill>
                  <a:solidFill>
                    <a:srgbClr val="000000"/>
                  </a:solidFill>
                </a:uFill>
                <a:latin typeface="Arial"/>
                <a:hlinkClick r:id="rId9" history="0"/>
              </a:rPr>
              <a:t>https://socialcare.wales/about/how-we-work?record-language-choice=en-cy</a:t>
            </a:r>
            <a:r>
              <a:rPr lang="cy-GB" sz="1200" b="0" i="0" u="none" strike="noStrike" cap="none" baseline="0" dirty="0">
                <a:solidFill>
                  <a:srgbClr val="000000"/>
                </a:solidFill>
                <a:effectLst/>
                <a:uFillTx/>
                <a:latin typeface="Arial"/>
              </a:rPr>
              <a:t> (Cyrchwyd: 30 Ionawr 2018). </a:t>
            </a:r>
            <a:br>
              <a:rPr lang="cy-GB" sz="1200" dirty="0">
                <a:cs typeface="+mn-lt"/>
              </a:rPr>
            </a:br>
            <a:br>
              <a:rPr lang="cy-GB" sz="1200" dirty="0">
                <a:cs typeface="+mn-lt"/>
              </a:rPr>
            </a:br>
            <a:endParaRPr lang="cy-GB" sz="1200" dirty="0">
              <a:cs typeface="+mn-lt"/>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u="sng" dirty="0"/>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1.3: </a:t>
            </a:r>
            <a:r>
              <a:rPr lang="en-US" dirty="0"/>
              <a:t>How values and behaviors impact on person/child centered practice and citizen focused services</a:t>
            </a: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2000" b="1" dirty="0"/>
              <a:t>Information</a:t>
            </a:r>
            <a:r>
              <a:rPr lang="en-GB" sz="2000" b="1" baseline="0" dirty="0"/>
              <a:t> taken from HCLW – Level 4 Preparing for Leadership and Management Qualification Unit 410 pp3</a:t>
            </a:r>
          </a:p>
          <a:p>
            <a:pPr>
              <a:defRPr/>
            </a:pPr>
            <a:r>
              <a:rPr lang="en-GB" sz="2000" b="1" dirty="0"/>
              <a:t>References</a:t>
            </a:r>
            <a:br>
              <a:rPr lang="en-GB" sz="1800" dirty="0">
                <a:cs typeface="+mn-lt"/>
              </a:rPr>
            </a:br>
            <a:br>
              <a:rPr lang="en-GB" sz="1200" dirty="0">
                <a:cs typeface="+mn-lt"/>
              </a:rPr>
            </a:br>
            <a:r>
              <a:rPr lang="en-US" sz="1200" dirty="0"/>
              <a:t>Callwood, A., Cooke, D. and Allan, H.</a:t>
            </a:r>
            <a:r>
              <a:rPr lang="en-US" dirty="0"/>
              <a:t> </a:t>
            </a:r>
            <a:r>
              <a:rPr lang="en-US" sz="1200" dirty="0"/>
              <a:t> (2016) ‘Value-based recruitment in midwifery: do the values align with what</a:t>
            </a:r>
            <a:br>
              <a:rPr lang="en-US" sz="1200" dirty="0">
                <a:cs typeface="+mn-lt"/>
              </a:rPr>
            </a:br>
            <a:r>
              <a:rPr lang="en-US" sz="1200" dirty="0"/>
              <a:t>women say is important to them?’, </a:t>
            </a:r>
            <a:r>
              <a:rPr lang="en-US" sz="1200" i="1" dirty="0"/>
              <a:t>JAN, </a:t>
            </a:r>
            <a:r>
              <a:rPr lang="en-US" sz="1200" dirty="0"/>
              <a:t>pp. 2358-2368. </a:t>
            </a:r>
            <a:r>
              <a:rPr lang="en-US" sz="1200" i="1" dirty="0"/>
              <a:t>Wiley Online </a:t>
            </a:r>
            <a:r>
              <a:rPr lang="en-US" sz="1200" dirty="0"/>
              <a:t>[Online]. Available at: </a:t>
            </a:r>
            <a:r>
              <a:rPr lang="en-US" sz="1200" dirty="0">
                <a:hlinkClick r:id="rId3"/>
              </a:rPr>
              <a:t>http://onlinelibrary.wiley.com/</a:t>
            </a:r>
            <a:r>
              <a:rPr lang="en-US" sz="1200" dirty="0"/>
              <a:t> (Accessed: 1 February 2019).</a:t>
            </a:r>
            <a:br>
              <a:rPr lang="en-GB" sz="1200" dirty="0">
                <a:cs typeface="+mn-lt"/>
              </a:rPr>
            </a:br>
            <a:br>
              <a:rPr lang="en-GB" sz="1200" dirty="0">
                <a:cs typeface="+mn-lt"/>
              </a:rPr>
            </a:br>
            <a:r>
              <a:rPr lang="en-GB" sz="1200" dirty="0"/>
              <a:t>Fisher, M. (2014) ‘</a:t>
            </a:r>
            <a:r>
              <a:rPr lang="en-US" sz="1200" dirty="0"/>
              <a:t>The Social Care Institute for Excellence and Evidence-Based Policy and Practice’, </a:t>
            </a:r>
            <a:r>
              <a:rPr lang="en-US" sz="1200" i="1" dirty="0"/>
              <a:t>British Journal of Social Work, </a:t>
            </a:r>
            <a:r>
              <a:rPr lang="en-US" sz="1200" dirty="0"/>
              <a:t>(46) pp. 498-513. </a:t>
            </a:r>
            <a:r>
              <a:rPr lang="en-US" sz="1200" i="1" dirty="0"/>
              <a:t>Oxford University Press </a:t>
            </a:r>
            <a:r>
              <a:rPr lang="en-US" sz="1200" dirty="0"/>
              <a:t>[Online].</a:t>
            </a:r>
            <a:r>
              <a:rPr lang="en-US" dirty="0"/>
              <a:t> </a:t>
            </a:r>
            <a:r>
              <a:rPr lang="en-US" sz="1200" dirty="0"/>
              <a:t> Available at: </a:t>
            </a:r>
            <a:r>
              <a:rPr lang="en-US" sz="1200" dirty="0">
                <a:hlinkClick r:id="rId4"/>
              </a:rPr>
              <a:t>http://global.oup.com/?cc=gb</a:t>
            </a:r>
            <a:r>
              <a:rPr lang="en-US" sz="1200" dirty="0"/>
              <a:t> (Accessed: 1 February 2019).</a:t>
            </a:r>
            <a:br>
              <a:rPr lang="en-US" sz="1200" dirty="0">
                <a:cs typeface="+mn-lt"/>
              </a:rPr>
            </a:br>
            <a:br>
              <a:rPr lang="en-US" sz="1200" dirty="0">
                <a:cs typeface="+mn-lt"/>
              </a:rPr>
            </a:br>
            <a:r>
              <a:rPr lang="en-GB" sz="1200" dirty="0" err="1"/>
              <a:t>Gradinger</a:t>
            </a:r>
            <a:r>
              <a:rPr lang="en-GB" sz="1200" dirty="0"/>
              <a:t>, F., Britten, N.,</a:t>
            </a:r>
            <a:r>
              <a:rPr lang="en-GB" dirty="0"/>
              <a:t> </a:t>
            </a:r>
            <a:r>
              <a:rPr lang="en-GB" sz="1200" dirty="0"/>
              <a:t> Katrina Wyatt, K., Froggatt, K.,</a:t>
            </a:r>
            <a:r>
              <a:rPr lang="en-GB" dirty="0"/>
              <a:t> </a:t>
            </a:r>
            <a:r>
              <a:rPr lang="en-GB" sz="1200" dirty="0"/>
              <a:t> Gibson, A., Jacoby, A.,</a:t>
            </a:r>
            <a:r>
              <a:rPr lang="en-GB" dirty="0"/>
              <a:t> </a:t>
            </a:r>
            <a:r>
              <a:rPr lang="en-GB" sz="1200" dirty="0"/>
              <a:t> Lobban, F., Mayes, D.,</a:t>
            </a:r>
            <a:r>
              <a:rPr lang="en-GB" dirty="0"/>
              <a:t> </a:t>
            </a:r>
            <a:r>
              <a:rPr lang="en-GB" sz="1200" dirty="0"/>
              <a:t> Snape, D.,</a:t>
            </a:r>
            <a:r>
              <a:rPr lang="en-GB" dirty="0"/>
              <a:t> </a:t>
            </a:r>
            <a:r>
              <a:rPr lang="en-GB" sz="1200" dirty="0"/>
              <a:t> Rawcliffe, T., </a:t>
            </a:r>
            <a:r>
              <a:rPr lang="en-GB" sz="1200" dirty="0" err="1"/>
              <a:t>Popay</a:t>
            </a:r>
            <a:r>
              <a:rPr lang="en-GB" sz="1200" dirty="0"/>
              <a:t>, J. (2013) ‘</a:t>
            </a:r>
            <a:r>
              <a:rPr lang="en-US" sz="1200" dirty="0"/>
              <a:t>Values associated with public involvement in health and social care research: a narrative review’, </a:t>
            </a:r>
            <a:r>
              <a:rPr lang="en-US" sz="1200" i="1" dirty="0"/>
              <a:t>Health Expectations, </a:t>
            </a:r>
            <a:r>
              <a:rPr lang="en-US" sz="1200" dirty="0"/>
              <a:t>(</a:t>
            </a:r>
            <a:r>
              <a:rPr lang="en-GB" sz="1200" dirty="0"/>
              <a:t>18) pp.661–675. </a:t>
            </a:r>
            <a:r>
              <a:rPr lang="en-US" sz="1200" i="1" dirty="0"/>
              <a:t>Wiley Online </a:t>
            </a:r>
            <a:r>
              <a:rPr lang="en-US" sz="1200" dirty="0"/>
              <a:t>[Online]. Available at: </a:t>
            </a:r>
            <a:r>
              <a:rPr lang="en-US" sz="1200" dirty="0">
                <a:hlinkClick r:id="rId3"/>
              </a:rPr>
              <a:t>http://onlinelibrary.wiley.com/</a:t>
            </a:r>
            <a:r>
              <a:rPr lang="en-US" sz="1200" dirty="0"/>
              <a:t> (Accessed: 1 February 2019).</a:t>
            </a:r>
            <a:br>
              <a:rPr lang="en-US" sz="1200" dirty="0">
                <a:cs typeface="+mn-lt"/>
              </a:rPr>
            </a:br>
            <a:br>
              <a:rPr lang="en-US" sz="1200" dirty="0">
                <a:cs typeface="+mn-lt"/>
              </a:rPr>
            </a:br>
            <a:r>
              <a:rPr lang="en-GB" sz="1200" dirty="0"/>
              <a:t>NHS Wales (2017) </a:t>
            </a:r>
            <a:r>
              <a:rPr lang="en-GB" sz="1200" i="1" dirty="0"/>
              <a:t>Values and standards of behaviour framework.</a:t>
            </a:r>
            <a:r>
              <a:rPr lang="en-GB" sz="1200" dirty="0"/>
              <a:t> Available at: </a:t>
            </a:r>
            <a:br>
              <a:rPr lang="en-GB" sz="1200" dirty="0">
                <a:cs typeface="+mn-lt"/>
              </a:rPr>
            </a:br>
            <a:r>
              <a:rPr lang="en-GB" sz="1200" u="sng" dirty="0">
                <a:hlinkClick r:id="rId5"/>
              </a:rPr>
              <a:t>http://www.wales.nhs.uk/governance-emanual/values-and-standards-of-behaviour-framew</a:t>
            </a:r>
            <a:r>
              <a:rPr lang="en-GB" sz="1200" dirty="0"/>
              <a:t> </a:t>
            </a:r>
            <a:r>
              <a:rPr lang="en-US" sz="1200" dirty="0"/>
              <a:t>Accessed: 1 February 2019).</a:t>
            </a:r>
            <a:br>
              <a:rPr lang="en-GB" sz="1200" dirty="0">
                <a:cs typeface="+mn-lt"/>
              </a:rPr>
            </a:br>
            <a:br>
              <a:rPr lang="en-GB" sz="1200" dirty="0">
                <a:cs typeface="+mn-lt"/>
              </a:rPr>
            </a:br>
            <a:br>
              <a:rPr lang="en-GB" sz="1200" dirty="0">
                <a:cs typeface="+mn-lt"/>
              </a:rPr>
            </a:br>
            <a:r>
              <a:rPr lang="en-GB" sz="1200" dirty="0"/>
              <a:t>NHS Wales (no date) </a:t>
            </a:r>
            <a:r>
              <a:rPr lang="en-GB" sz="1200" i="1" dirty="0"/>
              <a:t>Code of Conduct for Healthcare Support Workers in Wales. </a:t>
            </a:r>
            <a:r>
              <a:rPr lang="en-GB" sz="1200" dirty="0"/>
              <a:t>Available at: </a:t>
            </a:r>
            <a:br>
              <a:rPr lang="en-GB" sz="1200" dirty="0">
                <a:cs typeface="+mn-lt"/>
              </a:rPr>
            </a:br>
            <a:r>
              <a:rPr lang="en-GB" sz="1200" u="sng" dirty="0">
                <a:hlinkClick r:id="rId6"/>
              </a:rPr>
              <a:t>http://www.wales.nhs.uk/documents/Code_of_Conduct_for_Healthcare_Support_Workers_in_Wales.pdf</a:t>
            </a:r>
            <a:r>
              <a:rPr lang="en-GB" sz="1200" dirty="0"/>
              <a:t> (Accessed: 1 February 2019).</a:t>
            </a:r>
            <a:br>
              <a:rPr lang="en-GB" sz="1200" dirty="0">
                <a:cs typeface="+mn-lt"/>
              </a:rPr>
            </a:br>
            <a:br>
              <a:rPr lang="en-GB" sz="1200" dirty="0">
                <a:cs typeface="+mn-lt"/>
              </a:rPr>
            </a:br>
            <a:r>
              <a:rPr lang="en-GB" sz="1200" dirty="0"/>
              <a:t>Nursing and Midwifery Council (2018) </a:t>
            </a:r>
            <a:r>
              <a:rPr lang="en-GB" sz="1200" i="1" dirty="0"/>
              <a:t>Our values and mission.</a:t>
            </a:r>
            <a:r>
              <a:rPr lang="en-GB" sz="1200" dirty="0"/>
              <a:t> Available at: </a:t>
            </a:r>
            <a:r>
              <a:rPr lang="en-GB" sz="1200" u="sng" dirty="0">
                <a:hlinkClick r:id="rId7"/>
              </a:rPr>
              <a:t>https://www.nmc.org.uk/about-us/our-role/our-values-and-mission/</a:t>
            </a:r>
            <a:r>
              <a:rPr lang="en-GB" sz="1200" dirty="0"/>
              <a:t> (Accessed: 1 February 2019). </a:t>
            </a:r>
            <a:br>
              <a:rPr lang="en-GB" sz="1200" dirty="0">
                <a:cs typeface="+mn-lt"/>
              </a:rPr>
            </a:br>
            <a:br>
              <a:rPr lang="en-GB" sz="1200" dirty="0">
                <a:cs typeface="+mn-lt"/>
              </a:rPr>
            </a:br>
            <a:r>
              <a:rPr lang="en-GB" sz="1200" dirty="0"/>
              <a:t>Social Care Wales (2017) </a:t>
            </a:r>
            <a:r>
              <a:rPr lang="en-GB" sz="1200" i="1" dirty="0"/>
              <a:t>Code of Professional Practice for Social Care. </a:t>
            </a:r>
            <a:r>
              <a:rPr lang="en-GB" sz="1200" dirty="0"/>
              <a:t>Available at:</a:t>
            </a:r>
            <a:r>
              <a:rPr lang="en-GB" dirty="0"/>
              <a:t>  </a:t>
            </a:r>
            <a:br>
              <a:rPr lang="en-GB" dirty="0">
                <a:cs typeface="+mn-lt"/>
              </a:rPr>
            </a:br>
            <a:r>
              <a:rPr lang="en-GB" sz="1200" u="sng" dirty="0">
                <a:hlinkClick r:id="rId8"/>
              </a:rPr>
              <a:t>https://socialcare.wales/resources/code-of-professional-practice-for-social-care</a:t>
            </a:r>
            <a:r>
              <a:rPr lang="en-GB" sz="1200" dirty="0">
                <a:hlinkClick r:id="rId8"/>
              </a:rPr>
              <a:t> (1</a:t>
            </a:r>
            <a:r>
              <a:rPr lang="en-GB" sz="1200" dirty="0"/>
              <a:t> (Accessed: 1 February 2019).</a:t>
            </a:r>
            <a:r>
              <a:rPr lang="en-GB" dirty="0"/>
              <a:t>  </a:t>
            </a:r>
            <a:br>
              <a:rPr lang="en-GB" dirty="0">
                <a:cs typeface="+mn-lt"/>
              </a:rPr>
            </a:br>
            <a:br>
              <a:rPr lang="en-GB" dirty="0">
                <a:cs typeface="+mn-lt"/>
              </a:rPr>
            </a:br>
            <a:r>
              <a:rPr lang="en-GB" sz="1200" dirty="0"/>
              <a:t>Social Care Wales (2019) </a:t>
            </a:r>
            <a:r>
              <a:rPr lang="en-GB" sz="1200" i="1" dirty="0"/>
              <a:t>How we work.</a:t>
            </a:r>
            <a:r>
              <a:rPr lang="en-GB" sz="1200" dirty="0"/>
              <a:t> Available at:</a:t>
            </a:r>
            <a:br>
              <a:rPr lang="en-GB" sz="1200" dirty="0">
                <a:cs typeface="+mn-lt"/>
              </a:rPr>
            </a:br>
            <a:r>
              <a:rPr lang="en-GB" sz="1200" u="sng" dirty="0">
                <a:hlinkClick r:id="rId9"/>
              </a:rPr>
              <a:t>https://socialcare.wales/about/how-we-work?record-language-choice=en-cy</a:t>
            </a:r>
            <a:r>
              <a:rPr lang="en-GB" sz="1200" dirty="0"/>
              <a:t> (Accessed: 30 January 2018). </a:t>
            </a:r>
            <a:br>
              <a:rPr lang="en-GB" sz="1200" dirty="0">
                <a:cs typeface="+mn-lt"/>
              </a:rPr>
            </a:br>
            <a:br>
              <a:rPr lang="en-GB" sz="1200" dirty="0">
                <a:cs typeface="+mn-lt"/>
              </a:rPr>
            </a:br>
            <a:endParaRPr lang="en-GB" sz="1200" dirty="0">
              <a:cs typeface="+mn-lt"/>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17</a:t>
            </a:fld>
            <a:endParaRPr lang="en-US" dirty="0"/>
          </a:p>
        </p:txBody>
      </p:sp>
    </p:spTree>
    <p:extLst>
      <p:ext uri="{BB962C8B-B14F-4D97-AF65-F5344CB8AC3E}">
        <p14:creationId xmlns:p14="http://schemas.microsoft.com/office/powerpoint/2010/main" val="1982872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1.3: Sut mae gwerthoedd ac ymddygiad yn effeithio ar ymarfer sy'n canolbwyntio ar yr unigolyn/plentyn a gwasanaethau sy'n canolbwyntio ar y dinesydd</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baseline="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400" b="0" i="0" u="none" strike="noStrike" cap="none" baseline="0" dirty="0">
                <a:solidFill>
                  <a:srgbClr val="000000"/>
                </a:solidFill>
                <a:effectLst/>
                <a:uFillTx/>
                <a:latin typeface="Arial"/>
              </a:rPr>
              <a:t>A yw ein gwerthoedd personol a'n hymddygiad yn gysylltiedig â'n gwaith ym maes gofal cymdeithasol ac iechyd?</a:t>
            </a:r>
            <a:br>
              <a:rPr lang="cy-GB" sz="1400" dirty="0"/>
            </a:br>
            <a:br>
              <a:rPr lang="cy-GB" sz="1600" dirty="0"/>
            </a:br>
            <a:r>
              <a:rPr lang="cy-GB" sz="1200" b="0" i="0" u="none" strike="noStrike" cap="none" baseline="0" dirty="0">
                <a:solidFill>
                  <a:srgbClr val="000000"/>
                </a:solidFill>
                <a:effectLst/>
                <a:uFillTx/>
                <a:latin typeface="Arial"/>
              </a:rPr>
              <a:t>Mae yna gred y dylai ein gwerthoedd personol a’n hymddygiad fod yn gysylltiedig â’n gwaith ym maes gofal cymdeithasol ac iechyd.</a:t>
            </a:r>
            <a:br>
              <a:rPr lang="cy-GB" sz="1200" dirty="0"/>
            </a:br>
            <a:br>
              <a:rPr lang="cy-GB" sz="1200" dirty="0"/>
            </a:br>
            <a:r>
              <a:rPr lang="cy-GB" sz="1200" b="0" i="0" u="none" strike="noStrike" cap="none" baseline="0" dirty="0">
                <a:solidFill>
                  <a:srgbClr val="000000"/>
                </a:solidFill>
                <a:effectLst/>
                <a:uFillTx/>
                <a:latin typeface="Arial"/>
              </a:rPr>
              <a:t>Dyma pam mae sefydliadau'n cyhoeddi eu gwerthoedd ac yn cymryd rhan mewn arferion fel recriwtio ar sail gwerthoedd (ee cwestiynau cyfweliad sy'n bwriadu nodi gwerthoedd cyfweleion i weld a ydynt yn cyd-fynd yn dda â'r sefydliad).</a:t>
            </a:r>
            <a:br>
              <a:rPr lang="cy-GB" sz="1200" dirty="0"/>
            </a:br>
            <a:br>
              <a:rPr lang="cy-GB" sz="1100" dirty="0"/>
            </a:br>
            <a:r>
              <a:rPr lang="cy-GB" sz="1100" b="0" i="0" u="none" strike="noStrike" cap="none" baseline="0" dirty="0">
                <a:solidFill>
                  <a:srgbClr val="000000"/>
                </a:solidFill>
                <a:effectLst/>
                <a:uFillTx/>
                <a:latin typeface="Arial"/>
              </a:rPr>
              <a:t>(</a:t>
            </a:r>
            <a:r>
              <a:rPr lang="cy-GB" sz="1100" b="0" i="0" u="none" strike="noStrike" cap="none" baseline="0" dirty="0" err="1">
                <a:solidFill>
                  <a:srgbClr val="000000"/>
                </a:solidFill>
                <a:effectLst/>
                <a:uFillTx/>
                <a:latin typeface="Arial"/>
              </a:rPr>
              <a:t>Callwood</a:t>
            </a:r>
            <a:r>
              <a:rPr lang="cy-GB" sz="1100" b="0" i="0" u="none" strike="noStrike" cap="none" baseline="0" dirty="0">
                <a:solidFill>
                  <a:srgbClr val="000000"/>
                </a:solidFill>
                <a:effectLst/>
                <a:uFillTx/>
                <a:latin typeface="Arial"/>
              </a:rPr>
              <a:t> </a:t>
            </a:r>
            <a:r>
              <a:rPr lang="cy-GB" sz="1100" b="0" i="1" u="none" strike="noStrike" cap="none" baseline="0" dirty="0" err="1">
                <a:solidFill>
                  <a:srgbClr val="000000"/>
                </a:solidFill>
                <a:effectLst/>
                <a:uFillTx/>
                <a:latin typeface="Arial"/>
              </a:rPr>
              <a:t>et</a:t>
            </a:r>
            <a:r>
              <a:rPr lang="cy-GB" sz="1100" b="0" i="1" u="none" strike="noStrike" cap="none" baseline="0" dirty="0">
                <a:solidFill>
                  <a:srgbClr val="000000"/>
                </a:solidFill>
                <a:effectLst/>
                <a:uFillTx/>
                <a:latin typeface="Arial"/>
              </a:rPr>
              <a:t> </a:t>
            </a:r>
            <a:r>
              <a:rPr lang="cy-GB" sz="1100" b="0" i="1" u="none" strike="noStrike" cap="none" baseline="0" dirty="0" err="1">
                <a:solidFill>
                  <a:srgbClr val="000000"/>
                </a:solidFill>
                <a:effectLst/>
                <a:uFillTx/>
                <a:latin typeface="Arial"/>
              </a:rPr>
              <a:t>al</a:t>
            </a:r>
            <a:r>
              <a:rPr lang="cy-GB" sz="1100" b="0" i="1" u="none" strike="noStrike" cap="none" baseline="0" dirty="0">
                <a:solidFill>
                  <a:srgbClr val="000000"/>
                </a:solidFill>
                <a:effectLst/>
                <a:uFillTx/>
                <a:latin typeface="Arial"/>
              </a:rPr>
              <a:t>. </a:t>
            </a:r>
            <a:r>
              <a:rPr lang="cy-GB" sz="1100" b="0" i="0" u="none" strike="noStrike" cap="none" baseline="0" dirty="0">
                <a:solidFill>
                  <a:srgbClr val="000000"/>
                </a:solidFill>
                <a:effectLst/>
                <a:uFillTx/>
                <a:latin typeface="Arial"/>
              </a:rPr>
              <a:t>2016</a:t>
            </a:r>
            <a:r>
              <a:rPr lang="cy-GB" sz="1100" b="0" i="1" u="none" strike="noStrike" cap="none" baseline="0" dirty="0">
                <a:solidFill>
                  <a:srgbClr val="000000"/>
                </a:solidFill>
                <a:effectLst/>
                <a:uFillTx/>
                <a:latin typeface="Arial"/>
              </a:rPr>
              <a:t>)  </a:t>
            </a:r>
            <a:br>
              <a:rPr lang="cy-GB" sz="1100" dirty="0"/>
            </a:br>
            <a:endParaRPr lang="cy-GB" sz="110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10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100" b="1" u="sng" dirty="0"/>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100"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100" b="0" dirty="0"/>
              <a:t>Slide</a:t>
            </a:r>
            <a:r>
              <a:rPr lang="en-GB" sz="1100" b="0" baseline="0" dirty="0"/>
              <a:t> relating to </a:t>
            </a:r>
            <a:r>
              <a:rPr lang="en-GB" sz="1100" b="0" dirty="0"/>
              <a:t>AC</a:t>
            </a:r>
            <a:r>
              <a:rPr lang="en-GB" sz="1100" b="0" baseline="0" dirty="0"/>
              <a:t> 1.3: </a:t>
            </a:r>
            <a:r>
              <a:rPr lang="en-US" sz="1100" dirty="0"/>
              <a:t>How values and behaviors impact on person/child centered practice and citizen focused services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sz="1100"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dirty="0"/>
              <a:t>Are our personal values and behaviours linked to our work in social care and health?</a:t>
            </a:r>
            <a:br>
              <a:rPr lang="en-GB" sz="1200" dirty="0"/>
            </a:br>
            <a:br>
              <a:rPr lang="en-GB" sz="1400" dirty="0"/>
            </a:br>
            <a:r>
              <a:rPr lang="en-GB" sz="1100" dirty="0"/>
              <a:t>There is a belief that our personal values and behaviours should be linked to our work in social care and health.</a:t>
            </a:r>
            <a:br>
              <a:rPr lang="en-GB" sz="1100" dirty="0"/>
            </a:br>
            <a:br>
              <a:rPr lang="en-GB" sz="1100" dirty="0"/>
            </a:br>
            <a:r>
              <a:rPr lang="en-GB" sz="1100" dirty="0"/>
              <a:t>This is why organisations publish their values and engage in practices such as values based recruitment (e.g. interview questions that intend to identify interviewees’ values to see if they are a good fit with the organisation).</a:t>
            </a:r>
            <a:br>
              <a:rPr lang="en-GB" sz="1100" dirty="0"/>
            </a:br>
            <a:br>
              <a:rPr lang="en-GB" sz="1050" dirty="0"/>
            </a:br>
            <a:r>
              <a:rPr lang="en-GB" sz="1050" dirty="0"/>
              <a:t>(</a:t>
            </a:r>
            <a:r>
              <a:rPr lang="en-GB" sz="1050" dirty="0" err="1"/>
              <a:t>Callwood</a:t>
            </a:r>
            <a:r>
              <a:rPr lang="en-GB" sz="1050" dirty="0"/>
              <a:t> </a:t>
            </a:r>
            <a:r>
              <a:rPr lang="en-GB" sz="1050" i="1" dirty="0"/>
              <a:t>et al. </a:t>
            </a:r>
            <a:r>
              <a:rPr lang="en-GB" sz="1050" dirty="0"/>
              <a:t>2016</a:t>
            </a:r>
            <a:r>
              <a:rPr lang="en-GB" sz="1050" i="1" dirty="0"/>
              <a:t>)  </a:t>
            </a:r>
            <a:br>
              <a:rPr lang="en-GB" sz="1050" i="1" dirty="0"/>
            </a:br>
            <a:endParaRPr lang="cy-GB" sz="1100" b="1" u="sng"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18</a:t>
            </a:fld>
            <a:endParaRPr lang="en-US" dirty="0"/>
          </a:p>
        </p:txBody>
      </p:sp>
    </p:spTree>
    <p:extLst>
      <p:ext uri="{BB962C8B-B14F-4D97-AF65-F5344CB8AC3E}">
        <p14:creationId xmlns:p14="http://schemas.microsoft.com/office/powerpoint/2010/main" val="1090246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1.3: Sut mae gwerthoedd ac ymddygiad yn effeithio ar ymarfer sy'n canolbwyntio ar yr unigolyn/plentyn a gwasanaethau sy'n canolbwyntio ar y dinesydd</a:t>
            </a:r>
          </a:p>
          <a:p>
            <a:pPr marL="0" marR="0" lvl="0" indent="0" algn="l" defTabSz="912813" rtl="0" eaLnBrk="1" fontAlgn="base" latinLnBrk="0" hangingPunct="1">
              <a:lnSpc>
                <a:spcPct val="100000"/>
              </a:lnSpc>
              <a:spcBef>
                <a:spcPct val="30000"/>
              </a:spcBef>
              <a:spcAft>
                <a:spcPct val="0"/>
              </a:spcAft>
              <a:buClrTx/>
              <a:buSzTx/>
              <a:buFontTx/>
              <a:buNone/>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defRPr/>
            </a:pPr>
            <a:r>
              <a:rPr lang="en-GB" b="1" u="sng" baseline="0"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u="sng"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1.3: </a:t>
            </a:r>
            <a:r>
              <a:rPr lang="en-US" dirty="0"/>
              <a:t>How values and </a:t>
            </a:r>
            <a:r>
              <a:rPr lang="en-US" dirty="0" err="1"/>
              <a:t>behaviours</a:t>
            </a:r>
            <a:r>
              <a:rPr lang="en-US" dirty="0"/>
              <a:t> impact on person/child </a:t>
            </a:r>
            <a:r>
              <a:rPr lang="en-US" dirty="0" err="1"/>
              <a:t>centred</a:t>
            </a:r>
            <a:r>
              <a:rPr lang="en-US" dirty="0"/>
              <a:t> practice and citizen focused services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defRPr/>
            </a:pPr>
            <a:endParaRPr lang="en-GB" b="1" u="sng"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19</a:t>
            </a:fld>
            <a:endParaRPr lang="en-US" dirty="0"/>
          </a:p>
        </p:txBody>
      </p:sp>
    </p:spTree>
    <p:extLst>
      <p:ext uri="{BB962C8B-B14F-4D97-AF65-F5344CB8AC3E}">
        <p14:creationId xmlns:p14="http://schemas.microsoft.com/office/powerpoint/2010/main" val="35699164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1.3: Sut mae gwerthoedd ac ymddygiad yn effeithio ar ymarfer sy'n canolbwyntio ar yr unigolyn/plentyn a gwasanaethau sy'n canolbwyntio ar y dinesydd</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cy-GB" b="1" i="0" u="sng" strike="noStrike" cap="none" baseline="0" dirty="0">
                <a:effectLst/>
                <a:uFillTx/>
              </a:rPr>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1.3: </a:t>
            </a:r>
            <a:r>
              <a:rPr lang="en-US" dirty="0"/>
              <a:t>How values and </a:t>
            </a:r>
            <a:r>
              <a:rPr lang="en-US" dirty="0" err="1"/>
              <a:t>behaviours</a:t>
            </a:r>
            <a:r>
              <a:rPr lang="en-US" dirty="0"/>
              <a:t> impact on person/child </a:t>
            </a:r>
            <a:r>
              <a:rPr lang="en-US" dirty="0" err="1"/>
              <a:t>centred</a:t>
            </a:r>
            <a:r>
              <a:rPr lang="en-US" dirty="0"/>
              <a:t> practice and citizen focused services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u="sng"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27185524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1.3: Sut mae gwerthoedd ac ymddygiad yn effeithio ar ymarfer sy'n canolbwyntio ar yr unigolyn/plentyn a gwasanaethau sy'n canolbwyntio ar y dinesydd</a:t>
            </a:r>
          </a:p>
          <a:p>
            <a:r>
              <a:rPr lang="cy-GB" sz="1200" b="0" i="0" u="none" strike="noStrike" cap="none" baseline="0" dirty="0">
                <a:solidFill>
                  <a:srgbClr val="000000"/>
                </a:solidFill>
                <a:effectLst/>
                <a:uFillTx/>
                <a:latin typeface="Arial"/>
              </a:rPr>
              <a:t>Parchu a hyrwyddo urddas, preifatrwydd, dewisiadau, diwylliant, iaith, unigrywiaeth ac amrywiaeth</a:t>
            </a:r>
            <a:br>
              <a:rPr lang="cy-GB" sz="1200" dirty="0"/>
            </a:br>
            <a:br>
              <a:rPr lang="cy-GB" sz="1200" dirty="0"/>
            </a:br>
            <a:r>
              <a:rPr lang="cy-GB" sz="1200" b="0" i="0" u="none" strike="noStrike" cap="none" baseline="0" dirty="0">
                <a:solidFill>
                  <a:srgbClr val="000000"/>
                </a:solidFill>
                <a:effectLst/>
                <a:uFillTx/>
                <a:latin typeface="Arial"/>
              </a:rPr>
              <a:t>- Mynd i'r afael â gwahaniaethu a throseddau casineb</a:t>
            </a:r>
            <a:br>
              <a:rPr lang="cy-GB" sz="1200" dirty="0"/>
            </a:br>
            <a:br>
              <a:rPr lang="cy-GB" sz="1200" dirty="0"/>
            </a:br>
            <a:r>
              <a:rPr lang="cy-GB" sz="1200" b="0" i="0" u="none" strike="noStrike" cap="none" baseline="0" dirty="0">
                <a:solidFill>
                  <a:srgbClr val="000000"/>
                </a:solidFill>
                <a:effectLst/>
                <a:uFillTx/>
                <a:latin typeface="Arial"/>
              </a:rPr>
              <a:t>- Trin unigolion gyda charedigrwydd a thosturi</a:t>
            </a:r>
            <a:br>
              <a:rPr lang="cy-GB" sz="1200" dirty="0"/>
            </a:br>
            <a:br>
              <a:rPr lang="cy-GB" sz="1200" dirty="0"/>
            </a:br>
            <a:r>
              <a:rPr lang="cy-GB" sz="1200" b="0" i="0" u="none" strike="noStrike" cap="none" baseline="0" dirty="0">
                <a:solidFill>
                  <a:srgbClr val="000000"/>
                </a:solidFill>
                <a:effectLst/>
                <a:uFillTx/>
                <a:latin typeface="Arial"/>
              </a:rPr>
              <a:t>- Gweithredu gydag uniondeb (gonestrwydd)</a:t>
            </a:r>
            <a:br>
              <a:rPr lang="cy-GB" sz="1200" dirty="0"/>
            </a:br>
            <a:br>
              <a:rPr lang="cy-GB" sz="1200" dirty="0"/>
            </a:br>
            <a:r>
              <a:rPr lang="cy-GB" sz="1200" b="0" i="0" u="none" strike="noStrike" cap="none" baseline="0" dirty="0">
                <a:solidFill>
                  <a:srgbClr val="000000"/>
                </a:solidFill>
                <a:effectLst/>
                <a:uFillTx/>
                <a:latin typeface="Arial"/>
              </a:rPr>
              <a:t>- Hyrwyddo ymddiriedaeth</a:t>
            </a:r>
            <a:br>
              <a:rPr lang="cy-GB" sz="1200" dirty="0"/>
            </a:br>
            <a:br>
              <a:rPr lang="cy-GB" sz="1200" dirty="0"/>
            </a:br>
            <a:r>
              <a:rPr lang="cy-GB" sz="1200" b="0" i="0" u="none" strike="noStrike" cap="none" baseline="0" dirty="0">
                <a:solidFill>
                  <a:srgbClr val="000000"/>
                </a:solidFill>
                <a:effectLst/>
                <a:uFillTx/>
                <a:latin typeface="Arial"/>
              </a:rPr>
              <a:t>- Gweithredu er lles yr unigolyn gyda chyn lleied o ataliaeth â phosibl</a:t>
            </a:r>
            <a:br>
              <a:rPr lang="cy-GB" sz="1200" dirty="0"/>
            </a:br>
            <a:br>
              <a:rPr lang="cy-GB" sz="1200" dirty="0"/>
            </a:br>
            <a:r>
              <a:rPr lang="cy-GB" sz="1200" b="0" i="0" u="none" strike="noStrike" cap="none" baseline="0" dirty="0">
                <a:solidFill>
                  <a:srgbClr val="000000"/>
                </a:solidFill>
                <a:effectLst/>
                <a:uFillTx/>
                <a:latin typeface="Arial"/>
              </a:rPr>
              <a:t>- Hyrwyddo cynhwysiant, llesiant, dewis, rheolaeth a hawliau </a:t>
            </a:r>
          </a:p>
          <a:p>
            <a:r>
              <a:rPr lang="cy-GB" sz="1200" b="0" i="0" u="none" strike="noStrike" cap="none" baseline="0" dirty="0">
                <a:solidFill>
                  <a:srgbClr val="000000"/>
                </a:solidFill>
                <a:effectLst/>
                <a:uFillTx/>
                <a:latin typeface="Arial"/>
              </a:rPr>
              <a:t>Parchu a hyrwyddo urddas, preifatrwydd, dewisiadau, diwylliant, iaith, unigrywiaeth ac amrywiaeth</a:t>
            </a:r>
            <a:br>
              <a:rPr lang="cy-GB" sz="1200" dirty="0"/>
            </a:br>
            <a:br>
              <a:rPr lang="cy-GB" sz="1200" dirty="0"/>
            </a:br>
            <a:r>
              <a:rPr lang="cy-GB" sz="1200" b="0" i="0" u="none" strike="noStrike" cap="none" baseline="0" dirty="0">
                <a:solidFill>
                  <a:srgbClr val="000000"/>
                </a:solidFill>
                <a:effectLst/>
                <a:uFillTx/>
                <a:latin typeface="Arial"/>
              </a:rPr>
              <a:t>- Mynd i'r afael â gwahaniaethu a throseddau casineb</a:t>
            </a:r>
            <a:br>
              <a:rPr lang="cy-GB" sz="1200" dirty="0"/>
            </a:br>
            <a:br>
              <a:rPr lang="cy-GB" sz="1200" dirty="0"/>
            </a:br>
            <a:r>
              <a:rPr lang="cy-GB" sz="1200" b="0" i="0" u="none" strike="noStrike" cap="none" baseline="0" dirty="0">
                <a:solidFill>
                  <a:srgbClr val="000000"/>
                </a:solidFill>
                <a:effectLst/>
                <a:uFillTx/>
                <a:latin typeface="Arial"/>
              </a:rPr>
              <a:t>- Trin unigolion gyda charedigrwydd a thosturi</a:t>
            </a:r>
            <a:br>
              <a:rPr lang="cy-GB" sz="1200" dirty="0"/>
            </a:br>
            <a:br>
              <a:rPr lang="cy-GB" sz="1200" dirty="0"/>
            </a:br>
            <a:r>
              <a:rPr lang="cy-GB" sz="1200" b="0" i="0" u="none" strike="noStrike" cap="none" baseline="0" dirty="0">
                <a:solidFill>
                  <a:srgbClr val="000000"/>
                </a:solidFill>
                <a:effectLst/>
                <a:uFillTx/>
                <a:latin typeface="Arial"/>
              </a:rPr>
              <a:t>- Gweithredu gydag uniondeb (gonestrwydd)</a:t>
            </a:r>
            <a:br>
              <a:rPr lang="cy-GB" sz="1200" dirty="0"/>
            </a:br>
            <a:br>
              <a:rPr lang="cy-GB" sz="1200" dirty="0"/>
            </a:br>
            <a:r>
              <a:rPr lang="cy-GB" sz="1200" b="0" i="0" u="none" strike="noStrike" cap="none" baseline="0" dirty="0">
                <a:solidFill>
                  <a:srgbClr val="000000"/>
                </a:solidFill>
                <a:effectLst/>
                <a:uFillTx/>
                <a:latin typeface="Arial"/>
              </a:rPr>
              <a:t>- Hyrwyddo ymddiriedaeth</a:t>
            </a:r>
            <a:br>
              <a:rPr lang="cy-GB" sz="1200" dirty="0"/>
            </a:br>
            <a:br>
              <a:rPr lang="cy-GB" sz="1200" dirty="0"/>
            </a:br>
            <a:r>
              <a:rPr lang="cy-GB" sz="1200" b="0" i="0" u="none" strike="noStrike" cap="none" baseline="0" dirty="0">
                <a:solidFill>
                  <a:srgbClr val="000000"/>
                </a:solidFill>
                <a:effectLst/>
                <a:uFillTx/>
                <a:latin typeface="Arial"/>
              </a:rPr>
              <a:t>- Gweithredu er lles yr unigolyn gyda chyn lleied o ataliaeth â phosibl</a:t>
            </a:r>
            <a:br>
              <a:rPr lang="cy-GB" sz="1200" dirty="0"/>
            </a:br>
            <a:br>
              <a:rPr lang="cy-GB" sz="1200" dirty="0"/>
            </a:br>
            <a:r>
              <a:rPr lang="cy-GB" sz="1200" b="0" i="0" u="none" strike="noStrike" cap="none" baseline="0" dirty="0">
                <a:solidFill>
                  <a:srgbClr val="000000"/>
                </a:solidFill>
                <a:effectLst/>
                <a:uFillTx/>
                <a:latin typeface="Arial"/>
              </a:rPr>
              <a:t>- Hyrwyddo cynhwysiant, llesiant, dewis, rheolaeth a hawliau </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1.3: </a:t>
            </a:r>
            <a:r>
              <a:rPr lang="en-US" dirty="0"/>
              <a:t>How values and </a:t>
            </a:r>
            <a:r>
              <a:rPr lang="en-US" dirty="0" err="1"/>
              <a:t>behaviours</a:t>
            </a:r>
            <a:r>
              <a:rPr lang="en-US" dirty="0"/>
              <a:t> impact on person/child </a:t>
            </a:r>
            <a:r>
              <a:rPr lang="en-US" dirty="0" err="1"/>
              <a:t>centred</a:t>
            </a:r>
            <a:r>
              <a:rPr lang="en-US" dirty="0"/>
              <a:t> practice and citizen focused services</a:t>
            </a:r>
          </a:p>
          <a:p>
            <a:r>
              <a:rPr lang="en-GB" sz="1200" dirty="0"/>
              <a:t>Respecting and promoting dignity, privacy, preferences, culture, language, uniqueness and diversity</a:t>
            </a:r>
            <a:br>
              <a:rPr lang="en-GB" sz="1200" dirty="0"/>
            </a:br>
            <a:br>
              <a:rPr lang="en-GB" sz="1200" dirty="0"/>
            </a:br>
            <a:r>
              <a:rPr lang="en-GB" sz="1200" dirty="0"/>
              <a:t>- Tackling discrimination and hate crime</a:t>
            </a:r>
            <a:br>
              <a:rPr lang="en-GB" sz="1200" dirty="0"/>
            </a:br>
            <a:br>
              <a:rPr lang="en-GB" sz="1200" dirty="0"/>
            </a:br>
            <a:r>
              <a:rPr lang="en-GB" sz="1200" dirty="0"/>
              <a:t>- Treating individuals with kindness and compassion</a:t>
            </a:r>
            <a:br>
              <a:rPr lang="en-GB" sz="1200" dirty="0"/>
            </a:br>
            <a:br>
              <a:rPr lang="en-GB" sz="1200" dirty="0"/>
            </a:br>
            <a:r>
              <a:rPr lang="en-GB" sz="1200" dirty="0"/>
              <a:t>- Acting with integrity (honesty)</a:t>
            </a:r>
            <a:br>
              <a:rPr lang="en-GB" sz="1200" dirty="0"/>
            </a:br>
            <a:br>
              <a:rPr lang="en-GB" sz="1200" dirty="0"/>
            </a:br>
            <a:r>
              <a:rPr lang="en-GB" sz="1200" dirty="0"/>
              <a:t>- Promoting trust</a:t>
            </a:r>
            <a:br>
              <a:rPr lang="en-GB" sz="1200" dirty="0"/>
            </a:br>
            <a:br>
              <a:rPr lang="en-GB" sz="1200" dirty="0"/>
            </a:br>
            <a:r>
              <a:rPr lang="en-GB" sz="1200" dirty="0"/>
              <a:t>- Acting in the best interests of an individual with minimum restraint</a:t>
            </a:r>
            <a:br>
              <a:rPr lang="en-GB" sz="1200" dirty="0"/>
            </a:br>
            <a:br>
              <a:rPr lang="en-GB" sz="1200" dirty="0"/>
            </a:br>
            <a:r>
              <a:rPr lang="en-GB" sz="1200" dirty="0"/>
              <a:t>- Promoting inclusion, wellbeing, choice, control and rights </a:t>
            </a:r>
          </a:p>
          <a:p>
            <a:r>
              <a:rPr lang="en-GB" sz="1200" dirty="0"/>
              <a:t>Respecting and promoting dignity, privacy, preferences, culture, language, uniqueness and diversity</a:t>
            </a:r>
            <a:br>
              <a:rPr lang="en-GB" sz="1200" dirty="0"/>
            </a:br>
            <a:br>
              <a:rPr lang="en-GB" sz="1200" dirty="0"/>
            </a:br>
            <a:r>
              <a:rPr lang="en-GB" sz="1200" dirty="0"/>
              <a:t>- Tackling discrimination and hate crime</a:t>
            </a:r>
            <a:br>
              <a:rPr lang="en-GB" sz="1200" dirty="0"/>
            </a:br>
            <a:br>
              <a:rPr lang="en-GB" sz="1200" dirty="0"/>
            </a:br>
            <a:r>
              <a:rPr lang="en-GB" sz="1200" dirty="0"/>
              <a:t>- Treating individuals with kindness and compassion</a:t>
            </a:r>
            <a:br>
              <a:rPr lang="en-GB" sz="1200" dirty="0"/>
            </a:br>
            <a:br>
              <a:rPr lang="en-GB" sz="1200" dirty="0"/>
            </a:br>
            <a:r>
              <a:rPr lang="en-GB" sz="1200" dirty="0"/>
              <a:t>- Acting with integrity (honesty)</a:t>
            </a:r>
            <a:br>
              <a:rPr lang="en-GB" sz="1200" dirty="0"/>
            </a:br>
            <a:br>
              <a:rPr lang="en-GB" sz="1200" dirty="0"/>
            </a:br>
            <a:r>
              <a:rPr lang="en-GB" sz="1200" dirty="0"/>
              <a:t>- Promoting trust</a:t>
            </a:r>
            <a:br>
              <a:rPr lang="en-GB" sz="1200" dirty="0"/>
            </a:br>
            <a:br>
              <a:rPr lang="en-GB" sz="1200" dirty="0"/>
            </a:br>
            <a:r>
              <a:rPr lang="en-GB" sz="1200" dirty="0"/>
              <a:t>- Acting in the best interests of an individual with minimum restraint</a:t>
            </a:r>
            <a:br>
              <a:rPr lang="en-GB" sz="1200" dirty="0"/>
            </a:br>
            <a:br>
              <a:rPr lang="en-GB" sz="1200" dirty="0"/>
            </a:br>
            <a:r>
              <a:rPr lang="en-GB" sz="1200" dirty="0"/>
              <a:t>- Promoting inclusion, wellbeing, choice, control and rights </a:t>
            </a:r>
            <a:endParaRPr lang="en-GB" b="0"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11498167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a:t>
            </a:r>
          </a:p>
          <a:p>
            <a:pPr marL="0" marR="0" lvl="0" indent="0" algn="l" defTabSz="912813" rtl="0" eaLnBrk="1" fontAlgn="base" latinLnBrk="0" hangingPunct="1">
              <a:lnSpc>
                <a:spcPct val="100000"/>
              </a:lnSpc>
              <a:spcBef>
                <a:spcPct val="30000"/>
              </a:spcBef>
              <a:spcAft>
                <a:spcPct val="0"/>
              </a:spcAft>
              <a:buClrTx/>
              <a:buSzTx/>
              <a:buFontTx/>
              <a:buNone/>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Hawliau a rhyddid: dull hawliau dynol (i hyrwyddo ymarfer sy’n canolbwyntio ar yr unigolyn/plentyn ac asesu angen a risg, gan gynnwys yr hyn sy’n bwysig i unigolion)</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1.4: </a:t>
            </a:r>
            <a:r>
              <a:rPr lang="en-US" dirty="0"/>
              <a:t>How regard for rights and liberty can be balanced with risk</a:t>
            </a: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baseline="0" dirty="0"/>
              <a:t>Rights and liberty: a human rights approach (to promote person/child centred practice and assessment of need and risk, including what matters to individuals)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22</a:t>
            </a:fld>
            <a:endParaRPr lang="en-US"/>
          </a:p>
        </p:txBody>
      </p:sp>
    </p:spTree>
    <p:extLst>
      <p:ext uri="{BB962C8B-B14F-4D97-AF65-F5344CB8AC3E}">
        <p14:creationId xmlns:p14="http://schemas.microsoft.com/office/powerpoint/2010/main" val="633968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r>
              <a:rPr lang="cy-GB" sz="1200" b="0" i="0" u="none" strike="noStrike" cap="none" baseline="0" dirty="0">
                <a:solidFill>
                  <a:srgbClr val="000000"/>
                </a:solidFill>
                <a:effectLst/>
                <a:uFillTx/>
                <a:latin typeface="Arial"/>
              </a:rPr>
              <a:t>Yn hollbwysig i unrhyw sesiynau a addysgir, mae disgwyliad y bydd unigolion yn rhannu profiadau o ymarfer sy’n ymwneud â phynciau a drafodir.</a:t>
            </a:r>
          </a:p>
          <a:p>
            <a:r>
              <a:rPr lang="cy-GB" sz="1200" b="0" i="0" u="none" strike="noStrike" cap="none" baseline="0" dirty="0">
                <a:solidFill>
                  <a:srgbClr val="000000"/>
                </a:solidFill>
                <a:effectLst/>
                <a:uFillTx/>
                <a:latin typeface="Arial"/>
              </a:rPr>
              <a:t>Rhaid cadw at gyfrinachedd, yn gyntaf trwy i'r siaradwr beidio â datgelu manylion personol yr unigolion/eraill dan sylw, ac yn ail gan gyfranogwyr eraill. Rhaid i brofiadau a rennir o fewn y grŵp aros o fewn y sesiwn a pheidio â chael eu datgelu gyda phartïon allanol, ac eithrio lle mae pryder diogelu.</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r>
              <a:rPr lang="en-GB"/>
              <a:t>Paramount</a:t>
            </a:r>
            <a:r>
              <a:rPr lang="en-GB" baseline="0"/>
              <a:t> to any taught sessions, there is an expectation that individuals will share experiences of practice that relate to discussed topics.</a:t>
            </a:r>
          </a:p>
          <a:p>
            <a:r>
              <a:rPr lang="en-GB" baseline="0"/>
              <a:t>Confidentiality must be adhered to, firstly from the speaker not disclosing personal details of individuals/others involved, and secondly form other participants. Experiences shared within the group must remain within the session and not disclosed with outside parties, with the exception of where there is a safeguarding concern.</a:t>
            </a:r>
            <a:endParaRPr lang="en-GB"/>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5</a:t>
            </a:fld>
            <a:endParaRPr lang="en-US" dirty="0"/>
          </a:p>
        </p:txBody>
      </p:sp>
    </p:spTree>
    <p:extLst>
      <p:ext uri="{BB962C8B-B14F-4D97-AF65-F5344CB8AC3E}">
        <p14:creationId xmlns:p14="http://schemas.microsoft.com/office/powerpoint/2010/main" val="10315581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a:t>
            </a:r>
          </a:p>
          <a:p>
            <a:r>
              <a:rPr lang="cy-GB" sz="1200" b="0" i="0" u="none" strike="noStrike" cap="none" baseline="0" dirty="0">
                <a:solidFill>
                  <a:srgbClr val="000000"/>
                </a:solidFill>
                <a:effectLst/>
                <a:uFillTx/>
                <a:latin typeface="Arial"/>
              </a:rPr>
              <a:t>Yn nes ymlaen yn yr uned, byddwn yn edrych yn agosach ar sut mae cymryd risg yn gysylltiedig â rhwystrau, cydsyniad, y gallu i wneud penderfyniadau, yr egwyddorion sy'n ymwneud â rheoli risgiau, ac, fel y nodir yn Rhan 9 canllawiau statudol y Ddeddf Cymdeithasol a Llesiant (Cymru) 2014, y rôl y mae gweithio mewn partneriaeth yn ei chwarae wrth ymdrin â risgiau a hyrwyddo llesiant. </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1.4: </a:t>
            </a:r>
            <a:r>
              <a:rPr lang="en-US" dirty="0"/>
              <a:t>How regard for rights and liberty can be balanced with risk</a:t>
            </a:r>
            <a:endParaRPr lang="en-GB" b="1" baseline="0" dirty="0"/>
          </a:p>
          <a:p>
            <a:r>
              <a:rPr lang="en-US" dirty="0"/>
              <a:t>Later on in the unit,</a:t>
            </a:r>
            <a:r>
              <a:rPr lang="en-US" baseline="0" dirty="0"/>
              <a:t> we will take a closer look at how risk-taking is linked to barriers, consent, capacity to making decisions, the principles that are concerned with managing risks, and how, as is detailed in Part 9 of the Social Services and Well-Being (Wales) Act 2014 statutory guidance, the role that partnership working plays in dealing with risks and promoting well-being. </a:t>
            </a:r>
            <a:endParaRPr lang="en-GB"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23</a:t>
            </a:fld>
            <a:endParaRPr lang="en-US"/>
          </a:p>
        </p:txBody>
      </p:sp>
    </p:spTree>
    <p:extLst>
      <p:ext uri="{BB962C8B-B14F-4D97-AF65-F5344CB8AC3E}">
        <p14:creationId xmlns:p14="http://schemas.microsoft.com/office/powerpoint/2010/main" val="6412380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a:t>
            </a:r>
          </a:p>
          <a:p>
            <a:r>
              <a:rPr lang="cy-GB" sz="1800" b="0" i="0" u="none" strike="noStrike" cap="none" baseline="0" dirty="0">
                <a:solidFill>
                  <a:srgbClr val="000000"/>
                </a:solidFill>
                <a:effectLst/>
                <a:uFillTx/>
                <a:latin typeface="Arial"/>
              </a:rPr>
              <a:t>Beth mae'r term 'moesol' yn ei olygu? Dyma yw yr '</a:t>
            </a:r>
            <a:r>
              <a:rPr lang="cy-GB" sz="1200" b="0" i="0" u="none" strike="noStrike" cap="none" baseline="0" dirty="0">
                <a:solidFill>
                  <a:srgbClr val="000000"/>
                </a:solidFill>
                <a:effectLst/>
                <a:uFillTx/>
                <a:latin typeface="Calibri"/>
              </a:rPr>
              <a:t>egwyddorion a chredoau ynghylch ymddygiad cywir ac anghywir'.</a:t>
            </a:r>
          </a:p>
          <a:p>
            <a:r>
              <a:rPr lang="cy-GB" sz="1200" b="0" i="0" u="none" strike="noStrike" cap="none" baseline="0" dirty="0">
                <a:solidFill>
                  <a:srgbClr val="000000"/>
                </a:solidFill>
                <a:effectLst/>
                <a:uFillTx/>
                <a:latin typeface="Calibri"/>
              </a:rPr>
              <a:t>Beth yw 'penderfyniadau moesol'? Penderfyniad moesol yw</a:t>
            </a:r>
            <a:r>
              <a:rPr lang="cy-GB" sz="1200" b="1" i="0" u="none" strike="noStrike" cap="none" baseline="0" dirty="0">
                <a:solidFill>
                  <a:srgbClr val="000000"/>
                </a:solidFill>
                <a:effectLst/>
                <a:uFillTx/>
                <a:latin typeface="Calibri"/>
              </a:rPr>
              <a:t> dewis a wneir yn seiliedig ar foeseg, moesau, cymeriad person, a'r hyn y mae'n ei gredu yw ymddygiad priodol. </a:t>
            </a:r>
            <a:r>
              <a:rPr lang="cy-GB" sz="1200" b="0" i="0" u="none" strike="noStrike" cap="none" baseline="0" dirty="0">
                <a:solidFill>
                  <a:srgbClr val="000000"/>
                </a:solidFill>
                <a:effectLst/>
                <a:uFillTx/>
                <a:latin typeface="Calibri"/>
              </a:rPr>
              <a:t>Mae’r penderfyniadau hyn yn tueddu i effeithio nid yn unig ar ein llesiant ein hunain, ond ar lesiant pobl eraill.</a:t>
            </a:r>
          </a:p>
          <a:p>
            <a:r>
              <a:rPr lang="cy-GB" sz="1200" b="0" i="0" u="none" strike="noStrike" cap="none" baseline="0" dirty="0">
                <a:solidFill>
                  <a:srgbClr val="000000"/>
                </a:solidFill>
                <a:effectLst/>
                <a:uFillTx/>
                <a:latin typeface="Calibri"/>
              </a:rPr>
              <a:t>Beth yw ystyr 'moeseg'? Yn ei ffurf symlaf, moeseg yw system o egwyddorion moesol. Maent yn effeithio ar sut mae pobl yn gwneud penderfyniadau ac yn byw eu bywydau.</a:t>
            </a:r>
          </a:p>
          <a:p>
            <a:r>
              <a:rPr lang="cy-GB" sz="1200" b="0" i="0" u="none" strike="noStrike" cap="none" baseline="0" dirty="0">
                <a:solidFill>
                  <a:srgbClr val="000000"/>
                </a:solidFill>
                <a:effectLst/>
                <a:uFillTx/>
                <a:latin typeface="Calibri"/>
              </a:rPr>
              <a:t>Mae moeseg yn ymwneud â'r hyn sy'n dda i unigolion a chymdeithas ac fe'i disgrifir hefyd fel athroniaeth foesol.</a:t>
            </a:r>
          </a:p>
          <a:p>
            <a:r>
              <a:rPr lang="cy-GB" sz="1200" b="0" i="0" u="none" strike="noStrike" cap="none" baseline="0" dirty="0">
                <a:solidFill>
                  <a:srgbClr val="000000"/>
                </a:solidFill>
                <a:effectLst/>
                <a:uFillTx/>
                <a:latin typeface="Calibri"/>
              </a:rPr>
              <a:t>Mae'r term yn deillio o'r gair Groegaidd </a:t>
            </a:r>
            <a:r>
              <a:rPr lang="cy-GB" sz="1200" b="0" i="1" u="none" strike="noStrike" cap="none" baseline="0" dirty="0">
                <a:solidFill>
                  <a:srgbClr val="000000"/>
                </a:solidFill>
                <a:effectLst/>
                <a:uFillTx/>
                <a:latin typeface="Calibri"/>
              </a:rPr>
              <a:t>ethos</a:t>
            </a:r>
            <a:r>
              <a:rPr lang="cy-GB" sz="1200" b="0" i="0" u="none" strike="noStrike" cap="none" baseline="0" dirty="0">
                <a:solidFill>
                  <a:srgbClr val="000000"/>
                </a:solidFill>
                <a:effectLst/>
                <a:uFillTx/>
                <a:latin typeface="Calibri"/>
              </a:rPr>
              <a:t> a all olygu arfer, arferiad, cymeriad neu anian.</a:t>
            </a:r>
          </a:p>
          <a:p>
            <a:r>
              <a:rPr lang="cy-GB" sz="1200" b="0" i="0" u="none" strike="noStrike" cap="none" baseline="0" dirty="0">
                <a:solidFill>
                  <a:srgbClr val="000000"/>
                </a:solidFill>
                <a:effectLst/>
                <a:uFillTx/>
                <a:latin typeface="Calibri"/>
              </a:rPr>
              <a:t>Mae ein cysyniadau o foeseg wedi deillio o grefyddau, athroniaethau a diwylliannau. Maent yn trwytho dadleuon ar bynciau fel erthyliad, hawliau dynol ac ymddygiad proffesiynol.</a:t>
            </a:r>
          </a:p>
          <a:p>
            <a:endParaRPr lang="en-US" sz="1200" b="0" i="0" kern="1200" dirty="0">
              <a:solidFill>
                <a:schemeClr val="tx1"/>
              </a:solidFill>
              <a:effectLst/>
              <a:latin typeface="+mn-lt"/>
              <a:ea typeface="+mn-ea"/>
              <a:cs typeface="+mn-cs"/>
            </a:endParaRPr>
          </a:p>
          <a:p>
            <a:r>
              <a:rPr lang="cy-GB" sz="1200" b="0" i="0" u="none" strike="noStrike" cap="none" baseline="0" dirty="0">
                <a:solidFill>
                  <a:srgbClr val="000000"/>
                </a:solidFill>
                <a:effectLst/>
                <a:uFillTx/>
                <a:latin typeface="Calibri"/>
              </a:rPr>
              <a:t>Mae'n bwysig bod ymarferwyr, yn unol â </a:t>
            </a:r>
            <a:r>
              <a:rPr lang="cy-GB" sz="1200" b="0" i="0" u="none" strike="noStrike" cap="none" baseline="0" dirty="0">
                <a:solidFill>
                  <a:srgbClr val="000000"/>
                </a:solidFill>
                <a:effectLst/>
                <a:uFillTx/>
                <a:latin typeface="Calibri"/>
                <a:hlinkClick r:id="rId3" history="0"/>
              </a:rPr>
              <a:t>Rhan 2 6.(2) o Ddeddf Gwasanaethau Cymdeithasol a Llesiant (Cymru) 2014</a:t>
            </a:r>
            <a:r>
              <a:rPr lang="cy-GB" sz="1200" b="0" i="0" u="none" strike="noStrike" cap="none" baseline="0" dirty="0">
                <a:solidFill>
                  <a:srgbClr val="000000"/>
                </a:solidFill>
                <a:effectLst/>
                <a:uFillTx/>
                <a:latin typeface="Calibri"/>
              </a:rPr>
              <a:t> yn adnabod:</a:t>
            </a:r>
          </a:p>
          <a:p>
            <a:r>
              <a:rPr lang="cy-GB" sz="1200" b="0" i="0" u="none" strike="noStrike" cap="none" baseline="0" dirty="0">
                <a:solidFill>
                  <a:srgbClr val="000000"/>
                </a:solidFill>
                <a:effectLst/>
                <a:uFillTx/>
                <a:latin typeface="Calibri"/>
              </a:rPr>
              <a:t>dylai hawliau'r unigolyn fod yn hollbwysig yn y dull;</a:t>
            </a:r>
          </a:p>
          <a:p>
            <a:r>
              <a:rPr lang="cy-GB" sz="1200" b="0" i="0" u="none" strike="noStrike" cap="none" baseline="0" dirty="0">
                <a:solidFill>
                  <a:srgbClr val="000000"/>
                </a:solidFill>
                <a:effectLst/>
                <a:uFillTx/>
                <a:latin typeface="Calibri"/>
              </a:rPr>
              <a:t>dylai eu lles pennaf fod yn hollbwysig bob amser;</a:t>
            </a:r>
          </a:p>
          <a:p>
            <a:r>
              <a:rPr lang="cy-GB" sz="1200" b="0" i="0" u="none" strike="noStrike" cap="none" baseline="0" dirty="0">
                <a:solidFill>
                  <a:srgbClr val="000000"/>
                </a:solidFill>
                <a:effectLst/>
                <a:uFillTx/>
                <a:latin typeface="Calibri"/>
              </a:rPr>
              <a:t>cyn belled ag y bo’n rhesymol ymarferol, dylech ganfod ac ystyried barn, dymuniadau a theimladau’r unigolyn;</a:t>
            </a:r>
          </a:p>
          <a:p>
            <a:r>
              <a:rPr lang="cy-GB" sz="1200" b="0" i="0" u="none" strike="noStrike" cap="none" baseline="0" dirty="0">
                <a:solidFill>
                  <a:srgbClr val="000000"/>
                </a:solidFill>
                <a:effectLst/>
                <a:uFillTx/>
                <a:latin typeface="Calibri"/>
              </a:rPr>
              <a:t>dylech ystyried pwysigrwydd hybu a pharchu urddas yr unigolyn;</a:t>
            </a:r>
          </a:p>
          <a:p>
            <a:r>
              <a:rPr lang="cy-GB" sz="1200" b="0" i="0" u="none" strike="noStrike" cap="none" baseline="0" dirty="0">
                <a:solidFill>
                  <a:srgbClr val="000000"/>
                </a:solidFill>
                <a:effectLst/>
                <a:uFillTx/>
                <a:latin typeface="Calibri"/>
              </a:rPr>
              <a:t>dylech ystyried nodweddion, diwylliant a chredoau’r unigolyn (gan gynnwys, er enghraifft, iaith) tra’n cydnabod pwysigrwydd </a:t>
            </a:r>
            <a:r>
              <a:rPr lang="cy-GB" sz="1200" b="0" i="0" u="none" strike="noStrike" cap="none" baseline="0" dirty="0">
                <a:solidFill>
                  <a:srgbClr val="000000"/>
                </a:solidFill>
                <a:effectLst/>
                <a:uFillTx/>
                <a:latin typeface="Calibri"/>
                <a:hlinkClick r:id="rId4" history="0"/>
              </a:rPr>
              <a:t>diogelu'r</a:t>
            </a:r>
            <a:r>
              <a:rPr lang="cy-GB" sz="1200" b="0" i="0" u="none" strike="noStrike" cap="none" baseline="0" dirty="0">
                <a:solidFill>
                  <a:srgbClr val="000000"/>
                </a:solidFill>
                <a:effectLst/>
                <a:uFillTx/>
                <a:latin typeface="Calibri"/>
              </a:rPr>
              <a:t> unigolyn;</a:t>
            </a:r>
          </a:p>
          <a:p>
            <a:r>
              <a:rPr lang="cy-GB" sz="1200" b="0" i="0" u="none" strike="noStrike" cap="none" baseline="0" dirty="0">
                <a:solidFill>
                  <a:srgbClr val="000000"/>
                </a:solidFill>
                <a:effectLst/>
                <a:uFillTx/>
                <a:latin typeface="Calibri"/>
              </a:rPr>
              <a:t>dylech ystyried pwysigrwydd darparu cymorth priodol i alluogi’r unigolyn i gymryd rhan mewn penderfyniadau sy’n effeithio arno i’r graddau sy’n briodol o dan yr amgylchiadau, yn enwedig pan fo gallu’r unigolyn i gyfathrebu yn gyfyngedig am unrhyw reswm.</a:t>
            </a:r>
          </a:p>
          <a:p>
            <a:endParaRPr lang="cy-GB" sz="1200" b="0" i="0" u="none" strike="noStrike" cap="none" baseline="0" dirty="0">
              <a:solidFill>
                <a:srgbClr val="000000"/>
              </a:solidFill>
              <a:effectLst/>
              <a:uFillTx/>
              <a:latin typeface="Calibri"/>
            </a:endParaRPr>
          </a:p>
          <a:p>
            <a:endParaRPr lang="cy-GB" sz="1200" b="0" i="0" u="none" strike="noStrike" cap="none" baseline="0" dirty="0">
              <a:solidFill>
                <a:srgbClr val="000000"/>
              </a:solidFill>
              <a:effectLst/>
              <a:uFillTx/>
              <a:latin typeface="Calibri"/>
            </a:endParaRPr>
          </a:p>
          <a:p>
            <a:r>
              <a:rPr lang="cy-GB" sz="1200" b="1" i="0" u="sng" strike="noStrike" cap="none" baseline="0" dirty="0">
                <a:solidFill>
                  <a:srgbClr val="000000"/>
                </a:solidFill>
                <a:effectLst/>
                <a:uFillTx/>
                <a:latin typeface="Calibri"/>
              </a:rPr>
              <a:t>English</a:t>
            </a:r>
          </a:p>
          <a:p>
            <a:endParaRPr lang="cy-GB" sz="1200" b="1" i="0" u="sng"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1.4: </a:t>
            </a:r>
            <a:r>
              <a:rPr lang="en-US" dirty="0"/>
              <a:t>How regard for rights and liberty can be balanced with risk</a:t>
            </a:r>
            <a:endParaRPr lang="en-GB" b="1" baseline="0" dirty="0"/>
          </a:p>
          <a:p>
            <a:r>
              <a:rPr lang="en-US" dirty="0"/>
              <a:t>What does the term ‘moral’ mean? It is the ‘</a:t>
            </a:r>
            <a:r>
              <a:rPr lang="en-US" sz="1200" b="0" i="0" kern="1200" dirty="0">
                <a:solidFill>
                  <a:schemeClr val="tx1"/>
                </a:solidFill>
                <a:effectLst/>
                <a:latin typeface="+mn-lt"/>
                <a:ea typeface="+mn-ea"/>
                <a:cs typeface="+mn-cs"/>
              </a:rPr>
              <a:t>principles and </a:t>
            </a:r>
            <a:r>
              <a:rPr lang="en-US" sz="1200" b="0" i="0" u="none" strike="noStrike" kern="1200" dirty="0">
                <a:solidFill>
                  <a:schemeClr val="tx1"/>
                </a:solidFill>
                <a:effectLst/>
                <a:latin typeface="+mn-lt"/>
                <a:ea typeface="+mn-ea"/>
                <a:cs typeface="+mn-cs"/>
              </a:rPr>
              <a:t>beliefs</a:t>
            </a:r>
            <a:r>
              <a:rPr lang="en-US" sz="1200" b="0" i="0" u="none" strike="noStrike"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concerning right and wrong </a:t>
            </a:r>
            <a:r>
              <a:rPr lang="en-US" sz="1200" b="0" i="0" kern="1200" dirty="0" err="1">
                <a:solidFill>
                  <a:schemeClr val="tx1"/>
                </a:solidFill>
                <a:effectLst/>
                <a:latin typeface="+mn-lt"/>
                <a:ea typeface="+mn-ea"/>
                <a:cs typeface="+mn-cs"/>
              </a:rPr>
              <a:t>behaviour</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What are ‘moral decisions’? A moral decision is </a:t>
            </a:r>
            <a:r>
              <a:rPr lang="en-US" sz="1200" b="1" i="0" kern="1200" dirty="0">
                <a:solidFill>
                  <a:schemeClr val="tx1"/>
                </a:solidFill>
                <a:effectLst/>
                <a:latin typeface="+mn-lt"/>
                <a:ea typeface="+mn-ea"/>
                <a:cs typeface="+mn-cs"/>
              </a:rPr>
              <a:t>a choice made based on a person's ethics, manners, character, and what they believe is proper behavior.</a:t>
            </a:r>
            <a:r>
              <a:rPr lang="en-US" sz="1200" b="1"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These decisions tend to affect not only our own well-being, but the well-being of others.</a:t>
            </a:r>
          </a:p>
          <a:p>
            <a:r>
              <a:rPr lang="en-US" sz="1200" b="0" i="0" kern="1200" dirty="0">
                <a:solidFill>
                  <a:schemeClr val="tx1"/>
                </a:solidFill>
                <a:effectLst/>
                <a:latin typeface="+mn-lt"/>
                <a:ea typeface="+mn-ea"/>
                <a:cs typeface="+mn-cs"/>
              </a:rPr>
              <a:t>What is meant by ‘ethics? At its simplest, ethics is a system of moral principles. They affect how people make decisions and lead their lives.</a:t>
            </a:r>
          </a:p>
          <a:p>
            <a:r>
              <a:rPr lang="en-US" sz="1200" b="0" i="0" kern="1200" dirty="0">
                <a:solidFill>
                  <a:schemeClr val="tx1"/>
                </a:solidFill>
                <a:effectLst/>
                <a:latin typeface="+mn-lt"/>
                <a:ea typeface="+mn-ea"/>
                <a:cs typeface="+mn-cs"/>
              </a:rPr>
              <a:t>Ethics is concerned with what is good for individuals and society and is also described as moral philosophy.</a:t>
            </a:r>
          </a:p>
          <a:p>
            <a:r>
              <a:rPr lang="en-US" sz="1200" b="0" i="0" kern="1200" dirty="0">
                <a:solidFill>
                  <a:schemeClr val="tx1"/>
                </a:solidFill>
                <a:effectLst/>
                <a:latin typeface="+mn-lt"/>
                <a:ea typeface="+mn-ea"/>
                <a:cs typeface="+mn-cs"/>
              </a:rPr>
              <a:t>The term is derived from the Greek word </a:t>
            </a:r>
            <a:r>
              <a:rPr lang="en-US" sz="1200" b="0" i="1" kern="1200" dirty="0">
                <a:solidFill>
                  <a:schemeClr val="tx1"/>
                </a:solidFill>
                <a:effectLst/>
                <a:latin typeface="+mn-lt"/>
                <a:ea typeface="+mn-ea"/>
                <a:cs typeface="+mn-cs"/>
              </a:rPr>
              <a:t>ethos</a:t>
            </a:r>
            <a:r>
              <a:rPr lang="en-US" sz="1200" b="0" i="0" kern="1200" dirty="0">
                <a:solidFill>
                  <a:schemeClr val="tx1"/>
                </a:solidFill>
                <a:effectLst/>
                <a:latin typeface="+mn-lt"/>
                <a:ea typeface="+mn-ea"/>
                <a:cs typeface="+mn-cs"/>
              </a:rPr>
              <a:t> which can mean custom, habit, character or disposition.</a:t>
            </a:r>
          </a:p>
          <a:p>
            <a:r>
              <a:rPr lang="en-US" sz="1200" b="0" i="0" kern="1200" dirty="0">
                <a:solidFill>
                  <a:schemeClr val="tx1"/>
                </a:solidFill>
                <a:effectLst/>
                <a:latin typeface="+mn-lt"/>
                <a:ea typeface="+mn-ea"/>
                <a:cs typeface="+mn-cs"/>
              </a:rPr>
              <a:t>Our concepts of ethics have been derived from religions, philosophies and cultures. They infuse debates on topics like abortion, human rights and professional conduct.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is important that practitioners, in line with </a:t>
            </a:r>
            <a:r>
              <a:rPr lang="en-US" sz="1200" b="0" i="0" kern="1200" dirty="0">
                <a:solidFill>
                  <a:schemeClr val="tx1"/>
                </a:solidFill>
                <a:effectLst/>
                <a:latin typeface="+mn-lt"/>
                <a:ea typeface="+mn-ea"/>
                <a:cs typeface="+mn-cs"/>
                <a:hlinkClick r:id="rId3"/>
              </a:rPr>
              <a:t>Part 2 6.(2) Of the Social Services and Well-Being (Wales) Act 2014</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recognise</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the rights of the individual should be paramount to the approach;</a:t>
            </a:r>
          </a:p>
          <a:p>
            <a:r>
              <a:rPr lang="en-US" sz="1200" b="0" i="0" kern="1200" dirty="0">
                <a:solidFill>
                  <a:schemeClr val="tx1"/>
                </a:solidFill>
                <a:effectLst/>
                <a:latin typeface="+mn-lt"/>
                <a:ea typeface="+mn-ea"/>
                <a:cs typeface="+mn-cs"/>
              </a:rPr>
              <a:t>their best interests should always be paramount;</a:t>
            </a:r>
          </a:p>
          <a:p>
            <a:r>
              <a:rPr lang="en-US" sz="1200" b="0" i="0" kern="1200" dirty="0">
                <a:solidFill>
                  <a:schemeClr val="tx1"/>
                </a:solidFill>
                <a:effectLst/>
                <a:latin typeface="+mn-lt"/>
                <a:ea typeface="+mn-ea"/>
                <a:cs typeface="+mn-cs"/>
              </a:rPr>
              <a:t>as far as is reasonably practicable, ascertain and have regard to the individual’s views, wishes and feelings;</a:t>
            </a:r>
          </a:p>
          <a:p>
            <a:r>
              <a:rPr lang="en-US" sz="1200" b="0" i="0" kern="1200" dirty="0">
                <a:solidFill>
                  <a:schemeClr val="tx1"/>
                </a:solidFill>
                <a:effectLst/>
                <a:latin typeface="+mn-lt"/>
                <a:ea typeface="+mn-ea"/>
                <a:cs typeface="+mn-cs"/>
              </a:rPr>
              <a:t>have regard to the importance of promoting and respecting the dignity of the individual;</a:t>
            </a:r>
          </a:p>
          <a:p>
            <a:r>
              <a:rPr lang="en-US" sz="1200" b="0" i="0" kern="1200" dirty="0">
                <a:solidFill>
                  <a:schemeClr val="tx1"/>
                </a:solidFill>
                <a:effectLst/>
                <a:latin typeface="+mn-lt"/>
                <a:ea typeface="+mn-ea"/>
                <a:cs typeface="+mn-cs"/>
              </a:rPr>
              <a:t>have regard to the characteristics, culture and beliefs of the individual (including, for example, language) whilst </a:t>
            </a:r>
            <a:r>
              <a:rPr lang="en-US" sz="1200" b="0" i="0" kern="1200" dirty="0" err="1">
                <a:solidFill>
                  <a:schemeClr val="tx1"/>
                </a:solidFill>
                <a:effectLst/>
                <a:latin typeface="+mn-lt"/>
                <a:ea typeface="+mn-ea"/>
                <a:cs typeface="+mn-cs"/>
              </a:rPr>
              <a:t>recognising</a:t>
            </a:r>
            <a:r>
              <a:rPr lang="en-US" sz="1200" b="0" i="0" kern="1200" dirty="0">
                <a:solidFill>
                  <a:schemeClr val="tx1"/>
                </a:solidFill>
                <a:effectLst/>
                <a:latin typeface="+mn-lt"/>
                <a:ea typeface="+mn-ea"/>
                <a:cs typeface="+mn-cs"/>
              </a:rPr>
              <a:t> the paramountcy of </a:t>
            </a:r>
            <a:r>
              <a:rPr lang="en-US" sz="1200" b="0" i="0" u="none" strike="noStrike" kern="1200" dirty="0">
                <a:solidFill>
                  <a:schemeClr val="tx1"/>
                </a:solidFill>
                <a:effectLst/>
                <a:latin typeface="+mn-lt"/>
                <a:ea typeface="+mn-ea"/>
                <a:cs typeface="+mn-cs"/>
                <a:hlinkClick r:id="rId4"/>
              </a:rPr>
              <a:t>safeguarding</a:t>
            </a:r>
            <a:r>
              <a:rPr lang="en-US" sz="1200" b="0" i="0" kern="1200" dirty="0">
                <a:solidFill>
                  <a:schemeClr val="tx1"/>
                </a:solidFill>
                <a:effectLst/>
                <a:latin typeface="+mn-lt"/>
                <a:ea typeface="+mn-ea"/>
                <a:cs typeface="+mn-cs"/>
              </a:rPr>
              <a:t> the individual;</a:t>
            </a:r>
          </a:p>
          <a:p>
            <a:r>
              <a:rPr lang="en-US" sz="1200" b="0" i="0" kern="1200" dirty="0">
                <a:solidFill>
                  <a:schemeClr val="tx1"/>
                </a:solidFill>
                <a:effectLst/>
                <a:latin typeface="+mn-lt"/>
                <a:ea typeface="+mn-ea"/>
                <a:cs typeface="+mn-cs"/>
              </a:rPr>
              <a:t>have regard to the importance of providing appropriate support to enable the individual to participate in decisions that affect him or her to the extent that is appropriate in the circumstances, particularly where the individual’s ability to communicate is limited for any reason.</a:t>
            </a:r>
          </a:p>
          <a:p>
            <a:endParaRPr lang="en-GB" b="0" dirty="0">
              <a:solidFill>
                <a:schemeClr val="tx1"/>
              </a:solidFill>
            </a:endParaRPr>
          </a:p>
          <a:p>
            <a:endParaRPr lang="cy-GB" sz="1200" b="1" i="0" u="sng" strike="noStrike" cap="none" baseline="0" dirty="0">
              <a:solidFill>
                <a:srgbClr val="000000"/>
              </a:solidFill>
              <a:effectLst/>
              <a:uFillTx/>
              <a:latin typeface="Calibri"/>
            </a:endParaRPr>
          </a:p>
          <a:p>
            <a:endParaRPr lang="en-GB" b="0" dirty="0">
              <a:solidFill>
                <a:schemeClr val="tx1"/>
              </a:solidFil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24</a:t>
            </a:fld>
            <a:endParaRPr lang="en-US"/>
          </a:p>
        </p:txBody>
      </p:sp>
    </p:spTree>
    <p:extLst>
      <p:ext uri="{BB962C8B-B14F-4D97-AF65-F5344CB8AC3E}">
        <p14:creationId xmlns:p14="http://schemas.microsoft.com/office/powerpoint/2010/main" val="1769952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b="0" i="0" u="none"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1.4: </a:t>
            </a:r>
            <a:r>
              <a:rPr lang="en-US" dirty="0"/>
              <a:t>How regard for rights and liberty can be balanced with risk</a:t>
            </a:r>
            <a:endParaRPr lang="en-GB" b="1" baseline="0"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25</a:t>
            </a:fld>
            <a:endParaRPr lang="en-US"/>
          </a:p>
        </p:txBody>
      </p:sp>
    </p:spTree>
    <p:extLst>
      <p:ext uri="{BB962C8B-B14F-4D97-AF65-F5344CB8AC3E}">
        <p14:creationId xmlns:p14="http://schemas.microsoft.com/office/powerpoint/2010/main" val="22592609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 Bydd y sleid hon yn gyfle i ddangos ac amlygu agweddau allweddol o Adnodd Gofal Cymdeithasol Cymru: '</a:t>
            </a:r>
            <a:r>
              <a:rPr lang="cy-GB" b="1" i="1" u="none" strike="noStrike" cap="none" baseline="0" dirty="0">
                <a:effectLst/>
                <a:uFillTx/>
              </a:rPr>
              <a:t>Egwyddorion ymarfer 'Cydbwyso risgiau, hawliau a chyfrifoldebau ar gyfer oedolion: dull cadarnhaol o ymdrin â risgiau'.</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Mae Deddf Gwasanaethau Cymdeithasol a Llesiant (Cymru) 2014 yn amlygu pwysigrwydd asesu a chynllunio gofal. Mae'n amlygu y dylai'r prosesau hyn bob amser sefydlu a hyrwyddo 'yr hyn sy'n bwysig' i unigolion. Mae’r Ddeddf yn datgan: </a:t>
            </a:r>
          </a:p>
          <a:p>
            <a:pPr marL="171450" marR="0" lvl="0" indent="-171450" algn="l" defTabSz="912813" rtl="0" eaLnBrk="1" fontAlgn="base" latinLnBrk="0" hangingPunct="1">
              <a:lnSpc>
                <a:spcPct val="100000"/>
              </a:lnSpc>
              <a:spcBef>
                <a:spcPct val="30000"/>
              </a:spcBef>
              <a:spcAft>
                <a:spcPct val="0"/>
              </a:spcAft>
              <a:buClrTx/>
              <a:buSzTx/>
              <a:buFontTx/>
              <a:buChar char="-"/>
              <a:defRPr/>
            </a:pPr>
            <a:r>
              <a:rPr lang="cy-GB" sz="1800" b="0" i="0" u="none" strike="noStrike" cap="none" baseline="0" dirty="0">
                <a:solidFill>
                  <a:srgbClr val="000000"/>
                </a:solidFill>
                <a:effectLst/>
                <a:uFillTx/>
                <a:latin typeface="Arial"/>
              </a:rPr>
              <a:t>Cynhelir asesiadau yn y ffordd orau i ddiwallu anghenion unigolyn.</a:t>
            </a:r>
          </a:p>
          <a:p>
            <a:pPr marL="171450" marR="0" lvl="0" indent="-171450" algn="l" defTabSz="912813" rtl="0" eaLnBrk="1" fontAlgn="base" latinLnBrk="0" hangingPunct="1">
              <a:lnSpc>
                <a:spcPct val="100000"/>
              </a:lnSpc>
              <a:spcBef>
                <a:spcPct val="30000"/>
              </a:spcBef>
              <a:spcAft>
                <a:spcPct val="0"/>
              </a:spcAft>
              <a:buClrTx/>
              <a:buSzTx/>
              <a:buFontTx/>
              <a:buChar char="-"/>
              <a:defRPr/>
            </a:pPr>
            <a:r>
              <a:rPr lang="cy-GB" sz="1800" b="0" i="0" u="none" strike="noStrike" cap="none" baseline="0" dirty="0">
                <a:solidFill>
                  <a:srgbClr val="000000"/>
                </a:solidFill>
                <a:effectLst/>
                <a:uFillTx/>
                <a:latin typeface="Arial"/>
              </a:rPr>
              <a:t>Mae'r ffocws ar yr hyn sy'n bwysig i'r person a sut y gall ddefnyddio ei gryfderau a'i adnoddau ei hun i wneud y pethau hynny. Mae asesu yn bartneriaeth rhwng y person a'r gweithiwr proffesiynol.</a:t>
            </a:r>
          </a:p>
          <a:p>
            <a:pPr marL="171450" marR="0" lvl="0" indent="-171450" algn="l" defTabSz="912813" rtl="0" eaLnBrk="1" fontAlgn="base" latinLnBrk="0" hangingPunct="1">
              <a:lnSpc>
                <a:spcPct val="100000"/>
              </a:lnSpc>
              <a:spcBef>
                <a:spcPct val="30000"/>
              </a:spcBef>
              <a:spcAft>
                <a:spcPct val="0"/>
              </a:spcAft>
              <a:buClrTx/>
              <a:buSzTx/>
              <a:buFontTx/>
              <a:buChar char="-"/>
              <a:defRPr/>
            </a:pPr>
            <a:r>
              <a:rPr lang="cy-GB" sz="1800" b="0" i="0" u="none" strike="noStrike" cap="none" baseline="0" dirty="0">
                <a:solidFill>
                  <a:srgbClr val="000000"/>
                </a:solidFill>
                <a:effectLst/>
                <a:uFillTx/>
                <a:latin typeface="Arial"/>
              </a:rPr>
              <a:t>Gellir cynnal asesiad o berson gan wahanol bartneriaid ar yr un pryd. Gall un corff gwblhau'r asesiadau hyn ar ran eraill.</a:t>
            </a:r>
          </a:p>
          <a:p>
            <a:pPr marL="0" marR="0" lvl="0" indent="0" algn="l" defTabSz="912813" rtl="0" eaLnBrk="1" fontAlgn="base" latinLnBrk="0" hangingPunct="1">
              <a:lnSpc>
                <a:spcPct val="100000"/>
              </a:lnSpc>
              <a:spcBef>
                <a:spcPct val="30000"/>
              </a:spcBef>
              <a:spcAft>
                <a:spcPct val="0"/>
              </a:spcAft>
              <a:buClrTx/>
              <a:buSzTx/>
              <a:buFontTx/>
              <a:buNone/>
              <a:defRPr/>
            </a:pPr>
            <a:endParaRPr lang="en-US" b="0" baseline="0"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Ar gyfer ymarferwyr, </a:t>
            </a:r>
            <a:r>
              <a:rPr lang="cy-GB" sz="1200" b="0" i="0" u="none" strike="noStrike" cap="none" baseline="0" dirty="0">
                <a:solidFill>
                  <a:srgbClr val="000000"/>
                </a:solidFill>
                <a:effectLst/>
                <a:uFillTx/>
                <a:latin typeface="Calibri"/>
              </a:rPr>
              <a:t>sgwrs ‘beth sy’n bwysig’ yw sgwrs wedi’i thargedu sy’n ymwneud â unrhyw broses asesu. Mae’n cyfeirio at ffordd fedrus o weithio gydag unigolion i sefydlu’r sefyllfa, eu llesiant presennol, yr hyn y gellir ei wneud i’w cefnogi a’r hyn y gellir ei wneud i hybu eu llesiant a’u gwydnwch er gwell. Nid yw’n asesiad </a:t>
            </a:r>
            <a:r>
              <a:rPr lang="cy-GB" sz="1200" b="0" i="0" u="none" strike="noStrike" cap="none" baseline="0" dirty="0" err="1">
                <a:solidFill>
                  <a:srgbClr val="000000"/>
                </a:solidFill>
                <a:effectLst/>
                <a:uFillTx/>
                <a:latin typeface="Calibri"/>
              </a:rPr>
              <a:t>ynddo’i</a:t>
            </a:r>
            <a:r>
              <a:rPr lang="cy-GB" sz="1200" b="0" i="0" u="none" strike="noStrike" cap="none" baseline="0" dirty="0">
                <a:solidFill>
                  <a:srgbClr val="000000"/>
                </a:solidFill>
                <a:effectLst/>
                <a:uFillTx/>
                <a:latin typeface="Calibri"/>
              </a:rPr>
              <a:t> hun: mae’n ffordd o gynnal yr asesiad, gyda’r ymarferydd yn cael y math cywir o sgwrs i nodi gyda’r unigolyn:</a:t>
            </a: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Calibri"/>
              </a:rPr>
              <a:t>- sut maen nhw eisiau byw eu bywyd.</a:t>
            </a:r>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 </a:t>
            </a:r>
            <a:r>
              <a:rPr lang="cy-GB" sz="1200" b="0" i="0" u="none" strike="noStrike" cap="none" baseline="0" dirty="0">
                <a:solidFill>
                  <a:srgbClr val="000000"/>
                </a:solidFill>
                <a:effectLst/>
                <a:uFillTx/>
                <a:latin typeface="Calibri"/>
              </a:rPr>
              <a:t>beth allai fod yn atal hynny.</a:t>
            </a:r>
          </a:p>
          <a:p>
            <a:pPr marL="171450" marR="0" lvl="0" indent="-171450" algn="l" defTabSz="912813" rtl="0" eaLnBrk="1" fontAlgn="base" latinLnBrk="0" hangingPunct="1">
              <a:lnSpc>
                <a:spcPct val="100000"/>
              </a:lnSpc>
              <a:spcBef>
                <a:spcPct val="30000"/>
              </a:spcBef>
              <a:spcAft>
                <a:spcPct val="0"/>
              </a:spcAft>
              <a:buClrTx/>
              <a:buSzTx/>
              <a:buFontTx/>
              <a:buChar char="-"/>
              <a:defRPr/>
            </a:pPr>
            <a:r>
              <a:rPr lang="cy-GB" sz="1200" b="0" i="0" u="none" strike="noStrike" cap="none" baseline="0" dirty="0">
                <a:solidFill>
                  <a:srgbClr val="000000"/>
                </a:solidFill>
                <a:effectLst/>
                <a:uFillTx/>
                <a:latin typeface="Calibri"/>
              </a:rPr>
              <a:t>pa gymorth y gallai fod ei angen i oresgyn y rhwystrau hynny.</a:t>
            </a:r>
          </a:p>
          <a:p>
            <a:endParaRPr lang="en-US" dirty="0"/>
          </a:p>
          <a:p>
            <a:pPr marL="0" marR="0" lvl="0" indent="0" algn="l" defTabSz="912813" rtl="0" eaLnBrk="1" fontAlgn="base" latinLnBrk="0" hangingPunct="1">
              <a:lnSpc>
                <a:spcPct val="100000"/>
              </a:lnSpc>
              <a:spcBef>
                <a:spcPct val="30000"/>
              </a:spcBef>
              <a:spcAft>
                <a:spcPct val="0"/>
              </a:spcAft>
              <a:buClrTx/>
              <a:buSzTx/>
              <a:buFontTx/>
              <a:buNone/>
              <a:defRPr/>
            </a:pPr>
            <a:r>
              <a:rPr lang="cy-GB" sz="1800" b="0" i="0" u="none" strike="noStrike" cap="none" baseline="0" dirty="0">
                <a:solidFill>
                  <a:srgbClr val="000000"/>
                </a:solidFill>
                <a:effectLst/>
                <a:uFillTx/>
                <a:latin typeface="Arial"/>
              </a:rPr>
              <a:t>Am arweiniad pellach, gweler adnoddau Gofal Cymdeithasol Cymru: </a:t>
            </a:r>
            <a:r>
              <a:rPr lang="cy-GB" sz="1200" b="0" i="1" u="none" strike="noStrike" cap="none" baseline="0" dirty="0">
                <a:solidFill>
                  <a:srgbClr val="000000"/>
                </a:solidFill>
                <a:effectLst/>
                <a:uFillTx/>
                <a:latin typeface="Calibri"/>
              </a:rPr>
              <a:t>Sgyrsiau beth sy'n bwysig </a:t>
            </a:r>
            <a:r>
              <a:rPr lang="cy-GB" sz="1200" b="0" i="1" u="none" strike="noStrike" cap="none" baseline="0" dirty="0" err="1">
                <a:solidFill>
                  <a:srgbClr val="000000"/>
                </a:solidFill>
                <a:effectLst/>
                <a:uFillTx/>
                <a:latin typeface="Calibri"/>
              </a:rPr>
              <a:t>acsesu</a:t>
            </a:r>
            <a:r>
              <a:rPr lang="cy-GB" sz="1200" b="0" i="0" u="none" strike="noStrike" cap="none" baseline="0" dirty="0">
                <a:solidFill>
                  <a:srgbClr val="000000"/>
                </a:solidFill>
                <a:effectLst/>
                <a:uFillTx/>
                <a:latin typeface="Calibri"/>
              </a:rPr>
              <a:t>. </a:t>
            </a:r>
            <a:r>
              <a:rPr lang="cy-GB" sz="1200" b="1" i="0" u="none" strike="noStrike" cap="none" baseline="0" dirty="0">
                <a:solidFill>
                  <a:srgbClr val="000000"/>
                </a:solidFill>
                <a:effectLst/>
                <a:uFillTx/>
                <a:latin typeface="Calibri"/>
              </a:rPr>
              <a:t>https://gofalcymdeithasol.cymru/gwella-gwasanaethau/sgyrsiau-beth-syn-bwysig-ac-asesu</a:t>
            </a:r>
          </a:p>
          <a:p>
            <a:endParaRPr lang="en-US" dirty="0"/>
          </a:p>
          <a:p>
            <a:r>
              <a:rPr lang="cy-GB" sz="1800" b="0" i="0" u="none" strike="noStrike" cap="none" baseline="0" dirty="0">
                <a:solidFill>
                  <a:srgbClr val="000000"/>
                </a:solidFill>
                <a:effectLst/>
                <a:uFillTx/>
                <a:latin typeface="Arial"/>
              </a:rPr>
              <a:t>Egwyddorion moesegol: canllawiau ar gyfer ymddygiad priodol, sy'n canolbwyntio ar weithredoedd, agweddau a gwerthoedd. Mae'n rhaid i'r gweithiwr iechyd a gofal cymdeithasol ymddwyn mewn ffordd wrth-wahaniaethol a gwrth-ragfarn bob amser.</a:t>
            </a:r>
          </a:p>
          <a:p>
            <a:endParaRPr lang="en-US" baseline="0" dirty="0"/>
          </a:p>
          <a:p>
            <a:r>
              <a:rPr lang="cy-GB" sz="1800" b="0" i="0" u="none" strike="noStrike" cap="none" baseline="0" dirty="0">
                <a:solidFill>
                  <a:srgbClr val="000000"/>
                </a:solidFill>
                <a:effectLst/>
                <a:uFillTx/>
                <a:latin typeface="Arial"/>
              </a:rPr>
              <a:t>Mae egwyddorion moesegol yn dibynnu ar: (gweler isod).</a:t>
            </a:r>
          </a:p>
          <a:p>
            <a:endParaRPr lang="en-US" baseline="0" dirty="0"/>
          </a:p>
          <a:p>
            <a:r>
              <a:rPr lang="cy-GB" sz="1800" b="0" i="0" u="none" strike="noStrike" cap="none" baseline="0" dirty="0">
                <a:solidFill>
                  <a:srgbClr val="000000"/>
                </a:solidFill>
                <a:effectLst/>
                <a:uFillTx/>
                <a:latin typeface="Arial"/>
              </a:rPr>
              <a:t>Statws moesol unigolion: Mae pob egwyddor yn gyfartal - nid yw un yn bwysicach na'r llall. Yn ystod y blynyddoedd diwethaf bu ffocws agosach ar ymreolaeth unigol ac mae wedi dod yn hanfodol cynnig dewis a grymuso unigolion. </a:t>
            </a:r>
          </a:p>
          <a:p>
            <a:endParaRPr lang="en-US" baseline="0" dirty="0"/>
          </a:p>
          <a:p>
            <a:r>
              <a:rPr lang="cy-GB" sz="1800" b="0" i="0" u="none" strike="noStrike" cap="none" baseline="0" dirty="0">
                <a:solidFill>
                  <a:srgbClr val="000000"/>
                </a:solidFill>
                <a:effectLst/>
                <a:uFillTx/>
                <a:latin typeface="Arial"/>
              </a:rPr>
              <a:t>Cymwynasgarwch: Mae hyn yn cyfeirio at gamau gweithredu sy'n hyrwyddo llesiant pobl eraill. Yn y cyd-destun meddygol, mae hyn yn golygu cymryd camau sydd er lles pennaf cleifion neu ddefnyddwyr gwasanaeth. Mae gan weithwyr gofal cymdeithasol ddyletswydd i weithredu er lles pennaf unigolyn bob amser. Gall hyn olygu cydbwyso manteision triniaeth feddygol yn erbyn y risgiau a'r costau. </a:t>
            </a:r>
          </a:p>
          <a:p>
            <a:endParaRPr lang="en-US" baseline="0" dirty="0"/>
          </a:p>
          <a:p>
            <a:r>
              <a:rPr lang="cy-GB" sz="1800" b="0" i="0" u="none" strike="noStrike" cap="none" baseline="0" dirty="0">
                <a:solidFill>
                  <a:srgbClr val="000000"/>
                </a:solidFill>
                <a:effectLst/>
                <a:uFillTx/>
                <a:latin typeface="Arial"/>
              </a:rPr>
              <a:t>Cyfiawnder Cymdeithasol: Dylai pob unigolyn gael mynediad cyfartal i driniaeth feddygol a bod yn gwbl ymwybodol o'u hawliau cyfreithiol. Mae'n rhaid i ymarferwyr sicrhau bod y ddeddfwriaeth berthnasol yn cael ei rhoi ar waith. Mae Deddf Plant 1989, er enghraifft, yn datgan bod yn rhaid i awdurdodau lleol weithredu er 'lles pennaf' pob plentyn, a bod gan bob plentyn hawl sylfaenol i dai, gofal iechyd ac addysg. </a:t>
            </a:r>
          </a:p>
          <a:p>
            <a:endParaRPr lang="en-US" baseline="0" dirty="0"/>
          </a:p>
          <a:p>
            <a:r>
              <a:rPr lang="cy-GB" sz="1800" b="0" i="0" u="none" strike="noStrike" cap="none" baseline="0" dirty="0">
                <a:solidFill>
                  <a:srgbClr val="000000"/>
                </a:solidFill>
                <a:effectLst/>
                <a:uFillTx/>
                <a:latin typeface="Arial"/>
              </a:rPr>
              <a:t>Grymuso: hyrwyddo dewis, gwneud penderfyniadau, parchu annibyniaeth. </a:t>
            </a:r>
          </a:p>
          <a:p>
            <a:endParaRPr lang="en-US" baseline="0" dirty="0"/>
          </a:p>
          <a:p>
            <a:r>
              <a:rPr lang="cy-GB" sz="1800" b="0" i="0" u="none" strike="noStrike" cap="none" baseline="0" dirty="0">
                <a:solidFill>
                  <a:srgbClr val="000000"/>
                </a:solidFill>
                <a:effectLst/>
                <a:uFillTx/>
                <a:latin typeface="Arial"/>
              </a:rPr>
              <a:t>Dyletswydd: dyletswydd gofal. </a:t>
            </a:r>
          </a:p>
          <a:p>
            <a:endParaRPr lang="en-US" baseline="0" dirty="0"/>
          </a:p>
          <a:p>
            <a:r>
              <a:rPr lang="cy-GB" sz="1800" b="0" i="0" u="none" strike="noStrike" cap="none" baseline="0" dirty="0">
                <a:solidFill>
                  <a:srgbClr val="000000"/>
                </a:solidFill>
                <a:effectLst/>
                <a:uFillTx/>
                <a:latin typeface="Arial"/>
              </a:rPr>
              <a:t>Gorthrwm Caredig:  Pan fydd gofalwyr cymdeithasol ystyrlon yn gwneud penderfyniadau ar ran yr unigolion yn eu gofal, neu’n eu hatal rhag ymddwyn mewn ffordd briodol llawn risg, er budd eu diogelwch. </a:t>
            </a:r>
          </a:p>
          <a:p>
            <a:endParaRPr lang="en-US" baseline="0" dirty="0"/>
          </a:p>
          <a:p>
            <a:endParaRPr lang="en-US" baseline="0" dirty="0"/>
          </a:p>
          <a:p>
            <a:r>
              <a:rPr lang="en-US" b="1" u="sng" baseline="0" dirty="0"/>
              <a:t>English</a:t>
            </a:r>
          </a:p>
          <a:p>
            <a:endParaRPr lang="en-US" b="1" u="sng"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1.4: </a:t>
            </a:r>
            <a:r>
              <a:rPr lang="en-US" dirty="0"/>
              <a:t>How regard for rights and liberty can be balanced with risk. This slide will be an opportunity to show</a:t>
            </a:r>
            <a:r>
              <a:rPr lang="en-US" baseline="0" dirty="0"/>
              <a:t> and highlight the key aspects of the Social Care Wales Resource: ‘</a:t>
            </a:r>
            <a:r>
              <a:rPr lang="en-US" b="1" i="1" dirty="0"/>
              <a:t>Practice principles Balancing risks, rights and responsibilities for adults: a positive approach to risk’.</a:t>
            </a:r>
            <a:endParaRPr lang="en-GB" b="1" i="1"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baseline="0" dirty="0"/>
              <a:t>The Social and Services &amp; Well-Being (Wales) Act 2014 highlights the importance of assessment and care planning. It highlights that these processes should at all times establish and promote ‘what matters’ to individuals. The Act states: </a:t>
            </a:r>
          </a:p>
          <a:p>
            <a:pPr marL="171450" marR="0" lvl="0" indent="-171450" algn="l" defTabSz="912813" rtl="0" eaLnBrk="1" fontAlgn="base" latinLnBrk="0" hangingPunct="1">
              <a:lnSpc>
                <a:spcPct val="100000"/>
              </a:lnSpc>
              <a:spcBef>
                <a:spcPct val="30000"/>
              </a:spcBef>
              <a:spcAft>
                <a:spcPct val="0"/>
              </a:spcAft>
              <a:buClrTx/>
              <a:buSzTx/>
              <a:buFontTx/>
              <a:buChar char="-"/>
              <a:tabLst/>
              <a:defRPr/>
            </a:pPr>
            <a:r>
              <a:rPr lang="en-US" dirty="0"/>
              <a:t>Assessments are carried out in the best way to meet an individual’s needs.</a:t>
            </a:r>
          </a:p>
          <a:p>
            <a:pPr marL="171450" marR="0" lvl="0" indent="-171450" algn="l" defTabSz="912813" rtl="0" eaLnBrk="1" fontAlgn="base" latinLnBrk="0" hangingPunct="1">
              <a:lnSpc>
                <a:spcPct val="100000"/>
              </a:lnSpc>
              <a:spcBef>
                <a:spcPct val="30000"/>
              </a:spcBef>
              <a:spcAft>
                <a:spcPct val="0"/>
              </a:spcAft>
              <a:buClrTx/>
              <a:buSzTx/>
              <a:buFontTx/>
              <a:buChar char="-"/>
              <a:tabLst/>
              <a:defRPr/>
            </a:pPr>
            <a:r>
              <a:rPr lang="en-US" dirty="0"/>
              <a:t>The focus is on what matters to the person and how they can use their own strengths and resources to do those things. Assessment is a partnership between the person and the professional.</a:t>
            </a:r>
          </a:p>
          <a:p>
            <a:pPr marL="171450" marR="0" lvl="0" indent="-171450" algn="l" defTabSz="912813" rtl="0" eaLnBrk="1" fontAlgn="base" latinLnBrk="0" hangingPunct="1">
              <a:lnSpc>
                <a:spcPct val="100000"/>
              </a:lnSpc>
              <a:spcBef>
                <a:spcPct val="30000"/>
              </a:spcBef>
              <a:spcAft>
                <a:spcPct val="0"/>
              </a:spcAft>
              <a:buClrTx/>
              <a:buSzTx/>
              <a:buFontTx/>
              <a:buChar char="-"/>
              <a:tabLst/>
              <a:defRPr/>
            </a:pPr>
            <a:r>
              <a:rPr lang="en-US" dirty="0"/>
              <a:t>Assessment of a person by different partners can be carried out at the same time. These assessments can be completed by one body on behalf of others.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US" b="0" baseline="0"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baseline="0" dirty="0"/>
              <a:t>For practitioners,  </a:t>
            </a:r>
            <a:r>
              <a:rPr lang="en-US" sz="1200" b="0" i="0" kern="1200" baseline="0" dirty="0">
                <a:solidFill>
                  <a:schemeClr val="tx1"/>
                </a:solidFill>
                <a:effectLst/>
                <a:latin typeface="+mn-lt"/>
                <a:ea typeface="+mn-ea"/>
                <a:cs typeface="+mn-cs"/>
              </a:rPr>
              <a:t>a</a:t>
            </a:r>
            <a:r>
              <a:rPr lang="en-US" sz="1200" b="0" i="0" kern="1200" dirty="0">
                <a:solidFill>
                  <a:schemeClr val="tx1"/>
                </a:solidFill>
                <a:effectLst/>
                <a:latin typeface="+mn-lt"/>
                <a:ea typeface="+mn-ea"/>
                <a:cs typeface="+mn-cs"/>
              </a:rPr>
              <a:t> 'what matters' conversation is a targeted conversation relating to any assessment process. It refers to a skilled way of working with individuals to establish the situation, their current well-being, what can be done to support them and what can be done to promote their well-being and resilience for the better. It's not an assessment in itself: it's a way of carrying out the assessment, with the practitioner having the right type of conversation to identify with the individual:</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how they want to live their life.</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0" baseline="0" dirty="0"/>
              <a:t>- </a:t>
            </a:r>
            <a:r>
              <a:rPr lang="en-US" sz="1200" b="0" i="0" kern="1200" dirty="0">
                <a:solidFill>
                  <a:schemeClr val="tx1"/>
                </a:solidFill>
                <a:effectLst/>
                <a:latin typeface="+mn-lt"/>
                <a:ea typeface="+mn-ea"/>
                <a:cs typeface="+mn-cs"/>
              </a:rPr>
              <a:t>what might be preventing that.</a:t>
            </a:r>
          </a:p>
          <a:p>
            <a:pPr marL="171450" marR="0" lvl="0" indent="-171450" algn="l" defTabSz="912813" rtl="0" eaLnBrk="1" fontAlgn="base" latinLnBrk="0" hangingPunct="1">
              <a:lnSpc>
                <a:spcPct val="100000"/>
              </a:lnSpc>
              <a:spcBef>
                <a:spcPct val="30000"/>
              </a:spcBef>
              <a:spcAft>
                <a:spcPct val="0"/>
              </a:spcAft>
              <a:buClrTx/>
              <a:buSzTx/>
              <a:buFontTx/>
              <a:buChar char="-"/>
              <a:tabLst/>
              <a:defRPr/>
            </a:pPr>
            <a:r>
              <a:rPr lang="en-US" sz="1200" b="0" i="0" kern="1200" dirty="0">
                <a:solidFill>
                  <a:schemeClr val="tx1"/>
                </a:solidFill>
                <a:effectLst/>
                <a:latin typeface="+mn-lt"/>
                <a:ea typeface="+mn-ea"/>
                <a:cs typeface="+mn-cs"/>
              </a:rPr>
              <a:t>what support might be required to overcome those barriers.</a:t>
            </a:r>
            <a:endParaRPr lang="en-US" b="0" baseline="0" dirty="0"/>
          </a:p>
          <a:p>
            <a:endParaRPr lang="en-US"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For further guidance, see Social Care Wales’: </a:t>
            </a:r>
            <a:r>
              <a:rPr lang="en-US" sz="1200" b="0" i="1" u="none" kern="1200" dirty="0">
                <a:solidFill>
                  <a:schemeClr val="tx1"/>
                </a:solidFill>
                <a:effectLst/>
                <a:latin typeface="+mn-lt"/>
                <a:ea typeface="+mn-ea"/>
                <a:cs typeface="+mn-cs"/>
              </a:rPr>
              <a:t>What matters conversations and assessment </a:t>
            </a:r>
            <a:r>
              <a:rPr lang="en-US" sz="1200" b="0" i="0" u="none" kern="1200" dirty="0">
                <a:solidFill>
                  <a:schemeClr val="tx1"/>
                </a:solidFill>
                <a:effectLst/>
                <a:latin typeface="+mn-lt"/>
                <a:ea typeface="+mn-ea"/>
                <a:cs typeface="+mn-cs"/>
              </a:rPr>
              <a:t>resources. </a:t>
            </a:r>
            <a:r>
              <a:rPr lang="en-US" sz="1200" b="1" i="0" u="none" kern="1200" dirty="0">
                <a:solidFill>
                  <a:schemeClr val="tx1"/>
                </a:solidFill>
                <a:effectLst/>
                <a:latin typeface="+mn-lt"/>
                <a:ea typeface="+mn-ea"/>
                <a:cs typeface="+mn-cs"/>
              </a:rPr>
              <a:t>https://socialcare.wales/service-improvement/what-matters-conversations-and-assessment</a:t>
            </a:r>
            <a:endParaRPr lang="en-US" sz="1200" b="1" i="1" u="none" kern="1200" dirty="0">
              <a:solidFill>
                <a:schemeClr val="tx1"/>
              </a:solidFill>
              <a:effectLst/>
              <a:latin typeface="+mn-lt"/>
              <a:ea typeface="+mn-ea"/>
              <a:cs typeface="+mn-cs"/>
            </a:endParaRPr>
          </a:p>
          <a:p>
            <a:endParaRPr lang="en-US" dirty="0"/>
          </a:p>
          <a:p>
            <a:r>
              <a:rPr lang="en-US" dirty="0"/>
              <a:t>Ethical principals:</a:t>
            </a:r>
            <a:r>
              <a:rPr lang="en-US" baseline="0" dirty="0"/>
              <a:t> are guidelines for appropriate </a:t>
            </a:r>
            <a:r>
              <a:rPr lang="en-US" baseline="0" dirty="0" err="1"/>
              <a:t>behaviour</a:t>
            </a:r>
            <a:r>
              <a:rPr lang="en-US" baseline="0" dirty="0"/>
              <a:t>, focusing on actions, attitudes and values. The health and social care worker must always behave in an anti-discriminatory and anti-biased way.</a:t>
            </a:r>
          </a:p>
          <a:p>
            <a:endParaRPr lang="en-US" baseline="0" dirty="0"/>
          </a:p>
          <a:p>
            <a:r>
              <a:rPr lang="en-US" baseline="0" dirty="0"/>
              <a:t>Ethical principals depend on: (see below).</a:t>
            </a:r>
          </a:p>
          <a:p>
            <a:endParaRPr lang="en-US" baseline="0" dirty="0"/>
          </a:p>
          <a:p>
            <a:r>
              <a:rPr lang="en-US" dirty="0"/>
              <a:t>Moral</a:t>
            </a:r>
            <a:r>
              <a:rPr lang="en-US" baseline="0" dirty="0"/>
              <a:t> Status of individuals: All principles are equal- one is not more important than another. In recent years there has been a closer focus on individual autonomy and it has become essential to offer choice and empower individuals. </a:t>
            </a:r>
          </a:p>
          <a:p>
            <a:endParaRPr lang="en-US" baseline="0" dirty="0"/>
          </a:p>
          <a:p>
            <a:r>
              <a:rPr lang="en-US" baseline="0" dirty="0"/>
              <a:t>Beneficence: This refers to actions that promote the well-being of others. In the medical context, this means taking actions that serve the best interests of patients or service users. Social care workers have a duty to act in an individual’s best interest at all times. This can involve balancing the benefits of medical treatment against the risks and the costs. </a:t>
            </a:r>
          </a:p>
          <a:p>
            <a:endParaRPr lang="en-US" baseline="0" dirty="0"/>
          </a:p>
          <a:p>
            <a:r>
              <a:rPr lang="en-US" baseline="0" dirty="0"/>
              <a:t>Social Justice: All individuals should have equal access to medical treatment and be fully aware of their legal rights. Practitioners have to make sure that the relevant legislation is put into practice. The Children’s Act 1989, for instance, states that local authorities must act in the ‘best interests’ of all children, and that each child has a fundamental right to housing, health care and education. </a:t>
            </a:r>
          </a:p>
          <a:p>
            <a:endParaRPr lang="en-US" baseline="0" dirty="0"/>
          </a:p>
          <a:p>
            <a:r>
              <a:rPr lang="en-US" baseline="0" dirty="0"/>
              <a:t>Empowerment: promoting choice, decision-making, respecting independence. </a:t>
            </a:r>
          </a:p>
          <a:p>
            <a:endParaRPr lang="en-US" baseline="0" dirty="0"/>
          </a:p>
          <a:p>
            <a:r>
              <a:rPr lang="en-US" baseline="0" dirty="0"/>
              <a:t>Duty: duty of care. </a:t>
            </a:r>
          </a:p>
          <a:p>
            <a:endParaRPr lang="en-US" baseline="0" dirty="0"/>
          </a:p>
          <a:p>
            <a:r>
              <a:rPr lang="en-US" dirty="0"/>
              <a:t>Benevolent Oppression:  When well-meaning</a:t>
            </a:r>
            <a:r>
              <a:rPr lang="en-US" baseline="0" dirty="0"/>
              <a:t> social </a:t>
            </a:r>
            <a:r>
              <a:rPr lang="en-US" baseline="0" dirty="0" err="1"/>
              <a:t>carers</a:t>
            </a:r>
            <a:r>
              <a:rPr lang="en-US" baseline="0" dirty="0"/>
              <a:t> make decisions on behalf of the individuals in their care, or prevent them from behaving in an appropriate risky way, in the interests of their safety. </a:t>
            </a:r>
          </a:p>
          <a:p>
            <a:endParaRPr lang="en-US" baseline="0" dirty="0"/>
          </a:p>
          <a:p>
            <a:endParaRPr lang="en-GB" dirty="0"/>
          </a:p>
          <a:p>
            <a:endParaRPr lang="en-US" b="1" u="sng" baseline="0"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26</a:t>
            </a:fld>
            <a:endParaRPr lang="en-US"/>
          </a:p>
        </p:txBody>
      </p:sp>
    </p:spTree>
    <p:extLst>
      <p:ext uri="{BB962C8B-B14F-4D97-AF65-F5344CB8AC3E}">
        <p14:creationId xmlns:p14="http://schemas.microsoft.com/office/powerpoint/2010/main" val="33444123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a:t>
            </a:r>
          </a:p>
          <a:p>
            <a:r>
              <a:rPr lang="cy-GB" sz="1800" b="0" i="0" u="none" strike="noStrike" cap="none" baseline="0" dirty="0">
                <a:solidFill>
                  <a:srgbClr val="000000"/>
                </a:solidFill>
                <a:effectLst/>
                <a:uFillTx/>
                <a:latin typeface="Arial"/>
              </a:rPr>
              <a:t>OARS: </a:t>
            </a:r>
          </a:p>
          <a:p>
            <a:endParaRPr lang="cy-GB" sz="1800" b="0" i="0" u="none" strike="noStrike" cap="none" baseline="0" dirty="0">
              <a:solidFill>
                <a:srgbClr val="000000"/>
              </a:solidFill>
              <a:effectLst/>
              <a:uFillTx/>
              <a:latin typeface="Arial"/>
            </a:endParaRPr>
          </a:p>
          <a:p>
            <a:r>
              <a:rPr lang="cy-GB" sz="1800" b="1" i="0" u="sng" strike="noStrike" cap="none" baseline="0" dirty="0">
                <a:solidFill>
                  <a:srgbClr val="000000"/>
                </a:solidFill>
                <a:effectLst/>
                <a:uFillTx/>
                <a:latin typeface="Arial"/>
              </a:rPr>
              <a:t>English</a:t>
            </a:r>
          </a:p>
          <a:p>
            <a:endParaRPr lang="cy-GB" sz="18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800" b="0" dirty="0"/>
              <a:t>Slide</a:t>
            </a:r>
            <a:r>
              <a:rPr lang="en-GB" sz="1800" b="0" baseline="0" dirty="0"/>
              <a:t> relating to </a:t>
            </a:r>
            <a:r>
              <a:rPr lang="en-GB" sz="1800" b="0" dirty="0"/>
              <a:t>AC</a:t>
            </a:r>
            <a:r>
              <a:rPr lang="en-GB" sz="1800" b="0" baseline="0" dirty="0"/>
              <a:t> 1.4: </a:t>
            </a:r>
            <a:r>
              <a:rPr lang="en-US" sz="1800" dirty="0"/>
              <a:t>How regard for rights and liberty can be balanced with risk</a:t>
            </a:r>
            <a:endParaRPr lang="en-GB" sz="1800" b="1" baseline="0" dirty="0"/>
          </a:p>
          <a:p>
            <a:r>
              <a:rPr lang="en-US" sz="1800" dirty="0"/>
              <a:t>OARS: </a:t>
            </a:r>
            <a:endParaRPr lang="en-GB" sz="1800" dirty="0"/>
          </a:p>
          <a:p>
            <a:endParaRPr lang="cy-GB" sz="18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27</a:t>
            </a:fld>
            <a:endParaRPr lang="en-US"/>
          </a:p>
        </p:txBody>
      </p:sp>
    </p:spTree>
    <p:extLst>
      <p:ext uri="{BB962C8B-B14F-4D97-AF65-F5344CB8AC3E}">
        <p14:creationId xmlns:p14="http://schemas.microsoft.com/office/powerpoint/2010/main" val="13029938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b="1" i="0" u="sng" strike="noStrike" cap="none" baseline="0" dirty="0">
                <a:effectLst/>
                <a:uFillTx/>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b="1" i="0" u="sng" strike="noStrike" cap="none" baseline="0" dirty="0">
              <a:effectLst/>
              <a:uFillTx/>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b="0" i="0" u="none" strike="noStrike" cap="none" baseline="0" dirty="0">
                <a:effectLst/>
                <a:uFillTx/>
              </a:rPr>
              <a:t>Sleid yn ymwneud ag AC 1.4: Sut y gellir cydbwyso parch at hawliau a rhyddid gyda risg</a:t>
            </a:r>
          </a:p>
          <a:p>
            <a:endParaRPr lang="en-US" dirty="0"/>
          </a:p>
          <a:p>
            <a:r>
              <a:rPr lang="cy-GB" sz="1800" b="0" i="0" u="none" strike="noStrike" cap="none" baseline="0" dirty="0">
                <a:solidFill>
                  <a:srgbClr val="000000"/>
                </a:solidFill>
                <a:effectLst/>
                <a:uFillTx/>
                <a:latin typeface="Arial"/>
              </a:rPr>
              <a:t>(I'w ddarllen gyntaf):  </a:t>
            </a:r>
            <a:r>
              <a:rPr lang="cy-GB" sz="1200" b="0" i="0" u="none" strike="noStrike" cap="none" baseline="0" dirty="0">
                <a:solidFill>
                  <a:srgbClr val="000000"/>
                </a:solidFill>
                <a:effectLst/>
                <a:uFillTx/>
                <a:latin typeface="Calibri"/>
              </a:rPr>
              <a:t>Gellir cynnal dull sy’n canolbwyntio ar yr unigolyn o asesu risg os yw ymarferwyr yn cydnabod:</a:t>
            </a:r>
          </a:p>
          <a:p>
            <a:endParaRPr lang="en-US" sz="1200" b="0" i="0" kern="1200" dirty="0">
              <a:solidFill>
                <a:schemeClr val="tx1"/>
              </a:solidFill>
              <a:effectLst/>
              <a:latin typeface="+mn-lt"/>
              <a:ea typeface="+mn-ea"/>
              <a:cs typeface="+mn-cs"/>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Calibri"/>
              </a:rPr>
              <a:t>Mae’r wybodaeth hon wedi’i chymryd o Weithdrefnau Diogelu Cymru (</a:t>
            </a:r>
            <a:r>
              <a:rPr lang="cy-GB" sz="1200" b="0" i="1" u="none" strike="noStrike" cap="none" baseline="0" dirty="0">
                <a:solidFill>
                  <a:srgbClr val="000000"/>
                </a:solidFill>
                <a:effectLst/>
                <a:uFillTx/>
                <a:latin typeface="Calibri"/>
              </a:rPr>
              <a:t>Awgrymiadau ar gyfer Ymarfer: Asesiad risg a dull sy'n canolbwyntio ar yr unigolyn).</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1" u="none"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0" i="1" u="none"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Calibri"/>
              </a:rPr>
              <a:t>English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t>Slide</a:t>
            </a:r>
            <a:r>
              <a:rPr lang="en-GB" b="0" baseline="0" dirty="0"/>
              <a:t> relating to </a:t>
            </a:r>
            <a:r>
              <a:rPr lang="en-GB" b="0" dirty="0"/>
              <a:t>AC</a:t>
            </a:r>
            <a:r>
              <a:rPr lang="en-GB" b="0" baseline="0" dirty="0"/>
              <a:t> 1.4: </a:t>
            </a:r>
            <a:r>
              <a:rPr lang="en-US" dirty="0"/>
              <a:t>How regard for rights and liberty can be balanced with risk</a:t>
            </a:r>
            <a:endParaRPr lang="en-GB" b="1" baseline="0" dirty="0"/>
          </a:p>
          <a:p>
            <a:endParaRPr lang="en-US" dirty="0"/>
          </a:p>
          <a:p>
            <a:r>
              <a:rPr lang="en-US" dirty="0"/>
              <a:t>(To be read first):  </a:t>
            </a:r>
            <a:r>
              <a:rPr lang="en-US" sz="1200" b="0" i="0" kern="1200" dirty="0">
                <a:solidFill>
                  <a:schemeClr val="tx1"/>
                </a:solidFill>
                <a:effectLst/>
                <a:latin typeface="+mn-lt"/>
                <a:ea typeface="+mn-ea"/>
                <a:cs typeface="+mn-cs"/>
              </a:rPr>
              <a:t>Maintaining a person-</a:t>
            </a:r>
            <a:r>
              <a:rPr lang="en-US" sz="1200" b="0" i="0" kern="1200" dirty="0" err="1">
                <a:solidFill>
                  <a:schemeClr val="tx1"/>
                </a:solidFill>
                <a:effectLst/>
                <a:latin typeface="+mn-lt"/>
                <a:ea typeface="+mn-ea"/>
                <a:cs typeface="+mn-cs"/>
              </a:rPr>
              <a:t>centred</a:t>
            </a:r>
            <a:r>
              <a:rPr lang="en-US" sz="1200" b="0" i="0" kern="1200" dirty="0">
                <a:solidFill>
                  <a:schemeClr val="tx1"/>
                </a:solidFill>
                <a:effectLst/>
                <a:latin typeface="+mn-lt"/>
                <a:ea typeface="+mn-ea"/>
                <a:cs typeface="+mn-cs"/>
              </a:rPr>
              <a:t> approach to risk assessment can be achieved if practitioners </a:t>
            </a:r>
            <a:r>
              <a:rPr lang="en-US" sz="1200" b="0" i="0" kern="1200" dirty="0" err="1">
                <a:solidFill>
                  <a:schemeClr val="tx1"/>
                </a:solidFill>
                <a:effectLst/>
                <a:latin typeface="+mn-lt"/>
                <a:ea typeface="+mn-ea"/>
                <a:cs typeface="+mn-cs"/>
              </a:rPr>
              <a:t>recognise</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sz="1200" b="0" i="0" kern="1200" dirty="0">
                <a:solidFill>
                  <a:schemeClr val="tx1"/>
                </a:solidFill>
                <a:effectLst/>
                <a:latin typeface="+mn-lt"/>
                <a:ea typeface="+mn-ea"/>
                <a:cs typeface="+mn-cs"/>
              </a:rPr>
              <a:t>This information has been taken from the Wales Safeguarding</a:t>
            </a:r>
            <a:r>
              <a:rPr lang="en-US" sz="1200" b="0" i="0" kern="1200" baseline="0" dirty="0">
                <a:solidFill>
                  <a:schemeClr val="tx1"/>
                </a:solidFill>
                <a:effectLst/>
                <a:latin typeface="+mn-lt"/>
                <a:ea typeface="+mn-ea"/>
                <a:cs typeface="+mn-cs"/>
              </a:rPr>
              <a:t> Procedures (</a:t>
            </a:r>
            <a:r>
              <a:rPr lang="en-US" sz="1200" b="0" i="1" kern="1200" dirty="0">
                <a:solidFill>
                  <a:schemeClr val="tx1"/>
                </a:solidFill>
                <a:effectLst/>
                <a:latin typeface="+mn-lt"/>
                <a:ea typeface="+mn-ea"/>
                <a:cs typeface="+mn-cs"/>
              </a:rPr>
              <a:t>Pointers for Practice: Risk assessment and a person-</a:t>
            </a:r>
            <a:r>
              <a:rPr lang="en-US" sz="1200" b="0" i="1" kern="1200" dirty="0" err="1">
                <a:solidFill>
                  <a:schemeClr val="tx1"/>
                </a:solidFill>
                <a:effectLst/>
                <a:latin typeface="+mn-lt"/>
                <a:ea typeface="+mn-ea"/>
                <a:cs typeface="+mn-cs"/>
              </a:rPr>
              <a:t>centred</a:t>
            </a:r>
            <a:r>
              <a:rPr lang="en-US" sz="1200" b="0" i="1" kern="1200" dirty="0">
                <a:solidFill>
                  <a:schemeClr val="tx1"/>
                </a:solidFill>
                <a:effectLst/>
                <a:latin typeface="+mn-lt"/>
                <a:ea typeface="+mn-ea"/>
                <a:cs typeface="+mn-cs"/>
              </a:rPr>
              <a:t> approach).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US" sz="1200" b="0" i="1" kern="1200" dirty="0">
              <a:solidFill>
                <a:schemeClr val="tx1"/>
              </a:solidFill>
              <a:effectLst/>
              <a:latin typeface="+mn-lt"/>
              <a:ea typeface="+mn-ea"/>
              <a:cs typeface="+mn-cs"/>
            </a:endParaRPr>
          </a:p>
          <a:p>
            <a:endParaRPr lang="en-GB" b="0" i="1" dirty="0"/>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Calibri"/>
            </a:endParaRPr>
          </a:p>
          <a:p>
            <a:pPr marL="0" marR="0" lvl="0" indent="0" algn="l" defTabSz="912813" rtl="0" eaLnBrk="1" fontAlgn="base" latinLnBrk="0" hangingPunct="1">
              <a:lnSpc>
                <a:spcPct val="100000"/>
              </a:lnSpc>
              <a:spcBef>
                <a:spcPct val="30000"/>
              </a:spcBef>
              <a:spcAft>
                <a:spcPct val="0"/>
              </a:spcAft>
              <a:buClrTx/>
              <a:buSzTx/>
              <a:buFontTx/>
              <a:buNone/>
              <a:defRPr/>
            </a:pPr>
            <a:endParaRPr lang="en-US" sz="1200" b="0" i="1" kern="1200" dirty="0">
              <a:solidFill>
                <a:schemeClr val="tx1"/>
              </a:solidFill>
              <a:effectLst/>
              <a:latin typeface="+mn-lt"/>
              <a:ea typeface="+mn-ea"/>
              <a:cs typeface="+mn-cs"/>
            </a:endParaRPr>
          </a:p>
          <a:p>
            <a:endParaRPr lang="en-GB" b="0" i="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28</a:t>
            </a:fld>
            <a:endParaRPr lang="en-US"/>
          </a:p>
        </p:txBody>
      </p:sp>
    </p:spTree>
    <p:extLst>
      <p:ext uri="{BB962C8B-B14F-4D97-AF65-F5344CB8AC3E}">
        <p14:creationId xmlns:p14="http://schemas.microsoft.com/office/powerpoint/2010/main" val="1515560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endParaRPr lang="cy-GB" sz="1200" b="1" i="0" u="sng" strike="noStrike" cap="none" baseline="0" dirty="0">
              <a:solidFill>
                <a:srgbClr val="000000"/>
              </a:solidFill>
              <a:effectLst/>
              <a:uFillTx/>
              <a:latin typeface="Arial"/>
            </a:endParaRPr>
          </a:p>
          <a:p>
            <a:r>
              <a:rPr lang="cy-GB" sz="1200" b="0" i="0" u="none" strike="noStrike" cap="none" baseline="0" dirty="0">
                <a:solidFill>
                  <a:srgbClr val="000000"/>
                </a:solidFill>
                <a:effectLst/>
                <a:uFillTx/>
                <a:latin typeface="Arial"/>
              </a:rPr>
              <a:t>Yng Nghymru, gallai fframweithiau deddfwriaethol, safonau a Chodau Ymddygiad ac Ymarfer perthnasol eraill gynnwys: </a:t>
            </a:r>
          </a:p>
          <a:p>
            <a:r>
              <a:rPr lang="cy-GB" sz="1200" b="0" i="0" u="none" strike="noStrike" cap="none" baseline="0" dirty="0">
                <a:solidFill>
                  <a:srgbClr val="000000"/>
                </a:solidFill>
                <a:effectLst/>
                <a:uFillTx/>
                <a:latin typeface="Arial"/>
              </a:rPr>
              <a:t>'Gweithdrefnau Diogelu Cymru'.</a:t>
            </a:r>
          </a:p>
          <a:p>
            <a:r>
              <a:rPr lang="cy-GB" sz="1200" b="0" i="0" u="none" strike="noStrike" cap="none" baseline="0" dirty="0">
                <a:solidFill>
                  <a:srgbClr val="000000"/>
                </a:solidFill>
                <a:effectLst/>
                <a:uFillTx/>
                <a:latin typeface="Arial"/>
              </a:rPr>
              <a:t>Fframwaith Safonau Iechyd a Gofal (2015).</a:t>
            </a:r>
          </a:p>
          <a:p>
            <a:r>
              <a:rPr lang="cy-GB" sz="1200" b="0" i="0" u="none" strike="noStrike" cap="none" baseline="0" dirty="0">
                <a:solidFill>
                  <a:srgbClr val="000000"/>
                </a:solidFill>
                <a:effectLst/>
                <a:uFillTx/>
                <a:latin typeface="Arial"/>
              </a:rPr>
              <a:t>Cod Ymarfer Proffesiynol Gofal Cymdeithasol.</a:t>
            </a:r>
          </a:p>
          <a:p>
            <a:r>
              <a:rPr lang="cy-GB" sz="1200" b="0" i="0" u="none" strike="noStrike" cap="none" baseline="0" dirty="0">
                <a:solidFill>
                  <a:srgbClr val="000000"/>
                </a:solidFill>
                <a:effectLst/>
                <a:uFillTx/>
                <a:latin typeface="Arial"/>
              </a:rPr>
              <a:t>Cod Ymarfer i Gyflogwyr.</a:t>
            </a:r>
          </a:p>
          <a:p>
            <a:r>
              <a:rPr lang="cy-GB" sz="1200" b="0" i="0" u="none" strike="noStrike" cap="none" baseline="0" dirty="0">
                <a:solidFill>
                  <a:srgbClr val="000000"/>
                </a:solidFill>
                <a:effectLst/>
                <a:uFillTx/>
                <a:latin typeface="Arial"/>
              </a:rPr>
              <a:t>Cod Ymddygiad ar gyfer Gweithwyr Cynnal Gofal Iechyd yng Nghymru .</a:t>
            </a:r>
          </a:p>
          <a:p>
            <a:r>
              <a:rPr lang="cy-GB" sz="1200" b="0" i="0" u="none" strike="noStrike" cap="none" baseline="0" dirty="0">
                <a:solidFill>
                  <a:srgbClr val="000000"/>
                </a:solidFill>
                <a:effectLst/>
                <a:uFillTx/>
                <a:latin typeface="Arial"/>
              </a:rPr>
              <a:t>Canllawiau Ymarfer (cyhoeddwyd gan Gofal Cymdeithasol Cymru).</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endParaRPr lang="cy-GB" sz="1200" b="1" i="0" u="sng" strike="noStrike" cap="none" baseline="0" dirty="0">
              <a:solidFill>
                <a:srgbClr val="000000"/>
              </a:solidFill>
              <a:effectLst/>
              <a:uFillTx/>
              <a:latin typeface="Arial"/>
            </a:endParaRPr>
          </a:p>
          <a:p>
            <a:r>
              <a:rPr lang="en-US" dirty="0"/>
              <a:t>In Wales, other relevant legislative frameworks, standards and Codes of Conduct and Practice could include: </a:t>
            </a:r>
          </a:p>
          <a:p>
            <a:r>
              <a:rPr lang="en-US" dirty="0"/>
              <a:t>The ‘Wales</a:t>
            </a:r>
            <a:r>
              <a:rPr lang="en-US" baseline="0" dirty="0"/>
              <a:t> Safeguarding Procedures’.</a:t>
            </a:r>
            <a:endParaRPr lang="en-US" dirty="0"/>
          </a:p>
          <a:p>
            <a:r>
              <a:rPr lang="en-US" dirty="0"/>
              <a:t>Health and Care Standards Framework (2015).</a:t>
            </a:r>
          </a:p>
          <a:p>
            <a:r>
              <a:rPr lang="en-US" dirty="0"/>
              <a:t>Code of Professional Practice for Social Care.</a:t>
            </a:r>
          </a:p>
          <a:p>
            <a:r>
              <a:rPr lang="en-US" dirty="0"/>
              <a:t>Code of Practice for Employers.</a:t>
            </a:r>
          </a:p>
          <a:p>
            <a:r>
              <a:rPr lang="en-US" dirty="0"/>
              <a:t>Code of Conduct for Healthcare Support Workers in Wales .</a:t>
            </a:r>
          </a:p>
          <a:p>
            <a:r>
              <a:rPr lang="en-US" dirty="0"/>
              <a:t>Practice Guidance (published by Social Care Wales).</a:t>
            </a:r>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6</a:t>
            </a:fld>
            <a:endParaRPr lang="en-US" dirty="0"/>
          </a:p>
        </p:txBody>
      </p:sp>
    </p:spTree>
    <p:extLst>
      <p:ext uri="{BB962C8B-B14F-4D97-AF65-F5344CB8AC3E}">
        <p14:creationId xmlns:p14="http://schemas.microsoft.com/office/powerpoint/2010/main" val="2593915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endParaRPr lang="cy-GB" sz="1200" b="1" i="0" u="sng" strike="noStrike" cap="none" baseline="0" dirty="0">
              <a:solidFill>
                <a:srgbClr val="000000"/>
              </a:solidFill>
              <a:effectLst/>
              <a:uFillTx/>
              <a:latin typeface="Arial"/>
            </a:endParaRPr>
          </a:p>
          <a:p>
            <a:r>
              <a:rPr lang="cy-GB" sz="1200" b="0" i="0" u="none" strike="noStrike" cap="none" baseline="0" dirty="0">
                <a:solidFill>
                  <a:srgbClr val="000000"/>
                </a:solidFill>
                <a:effectLst/>
                <a:uFillTx/>
                <a:latin typeface="Arial"/>
              </a:rPr>
              <a:t>Nid yw hon, wrth gwrs, yn rhestr hollgynhwysfawr o'r hyn sy'n gyfystyr ag 'ymarfer sy'n canolbwyntio ar yr unigolyn'. Fodd bynnag, mae’r enghreifftiau hyn wedi’u cynnwys mewn canllawiau a ddarparwyd gan y Sefydliad er Rhagoriaeth mewn Gofal Cymdeithasol a Gofal Cymdeithasol Cymru hefyd. </a:t>
            </a:r>
          </a:p>
          <a:p>
            <a:r>
              <a:rPr lang="cy-GB" sz="1200" b="0" i="0" u="none" strike="noStrike" cap="none" baseline="0" dirty="0">
                <a:solidFill>
                  <a:srgbClr val="000000"/>
                </a:solidFill>
                <a:effectLst/>
                <a:uFillTx/>
                <a:latin typeface="Arial"/>
              </a:rPr>
              <a:t>Mae dulliau ymarfer sy’n canolbwyntio ar ganlyniadau yn helpu i flaenoriaethu sgyrsiau da gyda phobl am yr hyn sy’n bwysig iddynt. Mae'n helpu sut rydym yn casglu data at ddefnydd sefydliadol. Mae’r ffocws ar ganlyniadau yn rhoi cyfleoedd i’r person fyfyrio ar ei fywyd, lleihau rhagdybiaethau a wneir gan eraill a gwella dealltwriaeth rhwng pawb sy’n gysylltiedig. Gweler hefyd </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 </a:t>
            </a:r>
          </a:p>
          <a:p>
            <a:endParaRPr lang="cy-GB" sz="1200" b="1" i="0" u="sng" strike="noStrike" cap="none" baseline="0" dirty="0">
              <a:solidFill>
                <a:srgbClr val="000000"/>
              </a:solidFill>
              <a:effectLst/>
              <a:uFillTx/>
              <a:latin typeface="Arial"/>
            </a:endParaRPr>
          </a:p>
          <a:p>
            <a:r>
              <a:rPr lang="en-US" dirty="0"/>
              <a:t>This</a:t>
            </a:r>
            <a:r>
              <a:rPr lang="en-US" baseline="0" dirty="0"/>
              <a:t> is, of course, not an exhaustive list of what constitutes ‘person-</a:t>
            </a:r>
            <a:r>
              <a:rPr lang="en-US" baseline="0" dirty="0" err="1"/>
              <a:t>centred</a:t>
            </a:r>
            <a:r>
              <a:rPr lang="en-US" baseline="0" dirty="0"/>
              <a:t> practice’. However, these examples are included in guidance provided by the Social Care Institute for Excellence and also Social Care Wales. </a:t>
            </a:r>
          </a:p>
          <a:p>
            <a:r>
              <a:rPr lang="en-US" baseline="0" dirty="0"/>
              <a:t>Outcome focused approaches to practice helps </a:t>
            </a:r>
            <a:r>
              <a:rPr lang="en-US" baseline="0" dirty="0" err="1"/>
              <a:t>prioritise</a:t>
            </a:r>
            <a:r>
              <a:rPr lang="en-US" baseline="0" dirty="0"/>
              <a:t> good conversations with people about what matters to them. It helps how we gather data for organizational use. The focus on outcomes provides opportunities for the person to reflect on their life, reduce assumptions made by others and improve understanding between everyone involved. See also </a:t>
            </a:r>
            <a:endParaRPr lang="en-GB"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7</a:t>
            </a:fld>
            <a:endParaRPr lang="en-US" dirty="0"/>
          </a:p>
        </p:txBody>
      </p:sp>
    </p:spTree>
    <p:extLst>
      <p:ext uri="{BB962C8B-B14F-4D97-AF65-F5344CB8AC3E}">
        <p14:creationId xmlns:p14="http://schemas.microsoft.com/office/powerpoint/2010/main" val="3358459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endParaRPr lang="cy-GB" sz="1200" b="1" i="0" u="sng" strike="noStrike" cap="none" baseline="0" dirty="0">
              <a:solidFill>
                <a:srgbClr val="000000"/>
              </a:solidFill>
              <a:effectLst/>
              <a:uFillTx/>
              <a:latin typeface="Arial"/>
            </a:endParaRPr>
          </a:p>
          <a:p>
            <a:r>
              <a:rPr lang="cy-GB" sz="1200" b="0" i="0" u="none" strike="noStrike" cap="none" baseline="0" dirty="0">
                <a:solidFill>
                  <a:srgbClr val="000000"/>
                </a:solidFill>
                <a:effectLst/>
                <a:uFillTx/>
                <a:latin typeface="Arial"/>
              </a:rPr>
              <a:t>Sleid yn ymwneud ag AC 1.1: Y cysyniad o ddamcaniaethau a modelau a'r gwahaniaethau rhyngddynt</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 </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Slide relating to AC 1.1: The concept of theories and models and the differences between these</a:t>
            </a:r>
            <a:endParaRPr lang="en-GB" dirty="0"/>
          </a:p>
          <a:p>
            <a:endParaRPr lang="cy-GB"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8</a:t>
            </a:fld>
            <a:endParaRPr lang="en-US" dirty="0"/>
          </a:p>
        </p:txBody>
      </p:sp>
    </p:spTree>
    <p:extLst>
      <p:ext uri="{BB962C8B-B14F-4D97-AF65-F5344CB8AC3E}">
        <p14:creationId xmlns:p14="http://schemas.microsoft.com/office/powerpoint/2010/main" val="3584280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endParaRPr lang="cy-GB" sz="1200" b="1" i="0" u="sng" strike="noStrike" cap="none" baseline="0" dirty="0">
              <a:solidFill>
                <a:srgbClr val="000000"/>
              </a:solidFill>
              <a:effectLst/>
              <a:uFillTx/>
              <a:latin typeface="Arial"/>
            </a:endParaRPr>
          </a:p>
          <a:p>
            <a:r>
              <a:rPr lang="cy-GB" sz="1200" b="0" i="0" u="none" strike="noStrike" cap="none" baseline="0" dirty="0">
                <a:solidFill>
                  <a:srgbClr val="000000"/>
                </a:solidFill>
                <a:effectLst/>
                <a:uFillTx/>
                <a:latin typeface="Arial"/>
              </a:rPr>
              <a:t>Sleid yn ymwneud ag AC 1.1: Y cysyniad o ddamcaniaethau a modelau a'r gwahaniaethau rhyngddynt</a:t>
            </a:r>
          </a:p>
          <a:p>
            <a:endParaRPr lang="cy-GB" sz="1200" b="0" i="0" u="none" strike="noStrike" cap="none" baseline="0" dirty="0">
              <a:solidFill>
                <a:srgbClr val="000000"/>
              </a:solidFill>
              <a:effectLst/>
              <a:uFillTx/>
              <a:latin typeface="Arial"/>
            </a:endParaRPr>
          </a:p>
          <a:p>
            <a:r>
              <a:rPr lang="cy-GB" sz="1200" b="1" i="0" u="sng" strike="noStrike" cap="none" baseline="0" dirty="0">
                <a:solidFill>
                  <a:srgbClr val="000000"/>
                </a:solidFill>
                <a:effectLst/>
                <a:uFillTx/>
                <a:latin typeface="Arial"/>
              </a:rPr>
              <a:t>English</a:t>
            </a:r>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Slide relating to AC 1.1: The concept of theories and models and the differences between these</a:t>
            </a:r>
            <a:endParaRPr lang="en-GB" dirty="0"/>
          </a:p>
          <a:p>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9</a:t>
            </a:fld>
            <a:endParaRPr lang="en-US" dirty="0"/>
          </a:p>
        </p:txBody>
      </p:sp>
    </p:spTree>
    <p:extLst>
      <p:ext uri="{BB962C8B-B14F-4D97-AF65-F5344CB8AC3E}">
        <p14:creationId xmlns:p14="http://schemas.microsoft.com/office/powerpoint/2010/main" val="2289641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Sleid yn ymwneud ag AC 1.1: Y cysyniad o ddamcaniaethau a modelau a'r gwahaniaethau rhyngddynt</a:t>
            </a:r>
          </a:p>
          <a:p>
            <a:endParaRPr lang="en-GB" dirty="0"/>
          </a:p>
          <a:p>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Slide relating to AC 1.1: The concept of theories and models and the differences between these</a:t>
            </a:r>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10</a:t>
            </a:fld>
            <a:endParaRPr lang="en-US" dirty="0"/>
          </a:p>
        </p:txBody>
      </p:sp>
    </p:spTree>
    <p:extLst>
      <p:ext uri="{BB962C8B-B14F-4D97-AF65-F5344CB8AC3E}">
        <p14:creationId xmlns:p14="http://schemas.microsoft.com/office/powerpoint/2010/main" val="3532336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GB" sz="1200" b="1" i="0" u="sng" strike="noStrike" cap="none" baseline="0" dirty="0">
                <a:solidFill>
                  <a:srgbClr val="000000"/>
                </a:solidFill>
                <a:effectLst/>
                <a:uFillTx/>
                <a:latin typeface="Arial"/>
              </a:rPr>
              <a:t>Welsh</a:t>
            </a:r>
          </a:p>
          <a:p>
            <a:endParaRPr lang="cy-GB" sz="1200" b="1" i="0" u="sng" strike="noStrike" cap="none" baseline="0" dirty="0">
              <a:solidFill>
                <a:srgbClr val="000000"/>
              </a:solidFill>
              <a:effectLst/>
              <a:uFillTx/>
              <a:latin typeface="Arial"/>
            </a:endParaRPr>
          </a:p>
          <a:p>
            <a:r>
              <a:rPr lang="cy-GB" sz="1200" b="0" i="0" u="none" strike="noStrike" cap="none" baseline="0" dirty="0">
                <a:solidFill>
                  <a:srgbClr val="000000"/>
                </a:solidFill>
                <a:effectLst/>
                <a:uFillTx/>
                <a:latin typeface="Arial"/>
              </a:rPr>
              <a:t>Sleid yn ymwneud ag AC 1.1: Y cysyniad o ddamcaniaethau a modelau a'r gwahaniaethau rhyngddynt</a:t>
            </a:r>
          </a:p>
          <a:p>
            <a:endParaRPr lang="cy-GB" sz="1200" b="0" i="0" u="none"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US" b="1" u="sng" dirty="0"/>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US"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Slide relating to AC 1.1: The concept of theories and models and the differences between these</a:t>
            </a:r>
            <a:endParaRPr lang="en-GB" dirty="0"/>
          </a:p>
          <a:p>
            <a:endParaRPr lang="cy-GB" sz="1200" b="0" i="0" u="none"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11</a:t>
            </a:fld>
            <a:endParaRPr lang="en-US" dirty="0"/>
          </a:p>
        </p:txBody>
      </p:sp>
    </p:spTree>
    <p:extLst>
      <p:ext uri="{BB962C8B-B14F-4D97-AF65-F5344CB8AC3E}">
        <p14:creationId xmlns:p14="http://schemas.microsoft.com/office/powerpoint/2010/main" val="2578918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defRPr/>
            </a:pPr>
            <a:r>
              <a:rPr lang="cy-GB" sz="1200" b="1" i="0" u="sng" strike="noStrike" cap="none" baseline="0" dirty="0">
                <a:solidFill>
                  <a:srgbClr val="000000"/>
                </a:solidFill>
                <a:effectLst/>
                <a:uFillTx/>
                <a:latin typeface="Arial"/>
              </a:rPr>
              <a:t>Welsh</a:t>
            </a:r>
          </a:p>
          <a:p>
            <a:pPr marL="0" marR="0" lvl="0" indent="0" algn="l" defTabSz="912813" rtl="0" eaLnBrk="1" fontAlgn="base" latinLnBrk="0" hangingPunct="1">
              <a:lnSpc>
                <a:spcPct val="100000"/>
              </a:lnSpc>
              <a:spcBef>
                <a:spcPct val="30000"/>
              </a:spcBef>
              <a:spcAft>
                <a:spcPct val="0"/>
              </a:spcAft>
              <a:buClrTx/>
              <a:buSzTx/>
              <a:buFontTx/>
              <a:buNone/>
              <a:defRPr/>
            </a:pPr>
            <a:endParaRPr lang="cy-GB"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defRPr/>
            </a:pPr>
            <a:r>
              <a:rPr lang="cy-GB" sz="1200" b="0" i="0" u="none" strike="noStrike" cap="none" baseline="0" dirty="0">
                <a:solidFill>
                  <a:srgbClr val="000000"/>
                </a:solidFill>
                <a:effectLst/>
                <a:uFillTx/>
                <a:latin typeface="Arial"/>
              </a:rPr>
              <a:t>Sleid yn ymwneud ag AC 1.1: Y cysyniad o ddamcaniaethau a modelau a'r gwahaniaethau rhyngddynt</a:t>
            </a:r>
          </a:p>
          <a:p>
            <a:endParaRPr lang="en-GB" dirty="0"/>
          </a:p>
          <a:p>
            <a:endParaRPr lang="en-GB" dirty="0"/>
          </a:p>
          <a:p>
            <a:r>
              <a:rPr lang="en-GB" b="1" u="sng" dirty="0"/>
              <a:t>English</a:t>
            </a:r>
          </a:p>
          <a:p>
            <a:endParaRPr lang="en-GB" b="1" u="sng"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Slide relating to AC 1.1: The concept of theories and models and the differences between these</a:t>
            </a:r>
            <a:endParaRPr lang="en-GB" dirty="0"/>
          </a:p>
          <a:p>
            <a:endParaRPr lang="en-GB" b="1" u="sng"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12</a:t>
            </a:fld>
            <a:endParaRPr lang="en-US" dirty="0"/>
          </a:p>
        </p:txBody>
      </p:sp>
    </p:spTree>
    <p:extLst>
      <p:ext uri="{BB962C8B-B14F-4D97-AF65-F5344CB8AC3E}">
        <p14:creationId xmlns:p14="http://schemas.microsoft.com/office/powerpoint/2010/main" val="4245094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4EC3C41-2FE6-4712-9CD9-43B6A1BA9C19}"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3253916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EC3C41-2FE6-4712-9CD9-43B6A1BA9C19}"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170189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EC3C41-2FE6-4712-9CD9-43B6A1BA9C19}"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1004596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5034" y="850901"/>
            <a:ext cx="9734551"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151" y="277814"/>
            <a:ext cx="4404783"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838200" y="2763683"/>
            <a:ext cx="5020293"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838200" y="1492764"/>
            <a:ext cx="5020293"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838201" y="3879726"/>
            <a:ext cx="5012377"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837982" y="5150646"/>
            <a:ext cx="5012596"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023237" y="5952931"/>
            <a:ext cx="2176067"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39494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6483352" y="1935164"/>
            <a:ext cx="4921249"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838200" y="1935164"/>
            <a:ext cx="4908551"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9243497"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6444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838200" y="1649413"/>
            <a:ext cx="4908551"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6483351" y="1649413"/>
            <a:ext cx="4920660"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243498"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358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EC3C41-2FE6-4712-9CD9-43B6A1BA9C19}"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1218721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EC3C41-2FE6-4712-9CD9-43B6A1BA9C19}" type="datetimeFigureOut">
              <a:rPr lang="en-GB" smtClean="0"/>
              <a:t>10/01/2024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2677070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4EC3C41-2FE6-4712-9CD9-43B6A1BA9C19}" type="datetimeFigureOut">
              <a:rPr lang="en-GB" smtClean="0"/>
              <a:t>10/01/2024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721194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4EC3C41-2FE6-4712-9CD9-43B6A1BA9C19}" type="datetimeFigureOut">
              <a:rPr lang="en-GB" smtClean="0"/>
              <a:t>10/01/2024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3658089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4EC3C41-2FE6-4712-9CD9-43B6A1BA9C19}" type="datetimeFigureOut">
              <a:rPr lang="en-GB" smtClean="0"/>
              <a:t>10/01/2024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26243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EC3C41-2FE6-4712-9CD9-43B6A1BA9C19}" type="datetimeFigureOut">
              <a:rPr lang="en-GB" smtClean="0"/>
              <a:t>10/01/2024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3025704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C3C41-2FE6-4712-9CD9-43B6A1BA9C19}" type="datetimeFigureOut">
              <a:rPr lang="en-GB" smtClean="0"/>
              <a:t>10/01/2024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1752713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C3C41-2FE6-4712-9CD9-43B6A1BA9C19}" type="datetimeFigureOut">
              <a:rPr lang="en-GB" smtClean="0"/>
              <a:t>10/01/2024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129485-6C56-4264-B981-03441B30E482}" type="slidenum">
              <a:rPr lang="en-GB" smtClean="0"/>
              <a:t>‹#›</a:t>
            </a:fld>
            <a:endParaRPr lang="en-GB"/>
          </a:p>
        </p:txBody>
      </p:sp>
    </p:spTree>
    <p:extLst>
      <p:ext uri="{BB962C8B-B14F-4D97-AF65-F5344CB8AC3E}">
        <p14:creationId xmlns:p14="http://schemas.microsoft.com/office/powerpoint/2010/main" val="2774047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EC3C41-2FE6-4712-9CD9-43B6A1BA9C19}" type="datetimeFigureOut">
              <a:rPr lang="en-GB" smtClean="0"/>
              <a:t>10/01/2024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129485-6C56-4264-B981-03441B30E482}" type="slidenum">
              <a:rPr lang="en-GB" smtClean="0"/>
              <a:t>‹#›</a:t>
            </a:fld>
            <a:endParaRPr lang="en-GB"/>
          </a:p>
        </p:txBody>
      </p:sp>
    </p:spTree>
    <p:extLst>
      <p:ext uri="{BB962C8B-B14F-4D97-AF65-F5344CB8AC3E}">
        <p14:creationId xmlns:p14="http://schemas.microsoft.com/office/powerpoint/2010/main" val="76975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4.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4.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4.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4.xml"/><Relationship Id="rId1" Type="http://schemas.openxmlformats.org/officeDocument/2006/relationships/tags" Target="../tags/tag11.xml"/><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4.xml"/><Relationship Id="rId1" Type="http://schemas.openxmlformats.org/officeDocument/2006/relationships/tags" Target="../tags/tag12.xml"/><Relationship Id="rId4" Type="http://schemas.openxmlformats.org/officeDocument/2006/relationships/hyperlink" Target="https://www.youtube.com/watch?v=xmcDj4i4K5Q"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4.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4.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4.xml"/><Relationship Id="rId1" Type="http://schemas.openxmlformats.org/officeDocument/2006/relationships/tags" Target="../tags/tag15.xml"/><Relationship Id="rId4" Type="http://schemas.microsoft.com/office/2018/10/relationships/comments" Target="../comments/modernComment_10F_87FEE7EC.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4.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4.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jpeg"/><Relationship Id="rId7" Type="http://schemas.openxmlformats.org/officeDocument/2006/relationships/image" Target="../media/image9.png"/><Relationship Id="rId12" Type="http://schemas.openxmlformats.org/officeDocument/2006/relationships/image" Target="../media/image14.jpeg"/><Relationship Id="rId17" Type="http://schemas.openxmlformats.org/officeDocument/2006/relationships/image" Target="../media/image19.jpeg"/><Relationship Id="rId2" Type="http://schemas.openxmlformats.org/officeDocument/2006/relationships/slideLayout" Target="../slideLayouts/slideLayout1.xml"/><Relationship Id="rId16" Type="http://schemas.openxmlformats.org/officeDocument/2006/relationships/image" Target="../media/image18.png"/><Relationship Id="rId1" Type="http://schemas.openxmlformats.org/officeDocument/2006/relationships/tags" Target="../tags/tag2.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5" Type="http://schemas.openxmlformats.org/officeDocument/2006/relationships/image" Target="../media/image1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png"/><Relationship Id="rId14" Type="http://schemas.openxmlformats.org/officeDocument/2006/relationships/image" Target="../media/image16.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4.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4.xml"/><Relationship Id="rId1" Type="http://schemas.openxmlformats.org/officeDocument/2006/relationships/tags" Target="../tags/tag19.xml"/><Relationship Id="rId4" Type="http://schemas.openxmlformats.org/officeDocument/2006/relationships/image" Target="../media/image23.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4.xml"/><Relationship Id="rId1" Type="http://schemas.openxmlformats.org/officeDocument/2006/relationships/tags" Target="../tags/tag20.xml"/><Relationship Id="rId4" Type="http://schemas.openxmlformats.org/officeDocument/2006/relationships/image" Target="../media/image24.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3.xml"/><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3.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3.xml"/><Relationship Id="rId1" Type="http://schemas.openxmlformats.org/officeDocument/2006/relationships/tags" Target="../tags/tag23.xml"/><Relationship Id="rId4" Type="http://schemas.openxmlformats.org/officeDocument/2006/relationships/image" Target="../media/image23.png"/></Relationships>
</file>

<file path=ppt/slides/_rels/slide26.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png"/><Relationship Id="rId3" Type="http://schemas.openxmlformats.org/officeDocument/2006/relationships/notesSlide" Target="../notesSlides/notesSlide23.xml"/><Relationship Id="rId7" Type="http://schemas.openxmlformats.org/officeDocument/2006/relationships/image" Target="../media/image28.png"/><Relationship Id="rId12" Type="http://schemas.openxmlformats.org/officeDocument/2006/relationships/image" Target="../media/image33.png"/><Relationship Id="rId2" Type="http://schemas.openxmlformats.org/officeDocument/2006/relationships/slideLayout" Target="../slideLayouts/slideLayout13.xml"/><Relationship Id="rId1" Type="http://schemas.openxmlformats.org/officeDocument/2006/relationships/tags" Target="../tags/tag24.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3.xml"/><Relationship Id="rId1" Type="http://schemas.openxmlformats.org/officeDocument/2006/relationships/tags" Target="../tags/tag25.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3.xml"/><Relationship Id="rId1" Type="http://schemas.openxmlformats.org/officeDocument/2006/relationships/tags" Target="../tags/tag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12"/>
          <p:cNvSpPr>
            <a:spLocks noGrp="1"/>
          </p:cNvSpPr>
          <p:nvPr>
            <p:ph type="subTitle" idx="1"/>
          </p:nvPr>
        </p:nvSpPr>
        <p:spPr>
          <a:xfrm>
            <a:off x="639536" y="2698369"/>
            <a:ext cx="3765220" cy="1116043"/>
          </a:xfrm>
        </p:spPr>
        <p:txBody>
          <a:bodyPr>
            <a:normAutofit/>
          </a:bodyPr>
          <a:lstStyle/>
          <a:p>
            <a:r>
              <a:rPr lang="cy-GB" sz="1700" dirty="0">
                <a:latin typeface="Arial"/>
              </a:rPr>
              <a:t>Deall damcaniaethau a modelau a'u perthynas ag ymarfer sy'n canolbwyntio ar yr unigolyn/plentyn a dulliau sy'n seiliedig ar hawliau</a:t>
            </a:r>
            <a:endParaRPr lang="en-US"/>
          </a:p>
          <a:p>
            <a:endParaRPr lang="en-GB" dirty="0"/>
          </a:p>
        </p:txBody>
      </p:sp>
      <p:sp>
        <p:nvSpPr>
          <p:cNvPr id="12" name="Title 11"/>
          <p:cNvSpPr>
            <a:spLocks noGrp="1"/>
          </p:cNvSpPr>
          <p:nvPr>
            <p:ph type="title"/>
          </p:nvPr>
        </p:nvSpPr>
        <p:spPr>
          <a:xfrm>
            <a:off x="639537" y="1536307"/>
            <a:ext cx="4312109" cy="1024286"/>
          </a:xfrm>
        </p:spPr>
        <p:txBody>
          <a:bodyPr>
            <a:normAutofit fontScale="90000"/>
          </a:bodyPr>
          <a:lstStyle/>
          <a:p>
            <a:r>
              <a:rPr lang="cy-GB" b="1" dirty="0">
                <a:latin typeface="Arial"/>
              </a:rPr>
              <a:t>Ymarferydd Gwasanaethau Cymdeithasol</a:t>
            </a:r>
            <a:endParaRPr lang="cy-GB" b="1" dirty="0">
              <a:latin typeface="Arial"/>
              <a:cs typeface="Arial"/>
            </a:endParaRPr>
          </a:p>
        </p:txBody>
      </p:sp>
      <p:sp>
        <p:nvSpPr>
          <p:cNvPr id="20484" name="Text Placeholder 4"/>
          <p:cNvSpPr>
            <a:spLocks noGrp="1"/>
          </p:cNvSpPr>
          <p:nvPr>
            <p:ph type="body" sz="quarter" idx="13"/>
          </p:nvPr>
        </p:nvSpPr>
        <p:spPr>
          <a:xfrm>
            <a:off x="639536" y="4151869"/>
            <a:ext cx="3890536" cy="1024286"/>
          </a:xfrm>
        </p:spPr>
        <p:txBody>
          <a:bodyPr vert="horz" lIns="91440" tIns="45720" rIns="91440" bIns="45720" rtlCol="0" anchor="t">
            <a:normAutofit/>
          </a:bodyPr>
          <a:lstStyle/>
          <a:p>
            <a:r>
              <a:rPr lang="en-GB" altLang="x-none" sz="2500" b="1" dirty="0">
                <a:latin typeface="Arial"/>
                <a:ea typeface="+mj-ea"/>
                <a:cs typeface="+mj-cs"/>
              </a:rPr>
              <a:t>Social Services Practitioner</a:t>
            </a:r>
            <a:endParaRPr lang="x-none" altLang="x-none" sz="2500" b="1" dirty="0">
              <a:latin typeface="Arial"/>
              <a:ea typeface="+mj-ea"/>
              <a:cs typeface="+mj-cs"/>
            </a:endParaRPr>
          </a:p>
        </p:txBody>
      </p:sp>
      <p:sp>
        <p:nvSpPr>
          <p:cNvPr id="14" name="Text Placeholder 13"/>
          <p:cNvSpPr>
            <a:spLocks noGrp="1"/>
          </p:cNvSpPr>
          <p:nvPr>
            <p:ph type="body" sz="quarter" idx="14"/>
          </p:nvPr>
        </p:nvSpPr>
        <p:spPr>
          <a:xfrm>
            <a:off x="552450" y="4904013"/>
            <a:ext cx="4194074" cy="1526285"/>
          </a:xfrm>
        </p:spPr>
        <p:txBody>
          <a:bodyPr vert="horz" lIns="91440" tIns="45720" rIns="91440" bIns="45720" rtlCol="0" anchor="t">
            <a:normAutofit/>
          </a:bodyPr>
          <a:lstStyle/>
          <a:p>
            <a:endParaRPr lang="en-GB" dirty="0">
              <a:cs typeface="Arial"/>
            </a:endParaRPr>
          </a:p>
          <a:p>
            <a:r>
              <a:rPr lang="en-US" sz="1700" dirty="0">
                <a:latin typeface="Arial"/>
              </a:rPr>
              <a:t>Understand theories and models and their relationship to person/child centred practice and rights based approaches</a:t>
            </a:r>
            <a:endParaRPr lang="x-none" altLang="x-none" sz="1700" dirty="0">
              <a:latin typeface="Arial"/>
            </a:endParaRPr>
          </a:p>
          <a:p>
            <a:endParaRPr lang="en-GB" dirty="0"/>
          </a:p>
        </p:txBody>
      </p:sp>
    </p:spTree>
    <p:custDataLst>
      <p:tags r:id="rId1"/>
    </p:custDataLst>
    <p:extLst>
      <p:ext uri="{BB962C8B-B14F-4D97-AF65-F5344CB8AC3E}">
        <p14:creationId xmlns:p14="http://schemas.microsoft.com/office/powerpoint/2010/main" val="1659308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y-GB" b="1" dirty="0">
                <a:latin typeface="Calibri"/>
                <a:cs typeface="Calibri"/>
              </a:rPr>
              <a:t>Gall damcaniaethau fod yn:</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Theories can be:</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lnSpcReduction="10000"/>
          </a:bodyPr>
          <a:lstStyle/>
          <a:p>
            <a:pPr>
              <a:buFont typeface="Arial" panose="020B0604020202020204" pitchFamily="34" charset="0"/>
              <a:buChar char="•"/>
            </a:pPr>
            <a:r>
              <a:rPr lang="cy-GB" dirty="0">
                <a:solidFill>
                  <a:srgbClr val="000000"/>
                </a:solidFill>
                <a:latin typeface="Calibri"/>
                <a:cs typeface="Calibri"/>
              </a:rPr>
              <a:t>Damcaniaethau mawreddog (e.e. damcaniaeth strwythur cymdeithasol </a:t>
            </a:r>
            <a:r>
              <a:rPr lang="cy-GB" err="1">
                <a:solidFill>
                  <a:srgbClr val="000000"/>
                </a:solidFill>
                <a:latin typeface="Calibri"/>
                <a:cs typeface="Calibri"/>
              </a:rPr>
              <a:t>Marx</a:t>
            </a:r>
            <a:r>
              <a:rPr lang="cy-GB" dirty="0">
                <a:solidFill>
                  <a:srgbClr val="000000"/>
                </a:solidFill>
                <a:latin typeface="Calibri"/>
                <a:cs typeface="Calibri"/>
              </a:rPr>
              <a:t>)</a:t>
            </a:r>
          </a:p>
          <a:p>
            <a:endParaRPr lang="en-GB" dirty="0">
              <a:solidFill>
                <a:schemeClr val="tx1"/>
              </a:solidFill>
              <a:cs typeface="Calibri"/>
            </a:endParaRPr>
          </a:p>
          <a:p>
            <a:pPr>
              <a:buFont typeface="Arial" panose="020B0604020202020204" pitchFamily="34" charset="0"/>
              <a:buChar char="•"/>
            </a:pPr>
            <a:r>
              <a:rPr lang="cy-GB" dirty="0">
                <a:solidFill>
                  <a:srgbClr val="000000"/>
                </a:solidFill>
                <a:latin typeface="Calibri"/>
                <a:cs typeface="Calibri"/>
              </a:rPr>
              <a:t>Damcaniaethau ystod canol (ee gofal cymdeithasol ac iechyd)</a:t>
            </a:r>
          </a:p>
          <a:p>
            <a:endParaRPr lang="en-GB" dirty="0">
              <a:solidFill>
                <a:schemeClr val="tx1"/>
              </a:solidFill>
              <a:cs typeface="Calibri"/>
            </a:endParaRPr>
          </a:p>
          <a:p>
            <a:r>
              <a:rPr lang="cy-GB" dirty="0">
                <a:solidFill>
                  <a:srgbClr val="000000"/>
                </a:solidFill>
                <a:latin typeface="Calibri"/>
                <a:cs typeface="Calibri"/>
              </a:rPr>
              <a:t>Cyfreithiau a ddisgrifir fel datganiadau achos ac effaith </a:t>
            </a:r>
          </a:p>
          <a:p>
            <a:pPr marL="0" indent="0" algn="r">
              <a:buNone/>
            </a:pPr>
            <a:r>
              <a:rPr lang="cy-GB" dirty="0">
                <a:solidFill>
                  <a:srgbClr val="000000"/>
                </a:solidFill>
                <a:latin typeface="Calibri"/>
                <a:cs typeface="Calibri"/>
              </a:rPr>
              <a:t>(</a:t>
            </a:r>
            <a:r>
              <a:rPr lang="cy-GB" err="1">
                <a:solidFill>
                  <a:srgbClr val="000000"/>
                </a:solidFill>
                <a:latin typeface="Calibri"/>
                <a:cs typeface="Calibri"/>
              </a:rPr>
              <a:t>Parahoo</a:t>
            </a:r>
            <a:r>
              <a:rPr lang="cy-GB" dirty="0">
                <a:solidFill>
                  <a:srgbClr val="000000"/>
                </a:solidFill>
                <a:latin typeface="Calibri"/>
                <a:cs typeface="Calibri"/>
              </a:rPr>
              <a:t>, 2014)</a:t>
            </a:r>
            <a:endParaRPr lang="en-GB" dirty="0">
              <a:latin typeface="Calibri"/>
              <a:cs typeface="Calibri"/>
            </a:endParaRPr>
          </a:p>
        </p:txBody>
      </p:sp>
      <p:sp>
        <p:nvSpPr>
          <p:cNvPr id="5" name="Text Placeholder 4"/>
          <p:cNvSpPr>
            <a:spLocks noGrp="1"/>
          </p:cNvSpPr>
          <p:nvPr>
            <p:ph type="body" sz="quarter" idx="12"/>
          </p:nvPr>
        </p:nvSpPr>
        <p:spPr>
          <a:xfrm>
            <a:off x="6386514" y="1649414"/>
            <a:ext cx="3690495" cy="3851275"/>
          </a:xfrm>
        </p:spPr>
        <p:txBody>
          <a:bodyPr>
            <a:normAutofit fontScale="92500"/>
          </a:bodyPr>
          <a:lstStyle/>
          <a:p>
            <a:pPr>
              <a:buFont typeface="Arial" pitchFamily="34" charset="0"/>
              <a:buChar char="•"/>
            </a:pPr>
            <a:r>
              <a:rPr lang="en-GB" dirty="0">
                <a:solidFill>
                  <a:schemeClr val="tx1"/>
                </a:solidFill>
              </a:rPr>
              <a:t>Grand theories (e.g. Marx’s theory of social structure)</a:t>
            </a:r>
          </a:p>
          <a:p>
            <a:endParaRPr lang="en-GB" dirty="0">
              <a:solidFill>
                <a:schemeClr val="tx1"/>
              </a:solidFill>
            </a:endParaRPr>
          </a:p>
          <a:p>
            <a:pPr>
              <a:buFont typeface="Arial" pitchFamily="34" charset="0"/>
              <a:buChar char="•"/>
            </a:pPr>
            <a:r>
              <a:rPr lang="en-GB" dirty="0">
                <a:solidFill>
                  <a:schemeClr val="tx1"/>
                </a:solidFill>
              </a:rPr>
              <a:t>Middle – range theories           (e.g. social care and health)</a:t>
            </a:r>
          </a:p>
          <a:p>
            <a:endParaRPr lang="en-GB" dirty="0">
              <a:solidFill>
                <a:schemeClr val="tx1"/>
              </a:solidFill>
            </a:endParaRPr>
          </a:p>
          <a:p>
            <a:pPr>
              <a:buFont typeface="Arial" pitchFamily="34" charset="0"/>
              <a:buChar char="•"/>
            </a:pPr>
            <a:r>
              <a:rPr lang="en-GB" dirty="0">
                <a:solidFill>
                  <a:schemeClr val="tx1"/>
                </a:solidFill>
              </a:rPr>
              <a:t>Laws which are described as statements of cause and effect </a:t>
            </a:r>
          </a:p>
          <a:p>
            <a:pPr marL="0" indent="0" algn="r">
              <a:buNone/>
            </a:pPr>
            <a:r>
              <a:rPr lang="en-GB" dirty="0">
                <a:solidFill>
                  <a:schemeClr val="tx1"/>
                </a:solidFill>
              </a:rPr>
              <a:t>(Parahoo, 2014)</a:t>
            </a:r>
          </a:p>
        </p:txBody>
      </p:sp>
    </p:spTree>
    <p:custDataLst>
      <p:tags r:id="rId1"/>
    </p:custDataLst>
    <p:extLst>
      <p:ext uri="{BB962C8B-B14F-4D97-AF65-F5344CB8AC3E}">
        <p14:creationId xmlns:p14="http://schemas.microsoft.com/office/powerpoint/2010/main" val="3992480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0279" y="685970"/>
            <a:ext cx="4908107" cy="1031283"/>
          </a:xfrm>
        </p:spPr>
        <p:txBody>
          <a:bodyPr/>
          <a:lstStyle/>
          <a:p>
            <a:r>
              <a:rPr lang="cy-GB" b="1" dirty="0">
                <a:latin typeface="Calibri"/>
                <a:cs typeface="Calibri"/>
              </a:rPr>
              <a:t>Modelau</a:t>
            </a:r>
            <a:br>
              <a:rPr lang="cy-GB" b="1" dirty="0">
                <a:latin typeface="Calibri"/>
              </a:rPr>
            </a:br>
            <a:endParaRPr lang="en-GB" dirty="0"/>
          </a:p>
        </p:txBody>
      </p:sp>
      <p:sp>
        <p:nvSpPr>
          <p:cNvPr id="3" name="Text Placeholder 2"/>
          <p:cNvSpPr>
            <a:spLocks noGrp="1"/>
          </p:cNvSpPr>
          <p:nvPr>
            <p:ph type="body" sz="quarter" idx="10"/>
          </p:nvPr>
        </p:nvSpPr>
        <p:spPr>
          <a:xfrm>
            <a:off x="7897062" y="685968"/>
            <a:ext cx="4921249" cy="1031284"/>
          </a:xfrm>
        </p:spPr>
        <p:txBody>
          <a:bodyPr/>
          <a:lstStyle/>
          <a:p>
            <a:r>
              <a:rPr lang="en-GB" b="1" dirty="0"/>
              <a:t>Models</a:t>
            </a:r>
            <a:endParaRPr lang="en-GB" b="1" dirty="0">
              <a:cs typeface="Arial"/>
            </a:endParaRPr>
          </a:p>
        </p:txBody>
      </p:sp>
      <p:sp>
        <p:nvSpPr>
          <p:cNvPr id="4" name="Text Placeholder 3"/>
          <p:cNvSpPr>
            <a:spLocks noGrp="1"/>
          </p:cNvSpPr>
          <p:nvPr>
            <p:ph type="body" sz="quarter" idx="11"/>
          </p:nvPr>
        </p:nvSpPr>
        <p:spPr>
          <a:xfrm>
            <a:off x="588546" y="1649413"/>
            <a:ext cx="4684044" cy="3985308"/>
          </a:xfrm>
        </p:spPr>
        <p:txBody>
          <a:bodyPr vert="horz" lIns="91440" tIns="45720" rIns="91440" bIns="45720" rtlCol="0" anchor="t">
            <a:normAutofit fontScale="92500" lnSpcReduction="10000"/>
          </a:bodyPr>
          <a:lstStyle/>
          <a:p>
            <a:pPr>
              <a:buFont typeface="Arial" panose="020B0604020202020204" pitchFamily="34" charset="0"/>
              <a:buChar char="•"/>
            </a:pPr>
            <a:r>
              <a:rPr lang="cy-GB" dirty="0">
                <a:solidFill>
                  <a:srgbClr val="000000"/>
                </a:solidFill>
                <a:latin typeface="Calibri"/>
                <a:cs typeface="Calibri"/>
              </a:rPr>
              <a:t>Gellir diffinio model fel dehongliad o ddamcaniaeth, a gellir ei gyflwyno mewn rhyw fath o strwythur (ee meddyliwch am fodel PCS (Personol, Diwylliannol a Chymdeithasol) Thompson (1997; 2006).</a:t>
            </a:r>
          </a:p>
          <a:p>
            <a:pPr>
              <a:buFont typeface="Arial" panose="020B0604020202020204" pitchFamily="34" charset="0"/>
              <a:buChar char="•"/>
            </a:pPr>
            <a:endParaRPr lang="en-GB" dirty="0">
              <a:solidFill>
                <a:schemeClr val="tx1"/>
              </a:solidFill>
              <a:cs typeface="Calibri"/>
            </a:endParaRPr>
          </a:p>
          <a:p>
            <a:pPr>
              <a:buFont typeface="Arial" panose="020B0604020202020204" pitchFamily="34" charset="0"/>
              <a:buChar char="•"/>
            </a:pPr>
            <a:r>
              <a:rPr lang="cy-GB" dirty="0">
                <a:solidFill>
                  <a:srgbClr val="000000"/>
                </a:solidFill>
                <a:latin typeface="Calibri"/>
                <a:cs typeface="Calibri"/>
              </a:rPr>
              <a:t>Gall modelau ddylanwadu a chael eu dylanwadu gan ddamcaniaeth, ond nid ydynt yn ddamcaniaethau ynddynt eu hunain. </a:t>
            </a:r>
          </a:p>
          <a:p>
            <a:pPr marL="0" indent="0" algn="r">
              <a:buNone/>
            </a:pPr>
            <a:r>
              <a:rPr lang="cy-GB" dirty="0">
                <a:solidFill>
                  <a:srgbClr val="000000"/>
                </a:solidFill>
                <a:latin typeface="Calibri"/>
                <a:cs typeface="Calibri"/>
              </a:rPr>
              <a:t>(</a:t>
            </a:r>
            <a:r>
              <a:rPr lang="cy-GB" err="1">
                <a:solidFill>
                  <a:srgbClr val="000000"/>
                </a:solidFill>
                <a:latin typeface="Calibri"/>
                <a:cs typeface="Calibri"/>
              </a:rPr>
              <a:t>Teatr</a:t>
            </a:r>
            <a:r>
              <a:rPr lang="cy-GB" dirty="0">
                <a:solidFill>
                  <a:srgbClr val="000000"/>
                </a:solidFill>
                <a:latin typeface="Calibri"/>
                <a:cs typeface="Calibri"/>
              </a:rPr>
              <a:t>, 2014; </a:t>
            </a:r>
            <a:r>
              <a:rPr lang="cy-GB" err="1">
                <a:solidFill>
                  <a:srgbClr val="000000"/>
                </a:solidFill>
                <a:latin typeface="Calibri"/>
                <a:cs typeface="Calibri"/>
              </a:rPr>
              <a:t>Parahoo</a:t>
            </a:r>
            <a:r>
              <a:rPr lang="cy-GB" dirty="0">
                <a:solidFill>
                  <a:srgbClr val="000000"/>
                </a:solidFill>
                <a:latin typeface="Calibri"/>
                <a:cs typeface="Calibri"/>
              </a:rPr>
              <a:t>, 2014)</a:t>
            </a:r>
            <a:endParaRPr lang="en-GB" dirty="0">
              <a:latin typeface="Calibri"/>
              <a:cs typeface="Calibri"/>
            </a:endParaRPr>
          </a:p>
        </p:txBody>
      </p:sp>
      <p:sp>
        <p:nvSpPr>
          <p:cNvPr id="5" name="Text Placeholder 4"/>
          <p:cNvSpPr>
            <a:spLocks noGrp="1"/>
          </p:cNvSpPr>
          <p:nvPr>
            <p:ph type="body" sz="quarter" idx="12"/>
          </p:nvPr>
        </p:nvSpPr>
        <p:spPr/>
        <p:txBody>
          <a:bodyPr>
            <a:normAutofit lnSpcReduction="10000"/>
          </a:bodyPr>
          <a:lstStyle/>
          <a:p>
            <a:pPr>
              <a:buFont typeface="Arial" pitchFamily="34" charset="0"/>
              <a:buChar char="•"/>
            </a:pPr>
            <a:r>
              <a:rPr lang="en-GB" dirty="0"/>
              <a:t> </a:t>
            </a:r>
            <a:r>
              <a:rPr lang="en-GB" dirty="0">
                <a:solidFill>
                  <a:schemeClr val="tx1"/>
                </a:solidFill>
              </a:rPr>
              <a:t>A model can be defined as an interpretation of a theory, and it may be presented in some form of structure (e.g., think of Thompson’s (1997;2006) PCS (Personal, Cultural and Social) model).</a:t>
            </a:r>
          </a:p>
          <a:p>
            <a:pPr>
              <a:buFont typeface="Arial" pitchFamily="34" charset="0"/>
              <a:buChar char="•"/>
            </a:pPr>
            <a:endParaRPr lang="en-GB" dirty="0">
              <a:solidFill>
                <a:schemeClr val="tx1"/>
              </a:solidFill>
            </a:endParaRPr>
          </a:p>
          <a:p>
            <a:pPr>
              <a:buFont typeface="Arial" pitchFamily="34" charset="0"/>
              <a:buChar char="•"/>
            </a:pPr>
            <a:r>
              <a:rPr lang="en-GB" dirty="0">
                <a:solidFill>
                  <a:schemeClr val="tx1"/>
                </a:solidFill>
              </a:rPr>
              <a:t>Models can both influence and be influenced by theory, but they are not theories in their own right. </a:t>
            </a:r>
            <a:endParaRPr lang="en-GB" dirty="0">
              <a:solidFill>
                <a:schemeClr val="tx1"/>
              </a:solidFill>
              <a:cs typeface="Arial"/>
            </a:endParaRPr>
          </a:p>
          <a:p>
            <a:pPr marL="0" indent="0" algn="r">
              <a:buNone/>
            </a:pPr>
            <a:r>
              <a:rPr lang="en-GB" dirty="0">
                <a:solidFill>
                  <a:schemeClr val="tx1"/>
                </a:solidFill>
              </a:rPr>
              <a:t>(Teater, 2014; Parahoo, 2014)</a:t>
            </a:r>
          </a:p>
        </p:txBody>
      </p:sp>
    </p:spTree>
    <p:custDataLst>
      <p:tags r:id="rId1"/>
    </p:custDataLst>
    <p:extLst>
      <p:ext uri="{BB962C8B-B14F-4D97-AF65-F5344CB8AC3E}">
        <p14:creationId xmlns:p14="http://schemas.microsoft.com/office/powerpoint/2010/main" val="1492391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057" y="435312"/>
            <a:ext cx="4704514" cy="1274429"/>
          </a:xfrm>
        </p:spPr>
        <p:txBody>
          <a:bodyPr>
            <a:normAutofit/>
          </a:bodyPr>
          <a:lstStyle/>
          <a:p>
            <a:r>
              <a:rPr lang="cy-GB" b="1" dirty="0">
                <a:latin typeface="Calibri"/>
                <a:cs typeface="Calibri"/>
              </a:rPr>
              <a:t>Damcaniaethau a Modelau</a:t>
            </a:r>
            <a:br>
              <a:rPr lang="cy-GB" b="1" dirty="0">
                <a:latin typeface="Arial"/>
              </a:rPr>
            </a:br>
            <a:endParaRPr lang="en-GB" dirty="0"/>
          </a:p>
        </p:txBody>
      </p:sp>
      <p:sp>
        <p:nvSpPr>
          <p:cNvPr id="3" name="Text Placeholder 2"/>
          <p:cNvSpPr>
            <a:spLocks noGrp="1"/>
          </p:cNvSpPr>
          <p:nvPr>
            <p:ph type="body" sz="quarter" idx="10"/>
          </p:nvPr>
        </p:nvSpPr>
        <p:spPr>
          <a:xfrm>
            <a:off x="6827671" y="435310"/>
            <a:ext cx="3959002" cy="1031284"/>
          </a:xfrm>
        </p:spPr>
        <p:txBody>
          <a:bodyPr/>
          <a:lstStyle/>
          <a:p>
            <a:r>
              <a:rPr lang="en-GB" b="1" dirty="0"/>
              <a:t>Theories and Models</a:t>
            </a:r>
            <a:endParaRPr lang="en-GB" b="1" dirty="0">
              <a:cs typeface="Arial"/>
            </a:endParaRPr>
          </a:p>
        </p:txBody>
      </p:sp>
      <p:sp>
        <p:nvSpPr>
          <p:cNvPr id="4" name="Text Placeholder 3"/>
          <p:cNvSpPr>
            <a:spLocks noGrp="1"/>
          </p:cNvSpPr>
          <p:nvPr>
            <p:ph type="body" sz="quarter" idx="11"/>
          </p:nvPr>
        </p:nvSpPr>
        <p:spPr>
          <a:xfrm>
            <a:off x="978234" y="1649414"/>
            <a:ext cx="4855830" cy="3910845"/>
          </a:xfrm>
        </p:spPr>
        <p:txBody>
          <a:bodyPr vert="horz" lIns="91440" tIns="45720" rIns="91440" bIns="45720" rtlCol="0" anchor="t">
            <a:normAutofit fontScale="92500" lnSpcReduction="10000"/>
          </a:bodyPr>
          <a:lstStyle/>
          <a:p>
            <a:pPr>
              <a:buFont typeface="Arial" panose="020B0604020202020204" pitchFamily="34" charset="0"/>
              <a:buChar char="•"/>
            </a:pPr>
            <a:r>
              <a:rPr lang="cy-GB" dirty="0">
                <a:solidFill>
                  <a:srgbClr val="000000"/>
                </a:solidFill>
                <a:latin typeface="Calibri"/>
                <a:cs typeface="Calibri"/>
              </a:rPr>
              <a:t>Gall fod yn ddryslyd pan fydd rhywun yn edrych ar ddamcaniaeth o'i gymharu â model ond y prif beth i'w gydnabod yw bod damcaniaethau a modelau yn wahanol i'w gilydd.</a:t>
            </a:r>
          </a:p>
          <a:p>
            <a:endParaRPr lang="en-GB" dirty="0">
              <a:solidFill>
                <a:schemeClr val="tx1"/>
              </a:solidFill>
              <a:cs typeface="Calibri"/>
            </a:endParaRPr>
          </a:p>
          <a:p>
            <a:pPr>
              <a:buFont typeface="Arial" panose="020B0604020202020204" pitchFamily="34" charset="0"/>
              <a:buChar char="•"/>
            </a:pPr>
            <a:r>
              <a:rPr lang="cy-GB" dirty="0">
                <a:solidFill>
                  <a:srgbClr val="000000"/>
                </a:solidFill>
                <a:latin typeface="Calibri"/>
                <a:cs typeface="Calibri"/>
              </a:rPr>
              <a:t>Felly, mae'n bwysig peidio â defnyddio'r termau (damcaniaeth a model) yn gyfnewidiol, hy cyfnewid y term 'damcaniaeth' a 'model' â'i gilydd oherwydd bod gan bob un swyddogaeth wahanol o ran llywio polisi ac ymarfer.</a:t>
            </a:r>
          </a:p>
          <a:p>
            <a:endParaRPr lang="en-GB" dirty="0"/>
          </a:p>
        </p:txBody>
      </p:sp>
      <p:sp>
        <p:nvSpPr>
          <p:cNvPr id="5" name="Text Placeholder 4"/>
          <p:cNvSpPr>
            <a:spLocks noGrp="1"/>
          </p:cNvSpPr>
          <p:nvPr>
            <p:ph type="body" sz="quarter" idx="12"/>
          </p:nvPr>
        </p:nvSpPr>
        <p:spPr>
          <a:xfrm>
            <a:off x="6386513" y="1649414"/>
            <a:ext cx="4541850" cy="4149125"/>
          </a:xfrm>
        </p:spPr>
        <p:txBody>
          <a:bodyPr vert="horz" lIns="91440" tIns="45720" rIns="91440" bIns="45720" rtlCol="0" anchor="t">
            <a:normAutofit fontScale="92500" lnSpcReduction="10000"/>
          </a:bodyPr>
          <a:lstStyle/>
          <a:p>
            <a:pPr>
              <a:buFont typeface="Arial" pitchFamily="34" charset="0"/>
              <a:buChar char="•"/>
            </a:pPr>
            <a:r>
              <a:rPr lang="en-GB" dirty="0">
                <a:solidFill>
                  <a:schemeClr val="tx1"/>
                </a:solidFill>
              </a:rPr>
              <a:t>It can be confusing when one looks at a theory compared to a model but the main thing to recognise is that theories and models differ to each other.</a:t>
            </a:r>
          </a:p>
          <a:p>
            <a:pPr marL="0" indent="0">
              <a:buNone/>
            </a:pPr>
            <a:endParaRPr lang="en-GB" dirty="0">
              <a:solidFill>
                <a:schemeClr val="tx1"/>
              </a:solidFill>
              <a:cs typeface="Arial"/>
            </a:endParaRPr>
          </a:p>
          <a:p>
            <a:pPr>
              <a:buFont typeface="Arial" pitchFamily="34" charset="0"/>
              <a:buChar char="•"/>
            </a:pPr>
            <a:r>
              <a:rPr lang="en-GB" dirty="0">
                <a:solidFill>
                  <a:schemeClr val="tx1"/>
                </a:solidFill>
              </a:rPr>
              <a:t>Therefore, it is important not to use the terms (theory and model)  interchangeably, i.e., swap the term ‘theory’ and ‘model’ with each other because each have a different function in terms of informing  policy and practice.</a:t>
            </a:r>
            <a:endParaRPr lang="en-GB" dirty="0">
              <a:solidFill>
                <a:schemeClr val="tx1"/>
              </a:solidFill>
              <a:cs typeface="Arial"/>
            </a:endParaRPr>
          </a:p>
        </p:txBody>
      </p:sp>
    </p:spTree>
    <p:custDataLst>
      <p:tags r:id="rId1"/>
    </p:custDataLst>
    <p:extLst>
      <p:ext uri="{BB962C8B-B14F-4D97-AF65-F5344CB8AC3E}">
        <p14:creationId xmlns:p14="http://schemas.microsoft.com/office/powerpoint/2010/main" val="2568308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Dinasyddiaeth</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Citizenship</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pPr marL="0" indent="0">
              <a:buNone/>
            </a:pPr>
            <a:r>
              <a:rPr lang="cy-GB" dirty="0">
                <a:latin typeface="Calibri"/>
                <a:cs typeface="Calibri"/>
              </a:rPr>
              <a:t>Meddyliwch yn Gyflym!</a:t>
            </a:r>
          </a:p>
          <a:p>
            <a:pPr marL="0" indent="0">
              <a:buNone/>
            </a:pPr>
            <a:endParaRPr lang="en-GB" dirty="0"/>
          </a:p>
          <a:p>
            <a:r>
              <a:rPr lang="cy-GB" dirty="0">
                <a:latin typeface="Calibri"/>
                <a:cs typeface="Calibri"/>
              </a:rPr>
              <a:t>Beth yw dinesydd?</a:t>
            </a:r>
          </a:p>
          <a:p>
            <a:r>
              <a:rPr lang="cy-GB" dirty="0">
                <a:latin typeface="Calibri"/>
                <a:cs typeface="Calibri"/>
              </a:rPr>
              <a:t>Beth yw dinasyddiaeth?</a:t>
            </a:r>
          </a:p>
          <a:p>
            <a:endParaRPr lang="en-GB" dirty="0"/>
          </a:p>
        </p:txBody>
      </p:sp>
      <p:sp>
        <p:nvSpPr>
          <p:cNvPr id="5" name="Text Placeholder 4"/>
          <p:cNvSpPr>
            <a:spLocks noGrp="1"/>
          </p:cNvSpPr>
          <p:nvPr>
            <p:ph type="body" sz="quarter" idx="12"/>
          </p:nvPr>
        </p:nvSpPr>
        <p:spPr>
          <a:xfrm>
            <a:off x="6258498" y="1649413"/>
            <a:ext cx="3690495" cy="3851275"/>
          </a:xfrm>
        </p:spPr>
        <p:txBody>
          <a:bodyPr/>
          <a:lstStyle/>
          <a:p>
            <a:pPr marL="0" indent="0">
              <a:buNone/>
            </a:pPr>
            <a:r>
              <a:rPr lang="en-GB" dirty="0"/>
              <a:t>Quick Think!</a:t>
            </a:r>
          </a:p>
          <a:p>
            <a:pPr marL="0" indent="0">
              <a:buNone/>
            </a:pPr>
            <a:endParaRPr lang="en-GB" dirty="0"/>
          </a:p>
          <a:p>
            <a:r>
              <a:rPr lang="en-GB" dirty="0"/>
              <a:t>What is a citizen?</a:t>
            </a:r>
          </a:p>
          <a:p>
            <a:r>
              <a:rPr lang="en-GB" dirty="0"/>
              <a:t>What is citizenship?</a:t>
            </a:r>
          </a:p>
        </p:txBody>
      </p:sp>
      <p:pic>
        <p:nvPicPr>
          <p:cNvPr id="7" name="Picture 6">
            <a:extLst>
              <a:ext uri="{FF2B5EF4-FFF2-40B4-BE49-F238E27FC236}">
                <a16:creationId xmlns:a16="http://schemas.microsoft.com/office/drawing/2014/main" id="{E67CFE2D-826C-49A9-65CB-FA32546B7E7C}"/>
              </a:ext>
            </a:extLst>
          </p:cNvPr>
          <p:cNvPicPr>
            <a:picLocks noChangeAspect="1"/>
          </p:cNvPicPr>
          <p:nvPr/>
        </p:nvPicPr>
        <p:blipFill>
          <a:blip r:embed="rId4"/>
          <a:stretch>
            <a:fillRect/>
          </a:stretch>
        </p:blipFill>
        <p:spPr>
          <a:xfrm>
            <a:off x="10718293" y="368834"/>
            <a:ext cx="821635" cy="821635"/>
          </a:xfrm>
          <a:prstGeom prst="rect">
            <a:avLst/>
          </a:prstGeom>
        </p:spPr>
      </p:pic>
    </p:spTree>
    <p:custDataLst>
      <p:tags r:id="rId1"/>
    </p:custDataLst>
    <p:extLst>
      <p:ext uri="{BB962C8B-B14F-4D97-AF65-F5344CB8AC3E}">
        <p14:creationId xmlns:p14="http://schemas.microsoft.com/office/powerpoint/2010/main" val="3651811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Dinasyddiaeth</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Citizenship</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pPr marL="0" indent="0">
              <a:buNone/>
            </a:pPr>
            <a:r>
              <a:rPr lang="cy-GB" dirty="0">
                <a:latin typeface="Calibri"/>
                <a:cs typeface="Calibri"/>
              </a:rPr>
              <a:t>Gallai dinasyddiaeth fod yn ddibynnol ar y diwylliant neu’r gymdeithas rydych yn byw ynddi…</a:t>
            </a:r>
          </a:p>
          <a:p>
            <a:pPr marL="0" indent="0">
              <a:buNone/>
            </a:pPr>
            <a:r>
              <a:rPr lang="cy-GB" dirty="0">
                <a:latin typeface="Calibri"/>
                <a:cs typeface="Calibri"/>
                <a:hlinkClick r:id="rId4" history="0"/>
              </a:rPr>
              <a:t>Diwylliannau Unigol a Chyfunol</a:t>
            </a:r>
            <a:endParaRPr lang="cy-GB">
              <a:latin typeface="Calibri"/>
              <a:cs typeface="Calibri"/>
              <a:hlinkClick r:id=""/>
            </a:endParaRPr>
          </a:p>
          <a:p>
            <a:pPr marL="0" indent="0">
              <a:buNone/>
            </a:pPr>
            <a:endParaRPr lang="en-GB" dirty="0"/>
          </a:p>
          <a:p>
            <a:pPr marL="0" indent="0">
              <a:buNone/>
            </a:pPr>
            <a:r>
              <a:rPr lang="cy-GB" dirty="0">
                <a:latin typeface="Calibri"/>
                <a:cs typeface="Calibri"/>
              </a:rPr>
              <a:t>Trafodwch ein diwylliant a beirniadaeth pob damcaniaeth.</a:t>
            </a:r>
          </a:p>
          <a:p>
            <a:endParaRPr lang="en-GB" dirty="0"/>
          </a:p>
        </p:txBody>
      </p:sp>
      <p:sp>
        <p:nvSpPr>
          <p:cNvPr id="5" name="Text Placeholder 4"/>
          <p:cNvSpPr>
            <a:spLocks noGrp="1"/>
          </p:cNvSpPr>
          <p:nvPr>
            <p:ph type="body" sz="quarter" idx="12"/>
          </p:nvPr>
        </p:nvSpPr>
        <p:spPr>
          <a:xfrm>
            <a:off x="6386514" y="1649414"/>
            <a:ext cx="3884097" cy="3970415"/>
          </a:xfrm>
        </p:spPr>
        <p:txBody>
          <a:bodyPr/>
          <a:lstStyle/>
          <a:p>
            <a:pPr marL="0" indent="0">
              <a:buNone/>
            </a:pPr>
            <a:r>
              <a:rPr lang="en-GB" dirty="0"/>
              <a:t>Citizenship could be dependent on the culture or society you live in…</a:t>
            </a:r>
          </a:p>
          <a:p>
            <a:pPr marL="0" indent="0">
              <a:buNone/>
            </a:pPr>
            <a:r>
              <a:rPr lang="en-GB" dirty="0">
                <a:hlinkClick r:id="rId4"/>
              </a:rPr>
              <a:t>Individualistic and Collective Cultures</a:t>
            </a:r>
            <a:endParaRPr lang="en-GB" dirty="0">
              <a:cs typeface="Arial" panose="020B0604020202020204"/>
            </a:endParaRPr>
          </a:p>
          <a:p>
            <a:pPr marL="0" indent="0">
              <a:buNone/>
            </a:pPr>
            <a:endParaRPr lang="en-GB" dirty="0"/>
          </a:p>
          <a:p>
            <a:pPr marL="0" indent="0">
              <a:buNone/>
            </a:pPr>
            <a:endParaRPr lang="en-GB" dirty="0"/>
          </a:p>
          <a:p>
            <a:pPr marL="0" indent="0">
              <a:buNone/>
            </a:pPr>
            <a:r>
              <a:rPr lang="en-GB" dirty="0"/>
              <a:t>Discuss our culture and the criticisms of each theory.</a:t>
            </a:r>
          </a:p>
          <a:p>
            <a:pPr marL="0" indent="0" algn="ctr">
              <a:buNone/>
            </a:pPr>
            <a:endParaRPr lang="en-GB" dirty="0"/>
          </a:p>
        </p:txBody>
      </p:sp>
    </p:spTree>
    <p:custDataLst>
      <p:tags r:id="rId1"/>
    </p:custDataLst>
    <p:extLst>
      <p:ext uri="{BB962C8B-B14F-4D97-AF65-F5344CB8AC3E}">
        <p14:creationId xmlns:p14="http://schemas.microsoft.com/office/powerpoint/2010/main" val="3079947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235" y="365127"/>
            <a:ext cx="5034509" cy="1180208"/>
          </a:xfrm>
        </p:spPr>
        <p:txBody>
          <a:bodyPr vert="horz" wrap="square" lIns="91440" tIns="45720" rIns="91440" bIns="45720" numCol="1" rtlCol="0" anchor="t" anchorCtr="0" compatLnSpc="1">
            <a:prstTxWarp prst="textNoShape">
              <a:avLst/>
            </a:prstTxWarp>
            <a:noAutofit/>
          </a:bodyPr>
          <a:lstStyle/>
          <a:p>
            <a:r>
              <a:rPr lang="cy-GB" sz="2400" b="1" dirty="0">
                <a:latin typeface="Calibri"/>
                <a:cs typeface="Calibri"/>
              </a:rPr>
              <a:t>Sut mae Dinasyddiaeth yn berthnasol ym maes Iechyd a Gofal Cymdeithasol?</a:t>
            </a:r>
            <a:br>
              <a:rPr lang="cy-GB" sz="2400" b="1" dirty="0">
                <a:latin typeface="Arial"/>
              </a:rPr>
            </a:br>
            <a:endParaRPr lang="en-GB" dirty="0"/>
          </a:p>
        </p:txBody>
      </p:sp>
      <p:sp>
        <p:nvSpPr>
          <p:cNvPr id="3" name="Text Placeholder 2"/>
          <p:cNvSpPr>
            <a:spLocks noGrp="1"/>
          </p:cNvSpPr>
          <p:nvPr>
            <p:ph type="body" sz="quarter" idx="10"/>
          </p:nvPr>
        </p:nvSpPr>
        <p:spPr>
          <a:xfrm>
            <a:off x="6386513" y="365126"/>
            <a:ext cx="3973894" cy="1031284"/>
          </a:xfrm>
        </p:spPr>
        <p:txBody>
          <a:bodyPr/>
          <a:lstStyle/>
          <a:p>
            <a:r>
              <a:rPr lang="en-GB" sz="2400" b="1" dirty="0"/>
              <a:t>How is Citizenship relevant in Health and Social Care?</a:t>
            </a:r>
            <a:endParaRPr lang="en-GB" sz="2400" b="1">
              <a:cs typeface="Arial"/>
            </a:endParaRPr>
          </a:p>
        </p:txBody>
      </p:sp>
      <p:sp>
        <p:nvSpPr>
          <p:cNvPr id="4" name="Text Placeholder 3"/>
          <p:cNvSpPr>
            <a:spLocks noGrp="1"/>
          </p:cNvSpPr>
          <p:nvPr>
            <p:ph type="body" sz="quarter" idx="11"/>
          </p:nvPr>
        </p:nvSpPr>
        <p:spPr>
          <a:xfrm>
            <a:off x="517358" y="1649413"/>
            <a:ext cx="4908551" cy="3851275"/>
          </a:xfrm>
        </p:spPr>
        <p:txBody>
          <a:bodyPr vert="horz" lIns="91440" tIns="45720" rIns="91440" bIns="45720" rtlCol="0" anchor="t">
            <a:normAutofit/>
          </a:bodyPr>
          <a:lstStyle/>
          <a:p>
            <a:r>
              <a:rPr lang="cy-GB" dirty="0">
                <a:solidFill>
                  <a:srgbClr val="000000"/>
                </a:solidFill>
                <a:latin typeface="Calibri"/>
                <a:cs typeface="Calibri"/>
              </a:rPr>
              <a:t>Gellir diffinio dinasyddiaeth fel y berthynas rhwng unigolyn, ei gymuned ac yn y pen draw y llywodraeth (gan gynnwys eraill mewn grym), </a:t>
            </a:r>
            <a:r>
              <a:rPr lang="cy-GB" dirty="0">
                <a:latin typeface="Calibri"/>
                <a:cs typeface="Calibri"/>
              </a:rPr>
              <a:t>ond hefyd fel aelod o gymdeithas neu gymuned wleidyddol. </a:t>
            </a:r>
          </a:p>
          <a:p>
            <a:endParaRPr lang="en-US" dirty="0"/>
          </a:p>
          <a:p>
            <a:r>
              <a:rPr lang="cy-GB" sz="1800" dirty="0">
                <a:solidFill>
                  <a:srgbClr val="000000"/>
                </a:solidFill>
                <a:latin typeface="Calibri"/>
                <a:cs typeface="Calibri"/>
              </a:rPr>
              <a:t>(</a:t>
            </a:r>
            <a:r>
              <a:rPr lang="cy-GB" sz="1800" err="1">
                <a:solidFill>
                  <a:srgbClr val="000000"/>
                </a:solidFill>
                <a:latin typeface="Calibri"/>
                <a:cs typeface="Calibri"/>
              </a:rPr>
              <a:t>Dwyer</a:t>
            </a:r>
            <a:r>
              <a:rPr lang="cy-GB" sz="1800" dirty="0">
                <a:solidFill>
                  <a:srgbClr val="000000"/>
                </a:solidFill>
                <a:latin typeface="Calibri"/>
                <a:cs typeface="Calibri"/>
              </a:rPr>
              <a:t>, 2004; </a:t>
            </a:r>
            <a:r>
              <a:rPr lang="cy-GB" sz="1800" err="1">
                <a:solidFill>
                  <a:srgbClr val="000000"/>
                </a:solidFill>
                <a:latin typeface="Calibri"/>
                <a:cs typeface="Calibri"/>
              </a:rPr>
              <a:t>Rummery</a:t>
            </a:r>
            <a:r>
              <a:rPr lang="cy-GB" sz="1800" dirty="0">
                <a:solidFill>
                  <a:srgbClr val="000000"/>
                </a:solidFill>
                <a:latin typeface="Calibri"/>
                <a:cs typeface="Calibri"/>
              </a:rPr>
              <a:t> </a:t>
            </a:r>
            <a:r>
              <a:rPr lang="cy-GB" sz="1800" err="1">
                <a:solidFill>
                  <a:srgbClr val="000000"/>
                </a:solidFill>
                <a:latin typeface="Calibri"/>
                <a:cs typeface="Calibri"/>
              </a:rPr>
              <a:t>and</a:t>
            </a:r>
            <a:r>
              <a:rPr lang="cy-GB" sz="1800" dirty="0">
                <a:solidFill>
                  <a:srgbClr val="000000"/>
                </a:solidFill>
                <a:latin typeface="Calibri"/>
                <a:cs typeface="Calibri"/>
              </a:rPr>
              <a:t> </a:t>
            </a:r>
            <a:r>
              <a:rPr lang="cy-GB" sz="1800" err="1">
                <a:solidFill>
                  <a:srgbClr val="000000"/>
                </a:solidFill>
                <a:latin typeface="Calibri"/>
                <a:cs typeface="Calibri"/>
              </a:rPr>
              <a:t>Fine</a:t>
            </a:r>
            <a:r>
              <a:rPr lang="cy-GB" sz="1800" dirty="0">
                <a:solidFill>
                  <a:srgbClr val="000000"/>
                </a:solidFill>
                <a:latin typeface="Calibri"/>
                <a:cs typeface="Calibri"/>
              </a:rPr>
              <a:t>, 2012; </a:t>
            </a:r>
            <a:r>
              <a:rPr lang="cy-GB" sz="1800" err="1">
                <a:solidFill>
                  <a:srgbClr val="000000"/>
                </a:solidFill>
                <a:latin typeface="Calibri"/>
                <a:cs typeface="Calibri"/>
              </a:rPr>
              <a:t>Larkins</a:t>
            </a:r>
            <a:r>
              <a:rPr lang="cy-GB" sz="1800" dirty="0">
                <a:solidFill>
                  <a:srgbClr val="000000"/>
                </a:solidFill>
                <a:latin typeface="Calibri"/>
                <a:cs typeface="Calibri"/>
              </a:rPr>
              <a:t>, 2014; Clarke </a:t>
            </a:r>
            <a:r>
              <a:rPr lang="cy-GB" sz="1800" i="1" err="1">
                <a:solidFill>
                  <a:srgbClr val="000000"/>
                </a:solidFill>
                <a:latin typeface="Calibri"/>
                <a:cs typeface="Calibri"/>
              </a:rPr>
              <a:t>et</a:t>
            </a:r>
            <a:r>
              <a:rPr lang="cy-GB" sz="1800" i="1" dirty="0">
                <a:solidFill>
                  <a:srgbClr val="000000"/>
                </a:solidFill>
                <a:latin typeface="Calibri"/>
                <a:cs typeface="Calibri"/>
              </a:rPr>
              <a:t> </a:t>
            </a:r>
            <a:r>
              <a:rPr lang="cy-GB" sz="1800" i="1" err="1">
                <a:solidFill>
                  <a:srgbClr val="000000"/>
                </a:solidFill>
                <a:latin typeface="Calibri"/>
                <a:cs typeface="Calibri"/>
              </a:rPr>
              <a:t>al</a:t>
            </a:r>
            <a:r>
              <a:rPr lang="cy-GB" sz="1800" i="1" dirty="0">
                <a:solidFill>
                  <a:srgbClr val="000000"/>
                </a:solidFill>
                <a:latin typeface="Calibri"/>
                <a:cs typeface="Calibri"/>
              </a:rPr>
              <a:t>. </a:t>
            </a:r>
            <a:r>
              <a:rPr lang="cy-GB" sz="1800" dirty="0">
                <a:solidFill>
                  <a:srgbClr val="000000"/>
                </a:solidFill>
                <a:latin typeface="Calibri"/>
                <a:cs typeface="Calibri"/>
              </a:rPr>
              <a:t>2014)</a:t>
            </a:r>
          </a:p>
          <a:p>
            <a:endParaRPr lang="en-GB" dirty="0"/>
          </a:p>
        </p:txBody>
      </p:sp>
      <p:sp>
        <p:nvSpPr>
          <p:cNvPr id="5" name="Text Placeholder 4"/>
          <p:cNvSpPr>
            <a:spLocks noGrp="1"/>
          </p:cNvSpPr>
          <p:nvPr>
            <p:ph type="body" sz="quarter" idx="12"/>
          </p:nvPr>
        </p:nvSpPr>
        <p:spPr>
          <a:xfrm>
            <a:off x="6258498" y="1649413"/>
            <a:ext cx="3690495" cy="3851275"/>
          </a:xfrm>
        </p:spPr>
        <p:txBody>
          <a:bodyPr>
            <a:normAutofit fontScale="92500"/>
          </a:bodyPr>
          <a:lstStyle/>
          <a:p>
            <a:r>
              <a:rPr lang="en-GB" dirty="0">
                <a:solidFill>
                  <a:schemeClr val="tx1"/>
                </a:solidFill>
              </a:rPr>
              <a:t>Citizenship can be defined as the relationship between an individual, his or her community and ultimately the government (including others in power), </a:t>
            </a:r>
            <a:r>
              <a:rPr lang="en-US" dirty="0"/>
              <a:t>but also as a member of a society or political community. </a:t>
            </a:r>
          </a:p>
          <a:p>
            <a:endParaRPr lang="en-US" dirty="0"/>
          </a:p>
          <a:p>
            <a:r>
              <a:rPr lang="en-GB" sz="1800" dirty="0">
                <a:solidFill>
                  <a:schemeClr val="tx1"/>
                </a:solidFill>
              </a:rPr>
              <a:t>(Dwyer, 2004; Rummery and Fine, 2012; Larkins, 2014; Clarke </a:t>
            </a:r>
            <a:r>
              <a:rPr lang="en-GB" sz="1800" i="1" dirty="0">
                <a:solidFill>
                  <a:schemeClr val="tx1"/>
                </a:solidFill>
              </a:rPr>
              <a:t>et al. </a:t>
            </a:r>
            <a:r>
              <a:rPr lang="en-GB" sz="1800" dirty="0">
                <a:solidFill>
                  <a:schemeClr val="tx1"/>
                </a:solidFill>
              </a:rPr>
              <a:t>2014)</a:t>
            </a:r>
          </a:p>
          <a:p>
            <a:pPr marL="0" indent="0">
              <a:buNone/>
            </a:pPr>
            <a:endParaRPr lang="en-GB" dirty="0"/>
          </a:p>
        </p:txBody>
      </p:sp>
    </p:spTree>
    <p:custDataLst>
      <p:tags r:id="rId1"/>
    </p:custDataLst>
    <p:extLst>
      <p:ext uri="{BB962C8B-B14F-4D97-AF65-F5344CB8AC3E}">
        <p14:creationId xmlns:p14="http://schemas.microsoft.com/office/powerpoint/2010/main" val="338678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Dinasyddiaeth</a:t>
            </a:r>
            <a:br>
              <a:rPr lang="cy-GB" b="1" dirty="0">
                <a:latin typeface="Arial"/>
              </a:rPr>
            </a:br>
            <a:endParaRPr lang="en-GB" dirty="0"/>
          </a:p>
        </p:txBody>
      </p:sp>
      <p:sp>
        <p:nvSpPr>
          <p:cNvPr id="3" name="Text Placeholder 2"/>
          <p:cNvSpPr>
            <a:spLocks noGrp="1"/>
          </p:cNvSpPr>
          <p:nvPr>
            <p:ph type="body" sz="quarter" idx="10"/>
          </p:nvPr>
        </p:nvSpPr>
        <p:spPr>
          <a:xfrm>
            <a:off x="6386072" y="353360"/>
            <a:ext cx="3690937" cy="1031284"/>
          </a:xfrm>
        </p:spPr>
        <p:txBody>
          <a:bodyPr/>
          <a:lstStyle/>
          <a:p>
            <a:r>
              <a:rPr lang="en-GB" b="1" dirty="0"/>
              <a:t>Citizenship</a:t>
            </a:r>
            <a:endParaRPr lang="en-GB" b="1" dirty="0">
              <a:cs typeface="Arial"/>
            </a:endParaRPr>
          </a:p>
        </p:txBody>
      </p:sp>
      <p:sp>
        <p:nvSpPr>
          <p:cNvPr id="4" name="Text Placeholder 3"/>
          <p:cNvSpPr>
            <a:spLocks noGrp="1"/>
          </p:cNvSpPr>
          <p:nvPr>
            <p:ph type="body" sz="quarter" idx="11"/>
          </p:nvPr>
        </p:nvSpPr>
        <p:spPr>
          <a:xfrm>
            <a:off x="788068" y="1448887"/>
            <a:ext cx="4908551" cy="3851275"/>
          </a:xfrm>
        </p:spPr>
        <p:txBody>
          <a:bodyPr vert="horz" lIns="91440" tIns="45720" rIns="91440" bIns="45720" rtlCol="0" anchor="t">
            <a:normAutofit fontScale="92500" lnSpcReduction="10000"/>
          </a:bodyPr>
          <a:lstStyle/>
          <a:p>
            <a:pPr>
              <a:lnSpc>
                <a:spcPct val="120000"/>
              </a:lnSpc>
              <a:spcBef>
                <a:spcPct val="0"/>
              </a:spcBef>
            </a:pPr>
            <a:r>
              <a:rPr lang="cy-GB" dirty="0">
                <a:solidFill>
                  <a:srgbClr val="000000"/>
                </a:solidFill>
                <a:latin typeface="Calibri"/>
                <a:cs typeface="Calibri"/>
              </a:rPr>
              <a:t>Mae polisi Llywodraeth Cymru yn cefnogi fframwaith dinasyddiaeth ac yn ymgorffori: </a:t>
            </a:r>
          </a:p>
          <a:p>
            <a:pPr>
              <a:lnSpc>
                <a:spcPct val="120000"/>
              </a:lnSpc>
              <a:spcBef>
                <a:spcPct val="0"/>
              </a:spcBef>
              <a:buFont typeface="Arial" panose="020B0604020202020204" pitchFamily="34" charset="0"/>
              <a:buChar char="•"/>
            </a:pPr>
            <a:r>
              <a:rPr lang="cy-GB" dirty="0">
                <a:solidFill>
                  <a:srgbClr val="000000"/>
                </a:solidFill>
                <a:latin typeface="Calibri"/>
                <a:cs typeface="Calibri"/>
              </a:rPr>
              <a:t>Llais a rheolaeth</a:t>
            </a:r>
          </a:p>
          <a:p>
            <a:pPr>
              <a:lnSpc>
                <a:spcPct val="120000"/>
              </a:lnSpc>
              <a:spcBef>
                <a:spcPct val="0"/>
              </a:spcBef>
              <a:buFont typeface="Arial" panose="020B0604020202020204" pitchFamily="34" charset="0"/>
              <a:buChar char="•"/>
            </a:pPr>
            <a:r>
              <a:rPr lang="cy-GB" dirty="0">
                <a:solidFill>
                  <a:srgbClr val="000000"/>
                </a:solidFill>
                <a:latin typeface="Calibri"/>
                <a:cs typeface="Calibri"/>
              </a:rPr>
              <a:t>Cyd-gynhyrchu</a:t>
            </a:r>
          </a:p>
          <a:p>
            <a:pPr>
              <a:lnSpc>
                <a:spcPct val="120000"/>
              </a:lnSpc>
              <a:spcBef>
                <a:spcPct val="0"/>
              </a:spcBef>
              <a:buFont typeface="Arial" panose="020B0604020202020204" pitchFamily="34" charset="0"/>
              <a:buChar char="•"/>
            </a:pPr>
            <a:r>
              <a:rPr lang="cy-GB" dirty="0">
                <a:solidFill>
                  <a:srgbClr val="000000"/>
                </a:solidFill>
                <a:latin typeface="Calibri"/>
                <a:cs typeface="Calibri"/>
              </a:rPr>
              <a:t>Eiriolaeth</a:t>
            </a:r>
          </a:p>
          <a:p>
            <a:pPr>
              <a:lnSpc>
                <a:spcPct val="120000"/>
              </a:lnSpc>
              <a:spcBef>
                <a:spcPct val="0"/>
              </a:spcBef>
              <a:buFont typeface="Arial" panose="020B0604020202020204" pitchFamily="34" charset="0"/>
              <a:buChar char="•"/>
            </a:pPr>
            <a:r>
              <a:rPr lang="cy-GB" dirty="0">
                <a:solidFill>
                  <a:srgbClr val="000000"/>
                </a:solidFill>
                <a:latin typeface="Calibri"/>
                <a:cs typeface="Calibri"/>
              </a:rPr>
              <a:t>Perthynas ddwyochrog rhwng dinasyddion a'r Wladwriaeth; a rhwng darparwyr gwasanaethau ac unigolion (defnyddwyr gwasanaeth).</a:t>
            </a:r>
          </a:p>
          <a:p>
            <a:endParaRPr lang="en-GB" dirty="0"/>
          </a:p>
        </p:txBody>
      </p:sp>
      <p:sp>
        <p:nvSpPr>
          <p:cNvPr id="5" name="Text Placeholder 4"/>
          <p:cNvSpPr>
            <a:spLocks noGrp="1"/>
          </p:cNvSpPr>
          <p:nvPr>
            <p:ph type="body" sz="quarter" idx="12"/>
          </p:nvPr>
        </p:nvSpPr>
        <p:spPr>
          <a:xfrm>
            <a:off x="6463298" y="1499018"/>
            <a:ext cx="4920660" cy="3851275"/>
          </a:xfrm>
        </p:spPr>
        <p:txBody>
          <a:bodyPr>
            <a:normAutofit fontScale="92500" lnSpcReduction="10000"/>
          </a:bodyPr>
          <a:lstStyle/>
          <a:p>
            <a:pPr>
              <a:lnSpc>
                <a:spcPct val="120000"/>
              </a:lnSpc>
              <a:spcBef>
                <a:spcPts val="0"/>
              </a:spcBef>
            </a:pPr>
            <a:r>
              <a:rPr lang="en-GB" dirty="0">
                <a:solidFill>
                  <a:schemeClr val="tx1"/>
                </a:solidFill>
              </a:rPr>
              <a:t>Welsh Government policy supports a citizenship framework and incorporates: </a:t>
            </a:r>
          </a:p>
          <a:p>
            <a:pPr>
              <a:lnSpc>
                <a:spcPct val="120000"/>
              </a:lnSpc>
              <a:spcBef>
                <a:spcPts val="0"/>
              </a:spcBef>
            </a:pPr>
            <a:r>
              <a:rPr lang="en-GB" dirty="0">
                <a:solidFill>
                  <a:schemeClr val="tx1"/>
                </a:solidFill>
              </a:rPr>
              <a:t>Voice and control</a:t>
            </a:r>
          </a:p>
          <a:p>
            <a:pPr>
              <a:lnSpc>
                <a:spcPct val="120000"/>
              </a:lnSpc>
              <a:spcBef>
                <a:spcPts val="0"/>
              </a:spcBef>
            </a:pPr>
            <a:r>
              <a:rPr lang="en-GB" dirty="0">
                <a:solidFill>
                  <a:schemeClr val="tx1"/>
                </a:solidFill>
              </a:rPr>
              <a:t>Coproduction</a:t>
            </a:r>
          </a:p>
          <a:p>
            <a:pPr>
              <a:lnSpc>
                <a:spcPct val="120000"/>
              </a:lnSpc>
              <a:spcBef>
                <a:spcPts val="0"/>
              </a:spcBef>
            </a:pPr>
            <a:r>
              <a:rPr lang="en-GB" dirty="0">
                <a:solidFill>
                  <a:schemeClr val="tx1"/>
                </a:solidFill>
              </a:rPr>
              <a:t>Advocacy</a:t>
            </a:r>
          </a:p>
          <a:p>
            <a:pPr>
              <a:lnSpc>
                <a:spcPct val="120000"/>
              </a:lnSpc>
              <a:spcBef>
                <a:spcPts val="0"/>
              </a:spcBef>
            </a:pPr>
            <a:r>
              <a:rPr lang="en-GB" dirty="0">
                <a:solidFill>
                  <a:schemeClr val="tx1"/>
                </a:solidFill>
              </a:rPr>
              <a:t>Reciprocal relationships between citizens and the State; and between service providers and individuals (service users).</a:t>
            </a:r>
          </a:p>
          <a:p>
            <a:endParaRPr lang="en-GB" dirty="0"/>
          </a:p>
        </p:txBody>
      </p:sp>
    </p:spTree>
    <p:custDataLst>
      <p:tags r:id="rId1"/>
    </p:custDataLst>
    <p:extLst>
      <p:ext uri="{BB962C8B-B14F-4D97-AF65-F5344CB8AC3E}">
        <p14:creationId xmlns:p14="http://schemas.microsoft.com/office/powerpoint/2010/main" val="2764683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253" y="355102"/>
            <a:ext cx="4908107" cy="1031283"/>
          </a:xfrm>
        </p:spPr>
        <p:txBody>
          <a:bodyPr>
            <a:normAutofit/>
          </a:bodyPr>
          <a:lstStyle/>
          <a:p>
            <a:r>
              <a:rPr lang="cy-GB" b="1" dirty="0">
                <a:latin typeface="Calibri"/>
                <a:cs typeface="Calibri"/>
              </a:rPr>
              <a:t>Gwerthoedd ac Ymddygiadau</a:t>
            </a:r>
            <a:br>
              <a:rPr lang="cy-GB" b="1" dirty="0">
                <a:latin typeface="Arial"/>
              </a:rPr>
            </a:br>
            <a:endParaRPr lang="en-GB" b="1">
              <a:cs typeface="Arial"/>
            </a:endParaRPr>
          </a:p>
        </p:txBody>
      </p:sp>
      <p:sp>
        <p:nvSpPr>
          <p:cNvPr id="3" name="Text Placeholder 2"/>
          <p:cNvSpPr>
            <a:spLocks noGrp="1"/>
          </p:cNvSpPr>
          <p:nvPr>
            <p:ph type="body" sz="quarter" idx="10"/>
          </p:nvPr>
        </p:nvSpPr>
        <p:spPr>
          <a:xfrm>
            <a:off x="6386072" y="353360"/>
            <a:ext cx="3690937" cy="1031284"/>
          </a:xfrm>
        </p:spPr>
        <p:txBody>
          <a:bodyPr/>
          <a:lstStyle/>
          <a:p>
            <a:r>
              <a:rPr lang="en-GB" b="1" dirty="0"/>
              <a:t>Values and Behaviours</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fontScale="92500" lnSpcReduction="10000"/>
          </a:bodyPr>
          <a:lstStyle/>
          <a:p>
            <a:pPr marL="0" indent="0">
              <a:buNone/>
            </a:pPr>
            <a:r>
              <a:rPr lang="cy-GB" dirty="0">
                <a:latin typeface="Calibri"/>
                <a:cs typeface="Calibri"/>
              </a:rPr>
              <a:t>1. Beth yw gwerthoedd?</a:t>
            </a:r>
            <a:br>
              <a:rPr lang="cy-GB" dirty="0"/>
            </a:br>
            <a:br>
              <a:rPr lang="cy-GB" dirty="0"/>
            </a:br>
            <a:r>
              <a:rPr lang="cy-GB" dirty="0">
                <a:latin typeface="Calibri"/>
                <a:cs typeface="Calibri"/>
              </a:rPr>
              <a:t>2 . Beth yw ymddygiadau?</a:t>
            </a:r>
            <a:br>
              <a:rPr lang="cy-GB" dirty="0"/>
            </a:br>
            <a:br>
              <a:rPr lang="cy-GB" dirty="0"/>
            </a:br>
            <a:r>
              <a:rPr lang="cy-GB" dirty="0">
                <a:latin typeface="Calibri"/>
                <a:cs typeface="Calibri"/>
              </a:rPr>
              <a:t>3. A yw ein gwerthoedd personol a’n hymddygiad yn gysylltiedig â’n gwaith ym maes gofal cymdeithasol ac iechyd?</a:t>
            </a:r>
            <a:br>
              <a:rPr lang="cy-GB" dirty="0"/>
            </a:br>
            <a:br>
              <a:rPr lang="cy-GB" dirty="0"/>
            </a:br>
            <a:r>
              <a:rPr lang="cy-GB" dirty="0">
                <a:latin typeface="Calibri"/>
                <a:cs typeface="Calibri"/>
              </a:rPr>
              <a:t>4. Sut gall ein gwerthoedd effeithio ar lesiant unigolion? </a:t>
            </a:r>
            <a:br>
              <a:rPr lang="cy-GB" dirty="0"/>
            </a:br>
            <a:br>
              <a:rPr lang="cy-GB" dirty="0"/>
            </a:br>
            <a:r>
              <a:rPr lang="cy-GB" dirty="0">
                <a:latin typeface="Calibri"/>
                <a:cs typeface="Calibri"/>
              </a:rPr>
              <a:t>5. A all ein gwerthoedd a'n hymddygiad newid dros amser?</a:t>
            </a:r>
            <a:endParaRPr lang="en-GB" dirty="0">
              <a:latin typeface="Calibri"/>
              <a:cs typeface="Calibri"/>
            </a:endParaRPr>
          </a:p>
        </p:txBody>
      </p:sp>
      <p:sp>
        <p:nvSpPr>
          <p:cNvPr id="5" name="Text Placeholder 4"/>
          <p:cNvSpPr>
            <a:spLocks noGrp="1"/>
          </p:cNvSpPr>
          <p:nvPr>
            <p:ph type="body" sz="quarter" idx="12"/>
          </p:nvPr>
        </p:nvSpPr>
        <p:spPr/>
        <p:txBody>
          <a:bodyPr>
            <a:normAutofit fontScale="92500" lnSpcReduction="10000"/>
          </a:bodyPr>
          <a:lstStyle/>
          <a:p>
            <a:pPr marL="0" indent="0">
              <a:buNone/>
            </a:pPr>
            <a:r>
              <a:rPr lang="en-GB" dirty="0"/>
              <a:t>1. What are values?</a:t>
            </a:r>
            <a:br>
              <a:rPr lang="en-GB" dirty="0"/>
            </a:br>
            <a:br>
              <a:rPr lang="en-GB" dirty="0"/>
            </a:br>
            <a:r>
              <a:rPr lang="en-GB" dirty="0"/>
              <a:t>2. What are behaviours?</a:t>
            </a:r>
            <a:br>
              <a:rPr lang="en-GB" dirty="0"/>
            </a:br>
            <a:br>
              <a:rPr lang="en-GB" dirty="0"/>
            </a:br>
            <a:r>
              <a:rPr lang="en-GB" dirty="0"/>
              <a:t>3. Are our personal values and behaviours linked to our work in social care and health?</a:t>
            </a:r>
            <a:br>
              <a:rPr lang="en-GB" dirty="0"/>
            </a:br>
            <a:br>
              <a:rPr lang="en-GB" dirty="0"/>
            </a:br>
            <a:r>
              <a:rPr lang="en-GB" dirty="0"/>
              <a:t>4. How can our values impact on individuals’ wellbeing? </a:t>
            </a:r>
            <a:br>
              <a:rPr lang="en-GB" dirty="0"/>
            </a:br>
            <a:br>
              <a:rPr lang="en-GB" dirty="0"/>
            </a:br>
            <a:r>
              <a:rPr lang="en-GB" dirty="0"/>
              <a:t>5. Can our values and behaviours change over time?</a:t>
            </a:r>
          </a:p>
        </p:txBody>
      </p:sp>
    </p:spTree>
    <p:custDataLst>
      <p:tags r:id="rId1"/>
    </p:custDataLst>
    <p:extLst>
      <p:ext uri="{BB962C8B-B14F-4D97-AF65-F5344CB8AC3E}">
        <p14:creationId xmlns:p14="http://schemas.microsoft.com/office/powerpoint/2010/main" val="2281629676"/>
      </p:ext>
    </p:extLst>
  </p:cSld>
  <p:clrMapOvr>
    <a:masterClrMapping/>
  </p:clrMapOvr>
  <p:extLst>
    <p:ext uri="{6950BFC3-D8DA-4A85-94F7-54DA5524770B}">
      <p188:commentRel xmlns:p188="http://schemas.microsoft.com/office/powerpoint/2018/8/main" r:id="rId4"/>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325" y="357682"/>
            <a:ext cx="4567182" cy="1165315"/>
          </a:xfrm>
        </p:spPr>
        <p:txBody>
          <a:bodyPr>
            <a:normAutofit/>
          </a:bodyPr>
          <a:lstStyle/>
          <a:p>
            <a:r>
              <a:rPr lang="cy-GB" sz="2400" b="1" dirty="0">
                <a:latin typeface="Calibri"/>
                <a:cs typeface="Calibri"/>
              </a:rPr>
              <a:t>Gwerthoedd ac Ymddygiada</a:t>
            </a:r>
            <a:r>
              <a:rPr lang="cy-GB" sz="2400" b="1" dirty="0">
                <a:latin typeface="Arial"/>
              </a:rPr>
              <a:t>u</a:t>
            </a:r>
            <a:br>
              <a:rPr lang="cy-GB" sz="2400" b="1" dirty="0">
                <a:latin typeface="Arial"/>
              </a:rPr>
            </a:br>
            <a:endParaRPr lang="en-GB" dirty="0"/>
          </a:p>
        </p:txBody>
      </p:sp>
      <p:sp>
        <p:nvSpPr>
          <p:cNvPr id="3" name="Text Placeholder 2"/>
          <p:cNvSpPr>
            <a:spLocks noGrp="1"/>
          </p:cNvSpPr>
          <p:nvPr>
            <p:ph type="body" sz="quarter" idx="10"/>
          </p:nvPr>
        </p:nvSpPr>
        <p:spPr>
          <a:xfrm>
            <a:off x="6386071" y="353360"/>
            <a:ext cx="3973894" cy="1031284"/>
          </a:xfrm>
        </p:spPr>
        <p:txBody>
          <a:bodyPr/>
          <a:lstStyle/>
          <a:p>
            <a:r>
              <a:rPr lang="en-GB" sz="2400" b="1" dirty="0"/>
              <a:t>Values and Behaviours</a:t>
            </a:r>
            <a:endParaRPr lang="en-GB" sz="2400" b="1">
              <a:cs typeface="Arial"/>
            </a:endParaRPr>
          </a:p>
        </p:txBody>
      </p:sp>
      <p:sp>
        <p:nvSpPr>
          <p:cNvPr id="4" name="Text Placeholder 3"/>
          <p:cNvSpPr>
            <a:spLocks noGrp="1"/>
          </p:cNvSpPr>
          <p:nvPr>
            <p:ph type="body" sz="quarter" idx="11"/>
          </p:nvPr>
        </p:nvSpPr>
        <p:spPr>
          <a:xfrm>
            <a:off x="900865" y="1609309"/>
            <a:ext cx="4323097" cy="3851275"/>
          </a:xfrm>
        </p:spPr>
        <p:txBody>
          <a:bodyPr vert="horz" lIns="91440" tIns="45720" rIns="91440" bIns="45720" rtlCol="0" anchor="t">
            <a:normAutofit fontScale="85000" lnSpcReduction="10000"/>
          </a:bodyPr>
          <a:lstStyle/>
          <a:p>
            <a:r>
              <a:rPr lang="cy-GB" b="1" dirty="0">
                <a:solidFill>
                  <a:srgbClr val="16AD85"/>
                </a:solidFill>
                <a:latin typeface="Calibri"/>
                <a:cs typeface="Calibri"/>
              </a:rPr>
              <a:t>Gwerthoedd</a:t>
            </a:r>
            <a:r>
              <a:rPr lang="cy-GB" dirty="0">
                <a:latin typeface="Calibri"/>
                <a:cs typeface="Calibri"/>
              </a:rPr>
              <a:t> yw ein cynrychioliadau gwybyddol (meddwl), credoau, moeseg (yr hyn y credwn sy'n gywir ac yn anghywir) ac egwyddorion (agweddau) yr ydym yn eu hystyried yn werth chweil ac yn briodol.</a:t>
            </a:r>
            <a:br>
              <a:rPr lang="cy-GB" dirty="0"/>
            </a:br>
            <a:br>
              <a:rPr lang="cy-GB" dirty="0"/>
            </a:br>
            <a:r>
              <a:rPr lang="cy-GB" dirty="0">
                <a:latin typeface="Calibri"/>
                <a:cs typeface="Calibri"/>
              </a:rPr>
              <a:t>Mae ein gwerthoedd yn effeithio ar ein </a:t>
            </a:r>
            <a:r>
              <a:rPr lang="cy-GB" b="1" dirty="0">
                <a:solidFill>
                  <a:srgbClr val="16AD85"/>
                </a:solidFill>
                <a:latin typeface="Calibri"/>
                <a:cs typeface="Calibri"/>
              </a:rPr>
              <a:t>hymddygiadau</a:t>
            </a:r>
            <a:r>
              <a:rPr lang="cy-GB" b="1" dirty="0">
                <a:latin typeface="Calibri"/>
                <a:cs typeface="Calibri"/>
              </a:rPr>
              <a:t> </a:t>
            </a:r>
            <a:r>
              <a:rPr lang="cy-GB" dirty="0">
                <a:latin typeface="Calibri"/>
                <a:cs typeface="Calibri"/>
              </a:rPr>
              <a:t>sef ein gweithredoedd a'n hymddygiad (hy y ffordd yr ydym yn byw ein bywydau ac yn cyfathrebu ag eraill).</a:t>
            </a:r>
            <a:br>
              <a:rPr lang="cy-GB" dirty="0"/>
            </a:br>
            <a:r>
              <a:rPr lang="cy-GB" dirty="0">
                <a:latin typeface="Calibri"/>
                <a:cs typeface="Calibri"/>
              </a:rPr>
              <a:t>                                                         (</a:t>
            </a:r>
            <a:r>
              <a:rPr lang="cy-GB" err="1">
                <a:latin typeface="Calibri"/>
                <a:cs typeface="Calibri"/>
              </a:rPr>
              <a:t>Graddiwr</a:t>
            </a:r>
            <a:r>
              <a:rPr lang="cy-GB" dirty="0">
                <a:latin typeface="Calibri"/>
                <a:cs typeface="Calibri"/>
              </a:rPr>
              <a:t> </a:t>
            </a:r>
            <a:r>
              <a:rPr lang="cy-GB" i="1" err="1">
                <a:latin typeface="Calibri"/>
                <a:cs typeface="Calibri"/>
              </a:rPr>
              <a:t>et</a:t>
            </a:r>
            <a:r>
              <a:rPr lang="cy-GB" i="1" dirty="0">
                <a:latin typeface="Calibri"/>
                <a:cs typeface="Calibri"/>
              </a:rPr>
              <a:t> </a:t>
            </a:r>
            <a:r>
              <a:rPr lang="cy-GB" i="1" err="1">
                <a:latin typeface="Calibri"/>
                <a:cs typeface="Calibri"/>
              </a:rPr>
              <a:t>al</a:t>
            </a:r>
            <a:r>
              <a:rPr lang="cy-GB" i="1" dirty="0">
                <a:latin typeface="Calibri"/>
                <a:cs typeface="Calibri"/>
              </a:rPr>
              <a:t>. </a:t>
            </a:r>
            <a:r>
              <a:rPr lang="cy-GB" dirty="0">
                <a:latin typeface="Calibri"/>
                <a:cs typeface="Calibri"/>
              </a:rPr>
              <a:t>2013; </a:t>
            </a:r>
            <a:r>
              <a:rPr lang="cy-GB" err="1">
                <a:latin typeface="Calibri"/>
                <a:cs typeface="Calibri"/>
              </a:rPr>
              <a:t>Callwood</a:t>
            </a:r>
            <a:r>
              <a:rPr lang="cy-GB" dirty="0">
                <a:latin typeface="Calibri"/>
                <a:cs typeface="Calibri"/>
              </a:rPr>
              <a:t> </a:t>
            </a:r>
            <a:r>
              <a:rPr lang="cy-GB" i="1" err="1">
                <a:latin typeface="Calibri"/>
                <a:cs typeface="Calibri"/>
              </a:rPr>
              <a:t>et</a:t>
            </a:r>
            <a:r>
              <a:rPr lang="cy-GB" i="1" dirty="0">
                <a:latin typeface="Calibri"/>
                <a:cs typeface="Calibri"/>
              </a:rPr>
              <a:t> </a:t>
            </a:r>
            <a:r>
              <a:rPr lang="cy-GB" i="1" err="1">
                <a:latin typeface="Calibri"/>
                <a:cs typeface="Calibri"/>
              </a:rPr>
              <a:t>al</a:t>
            </a:r>
            <a:r>
              <a:rPr lang="cy-GB" i="1" dirty="0">
                <a:latin typeface="Calibri"/>
                <a:cs typeface="Calibri"/>
              </a:rPr>
              <a:t>. </a:t>
            </a:r>
            <a:r>
              <a:rPr lang="cy-GB" dirty="0">
                <a:latin typeface="Calibri"/>
                <a:cs typeface="Calibri"/>
              </a:rPr>
              <a:t>2016)</a:t>
            </a:r>
          </a:p>
          <a:p>
            <a:endParaRPr lang="en-GB" dirty="0"/>
          </a:p>
        </p:txBody>
      </p:sp>
      <p:sp>
        <p:nvSpPr>
          <p:cNvPr id="5" name="Text Placeholder 4"/>
          <p:cNvSpPr>
            <a:spLocks noGrp="1"/>
          </p:cNvSpPr>
          <p:nvPr>
            <p:ph type="body" sz="quarter" idx="12"/>
          </p:nvPr>
        </p:nvSpPr>
        <p:spPr/>
        <p:txBody>
          <a:bodyPr>
            <a:normAutofit lnSpcReduction="10000"/>
          </a:bodyPr>
          <a:lstStyle/>
          <a:p>
            <a:pPr marL="0" indent="0">
              <a:buNone/>
            </a:pPr>
            <a:r>
              <a:rPr lang="en-GB" b="1" dirty="0">
                <a:solidFill>
                  <a:srgbClr val="16AD85"/>
                </a:solidFill>
              </a:rPr>
              <a:t>Values</a:t>
            </a:r>
            <a:r>
              <a:rPr lang="en-GB" dirty="0"/>
              <a:t> are our cognitive (thinking) representations, beliefs, ethics (what we believe to be right and wrong) and principles (attitudes) that we consider to be worthwhile and appropriate.</a:t>
            </a:r>
            <a:br>
              <a:rPr lang="en-GB" dirty="0"/>
            </a:br>
            <a:br>
              <a:rPr lang="en-GB" dirty="0"/>
            </a:br>
            <a:r>
              <a:rPr lang="en-GB" dirty="0"/>
              <a:t>Our values impact our </a:t>
            </a:r>
            <a:r>
              <a:rPr lang="en-GB" b="1" dirty="0">
                <a:solidFill>
                  <a:srgbClr val="16AD85"/>
                </a:solidFill>
              </a:rPr>
              <a:t>behaviours</a:t>
            </a:r>
            <a:r>
              <a:rPr lang="en-GB" b="1" dirty="0"/>
              <a:t> </a:t>
            </a:r>
            <a:r>
              <a:rPr lang="en-GB" dirty="0"/>
              <a:t>which are our actions and conduct (i.e., the way that we live our lives and communicate with others).</a:t>
            </a:r>
            <a:br>
              <a:rPr lang="en-GB" dirty="0"/>
            </a:br>
            <a:r>
              <a:rPr lang="en-GB" dirty="0"/>
              <a:t>                                                         (</a:t>
            </a:r>
            <a:r>
              <a:rPr lang="en-GB" sz="1600" dirty="0"/>
              <a:t>Gradinger </a:t>
            </a:r>
            <a:r>
              <a:rPr lang="en-GB" sz="1600" i="1" dirty="0"/>
              <a:t>et al. </a:t>
            </a:r>
            <a:r>
              <a:rPr lang="en-GB" sz="1600" dirty="0"/>
              <a:t>2013; Callwood </a:t>
            </a:r>
            <a:r>
              <a:rPr lang="en-GB" sz="1600" i="1" dirty="0"/>
              <a:t>et al. </a:t>
            </a:r>
            <a:r>
              <a:rPr lang="en-GB" sz="1600" dirty="0"/>
              <a:t>2016)</a:t>
            </a:r>
            <a:endParaRPr lang="en-GB" dirty="0"/>
          </a:p>
        </p:txBody>
      </p:sp>
    </p:spTree>
    <p:custDataLst>
      <p:tags r:id="rId1"/>
    </p:custDataLst>
    <p:extLst>
      <p:ext uri="{BB962C8B-B14F-4D97-AF65-F5344CB8AC3E}">
        <p14:creationId xmlns:p14="http://schemas.microsoft.com/office/powerpoint/2010/main" val="1723630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y-GB" sz="2400" b="1" dirty="0">
                <a:latin typeface="Calibri"/>
                <a:cs typeface="Calibri"/>
              </a:rPr>
              <a:t>A all ein gwerthoedd a'n hymddygiad newid dros amser?</a:t>
            </a:r>
            <a:br>
              <a:rPr lang="cy-GB" b="1" dirty="0">
                <a:latin typeface="Arial"/>
              </a:rPr>
            </a:br>
            <a:endParaRPr lang="en-GB" dirty="0"/>
          </a:p>
        </p:txBody>
      </p:sp>
      <p:sp>
        <p:nvSpPr>
          <p:cNvPr id="3" name="Text Placeholder 2"/>
          <p:cNvSpPr>
            <a:spLocks noGrp="1"/>
          </p:cNvSpPr>
          <p:nvPr>
            <p:ph type="body" sz="quarter" idx="10"/>
          </p:nvPr>
        </p:nvSpPr>
        <p:spPr>
          <a:xfrm>
            <a:off x="6386072" y="353360"/>
            <a:ext cx="3690937" cy="1031284"/>
          </a:xfrm>
        </p:spPr>
        <p:txBody>
          <a:bodyPr>
            <a:normAutofit fontScale="92500" lnSpcReduction="20000"/>
          </a:bodyPr>
          <a:lstStyle/>
          <a:p>
            <a:r>
              <a:rPr lang="en-GB" b="1" dirty="0"/>
              <a:t>Can our values and behaviours change over time?</a:t>
            </a:r>
            <a:endParaRPr lang="en-GB" b="1" dirty="0">
              <a:cs typeface="Arial"/>
            </a:endParaRPr>
          </a:p>
        </p:txBody>
      </p:sp>
      <p:sp>
        <p:nvSpPr>
          <p:cNvPr id="4" name="Text Placeholder 3"/>
          <p:cNvSpPr>
            <a:spLocks noGrp="1"/>
          </p:cNvSpPr>
          <p:nvPr>
            <p:ph type="body" sz="quarter" idx="11"/>
          </p:nvPr>
        </p:nvSpPr>
        <p:spPr/>
        <p:txBody>
          <a:bodyPr vert="horz" lIns="91440" tIns="45720" rIns="91440" bIns="45720" rtlCol="0" anchor="t">
            <a:normAutofit fontScale="25000" lnSpcReduction="20000"/>
          </a:bodyPr>
          <a:lstStyle/>
          <a:p>
            <a:pPr marL="0" indent="0">
              <a:buNone/>
            </a:pPr>
            <a:r>
              <a:rPr lang="cy-GB" sz="8000" dirty="0"/>
              <a:t>Mae hanes wedi dangos i ni y gall ein gwerthoedd a'n hymddygiad newid dros amser.</a:t>
            </a:r>
            <a:br>
              <a:rPr lang="cy-GB" sz="8000" dirty="0"/>
            </a:br>
            <a:br>
              <a:rPr lang="cy-GB" sz="6200" dirty="0"/>
            </a:br>
            <a:r>
              <a:rPr lang="cy-GB" sz="8000" dirty="0"/>
              <a:t>Rydym yn dylanwadu ac yn cael ein dylanwadu gan gymdeithas a all ddylanwadu ar ein gwerthoedd a'n hymddygiad. </a:t>
            </a:r>
            <a:br>
              <a:rPr lang="cy-GB" sz="8000" dirty="0"/>
            </a:br>
            <a:br>
              <a:rPr lang="cy-GB" sz="8000" dirty="0"/>
            </a:br>
            <a:r>
              <a:rPr lang="cy-GB" sz="8000" dirty="0"/>
              <a:t>Byddwch yn gweld enghraifft o hyn pan fyddwch yn astudio'r thema ar ddamcaniaethau Cymdeithasegol a symud i ffwrdd oddi wrth y model meddygol o anabledd i fodel cymdeithasol anabledd</a:t>
            </a:r>
            <a:r>
              <a:rPr lang="cy-GB" sz="6200" dirty="0"/>
              <a:t>.</a:t>
            </a:r>
            <a:br>
              <a:rPr lang="cy-GB" sz="6200" dirty="0"/>
            </a:br>
            <a:endParaRPr lang="cy-GB" sz="6200" dirty="0"/>
          </a:p>
          <a:p>
            <a:endParaRPr lang="en-GB" dirty="0"/>
          </a:p>
        </p:txBody>
      </p:sp>
      <p:sp>
        <p:nvSpPr>
          <p:cNvPr id="5" name="Text Placeholder 4"/>
          <p:cNvSpPr>
            <a:spLocks noGrp="1"/>
          </p:cNvSpPr>
          <p:nvPr>
            <p:ph type="body" sz="quarter" idx="12"/>
          </p:nvPr>
        </p:nvSpPr>
        <p:spPr>
          <a:xfrm>
            <a:off x="6386514" y="1649413"/>
            <a:ext cx="3824527" cy="4000200"/>
          </a:xfrm>
        </p:spPr>
        <p:txBody>
          <a:bodyPr>
            <a:normAutofit fontScale="85000" lnSpcReduction="20000"/>
          </a:bodyPr>
          <a:lstStyle/>
          <a:p>
            <a:pPr marL="0" indent="0">
              <a:buNone/>
            </a:pPr>
            <a:r>
              <a:rPr lang="en-GB" dirty="0"/>
              <a:t>History has shown us that our values and behaviours can change over time.</a:t>
            </a:r>
            <a:br>
              <a:rPr lang="en-GB" dirty="0"/>
            </a:br>
            <a:br>
              <a:rPr lang="en-GB" dirty="0"/>
            </a:br>
            <a:r>
              <a:rPr lang="en-GB" dirty="0"/>
              <a:t>We influence and are influenced by society which can influence our values and behaviours. </a:t>
            </a:r>
            <a:br>
              <a:rPr lang="en-GB" dirty="0"/>
            </a:br>
            <a:endParaRPr lang="en-GB" dirty="0">
              <a:cs typeface="Arial" panose="020B0604020202020204"/>
            </a:endParaRPr>
          </a:p>
          <a:p>
            <a:pPr marL="0" indent="0">
              <a:buNone/>
            </a:pPr>
            <a:br>
              <a:rPr lang="en-GB" dirty="0"/>
            </a:br>
            <a:r>
              <a:rPr lang="en-GB" dirty="0"/>
              <a:t>You will see an example of this when you study the theme on Sociological theories and a move away from the medical model of disability to the social model of disability</a:t>
            </a:r>
            <a:r>
              <a:rPr lang="en-GB" sz="1800" i="1" dirty="0"/>
              <a:t>.</a:t>
            </a:r>
            <a:br>
              <a:rPr lang="en-GB" sz="1800" i="1" dirty="0"/>
            </a:br>
            <a:endParaRPr lang="en-GB" dirty="0">
              <a:cs typeface="Arial"/>
            </a:endParaRPr>
          </a:p>
        </p:txBody>
      </p:sp>
    </p:spTree>
    <p:custDataLst>
      <p:tags r:id="rId1"/>
    </p:custDataLst>
    <p:extLst>
      <p:ext uri="{BB962C8B-B14F-4D97-AF65-F5344CB8AC3E}">
        <p14:creationId xmlns:p14="http://schemas.microsoft.com/office/powerpoint/2010/main" val="1023980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39505" y="959216"/>
            <a:ext cx="8908181" cy="1016282"/>
          </a:xfrm>
        </p:spPr>
        <p:txBody>
          <a:bodyPr vert="horz" lIns="91440" tIns="45720" rIns="91440" bIns="45720" rtlCol="0" anchor="t">
            <a:noAutofit/>
          </a:bodyPr>
          <a:lstStyle/>
          <a:p>
            <a:pPr>
              <a:lnSpc>
                <a:spcPct val="107000"/>
              </a:lnSpc>
              <a:spcAft>
                <a:spcPts val="600"/>
              </a:spcAft>
            </a:pPr>
            <a:r>
              <a:rPr lang="cy-GB" sz="1400" dirty="0">
                <a:latin typeface="Calibri"/>
                <a:ea typeface="Calibri" panose="020F0502020204030204" pitchFamily="34" charset="0"/>
                <a:cs typeface="Calibri"/>
              </a:rPr>
              <a:t>Mae’r adnodd hwn wedi’i ddatblygu mewn partneriaeth â’r Consortiwm Ymarferwyr Gwasanaethau Cymdeithasol (SSP) ar ran Gofal Cymdeithasol Cymru. Mae’r consortiwm yn cynnwys y partneriaid canlynol:</a:t>
            </a:r>
          </a:p>
          <a:p>
            <a:pPr>
              <a:lnSpc>
                <a:spcPct val="107000"/>
              </a:lnSpc>
              <a:spcAft>
                <a:spcPts val="600"/>
              </a:spcAft>
            </a:pPr>
            <a:r>
              <a:rPr lang="en-GB" sz="1400" dirty="0"/>
              <a:t>This resource has been developed in partnership by the Social Services Practitioner (SSP) Consortium on behalf of Social Care Wales. The consortium is made up of the following partners:</a:t>
            </a:r>
            <a:endParaRPr lang="en-GB" sz="1400" dirty="0">
              <a:cs typeface="Calibri"/>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Cardif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3445" y="2785733"/>
            <a:ext cx="997428" cy="39151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7" name="Picture 3" descr="CCC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82150" y="2211862"/>
            <a:ext cx="863086" cy="39123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8" name="Picture 4" descr="CC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22283" y="2223857"/>
            <a:ext cx="804791" cy="36724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9" name="Picture 5" descr="Centred colour MCC logo - for web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1343" y="2190149"/>
            <a:ext cx="699584" cy="4531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0" name="Picture 6" descr="GCS Logo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05596" y="2762526"/>
            <a:ext cx="715096" cy="514132"/>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1" name="Picture 7" descr="ncc-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015065" y="2236116"/>
            <a:ext cx="791981" cy="331493"/>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2" name="Picture 8" descr="NPT C"/>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24836" y="2201731"/>
            <a:ext cx="506320" cy="42536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3" name="Picture 9" descr="Pembs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860722" y="2055898"/>
            <a:ext cx="426278" cy="806885"/>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4" name="Picture 10" descr="Powys CC"/>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54389" y="2272640"/>
            <a:ext cx="443075" cy="29496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5" name="Picture 11" descr="SCC"/>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157529" y="2145089"/>
            <a:ext cx="522356" cy="52098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6" name="Picture 12" descr="Torfaen Logo-0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679885" y="2293413"/>
            <a:ext cx="1018298" cy="26341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7" name="Picture 13" descr="4Bridgend College logo full colour@2x-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475415" y="2785735"/>
            <a:ext cx="964723" cy="41501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8" name="Picture 14" descr="Merthyr master cmyk 201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119258" y="2184452"/>
            <a:ext cx="426225" cy="4813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9" name="Picture 3" descr="Bridgend County Borough Council"/>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812144" y="2230087"/>
            <a:ext cx="383802" cy="43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40" name="Picture 16" descr="RCT"/>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99312" y="2194304"/>
            <a:ext cx="600989" cy="40879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Box 1"/>
          <p:cNvSpPr txBox="1"/>
          <p:nvPr/>
        </p:nvSpPr>
        <p:spPr>
          <a:xfrm>
            <a:off x="1102650" y="3314475"/>
            <a:ext cx="10170001" cy="2763834"/>
          </a:xfrm>
          <a:prstGeom prst="rect">
            <a:avLst/>
          </a:prstGeom>
          <a:noFill/>
        </p:spPr>
        <p:txBody>
          <a:bodyPr wrap="square" lIns="91440" tIns="45720" rIns="91440" bIns="45720" rtlCol="0" anchor="t">
            <a:spAutoFit/>
          </a:bodyPr>
          <a:lstStyle/>
          <a:p>
            <a:pPr algn="ctr">
              <a:lnSpc>
                <a:spcPct val="107000"/>
              </a:lnSpc>
              <a:spcAft>
                <a:spcPts val="600"/>
              </a:spcAft>
            </a:pPr>
            <a:r>
              <a:rPr lang="cy-GB" sz="1400" dirty="0">
                <a:latin typeface="Calibri"/>
                <a:ea typeface="Calibri" panose="020F0502020204030204" pitchFamily="34" charset="0"/>
                <a:cs typeface="Calibri"/>
              </a:rPr>
              <a:t>Gofal Cymdeithasol Cymru a'i gynghorwyr penodedig sy'n berchen ar hawlfraint y deunyddiau hyn. Gall darparwyr dysgu, awdurdodau lleol a darparwyr gwasanaethau gofal yng Nghymru gopïo, atgynhyrchu, dosbarthu neu drefnu bod y Rhaglen Ddysgu Ymarferwyr Gwasanaethau Cymdeithasol (SSP) ar gael fel arall i unrhyw drydydd parti arall ar sail ddielw yn unig. Rhaid i unrhyw bartïon eraill sy’n dymuno copïo, atgynhyrchu, dosbarthu neu fel arall wneud y Rhaglen Ymarferwyr Gwasanaethau Cymdeithasol (SSP) ar gael i unrhyw drydydd parti arall geisio caniatâd ysgrifenedig Gofal Cymdeithasol Cymru ymlaen llaw.</a:t>
            </a:r>
          </a:p>
          <a:p>
            <a:pPr algn="ctr">
              <a:lnSpc>
                <a:spcPct val="107000"/>
              </a:lnSpc>
              <a:spcAft>
                <a:spcPts val="600"/>
              </a:spcAft>
            </a:pPr>
            <a:r>
              <a:rPr lang="en-GB" sz="1400" dirty="0">
                <a:latin typeface="Calibri"/>
                <a:ea typeface="Calibri" panose="020F0502020204030204" pitchFamily="34" charset="0"/>
                <a:cs typeface="Times New Roman"/>
              </a:rPr>
              <a:t>The copyright to these materials rests with Social Care Wales and its appointed advisers. The Social Services Practitioner (SSP) Programme of learning may be copied, reproduced, distributed or otherwise made available to any other third party by learning providers, local authorities and care service providers in Wales on a not-for-profit basis only. Any other parties that wish to copy, reproduce, distribute or otherwise make the Social Services Practitioner (SSP) Programme available to any other third party must seek the prior written consent of Social Care Wales.</a:t>
            </a:r>
          </a:p>
          <a:p>
            <a:pPr algn="ct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83487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y-GB" b="1" dirty="0">
                <a:latin typeface="Calibri"/>
                <a:cs typeface="Calibri"/>
              </a:rPr>
              <a:t>Sut gall ein gwerthoedd effeithio ar lesiant unigolion? </a:t>
            </a:r>
            <a:br>
              <a:rPr lang="cy-GB" b="1" dirty="0">
                <a:latin typeface="Arial"/>
              </a:rPr>
            </a:br>
            <a:endParaRPr lang="en-GB" dirty="0"/>
          </a:p>
        </p:txBody>
      </p:sp>
      <p:sp>
        <p:nvSpPr>
          <p:cNvPr id="3" name="Text Placeholder 2"/>
          <p:cNvSpPr>
            <a:spLocks noGrp="1"/>
          </p:cNvSpPr>
          <p:nvPr>
            <p:ph type="body" sz="quarter" idx="10"/>
          </p:nvPr>
        </p:nvSpPr>
        <p:spPr>
          <a:xfrm>
            <a:off x="6386071" y="360806"/>
            <a:ext cx="4033464" cy="1031284"/>
          </a:xfrm>
        </p:spPr>
        <p:txBody>
          <a:bodyPr/>
          <a:lstStyle/>
          <a:p>
            <a:r>
              <a:rPr lang="en-GB" sz="2400" b="1" dirty="0"/>
              <a:t>How can our values impact on individuals’ wellbeing? </a:t>
            </a:r>
            <a:endParaRPr lang="en-GB" sz="2400" b="1">
              <a:cs typeface="Arial"/>
            </a:endParaRPr>
          </a:p>
        </p:txBody>
      </p:sp>
      <p:sp>
        <p:nvSpPr>
          <p:cNvPr id="4" name="Text Placeholder 3"/>
          <p:cNvSpPr>
            <a:spLocks noGrp="1"/>
          </p:cNvSpPr>
          <p:nvPr>
            <p:ph type="body" sz="quarter" idx="11"/>
          </p:nvPr>
        </p:nvSpPr>
        <p:spPr/>
        <p:txBody>
          <a:bodyPr vert="horz" lIns="91440" tIns="45720" rIns="91440" bIns="45720" rtlCol="0" anchor="t">
            <a:normAutofit fontScale="92500" lnSpcReduction="10000"/>
          </a:bodyPr>
          <a:lstStyle/>
          <a:p>
            <a:pPr marL="0" indent="0">
              <a:buNone/>
            </a:pPr>
            <a:br>
              <a:rPr lang="en-GB" sz="1800" dirty="0"/>
            </a:br>
            <a:r>
              <a:rPr lang="en-GB" dirty="0">
                <a:latin typeface="Calibri"/>
                <a:cs typeface="Calibri"/>
              </a:rPr>
              <a:t>- Mae ein gwerthoedd yn rhan gynhenid o'n hymarfer.</a:t>
            </a:r>
            <a:br>
              <a:rPr lang="en-GB" dirty="0"/>
            </a:br>
            <a:br>
              <a:rPr lang="en-GB" dirty="0"/>
            </a:br>
            <a:r>
              <a:rPr lang="en-GB" dirty="0">
                <a:latin typeface="Calibri"/>
                <a:cs typeface="Calibri"/>
              </a:rPr>
              <a:t>- Mae ein gwerthoedd yn bodoli gyda'n gwybodaeth am ddamcaniaethau, ymchwil, deddfwriaeth, polisi'r llywodraeth a pholisi sefydliadol i gyfeirio ein hymddygiad i hyrwyddo </a:t>
            </a:r>
            <a:r>
              <a:rPr lang="en-GB" err="1">
                <a:latin typeface="Calibri"/>
                <a:cs typeface="Calibri"/>
              </a:rPr>
              <a:t>synnwyr</a:t>
            </a:r>
            <a:r>
              <a:rPr lang="en-GB" dirty="0">
                <a:latin typeface="Calibri"/>
                <a:cs typeface="Calibri"/>
              </a:rPr>
              <a:t> o </a:t>
            </a:r>
            <a:r>
              <a:rPr lang="en-GB" err="1">
                <a:latin typeface="Calibri"/>
                <a:cs typeface="Calibri"/>
              </a:rPr>
              <a:t>reolaeth</a:t>
            </a:r>
            <a:r>
              <a:rPr lang="en-GB" dirty="0">
                <a:latin typeface="Calibri"/>
                <a:cs typeface="Calibri"/>
              </a:rPr>
              <a:t> a </a:t>
            </a:r>
            <a:r>
              <a:rPr lang="en-GB" err="1">
                <a:latin typeface="Calibri"/>
                <a:cs typeface="Calibri"/>
              </a:rPr>
              <a:t>llesiant</a:t>
            </a:r>
            <a:r>
              <a:rPr lang="en-GB" dirty="0">
                <a:latin typeface="Calibri"/>
                <a:cs typeface="Calibri"/>
              </a:rPr>
              <a:t> </a:t>
            </a:r>
            <a:r>
              <a:rPr lang="en-GB" err="1">
                <a:latin typeface="Calibri"/>
                <a:cs typeface="Calibri"/>
              </a:rPr>
              <a:t>unigolion</a:t>
            </a:r>
            <a:r>
              <a:rPr lang="en-GB" dirty="0">
                <a:latin typeface="Calibri"/>
                <a:cs typeface="Calibri"/>
              </a:rPr>
              <a:t>.  </a:t>
            </a:r>
            <a:br>
              <a:rPr lang="en-GB" dirty="0">
                <a:latin typeface="Calibri"/>
              </a:rPr>
            </a:br>
            <a:br>
              <a:rPr lang="en-GB" dirty="0"/>
            </a:br>
            <a:br>
              <a:rPr lang="en-GB" sz="2000" dirty="0"/>
            </a:br>
            <a:r>
              <a:rPr lang="en-GB" sz="2000" dirty="0">
                <a:latin typeface="Calibri"/>
                <a:cs typeface="Calibri"/>
              </a:rPr>
              <a:t>(</a:t>
            </a:r>
            <a:r>
              <a:rPr lang="en-GB" sz="1800" dirty="0">
                <a:latin typeface="Calibri"/>
                <a:cs typeface="Calibri"/>
              </a:rPr>
              <a:t>Callwood </a:t>
            </a:r>
            <a:r>
              <a:rPr lang="en-GB" sz="1800" i="1" dirty="0">
                <a:latin typeface="Calibri"/>
                <a:cs typeface="Calibri"/>
              </a:rPr>
              <a:t>et al. </a:t>
            </a:r>
            <a:r>
              <a:rPr lang="en-GB" sz="1800" dirty="0">
                <a:latin typeface="Calibri"/>
                <a:cs typeface="Calibri"/>
              </a:rPr>
              <a:t>2016</a:t>
            </a:r>
            <a:r>
              <a:rPr lang="en-GB" sz="1800" i="1" dirty="0">
                <a:latin typeface="Calibri"/>
                <a:cs typeface="Calibri"/>
              </a:rPr>
              <a:t>; </a:t>
            </a:r>
            <a:r>
              <a:rPr lang="en-GB" sz="1800" dirty="0">
                <a:latin typeface="Calibri"/>
                <a:cs typeface="Calibri"/>
              </a:rPr>
              <a:t>Fisher, 2016) </a:t>
            </a:r>
            <a:endParaRPr lang="en-GB" sz="1800" dirty="0">
              <a:latin typeface="Arial"/>
            </a:endParaRPr>
          </a:p>
          <a:p>
            <a:endParaRPr lang="en-GB" dirty="0"/>
          </a:p>
        </p:txBody>
      </p:sp>
      <p:sp>
        <p:nvSpPr>
          <p:cNvPr id="5" name="Text Placeholder 4"/>
          <p:cNvSpPr>
            <a:spLocks noGrp="1"/>
          </p:cNvSpPr>
          <p:nvPr>
            <p:ph type="body" sz="quarter" idx="12"/>
          </p:nvPr>
        </p:nvSpPr>
        <p:spPr/>
        <p:txBody>
          <a:bodyPr>
            <a:normAutofit fontScale="92500" lnSpcReduction="10000"/>
          </a:bodyPr>
          <a:lstStyle/>
          <a:p>
            <a:pPr marL="0" indent="0">
              <a:buNone/>
            </a:pPr>
            <a:br>
              <a:rPr lang="en-GB" sz="1800" i="1" dirty="0"/>
            </a:br>
            <a:r>
              <a:rPr lang="en-GB" dirty="0"/>
              <a:t>- Our values are an inherent part of our practice.</a:t>
            </a:r>
            <a:br>
              <a:rPr lang="en-GB" dirty="0"/>
            </a:br>
            <a:br>
              <a:rPr lang="en-GB" dirty="0"/>
            </a:br>
            <a:r>
              <a:rPr lang="en-GB" dirty="0"/>
              <a:t>- Our values exist with our knowledge of theories, research, legislation, government policy and organisational policy to direct our behaviours to promote individuals’ sense of control and wellbeing.  </a:t>
            </a:r>
            <a:br>
              <a:rPr lang="en-GB" dirty="0"/>
            </a:br>
            <a:br>
              <a:rPr lang="en-GB" dirty="0"/>
            </a:br>
            <a:br>
              <a:rPr lang="en-GB" sz="2000" dirty="0"/>
            </a:br>
            <a:r>
              <a:rPr lang="en-GB" sz="2000" dirty="0"/>
              <a:t>(</a:t>
            </a:r>
            <a:r>
              <a:rPr lang="en-GB" sz="1800" dirty="0" err="1"/>
              <a:t>Callwood</a:t>
            </a:r>
            <a:r>
              <a:rPr lang="en-GB" sz="1800" dirty="0"/>
              <a:t> </a:t>
            </a:r>
            <a:r>
              <a:rPr lang="en-GB" sz="1800" i="1" dirty="0"/>
              <a:t>et al. </a:t>
            </a:r>
            <a:r>
              <a:rPr lang="en-GB" sz="1800" dirty="0"/>
              <a:t>2016</a:t>
            </a:r>
            <a:r>
              <a:rPr lang="en-GB" sz="1800" i="1" dirty="0"/>
              <a:t>; </a:t>
            </a:r>
            <a:r>
              <a:rPr lang="en-GB" sz="1800" dirty="0"/>
              <a:t>Fisher, 2016) </a:t>
            </a:r>
            <a:endParaRPr lang="en-GB" dirty="0"/>
          </a:p>
        </p:txBody>
      </p:sp>
    </p:spTree>
    <p:custDataLst>
      <p:tags r:id="rId1"/>
    </p:custDataLst>
    <p:extLst>
      <p:ext uri="{BB962C8B-B14F-4D97-AF65-F5344CB8AC3E}">
        <p14:creationId xmlns:p14="http://schemas.microsoft.com/office/powerpoint/2010/main" val="2855895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3511" y="325023"/>
            <a:ext cx="4708662" cy="1031283"/>
          </a:xfrm>
        </p:spPr>
        <p:txBody>
          <a:bodyPr>
            <a:normAutofit/>
          </a:bodyPr>
          <a:lstStyle/>
          <a:p>
            <a:r>
              <a:rPr lang="cy-GB" b="1" dirty="0">
                <a:latin typeface="Calibri"/>
                <a:cs typeface="Calibri"/>
              </a:rPr>
              <a:t>Gwerthoedd ac Ymddygiadau</a:t>
            </a:r>
            <a:br>
              <a:rPr lang="cy-GB" b="1" dirty="0">
                <a:latin typeface="Arial"/>
              </a:rPr>
            </a:br>
            <a:endParaRPr lang="en-GB" dirty="0"/>
          </a:p>
        </p:txBody>
      </p:sp>
      <p:sp>
        <p:nvSpPr>
          <p:cNvPr id="3" name="Text Placeholder 2"/>
          <p:cNvSpPr>
            <a:spLocks noGrp="1"/>
          </p:cNvSpPr>
          <p:nvPr>
            <p:ph type="body" sz="quarter" idx="10"/>
          </p:nvPr>
        </p:nvSpPr>
        <p:spPr>
          <a:xfrm>
            <a:off x="6386514" y="365126"/>
            <a:ext cx="4130265" cy="1031284"/>
          </a:xfrm>
        </p:spPr>
        <p:txBody>
          <a:bodyPr/>
          <a:lstStyle/>
          <a:p>
            <a:r>
              <a:rPr lang="en-GB" sz="2400" b="1" dirty="0"/>
              <a:t>Values and Behaviours</a:t>
            </a:r>
            <a:endParaRPr lang="en-GB" sz="2400" b="1">
              <a:cs typeface="Arial"/>
            </a:endParaRPr>
          </a:p>
        </p:txBody>
      </p:sp>
      <p:sp>
        <p:nvSpPr>
          <p:cNvPr id="4" name="Text Placeholder 3"/>
          <p:cNvSpPr>
            <a:spLocks noGrp="1"/>
          </p:cNvSpPr>
          <p:nvPr>
            <p:ph type="body" sz="quarter" idx="11"/>
          </p:nvPr>
        </p:nvSpPr>
        <p:spPr/>
        <p:txBody>
          <a:bodyPr vert="horz" lIns="91440" tIns="45720" rIns="91440" bIns="45720" rtlCol="0" anchor="t">
            <a:normAutofit/>
          </a:bodyPr>
          <a:lstStyle/>
          <a:p>
            <a:r>
              <a:rPr lang="cy-GB" dirty="0">
                <a:latin typeface="Calibri"/>
                <a:cs typeface="Calibri"/>
              </a:rPr>
              <a:t>Meddyliwch yn Gyflym!</a:t>
            </a:r>
          </a:p>
          <a:p>
            <a:endParaRPr lang="en-GB" dirty="0"/>
          </a:p>
          <a:p>
            <a:r>
              <a:rPr lang="cy-GB" dirty="0">
                <a:latin typeface="Calibri"/>
                <a:cs typeface="Calibri"/>
              </a:rPr>
              <a:t>Beth yw rhai o werthoedd Iechyd a Gofal Cymdeithasol?</a:t>
            </a:r>
          </a:p>
          <a:p>
            <a:endParaRPr lang="en-GB" dirty="0"/>
          </a:p>
        </p:txBody>
      </p:sp>
      <p:sp>
        <p:nvSpPr>
          <p:cNvPr id="5" name="Text Placeholder 4"/>
          <p:cNvSpPr>
            <a:spLocks noGrp="1"/>
          </p:cNvSpPr>
          <p:nvPr>
            <p:ph type="body" sz="quarter" idx="12"/>
          </p:nvPr>
        </p:nvSpPr>
        <p:spPr/>
        <p:txBody>
          <a:bodyPr vert="horz" lIns="91440" tIns="45720" rIns="91440" bIns="45720" rtlCol="0" anchor="t">
            <a:normAutofit fontScale="85000" lnSpcReduction="20000"/>
          </a:bodyPr>
          <a:lstStyle/>
          <a:p>
            <a:r>
              <a:rPr lang="en-GB" dirty="0"/>
              <a:t>Quick Think!</a:t>
            </a:r>
          </a:p>
          <a:p>
            <a:endParaRPr lang="en-GB" dirty="0"/>
          </a:p>
          <a:p>
            <a:r>
              <a:rPr lang="en-GB" dirty="0"/>
              <a:t>What are some of the values in Health and Social Care?</a:t>
            </a:r>
            <a:endParaRPr lang="en-GB" dirty="0">
              <a:cs typeface="Calibri"/>
            </a:endParaRPr>
          </a:p>
          <a:p>
            <a:r>
              <a:rPr lang="en-GB" dirty="0">
                <a:latin typeface="Calibri"/>
                <a:cs typeface="Calibri"/>
              </a:rPr>
              <a:t>Referring to your own setting, reflect on a scenario when values and behaviours may impact on maintaining person/child centred practice and citizen focussed services and relevant legislation and policies in place to support this</a:t>
            </a:r>
            <a:br>
              <a:rPr lang="en-US" dirty="0"/>
            </a:br>
            <a:endParaRPr lang="en-US">
              <a:cs typeface="Arial" panose="020B0604020202020204"/>
            </a:endParaRPr>
          </a:p>
          <a:p>
            <a:r>
              <a:rPr lang="en-GB" dirty="0">
                <a:latin typeface="Calibri"/>
                <a:cs typeface="Calibri"/>
              </a:rPr>
              <a:t>Write approximately 500 words</a:t>
            </a:r>
            <a:endParaRPr lang="en-GB">
              <a:cs typeface="Arial"/>
            </a:endParaRPr>
          </a:p>
          <a:p>
            <a:r>
              <a:rPr lang="en-GB" dirty="0">
                <a:latin typeface="Calibri"/>
                <a:cs typeface="Calibri"/>
              </a:rPr>
              <a:t>Remember to anonymise your response</a:t>
            </a:r>
            <a:endParaRPr lang="en-GB" dirty="0"/>
          </a:p>
          <a:p>
            <a:pPr marL="0" indent="0">
              <a:buNone/>
            </a:pPr>
            <a:endParaRPr lang="en-GB" dirty="0">
              <a:cs typeface="Arial" panose="020B0604020202020204"/>
            </a:endParaRPr>
          </a:p>
        </p:txBody>
      </p:sp>
      <p:pic>
        <p:nvPicPr>
          <p:cNvPr id="6" name="Picture 5">
            <a:extLst>
              <a:ext uri="{FF2B5EF4-FFF2-40B4-BE49-F238E27FC236}">
                <a16:creationId xmlns:a16="http://schemas.microsoft.com/office/drawing/2014/main" id="{C06D7027-ADBA-EB1A-D8AC-48C28233F2CC}"/>
              </a:ext>
            </a:extLst>
          </p:cNvPr>
          <p:cNvPicPr>
            <a:picLocks noChangeAspect="1"/>
          </p:cNvPicPr>
          <p:nvPr/>
        </p:nvPicPr>
        <p:blipFill>
          <a:blip r:embed="rId4"/>
          <a:stretch>
            <a:fillRect/>
          </a:stretch>
        </p:blipFill>
        <p:spPr>
          <a:xfrm>
            <a:off x="5402035" y="4775181"/>
            <a:ext cx="981857" cy="1019332"/>
          </a:xfrm>
          <a:prstGeom prst="rect">
            <a:avLst/>
          </a:prstGeom>
        </p:spPr>
      </p:pic>
    </p:spTree>
    <p:custDataLst>
      <p:tags r:id="rId1"/>
    </p:custDataLst>
    <p:extLst>
      <p:ext uri="{BB962C8B-B14F-4D97-AF65-F5344CB8AC3E}">
        <p14:creationId xmlns:p14="http://schemas.microsoft.com/office/powerpoint/2010/main" val="4020674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984" y="138963"/>
            <a:ext cx="4187425" cy="1031283"/>
          </a:xfrm>
        </p:spPr>
        <p:txBody>
          <a:bodyPr>
            <a:normAutofit fontScale="90000"/>
          </a:bodyPr>
          <a:lstStyle/>
          <a:p>
            <a:r>
              <a:rPr lang="cy-GB" sz="3100" b="1" dirty="0">
                <a:latin typeface="Arial"/>
              </a:rPr>
              <a:t>Sut y gellir cydbwyso parch at hawliau a rhyddid gyda risg</a:t>
            </a:r>
            <a:br>
              <a:rPr lang="cy-GB" b="1" dirty="0">
                <a:latin typeface="Arial"/>
              </a:rPr>
            </a:br>
            <a:endParaRPr lang="en-GB" dirty="0"/>
          </a:p>
        </p:txBody>
      </p:sp>
      <p:sp>
        <p:nvSpPr>
          <p:cNvPr id="3" name="Text Placeholder 2"/>
          <p:cNvSpPr>
            <a:spLocks noGrp="1"/>
          </p:cNvSpPr>
          <p:nvPr>
            <p:ph type="body" sz="quarter" idx="10"/>
          </p:nvPr>
        </p:nvSpPr>
        <p:spPr>
          <a:xfrm>
            <a:off x="6459900" y="141520"/>
            <a:ext cx="3932231" cy="1148062"/>
          </a:xfrm>
        </p:spPr>
        <p:txBody>
          <a:bodyPr>
            <a:normAutofit lnSpcReduction="10000"/>
          </a:bodyPr>
          <a:lstStyle/>
          <a:p>
            <a:r>
              <a:rPr lang="en-US" b="1" dirty="0"/>
              <a:t>How regard for rights and liberty can be balanced with risk</a:t>
            </a:r>
            <a:endParaRPr lang="en-GB" b="1">
              <a:cs typeface="Arial"/>
            </a:endParaRPr>
          </a:p>
        </p:txBody>
      </p:sp>
      <p:sp>
        <p:nvSpPr>
          <p:cNvPr id="4" name="Text Placeholder 3"/>
          <p:cNvSpPr>
            <a:spLocks noGrp="1"/>
          </p:cNvSpPr>
          <p:nvPr>
            <p:ph type="body" sz="quarter" idx="11"/>
          </p:nvPr>
        </p:nvSpPr>
        <p:spPr>
          <a:xfrm>
            <a:off x="2152651" y="1649413"/>
            <a:ext cx="3681413" cy="4102458"/>
          </a:xfrm>
        </p:spPr>
        <p:txBody>
          <a:bodyPr>
            <a:normAutofit/>
          </a:bodyPr>
          <a:lstStyle/>
          <a:p>
            <a:endParaRPr lang="cy-GB" dirty="0">
              <a:cs typeface="Arial"/>
            </a:endParaRPr>
          </a:p>
          <a:p>
            <a:endParaRPr lang="cy-GB" dirty="0">
              <a:cs typeface="Arial"/>
            </a:endParaRPr>
          </a:p>
          <a:p>
            <a:endParaRPr lang="cy-GB" dirty="0">
              <a:cs typeface="Arial"/>
            </a:endParaRPr>
          </a:p>
          <a:p>
            <a:endParaRPr lang="cy-GB" dirty="0">
              <a:cs typeface="Arial"/>
            </a:endParaRPr>
          </a:p>
          <a:p>
            <a:pPr marL="0" indent="0">
              <a:buNone/>
            </a:pPr>
            <a:br>
              <a:rPr lang="cy-GB" dirty="0"/>
            </a:br>
            <a:r>
              <a:rPr lang="cy-GB" dirty="0"/>
              <a:t>  </a:t>
            </a:r>
            <a:r>
              <a:rPr lang="cy-GB" sz="1900" dirty="0"/>
              <a:t>Ymreolaeth     Diogelwch</a:t>
            </a:r>
            <a:endParaRPr lang="cy-GB" sz="1900" dirty="0">
              <a:cs typeface="Arial"/>
            </a:endParaRPr>
          </a:p>
          <a:p>
            <a:pPr marL="0" indent="0">
              <a:buNone/>
            </a:pPr>
            <a:r>
              <a:rPr lang="cy-GB" dirty="0">
                <a:latin typeface="Arial"/>
              </a:rPr>
              <a:t>Mae’r adran hon yn edrych ar ystyr moesau a moeseg, a sut y gellir cydbwyso hawliau â risg. </a:t>
            </a:r>
            <a:endParaRPr lang="cy-GB" dirty="0">
              <a:latin typeface="Arial"/>
              <a:cs typeface="Arial"/>
            </a:endParaRPr>
          </a:p>
          <a:p>
            <a:endParaRPr lang="cy-GB" dirty="0">
              <a:cs typeface="Arial"/>
            </a:endParaRPr>
          </a:p>
        </p:txBody>
      </p:sp>
      <p:sp>
        <p:nvSpPr>
          <p:cNvPr id="5" name="Text Placeholder 4"/>
          <p:cNvSpPr>
            <a:spLocks noGrp="1"/>
          </p:cNvSpPr>
          <p:nvPr>
            <p:ph type="body" sz="quarter" idx="12"/>
          </p:nvPr>
        </p:nvSpPr>
        <p:spPr>
          <a:xfrm>
            <a:off x="6459900" y="4369614"/>
            <a:ext cx="3690495" cy="1596944"/>
          </a:xfrm>
        </p:spPr>
        <p:txBody>
          <a:bodyPr>
            <a:normAutofit/>
          </a:bodyPr>
          <a:lstStyle/>
          <a:p>
            <a:pPr marL="0" indent="0">
              <a:buNone/>
            </a:pPr>
            <a:r>
              <a:rPr lang="en-US" dirty="0"/>
              <a:t>This section looks at what morals and ethics means, and how rights can be balanced with risk. </a:t>
            </a:r>
            <a:endParaRPr lang="en-GB" dirty="0"/>
          </a:p>
        </p:txBody>
      </p:sp>
      <p:pic>
        <p:nvPicPr>
          <p:cNvPr id="1026" name="Picture 2" descr="Scale of Justice 3D Model $15 - .obj .max .c4d - Free3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8636" y="1649413"/>
            <a:ext cx="2620351" cy="185269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566405" y="3790245"/>
            <a:ext cx="1242646" cy="418934"/>
          </a:xfrm>
          <a:prstGeom prst="rect">
            <a:avLst/>
          </a:prstGeom>
        </p:spPr>
        <p:txBody>
          <a:bodyPr vert="horz" wrap="none" lIns="91440" tIns="45720" rIns="91440" bIns="45720" rtlCol="0" anchor="ctr">
            <a:normAutofit/>
          </a:bodyPr>
          <a:lstStyle/>
          <a:p>
            <a:r>
              <a:rPr lang="en-US" dirty="0">
                <a:solidFill>
                  <a:srgbClr val="37394C"/>
                </a:solidFill>
              </a:rPr>
              <a:t>Autonomy</a:t>
            </a:r>
            <a:endParaRPr lang="en-GB" dirty="0">
              <a:solidFill>
                <a:srgbClr val="37394C"/>
              </a:solidFill>
            </a:endParaRPr>
          </a:p>
        </p:txBody>
      </p:sp>
      <p:sp>
        <p:nvSpPr>
          <p:cNvPr id="8" name="TextBox 7"/>
          <p:cNvSpPr txBox="1"/>
          <p:nvPr/>
        </p:nvSpPr>
        <p:spPr>
          <a:xfrm>
            <a:off x="8258042" y="3785489"/>
            <a:ext cx="1242646" cy="418934"/>
          </a:xfrm>
          <a:prstGeom prst="rect">
            <a:avLst/>
          </a:prstGeom>
        </p:spPr>
        <p:txBody>
          <a:bodyPr vert="horz" wrap="none" lIns="91440" tIns="45720" rIns="91440" bIns="45720" rtlCol="0" anchor="ctr">
            <a:normAutofit/>
          </a:bodyPr>
          <a:lstStyle/>
          <a:p>
            <a:r>
              <a:rPr lang="en-US" dirty="0">
                <a:solidFill>
                  <a:srgbClr val="37394C"/>
                </a:solidFill>
              </a:rPr>
              <a:t>Protection</a:t>
            </a:r>
            <a:endParaRPr lang="en-GB" dirty="0">
              <a:solidFill>
                <a:srgbClr val="37394C"/>
              </a:solidFill>
            </a:endParaRPr>
          </a:p>
        </p:txBody>
      </p:sp>
      <p:pic>
        <p:nvPicPr>
          <p:cNvPr id="9" name="Picture 2" descr="Scale of Justice 3D Model $15 - .obj .max .c4d - Free3D">
            <a:extLst>
              <a:ext uri="{FF2B5EF4-FFF2-40B4-BE49-F238E27FC236}">
                <a16:creationId xmlns:a16="http://schemas.microsoft.com/office/drawing/2014/main" id="{DBE63AFB-E0EC-4606-BBE1-496FF33E0FD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2459588" y="1722360"/>
            <a:ext cx="2620351" cy="185269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781794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cy-GB" sz="2000" i="1" dirty="0">
                <a:solidFill>
                  <a:srgbClr val="37394C"/>
                </a:solidFill>
                <a:latin typeface="Arial"/>
              </a:rPr>
            </a:br>
            <a:endParaRPr lang="en-GB" dirty="0"/>
          </a:p>
        </p:txBody>
      </p:sp>
      <p:sp>
        <p:nvSpPr>
          <p:cNvPr id="4" name="Text Placeholder 3"/>
          <p:cNvSpPr>
            <a:spLocks noGrp="1"/>
          </p:cNvSpPr>
          <p:nvPr>
            <p:ph type="body" sz="quarter" idx="11"/>
          </p:nvPr>
        </p:nvSpPr>
        <p:spPr>
          <a:xfrm>
            <a:off x="6226629" y="365127"/>
            <a:ext cx="4347586" cy="5484688"/>
          </a:xfrm>
        </p:spPr>
        <p:txBody>
          <a:bodyPr>
            <a:normAutofit/>
          </a:bodyPr>
          <a:lstStyle/>
          <a:p>
            <a:r>
              <a:rPr lang="en-US" i="1" dirty="0"/>
              <a:t>‘The fact is that all life involves risk, and the young, the elderly and the vulnerable, are exposed to additional risks and to risks they are less well equipped than others to cope with. But just as wise parents resist the temptation to keep their children metaphorically wrapped up in cotton wool, so too we must avoid the temptation always to put the physical health and safety of the elderly and the vulnerable before everything else…Physical health and safety can sometimes be bought at too high a price in happiness and emotional welfare. What good is it making someone safer if it merely makes them miserable?’</a:t>
            </a:r>
          </a:p>
          <a:p>
            <a:pPr algn="r"/>
            <a:r>
              <a:rPr lang="en-US" sz="1400" i="1" dirty="0"/>
              <a:t>Mr. Justice Munby (2019)</a:t>
            </a:r>
            <a:endParaRPr lang="en-GB" sz="1400" i="1" dirty="0"/>
          </a:p>
        </p:txBody>
      </p:sp>
      <p:sp>
        <p:nvSpPr>
          <p:cNvPr id="5" name="Text Placeholder 4"/>
          <p:cNvSpPr>
            <a:spLocks noGrp="1"/>
          </p:cNvSpPr>
          <p:nvPr>
            <p:ph type="body" sz="quarter" idx="12"/>
          </p:nvPr>
        </p:nvSpPr>
        <p:spPr>
          <a:xfrm>
            <a:off x="1051504" y="365128"/>
            <a:ext cx="4782560" cy="5050389"/>
          </a:xfrm>
        </p:spPr>
        <p:txBody>
          <a:bodyPr vert="horz" lIns="91440" tIns="45720" rIns="91440" bIns="45720" rtlCol="0" anchor="t">
            <a:normAutofit/>
          </a:bodyPr>
          <a:lstStyle/>
          <a:p>
            <a:r>
              <a:rPr lang="cy-GB" i="1" dirty="0">
                <a:latin typeface="Calibri Light"/>
                <a:cs typeface="Calibri"/>
              </a:rPr>
              <a:t>'Y ffaith yw bod pob bywyd yn ymwneud â risg, ac mae'r ifanc, yr henoed a'r rhai sy'n agored i niwed, yn agored i risgiau ychwanegol ac i risgiau nad ydyn nhw cystal ag eraill i ymdopi â nhw. Ond yn union fel y mae rhieni doeth yn gwrthsefyll y demtasiwn i gadw eu plant wedi'u lapio'n drosiadol mewn gwlân cotwm, felly hefyd rhaid i ni osgoi'r demtasiwn bob amser i roi iechyd a diogelwch corfforol yr henoed a'r agored i niwed o flaen popeth arall… Weithiau gall iechyd a diogelwch corfforol gael eu prynu am bris rhy uchel mewn hapusrwydd a lles emosiynol. Pa les yw gwneud rhywun yn fwy diogel os yw'n eu gwneud nhw'n ddiflas?'</a:t>
            </a:r>
          </a:p>
          <a:p>
            <a:pPr algn="r"/>
            <a:r>
              <a:rPr lang="cy-GB" sz="1400" i="1" dirty="0">
                <a:latin typeface="Calibri Light"/>
                <a:cs typeface="Calibri"/>
              </a:rPr>
              <a:t>Mr. Ustus </a:t>
            </a:r>
            <a:r>
              <a:rPr lang="cy-GB" sz="1400" i="1" err="1">
                <a:latin typeface="Calibri Light"/>
                <a:cs typeface="Calibri"/>
              </a:rPr>
              <a:t>Munby</a:t>
            </a:r>
            <a:r>
              <a:rPr lang="cy-GB" sz="1400" i="1" dirty="0">
                <a:latin typeface="Calibri Light"/>
                <a:cs typeface="Calibri"/>
              </a:rPr>
              <a:t> (2019</a:t>
            </a:r>
            <a:r>
              <a:rPr lang="cy-GB" sz="1400" i="1" dirty="0">
                <a:latin typeface="Arial"/>
              </a:rPr>
              <a:t>)</a:t>
            </a:r>
          </a:p>
          <a:p>
            <a:endParaRPr lang="en-GB" dirty="0"/>
          </a:p>
        </p:txBody>
      </p:sp>
    </p:spTree>
    <p:custDataLst>
      <p:tags r:id="rId1"/>
    </p:custDataLst>
    <p:extLst>
      <p:ext uri="{BB962C8B-B14F-4D97-AF65-F5344CB8AC3E}">
        <p14:creationId xmlns:p14="http://schemas.microsoft.com/office/powerpoint/2010/main" val="4056630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800" y="136491"/>
            <a:ext cx="4202317" cy="684473"/>
          </a:xfrm>
        </p:spPr>
        <p:txBody>
          <a:bodyPr vert="horz" wrap="square" lIns="91440" tIns="45720" rIns="91440" bIns="45720" numCol="1" rtlCol="0" anchor="t" anchorCtr="0" compatLnSpc="1">
            <a:prstTxWarp prst="textNoShape">
              <a:avLst/>
            </a:prstTxWarp>
            <a:noAutofit/>
          </a:bodyPr>
          <a:lstStyle/>
          <a:p>
            <a:r>
              <a:rPr lang="cy-GB" sz="2400" b="1" dirty="0">
                <a:latin typeface="Calibri"/>
                <a:cs typeface="Calibri"/>
              </a:rPr>
              <a:t>Cyfyng-gyngor Moesol a Moesegol</a:t>
            </a:r>
            <a:br>
              <a:rPr lang="cy-GB" sz="2400" dirty="0">
                <a:latin typeface="Arial"/>
              </a:rPr>
            </a:br>
            <a:endParaRPr lang="en-GB" dirty="0"/>
          </a:p>
        </p:txBody>
      </p:sp>
      <p:sp>
        <p:nvSpPr>
          <p:cNvPr id="3" name="Text Placeholder 2"/>
          <p:cNvSpPr>
            <a:spLocks noGrp="1"/>
          </p:cNvSpPr>
          <p:nvPr>
            <p:ph type="body" sz="quarter" idx="10"/>
          </p:nvPr>
        </p:nvSpPr>
        <p:spPr>
          <a:xfrm>
            <a:off x="6619698" y="136490"/>
            <a:ext cx="3921770" cy="680660"/>
          </a:xfrm>
        </p:spPr>
        <p:txBody>
          <a:bodyPr/>
          <a:lstStyle/>
          <a:p>
            <a:r>
              <a:rPr lang="en-GB" sz="2400" b="1" dirty="0"/>
              <a:t>Moral &amp; Ethical Dilemmas</a:t>
            </a:r>
            <a:endParaRPr lang="en-GB" sz="2400" b="1" dirty="0">
              <a:cs typeface="Arial"/>
            </a:endParaRPr>
          </a:p>
        </p:txBody>
      </p:sp>
      <p:sp>
        <p:nvSpPr>
          <p:cNvPr id="4" name="Text Placeholder 3"/>
          <p:cNvSpPr>
            <a:spLocks noGrp="1"/>
          </p:cNvSpPr>
          <p:nvPr>
            <p:ph type="body" sz="quarter" idx="11"/>
          </p:nvPr>
        </p:nvSpPr>
        <p:spPr>
          <a:xfrm>
            <a:off x="6386514" y="880533"/>
            <a:ext cx="4668937" cy="4921956"/>
          </a:xfrm>
        </p:spPr>
        <p:txBody>
          <a:bodyPr>
            <a:normAutofit/>
          </a:bodyPr>
          <a:lstStyle/>
          <a:p>
            <a:pPr marL="285750" indent="-285750">
              <a:buFont typeface="Arial" panose="020B0604020202020204" pitchFamily="34" charset="0"/>
              <a:buChar char="•"/>
            </a:pPr>
            <a:r>
              <a:rPr lang="en-GB" dirty="0"/>
              <a:t>Practitioners are often faced with situations involving moral and ethical dilemmas. Therefore, it is essential that health and social care workers have a clear understanding of morality, moral decisions and how they are linked to ethical health and social care practice. </a:t>
            </a:r>
          </a:p>
          <a:p>
            <a:pPr marL="285750" indent="-285750">
              <a:buFont typeface="Arial" panose="020B0604020202020204" pitchFamily="34" charset="0"/>
              <a:buChar char="•"/>
            </a:pPr>
            <a:r>
              <a:rPr lang="en-GB" dirty="0"/>
              <a:t>Health and social care workers must have a good understanding of their legal position, and the morals and ethics that form the basis of their professional Code of Practice or Conduct. </a:t>
            </a:r>
          </a:p>
          <a:p>
            <a:pPr marL="285750" indent="-285750">
              <a:buFont typeface="Arial" panose="020B0604020202020204" pitchFamily="34" charset="0"/>
              <a:buChar char="•"/>
            </a:pPr>
            <a:r>
              <a:rPr lang="en-GB" dirty="0"/>
              <a:t>Codes of Practice should always be used to provide valuable guidance where rights, liberty and risk seem in conflict with each other. </a:t>
            </a:r>
          </a:p>
          <a:p>
            <a:pPr marL="285750" indent="-285750">
              <a:buFont typeface="Arial" panose="020B0604020202020204" pitchFamily="34" charset="0"/>
              <a:buChar char="•"/>
            </a:pPr>
            <a:r>
              <a:rPr lang="en-US" dirty="0"/>
              <a:t>(e.g., the Mental Capacity Act 2005)</a:t>
            </a:r>
            <a:endParaRPr lang="en-GB" dirty="0"/>
          </a:p>
        </p:txBody>
      </p:sp>
      <p:sp>
        <p:nvSpPr>
          <p:cNvPr id="5" name="Text Placeholder 4"/>
          <p:cNvSpPr>
            <a:spLocks noGrp="1"/>
          </p:cNvSpPr>
          <p:nvPr>
            <p:ph type="body" sz="quarter" idx="12"/>
          </p:nvPr>
        </p:nvSpPr>
        <p:spPr>
          <a:xfrm>
            <a:off x="670314" y="960744"/>
            <a:ext cx="4763030" cy="4762373"/>
          </a:xfrm>
        </p:spPr>
        <p:txBody>
          <a:bodyPr vert="horz" lIns="91440" tIns="45720" rIns="91440" bIns="45720" rtlCol="0" anchor="t">
            <a:normAutofit fontScale="25000" lnSpcReduction="20000"/>
          </a:bodyPr>
          <a:lstStyle/>
          <a:p>
            <a:pPr marL="285750" indent="-285750">
              <a:buFont typeface="Arial" panose="020B0604020202020204" pitchFamily="34" charset="0"/>
              <a:buChar char="•"/>
            </a:pPr>
            <a:r>
              <a:rPr lang="cy-GB" sz="7200" dirty="0">
                <a:latin typeface="Calibri"/>
                <a:cs typeface="Calibri"/>
              </a:rPr>
              <a:t>Mae ymarferwyr yn aml yn wynebu sefyllfaoedd sy'n ymwneud â chyfyng-gyngor moesol a moesegol. Felly, mae’n hanfodol bod gan weithwyr iechyd a gofal cymdeithasol ddealltwriaeth glir o foesoldeb, penderfyniadau moesol a sut maent yn gysylltiedig ag ymarfer iechyd a gofal cymdeithasol moesegol. </a:t>
            </a:r>
          </a:p>
          <a:p>
            <a:pPr marL="285750" indent="-285750">
              <a:buFont typeface="Arial" panose="020B0604020202020204" pitchFamily="34" charset="0"/>
              <a:buChar char="•"/>
            </a:pPr>
            <a:r>
              <a:rPr lang="cy-GB" sz="7200" dirty="0">
                <a:latin typeface="Calibri"/>
                <a:cs typeface="Calibri"/>
              </a:rPr>
              <a:t>Rhaid i weithwyr iechyd a gofal cymdeithasol feddu ar ddealltwriaeth dda o'u sefyllfa gyfreithiol, a'r moesau a'r moeseg sy'n sail i'w Cod Ymarfer neu Ymddygiad proffesiynol. </a:t>
            </a:r>
          </a:p>
          <a:p>
            <a:pPr marL="285750" indent="-285750">
              <a:buFont typeface="Arial" panose="020B0604020202020204" pitchFamily="34" charset="0"/>
              <a:buChar char="•"/>
            </a:pPr>
            <a:r>
              <a:rPr lang="cy-GB" sz="7200" dirty="0">
                <a:latin typeface="Calibri"/>
                <a:cs typeface="Calibri"/>
              </a:rPr>
              <a:t>Dylid defnyddio Codau Ymarfer bob amser i ddarparu arweiniad gwerthfawr lle mae hawliau, rhyddid a risg i’w gweld yn gwrthdaro â’i gilydd. </a:t>
            </a:r>
          </a:p>
          <a:p>
            <a:pPr marL="285750" indent="-285750">
              <a:buFont typeface="Arial" panose="020B0604020202020204" pitchFamily="34" charset="0"/>
              <a:buChar char="•"/>
            </a:pPr>
            <a:r>
              <a:rPr lang="cy-GB" sz="7200" dirty="0">
                <a:latin typeface="Calibri"/>
                <a:cs typeface="Calibri"/>
              </a:rPr>
              <a:t>(e.e. Deddf Galluedd Meddyliol 2005)</a:t>
            </a:r>
          </a:p>
          <a:p>
            <a:endParaRPr lang="en-GB" dirty="0"/>
          </a:p>
        </p:txBody>
      </p:sp>
    </p:spTree>
    <p:custDataLst>
      <p:tags r:id="rId1"/>
    </p:custDataLst>
    <p:extLst>
      <p:ext uri="{BB962C8B-B14F-4D97-AF65-F5344CB8AC3E}">
        <p14:creationId xmlns:p14="http://schemas.microsoft.com/office/powerpoint/2010/main" val="1806299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8578" y="2053639"/>
            <a:ext cx="3681080" cy="2219490"/>
          </a:xfrm>
        </p:spPr>
        <p:txBody>
          <a:bodyPr>
            <a:normAutofit fontScale="90000"/>
          </a:bodyPr>
          <a:lstStyle/>
          <a:p>
            <a:r>
              <a:rPr lang="cy-GB" dirty="0">
                <a:latin typeface="Calibri"/>
                <a:cs typeface="Calibri"/>
              </a:rPr>
              <a:t>Meddyliwch yn gyflym! </a:t>
            </a:r>
            <a:br>
              <a:rPr lang="cy-GB" dirty="0">
                <a:latin typeface="Calibri"/>
                <a:cs typeface="Arial"/>
              </a:rPr>
            </a:br>
            <a:br>
              <a:rPr lang="cy-GB" dirty="0">
                <a:latin typeface="Calibri"/>
              </a:rPr>
            </a:br>
            <a:r>
              <a:rPr lang="cy-GB" dirty="0">
                <a:latin typeface="Calibri"/>
                <a:cs typeface="Calibri"/>
              </a:rPr>
              <a:t>Meddyliwch am adeg pan achosodd hawliau a risgiau wrthdaro moesol</a:t>
            </a:r>
            <a:br>
              <a:rPr lang="cy-GB" dirty="0">
                <a:latin typeface="Arial"/>
              </a:rPr>
            </a:br>
            <a:endParaRPr lang="en-GB" dirty="0">
              <a:cs typeface="Arial" panose="020B0604020202020204"/>
            </a:endParaRPr>
          </a:p>
        </p:txBody>
      </p:sp>
      <p:sp>
        <p:nvSpPr>
          <p:cNvPr id="3" name="Text Placeholder 2"/>
          <p:cNvSpPr>
            <a:spLocks noGrp="1"/>
          </p:cNvSpPr>
          <p:nvPr>
            <p:ph type="body" sz="quarter" idx="10"/>
          </p:nvPr>
        </p:nvSpPr>
        <p:spPr>
          <a:xfrm>
            <a:off x="6328518" y="2038748"/>
            <a:ext cx="3936662" cy="2079527"/>
          </a:xfrm>
        </p:spPr>
        <p:txBody>
          <a:bodyPr vert="horz" lIns="91440" tIns="45720" rIns="91440" bIns="45720" rtlCol="0" anchor="t">
            <a:normAutofit/>
          </a:bodyPr>
          <a:lstStyle/>
          <a:p>
            <a:r>
              <a:rPr lang="en-US" sz="2400" dirty="0"/>
              <a:t>Quick think! </a:t>
            </a:r>
            <a:endParaRPr lang="en-GB" sz="2400">
              <a:cs typeface="Arial" panose="020B0604020202020204"/>
            </a:endParaRPr>
          </a:p>
          <a:p>
            <a:endParaRPr lang="en-US" sz="2400" dirty="0">
              <a:cs typeface="Arial"/>
            </a:endParaRPr>
          </a:p>
          <a:p>
            <a:r>
              <a:rPr lang="en-US" sz="2400" dirty="0"/>
              <a:t>Think of a time when rights and risks caused  moral conflict</a:t>
            </a:r>
          </a:p>
          <a:p>
            <a:endParaRPr lang="en-US" sz="2400" dirty="0">
              <a:cs typeface="Arial"/>
            </a:endParaRPr>
          </a:p>
          <a:p>
            <a:endParaRPr lang="en-US" sz="2400" dirty="0">
              <a:highlight>
                <a:srgbClr val="FFFF00"/>
              </a:highlight>
              <a:cs typeface="Arial"/>
            </a:endParaRPr>
          </a:p>
        </p:txBody>
      </p:sp>
      <p:pic>
        <p:nvPicPr>
          <p:cNvPr id="4" name="Picture 3">
            <a:extLst>
              <a:ext uri="{FF2B5EF4-FFF2-40B4-BE49-F238E27FC236}">
                <a16:creationId xmlns:a16="http://schemas.microsoft.com/office/drawing/2014/main" id="{1B4AF5CC-6DD7-139B-E33F-A33870789BB6}"/>
              </a:ext>
            </a:extLst>
          </p:cNvPr>
          <p:cNvPicPr>
            <a:picLocks noChangeAspect="1"/>
          </p:cNvPicPr>
          <p:nvPr/>
        </p:nvPicPr>
        <p:blipFill>
          <a:blip r:embed="rId4"/>
          <a:stretch>
            <a:fillRect/>
          </a:stretch>
        </p:blipFill>
        <p:spPr>
          <a:xfrm>
            <a:off x="5286531" y="4843072"/>
            <a:ext cx="1031823" cy="1031823"/>
          </a:xfrm>
          <a:prstGeom prst="rect">
            <a:avLst/>
          </a:prstGeom>
        </p:spPr>
      </p:pic>
    </p:spTree>
    <p:custDataLst>
      <p:tags r:id="rId1"/>
    </p:custDataLst>
    <p:extLst>
      <p:ext uri="{BB962C8B-B14F-4D97-AF65-F5344CB8AC3E}">
        <p14:creationId xmlns:p14="http://schemas.microsoft.com/office/powerpoint/2010/main" val="857638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6521" y="91847"/>
            <a:ext cx="4500167" cy="1031283"/>
          </a:xfrm>
        </p:spPr>
        <p:txBody>
          <a:bodyPr>
            <a:normAutofit fontScale="90000"/>
          </a:bodyPr>
          <a:lstStyle/>
          <a:p>
            <a:r>
              <a:rPr lang="cy-GB" b="1" dirty="0">
                <a:latin typeface="Arial"/>
              </a:rPr>
              <a:t>1.4 Sut mae cydbwyso hawliau, rhyddid a risgiau? </a:t>
            </a:r>
            <a:br>
              <a:rPr lang="cy-GB" b="1" dirty="0">
                <a:latin typeface="Arial"/>
              </a:rPr>
            </a:br>
            <a:endParaRPr lang="en-GB" dirty="0"/>
          </a:p>
        </p:txBody>
      </p:sp>
      <p:sp>
        <p:nvSpPr>
          <p:cNvPr id="3" name="Text Placeholder 2"/>
          <p:cNvSpPr>
            <a:spLocks noGrp="1"/>
          </p:cNvSpPr>
          <p:nvPr>
            <p:ph type="body" sz="quarter" idx="10"/>
          </p:nvPr>
        </p:nvSpPr>
        <p:spPr>
          <a:xfrm>
            <a:off x="6386513" y="141489"/>
            <a:ext cx="4018572" cy="763030"/>
          </a:xfrm>
        </p:spPr>
        <p:txBody>
          <a:bodyPr/>
          <a:lstStyle/>
          <a:p>
            <a:r>
              <a:rPr lang="en-US" sz="2400" b="1" dirty="0"/>
              <a:t>1.4 How do we balance rights, liberty and risks? </a:t>
            </a:r>
            <a:endParaRPr lang="en-GB" sz="2400" dirty="0"/>
          </a:p>
        </p:txBody>
      </p:sp>
      <p:pic>
        <p:nvPicPr>
          <p:cNvPr id="19" name="Picture 18">
            <a:extLst>
              <a:ext uri="{FF2B5EF4-FFF2-40B4-BE49-F238E27FC236}">
                <a16:creationId xmlns:a16="http://schemas.microsoft.com/office/drawing/2014/main" id="{0E7FC608-061B-4CA6-B499-3D4FBB520FD7}"/>
              </a:ext>
            </a:extLst>
          </p:cNvPr>
          <p:cNvPicPr>
            <a:picLocks noChangeAspect="1"/>
          </p:cNvPicPr>
          <p:nvPr/>
        </p:nvPicPr>
        <p:blipFill>
          <a:blip r:embed="rId4"/>
          <a:stretch>
            <a:fillRect/>
          </a:stretch>
        </p:blipFill>
        <p:spPr>
          <a:xfrm>
            <a:off x="2731498" y="1247668"/>
            <a:ext cx="2304488" cy="682811"/>
          </a:xfrm>
          <a:prstGeom prst="rect">
            <a:avLst/>
          </a:prstGeom>
        </p:spPr>
      </p:pic>
      <p:pic>
        <p:nvPicPr>
          <p:cNvPr id="21" name="Picture 20">
            <a:extLst>
              <a:ext uri="{FF2B5EF4-FFF2-40B4-BE49-F238E27FC236}">
                <a16:creationId xmlns:a16="http://schemas.microsoft.com/office/drawing/2014/main" id="{4824B20B-3F56-48E2-A729-3535FF8572E7}"/>
              </a:ext>
            </a:extLst>
          </p:cNvPr>
          <p:cNvPicPr>
            <a:picLocks noChangeAspect="1"/>
          </p:cNvPicPr>
          <p:nvPr/>
        </p:nvPicPr>
        <p:blipFill>
          <a:blip r:embed="rId5"/>
          <a:stretch>
            <a:fillRect/>
          </a:stretch>
        </p:blipFill>
        <p:spPr>
          <a:xfrm>
            <a:off x="2217650" y="2006317"/>
            <a:ext cx="1450974" cy="701101"/>
          </a:xfrm>
          <a:prstGeom prst="rect">
            <a:avLst/>
          </a:prstGeom>
        </p:spPr>
      </p:pic>
      <p:pic>
        <p:nvPicPr>
          <p:cNvPr id="22" name="Picture 21">
            <a:extLst>
              <a:ext uri="{FF2B5EF4-FFF2-40B4-BE49-F238E27FC236}">
                <a16:creationId xmlns:a16="http://schemas.microsoft.com/office/drawing/2014/main" id="{A8F55705-3EF1-4BB4-904F-A90348263E74}"/>
              </a:ext>
            </a:extLst>
          </p:cNvPr>
          <p:cNvPicPr>
            <a:picLocks noChangeAspect="1"/>
          </p:cNvPicPr>
          <p:nvPr/>
        </p:nvPicPr>
        <p:blipFill>
          <a:blip r:embed="rId6"/>
          <a:stretch>
            <a:fillRect/>
          </a:stretch>
        </p:blipFill>
        <p:spPr>
          <a:xfrm>
            <a:off x="4192767" y="2024607"/>
            <a:ext cx="1457070" cy="682811"/>
          </a:xfrm>
          <a:prstGeom prst="rect">
            <a:avLst/>
          </a:prstGeom>
        </p:spPr>
      </p:pic>
      <p:pic>
        <p:nvPicPr>
          <p:cNvPr id="23" name="Picture 22">
            <a:extLst>
              <a:ext uri="{FF2B5EF4-FFF2-40B4-BE49-F238E27FC236}">
                <a16:creationId xmlns:a16="http://schemas.microsoft.com/office/drawing/2014/main" id="{F9EDB825-2D05-4777-9245-E77326EFBD5F}"/>
              </a:ext>
            </a:extLst>
          </p:cNvPr>
          <p:cNvPicPr>
            <a:picLocks noChangeAspect="1"/>
          </p:cNvPicPr>
          <p:nvPr/>
        </p:nvPicPr>
        <p:blipFill>
          <a:blip r:embed="rId7"/>
          <a:stretch>
            <a:fillRect/>
          </a:stretch>
        </p:blipFill>
        <p:spPr>
          <a:xfrm>
            <a:off x="2217650" y="2842653"/>
            <a:ext cx="1450974" cy="682811"/>
          </a:xfrm>
          <a:prstGeom prst="rect">
            <a:avLst/>
          </a:prstGeom>
        </p:spPr>
      </p:pic>
      <p:pic>
        <p:nvPicPr>
          <p:cNvPr id="24" name="Picture 23">
            <a:extLst>
              <a:ext uri="{FF2B5EF4-FFF2-40B4-BE49-F238E27FC236}">
                <a16:creationId xmlns:a16="http://schemas.microsoft.com/office/drawing/2014/main" id="{DF637FBB-A7D7-4568-9D4D-C3B6EDA84B5E}"/>
              </a:ext>
            </a:extLst>
          </p:cNvPr>
          <p:cNvPicPr>
            <a:picLocks noChangeAspect="1"/>
          </p:cNvPicPr>
          <p:nvPr/>
        </p:nvPicPr>
        <p:blipFill>
          <a:blip r:embed="rId8"/>
          <a:stretch>
            <a:fillRect/>
          </a:stretch>
        </p:blipFill>
        <p:spPr>
          <a:xfrm>
            <a:off x="4192767" y="2863068"/>
            <a:ext cx="1457070" cy="676715"/>
          </a:xfrm>
          <a:prstGeom prst="rect">
            <a:avLst/>
          </a:prstGeom>
        </p:spPr>
      </p:pic>
      <p:pic>
        <p:nvPicPr>
          <p:cNvPr id="25" name="Picture 24">
            <a:extLst>
              <a:ext uri="{FF2B5EF4-FFF2-40B4-BE49-F238E27FC236}">
                <a16:creationId xmlns:a16="http://schemas.microsoft.com/office/drawing/2014/main" id="{0DDEFC23-BF4E-47DC-9D85-C2B358382EAB}"/>
              </a:ext>
            </a:extLst>
          </p:cNvPr>
          <p:cNvPicPr>
            <a:picLocks noChangeAspect="1"/>
          </p:cNvPicPr>
          <p:nvPr/>
        </p:nvPicPr>
        <p:blipFill>
          <a:blip r:embed="rId9"/>
          <a:stretch>
            <a:fillRect/>
          </a:stretch>
        </p:blipFill>
        <p:spPr>
          <a:xfrm>
            <a:off x="2238131" y="3659525"/>
            <a:ext cx="1450974" cy="682811"/>
          </a:xfrm>
          <a:prstGeom prst="rect">
            <a:avLst/>
          </a:prstGeom>
        </p:spPr>
      </p:pic>
      <p:pic>
        <p:nvPicPr>
          <p:cNvPr id="26" name="Picture 25">
            <a:extLst>
              <a:ext uri="{FF2B5EF4-FFF2-40B4-BE49-F238E27FC236}">
                <a16:creationId xmlns:a16="http://schemas.microsoft.com/office/drawing/2014/main" id="{737054F2-5E84-41A7-9D33-9CC8B6DDE568}"/>
              </a:ext>
            </a:extLst>
          </p:cNvPr>
          <p:cNvPicPr>
            <a:picLocks noChangeAspect="1"/>
          </p:cNvPicPr>
          <p:nvPr/>
        </p:nvPicPr>
        <p:blipFill>
          <a:blip r:embed="rId10"/>
          <a:stretch>
            <a:fillRect/>
          </a:stretch>
        </p:blipFill>
        <p:spPr>
          <a:xfrm>
            <a:off x="4186646" y="3620401"/>
            <a:ext cx="1457070" cy="682811"/>
          </a:xfrm>
          <a:prstGeom prst="rect">
            <a:avLst/>
          </a:prstGeom>
        </p:spPr>
      </p:pic>
      <p:pic>
        <p:nvPicPr>
          <p:cNvPr id="27" name="Picture 26">
            <a:extLst>
              <a:ext uri="{FF2B5EF4-FFF2-40B4-BE49-F238E27FC236}">
                <a16:creationId xmlns:a16="http://schemas.microsoft.com/office/drawing/2014/main" id="{92EAAF9F-EC3F-4057-8655-46890D9512AC}"/>
              </a:ext>
            </a:extLst>
          </p:cNvPr>
          <p:cNvPicPr>
            <a:picLocks noChangeAspect="1"/>
          </p:cNvPicPr>
          <p:nvPr/>
        </p:nvPicPr>
        <p:blipFill>
          <a:blip r:embed="rId11"/>
          <a:stretch>
            <a:fillRect/>
          </a:stretch>
        </p:blipFill>
        <p:spPr>
          <a:xfrm>
            <a:off x="2224047" y="4484843"/>
            <a:ext cx="1450974" cy="682811"/>
          </a:xfrm>
          <a:prstGeom prst="rect">
            <a:avLst/>
          </a:prstGeom>
        </p:spPr>
      </p:pic>
      <p:pic>
        <p:nvPicPr>
          <p:cNvPr id="28" name="Picture 27">
            <a:extLst>
              <a:ext uri="{FF2B5EF4-FFF2-40B4-BE49-F238E27FC236}">
                <a16:creationId xmlns:a16="http://schemas.microsoft.com/office/drawing/2014/main" id="{9E472093-5480-4A5B-95A2-87FF8E9853F7}"/>
              </a:ext>
            </a:extLst>
          </p:cNvPr>
          <p:cNvPicPr>
            <a:picLocks noChangeAspect="1"/>
          </p:cNvPicPr>
          <p:nvPr/>
        </p:nvPicPr>
        <p:blipFill>
          <a:blip r:embed="rId12"/>
          <a:stretch>
            <a:fillRect/>
          </a:stretch>
        </p:blipFill>
        <p:spPr>
          <a:xfrm>
            <a:off x="4200215" y="4478323"/>
            <a:ext cx="1457070" cy="682811"/>
          </a:xfrm>
          <a:prstGeom prst="rect">
            <a:avLst/>
          </a:prstGeom>
        </p:spPr>
      </p:pic>
      <p:pic>
        <p:nvPicPr>
          <p:cNvPr id="30" name="Picture 29">
            <a:extLst>
              <a:ext uri="{FF2B5EF4-FFF2-40B4-BE49-F238E27FC236}">
                <a16:creationId xmlns:a16="http://schemas.microsoft.com/office/drawing/2014/main" id="{6395F176-EE7D-41EB-9122-7FCCC1156DBE}"/>
              </a:ext>
            </a:extLst>
          </p:cNvPr>
          <p:cNvPicPr>
            <a:picLocks noChangeAspect="1"/>
          </p:cNvPicPr>
          <p:nvPr/>
        </p:nvPicPr>
        <p:blipFill>
          <a:blip r:embed="rId13"/>
          <a:stretch>
            <a:fillRect/>
          </a:stretch>
        </p:blipFill>
        <p:spPr>
          <a:xfrm>
            <a:off x="3371553" y="5215386"/>
            <a:ext cx="1457070" cy="701101"/>
          </a:xfrm>
          <a:prstGeom prst="rect">
            <a:avLst/>
          </a:prstGeom>
        </p:spPr>
      </p:pic>
      <p:sp>
        <p:nvSpPr>
          <p:cNvPr id="6" name="Rounded Rectangle 5"/>
          <p:cNvSpPr/>
          <p:nvPr/>
        </p:nvSpPr>
        <p:spPr>
          <a:xfrm>
            <a:off x="7283456" y="1171829"/>
            <a:ext cx="2292089"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b="1" dirty="0">
                <a:solidFill>
                  <a:schemeClr val="bg1"/>
                </a:solidFill>
              </a:rPr>
              <a:t>Ethical Principles</a:t>
            </a:r>
            <a:endParaRPr lang="en-GB" sz="1400" b="1" dirty="0">
              <a:solidFill>
                <a:schemeClr val="bg1"/>
              </a:solidFill>
            </a:endParaRPr>
          </a:p>
        </p:txBody>
      </p:sp>
      <p:sp>
        <p:nvSpPr>
          <p:cNvPr id="9" name="Rounded Rectangle 8"/>
          <p:cNvSpPr/>
          <p:nvPr/>
        </p:nvSpPr>
        <p:spPr>
          <a:xfrm>
            <a:off x="6386514" y="1950217"/>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Independence &amp; rights </a:t>
            </a:r>
          </a:p>
          <a:p>
            <a:pPr algn="ctr"/>
            <a:r>
              <a:rPr lang="en-US" sz="1200" dirty="0"/>
              <a:t>(Individual)</a:t>
            </a:r>
            <a:endParaRPr lang="en-GB" sz="1200" dirty="0"/>
          </a:p>
        </p:txBody>
      </p:sp>
      <p:sp>
        <p:nvSpPr>
          <p:cNvPr id="11" name="Rounded Rectangle 10"/>
          <p:cNvSpPr/>
          <p:nvPr/>
        </p:nvSpPr>
        <p:spPr>
          <a:xfrm>
            <a:off x="8808468" y="1950217"/>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Empowerment</a:t>
            </a:r>
          </a:p>
        </p:txBody>
      </p:sp>
      <p:sp>
        <p:nvSpPr>
          <p:cNvPr id="12" name="Rounded Rectangle 11"/>
          <p:cNvSpPr/>
          <p:nvPr/>
        </p:nvSpPr>
        <p:spPr>
          <a:xfrm>
            <a:off x="6386514" y="2747989"/>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Moral status</a:t>
            </a:r>
          </a:p>
          <a:p>
            <a:pPr algn="ctr"/>
            <a:r>
              <a:rPr lang="en-US" sz="1200" dirty="0"/>
              <a:t>(Individual)</a:t>
            </a:r>
            <a:endParaRPr lang="en-GB" sz="1200" dirty="0"/>
          </a:p>
        </p:txBody>
      </p:sp>
      <p:sp>
        <p:nvSpPr>
          <p:cNvPr id="13" name="Rounded Rectangle 12"/>
          <p:cNvSpPr/>
          <p:nvPr/>
        </p:nvSpPr>
        <p:spPr>
          <a:xfrm>
            <a:off x="6386514" y="3573365"/>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Duty</a:t>
            </a:r>
            <a:endParaRPr lang="en-GB" sz="1200" dirty="0"/>
          </a:p>
        </p:txBody>
      </p:sp>
      <p:sp>
        <p:nvSpPr>
          <p:cNvPr id="14" name="Rounded Rectangle 13"/>
          <p:cNvSpPr/>
          <p:nvPr/>
        </p:nvSpPr>
        <p:spPr>
          <a:xfrm>
            <a:off x="6386513" y="4403599"/>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Promotion of dignity</a:t>
            </a:r>
            <a:endParaRPr lang="en-GB" sz="1200" dirty="0"/>
          </a:p>
        </p:txBody>
      </p:sp>
      <p:sp>
        <p:nvSpPr>
          <p:cNvPr id="15" name="Rounded Rectangle 14"/>
          <p:cNvSpPr/>
          <p:nvPr/>
        </p:nvSpPr>
        <p:spPr>
          <a:xfrm>
            <a:off x="8808468" y="2752878"/>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Beneficence</a:t>
            </a:r>
            <a:endParaRPr lang="en-GB" sz="1200" dirty="0"/>
          </a:p>
        </p:txBody>
      </p:sp>
      <p:sp>
        <p:nvSpPr>
          <p:cNvPr id="16" name="Rounded Rectangle 15"/>
          <p:cNvSpPr/>
          <p:nvPr/>
        </p:nvSpPr>
        <p:spPr>
          <a:xfrm>
            <a:off x="8808468" y="3536470"/>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Social justice</a:t>
            </a:r>
            <a:endParaRPr lang="en-GB" sz="1200" dirty="0"/>
          </a:p>
        </p:txBody>
      </p:sp>
      <p:sp>
        <p:nvSpPr>
          <p:cNvPr id="18" name="Rounded Rectangle 17"/>
          <p:cNvSpPr/>
          <p:nvPr/>
        </p:nvSpPr>
        <p:spPr>
          <a:xfrm>
            <a:off x="8808467" y="4370100"/>
            <a:ext cx="1442853" cy="6698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Safeguarding Individuals</a:t>
            </a:r>
          </a:p>
        </p:txBody>
      </p:sp>
      <p:sp>
        <p:nvSpPr>
          <p:cNvPr id="20" name="Rounded Rectangle 19"/>
          <p:cNvSpPr/>
          <p:nvPr/>
        </p:nvSpPr>
        <p:spPr>
          <a:xfrm>
            <a:off x="7708075" y="5172762"/>
            <a:ext cx="1442853" cy="69364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a:t>Autonomy </a:t>
            </a:r>
          </a:p>
          <a:p>
            <a:pPr algn="ctr"/>
            <a:r>
              <a:rPr lang="en-US" sz="1200" dirty="0"/>
              <a:t>(Individual)</a:t>
            </a:r>
            <a:endParaRPr lang="en-GB" sz="1200" dirty="0"/>
          </a:p>
        </p:txBody>
      </p:sp>
      <p:sp>
        <p:nvSpPr>
          <p:cNvPr id="7" name="TextBox 6">
            <a:extLst>
              <a:ext uri="{FF2B5EF4-FFF2-40B4-BE49-F238E27FC236}">
                <a16:creationId xmlns:a16="http://schemas.microsoft.com/office/drawing/2014/main" id="{5D16C7B4-A8F9-42BB-AB32-FDFE48A0CC53}"/>
              </a:ext>
            </a:extLst>
          </p:cNvPr>
          <p:cNvSpPr txBox="1"/>
          <p:nvPr/>
        </p:nvSpPr>
        <p:spPr>
          <a:xfrm>
            <a:off x="5643716" y="2974258"/>
            <a:ext cx="914400" cy="914400"/>
          </a:xfrm>
          <a:prstGeom prst="rect">
            <a:avLst/>
          </a:prstGeom>
        </p:spPr>
        <p:txBody>
          <a:bodyPr vert="horz" wrap="square" lIns="91440" tIns="45720" rIns="91440" bIns="45720" rtlCol="0" anchor="ctr">
            <a:normAutofit/>
          </a:bodyPr>
          <a:lstStyle/>
          <a:p>
            <a:endParaRPr lang="cy-GB" dirty="0"/>
          </a:p>
        </p:txBody>
      </p:sp>
      <p:sp>
        <p:nvSpPr>
          <p:cNvPr id="8" name="TextBox 7">
            <a:extLst>
              <a:ext uri="{FF2B5EF4-FFF2-40B4-BE49-F238E27FC236}">
                <a16:creationId xmlns:a16="http://schemas.microsoft.com/office/drawing/2014/main" id="{5CFA433C-968E-454F-96A0-C790594ADA78}"/>
              </a:ext>
            </a:extLst>
          </p:cNvPr>
          <p:cNvSpPr txBox="1"/>
          <p:nvPr/>
        </p:nvSpPr>
        <p:spPr>
          <a:xfrm>
            <a:off x="5643716" y="2974258"/>
            <a:ext cx="914400" cy="914400"/>
          </a:xfrm>
          <a:prstGeom prst="rect">
            <a:avLst/>
          </a:prstGeom>
        </p:spPr>
        <p:txBody>
          <a:bodyPr vert="horz" wrap="square" lIns="91440" tIns="45720" rIns="91440" bIns="45720" rtlCol="0" anchor="ctr">
            <a:normAutofit/>
          </a:bodyPr>
          <a:lstStyle/>
          <a:p>
            <a:endParaRPr lang="cy-GB" dirty="0"/>
          </a:p>
        </p:txBody>
      </p:sp>
      <p:sp>
        <p:nvSpPr>
          <p:cNvPr id="10" name="TextBox 9">
            <a:extLst>
              <a:ext uri="{FF2B5EF4-FFF2-40B4-BE49-F238E27FC236}">
                <a16:creationId xmlns:a16="http://schemas.microsoft.com/office/drawing/2014/main" id="{CF9E19E1-383B-470F-9A51-4472DB5E6401}"/>
              </a:ext>
            </a:extLst>
          </p:cNvPr>
          <p:cNvSpPr txBox="1"/>
          <p:nvPr/>
        </p:nvSpPr>
        <p:spPr>
          <a:xfrm>
            <a:off x="5643716" y="2974258"/>
            <a:ext cx="914400" cy="914400"/>
          </a:xfrm>
          <a:prstGeom prst="rect">
            <a:avLst/>
          </a:prstGeom>
        </p:spPr>
        <p:txBody>
          <a:bodyPr vert="horz" wrap="square" lIns="91440" tIns="45720" rIns="91440" bIns="45720" rtlCol="0" anchor="ctr">
            <a:normAutofit/>
          </a:bodyPr>
          <a:lstStyle/>
          <a:p>
            <a:endParaRPr lang="cy-GB" dirty="0"/>
          </a:p>
        </p:txBody>
      </p:sp>
      <p:sp>
        <p:nvSpPr>
          <p:cNvPr id="17" name="TextBox 16">
            <a:extLst>
              <a:ext uri="{FF2B5EF4-FFF2-40B4-BE49-F238E27FC236}">
                <a16:creationId xmlns:a16="http://schemas.microsoft.com/office/drawing/2014/main" id="{6D45F66C-700C-4C5B-88FE-F9E02981BEE7}"/>
              </a:ext>
            </a:extLst>
          </p:cNvPr>
          <p:cNvSpPr txBox="1"/>
          <p:nvPr/>
        </p:nvSpPr>
        <p:spPr>
          <a:xfrm>
            <a:off x="4444182" y="2620114"/>
            <a:ext cx="1389549" cy="514941"/>
          </a:xfrm>
          <a:prstGeom prst="rect">
            <a:avLst/>
          </a:prstGeom>
        </p:spPr>
        <p:txBody>
          <a:bodyPr vert="horz" wrap="square" lIns="91440" tIns="45720" rIns="91440" bIns="45720" rtlCol="0" anchor="ctr">
            <a:normAutofit/>
          </a:bodyPr>
          <a:lstStyle/>
          <a:p>
            <a:endParaRPr lang="cy-GB" dirty="0"/>
          </a:p>
        </p:txBody>
      </p:sp>
    </p:spTree>
    <p:custDataLst>
      <p:tags r:id="rId1"/>
    </p:custDataLst>
    <p:extLst>
      <p:ext uri="{BB962C8B-B14F-4D97-AF65-F5344CB8AC3E}">
        <p14:creationId xmlns:p14="http://schemas.microsoft.com/office/powerpoint/2010/main" val="1106249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281" y="284918"/>
            <a:ext cx="4448043" cy="1031283"/>
          </a:xfrm>
        </p:spPr>
        <p:txBody>
          <a:bodyPr>
            <a:normAutofit fontScale="90000"/>
          </a:bodyPr>
          <a:lstStyle/>
          <a:p>
            <a:r>
              <a:rPr lang="cy-GB" b="1" dirty="0">
                <a:latin typeface="Calibri"/>
                <a:cs typeface="Calibri"/>
              </a:rPr>
              <a:t>Sgiliau Craidd ar gyfer Sgwrsio: 'OARS'</a:t>
            </a:r>
            <a:br>
              <a:rPr lang="cy-GB" b="1" dirty="0">
                <a:latin typeface="Arial"/>
              </a:rPr>
            </a:br>
            <a:endParaRPr lang="en-GB" dirty="0"/>
          </a:p>
        </p:txBody>
      </p:sp>
      <p:sp>
        <p:nvSpPr>
          <p:cNvPr id="3" name="Text Placeholder 2"/>
          <p:cNvSpPr>
            <a:spLocks noGrp="1"/>
          </p:cNvSpPr>
          <p:nvPr>
            <p:ph type="body" sz="quarter" idx="10"/>
          </p:nvPr>
        </p:nvSpPr>
        <p:spPr>
          <a:xfrm>
            <a:off x="6386514" y="282726"/>
            <a:ext cx="4159567" cy="826746"/>
          </a:xfrm>
        </p:spPr>
        <p:txBody>
          <a:bodyPr/>
          <a:lstStyle/>
          <a:p>
            <a:r>
              <a:rPr lang="en-US" sz="2400" b="1" dirty="0"/>
              <a:t>Core Skills for Conversation: ‘OARS’</a:t>
            </a:r>
            <a:endParaRPr lang="en-GB" sz="2400" b="1" dirty="0">
              <a:cs typeface="Arial"/>
            </a:endParaRPr>
          </a:p>
        </p:txBody>
      </p:sp>
      <p:sp>
        <p:nvSpPr>
          <p:cNvPr id="4" name="Text Placeholder 3"/>
          <p:cNvSpPr>
            <a:spLocks noGrp="1"/>
          </p:cNvSpPr>
          <p:nvPr>
            <p:ph type="body" sz="quarter" idx="11"/>
          </p:nvPr>
        </p:nvSpPr>
        <p:spPr>
          <a:xfrm>
            <a:off x="6386514" y="1396410"/>
            <a:ext cx="4159567" cy="4492327"/>
          </a:xfrm>
        </p:spPr>
        <p:txBody>
          <a:bodyPr>
            <a:noAutofit/>
          </a:bodyPr>
          <a:lstStyle/>
          <a:p>
            <a:pPr marL="285750" indent="-285750">
              <a:buFont typeface="Arial" panose="020B0604020202020204" pitchFamily="34" charset="0"/>
              <a:buChar char="•"/>
            </a:pPr>
            <a:r>
              <a:rPr lang="en-US" sz="2800" dirty="0"/>
              <a:t>Open ended questions</a:t>
            </a:r>
          </a:p>
          <a:p>
            <a:endParaRPr lang="en-US" sz="2800" dirty="0"/>
          </a:p>
          <a:p>
            <a:pPr marL="285750" indent="-285750">
              <a:buFont typeface="Arial" panose="020B0604020202020204" pitchFamily="34" charset="0"/>
              <a:buChar char="•"/>
            </a:pPr>
            <a:r>
              <a:rPr lang="en-US" sz="2800" dirty="0"/>
              <a:t>Affirm- notice strengths</a:t>
            </a:r>
          </a:p>
          <a:p>
            <a:endParaRPr lang="en-US" sz="2800" dirty="0"/>
          </a:p>
          <a:p>
            <a:pPr marL="285750" indent="-285750">
              <a:buFont typeface="Arial" panose="020B0604020202020204" pitchFamily="34" charset="0"/>
              <a:buChar char="•"/>
            </a:pPr>
            <a:r>
              <a:rPr lang="en-US" sz="2800" dirty="0"/>
              <a:t>Listen reflectively</a:t>
            </a:r>
          </a:p>
          <a:p>
            <a:endParaRPr lang="en-US" sz="2800" dirty="0"/>
          </a:p>
          <a:p>
            <a:pPr marL="285750" indent="-285750">
              <a:buFont typeface="Arial" panose="020B0604020202020204" pitchFamily="34" charset="0"/>
              <a:buChar char="•"/>
            </a:pPr>
            <a:r>
              <a:rPr lang="en-US" sz="2800" dirty="0"/>
              <a:t>Summarise in an empowering way</a:t>
            </a:r>
            <a:endParaRPr lang="en-GB" sz="2800" dirty="0"/>
          </a:p>
        </p:txBody>
      </p:sp>
      <p:sp>
        <p:nvSpPr>
          <p:cNvPr id="5" name="Text Placeholder 4"/>
          <p:cNvSpPr>
            <a:spLocks noGrp="1"/>
          </p:cNvSpPr>
          <p:nvPr>
            <p:ph type="body" sz="quarter" idx="12"/>
          </p:nvPr>
        </p:nvSpPr>
        <p:spPr>
          <a:xfrm>
            <a:off x="789072" y="1503172"/>
            <a:ext cx="3681413" cy="3852187"/>
          </a:xfrm>
        </p:spPr>
        <p:txBody>
          <a:bodyPr vert="horz" lIns="91440" tIns="45720" rIns="91440" bIns="45720" rtlCol="0" anchor="t">
            <a:normAutofit fontScale="92500" lnSpcReduction="10000"/>
          </a:bodyPr>
          <a:lstStyle/>
          <a:p>
            <a:pPr marL="285750" indent="-285750">
              <a:buFont typeface="Arial" panose="020B0604020202020204" pitchFamily="34" charset="0"/>
              <a:buChar char="•"/>
            </a:pPr>
            <a:r>
              <a:rPr lang="cy-GB" sz="2800" dirty="0">
                <a:latin typeface="Calibri"/>
                <a:cs typeface="Calibri"/>
              </a:rPr>
              <a:t>Cwestiynau penagored</a:t>
            </a:r>
          </a:p>
          <a:p>
            <a:endParaRPr lang="en-US" sz="2800" dirty="0"/>
          </a:p>
          <a:p>
            <a:pPr marL="285750" indent="-285750">
              <a:buFont typeface="Arial" panose="020B0604020202020204" pitchFamily="34" charset="0"/>
              <a:buChar char="•"/>
            </a:pPr>
            <a:r>
              <a:rPr lang="cy-GB" sz="2800" dirty="0">
                <a:latin typeface="Calibri"/>
                <a:cs typeface="Calibri"/>
              </a:rPr>
              <a:t>Cadarnhau - sylwi ar gryfderau</a:t>
            </a:r>
          </a:p>
          <a:p>
            <a:endParaRPr lang="en-US" sz="2800" dirty="0"/>
          </a:p>
          <a:p>
            <a:pPr marL="285750" indent="-285750">
              <a:buFont typeface="Arial" panose="020B0604020202020204" pitchFamily="34" charset="0"/>
              <a:buChar char="•"/>
            </a:pPr>
            <a:r>
              <a:rPr lang="cy-GB" sz="2800" dirty="0">
                <a:latin typeface="Calibri"/>
                <a:cs typeface="Calibri"/>
              </a:rPr>
              <a:t>Gwrando yn fyfyriol</a:t>
            </a:r>
          </a:p>
          <a:p>
            <a:endParaRPr lang="en-US" sz="2800" dirty="0"/>
          </a:p>
          <a:p>
            <a:pPr marL="285750" indent="-285750">
              <a:buFont typeface="Arial" panose="020B0604020202020204" pitchFamily="34" charset="0"/>
              <a:buChar char="•"/>
            </a:pPr>
            <a:r>
              <a:rPr lang="cy-GB" sz="2800" dirty="0">
                <a:latin typeface="Calibri"/>
                <a:cs typeface="Calibri"/>
              </a:rPr>
              <a:t>Crynhoi mewn ffordd rymusol</a:t>
            </a:r>
          </a:p>
          <a:p>
            <a:endParaRPr lang="en-GB" dirty="0"/>
          </a:p>
        </p:txBody>
      </p:sp>
    </p:spTree>
    <p:custDataLst>
      <p:tags r:id="rId1"/>
    </p:custDataLst>
    <p:extLst>
      <p:ext uri="{BB962C8B-B14F-4D97-AF65-F5344CB8AC3E}">
        <p14:creationId xmlns:p14="http://schemas.microsoft.com/office/powerpoint/2010/main" val="3841083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638" y="254839"/>
            <a:ext cx="5071078" cy="1031283"/>
          </a:xfrm>
        </p:spPr>
        <p:txBody>
          <a:bodyPr vert="horz" wrap="square" lIns="91440" tIns="45720" rIns="91440" bIns="45720" numCol="1" rtlCol="0" anchor="t" anchorCtr="0" compatLnSpc="1">
            <a:prstTxWarp prst="textNoShape">
              <a:avLst/>
            </a:prstTxWarp>
            <a:noAutofit/>
          </a:bodyPr>
          <a:lstStyle/>
          <a:p>
            <a:r>
              <a:rPr lang="cy-GB" sz="2400" b="1" dirty="0">
                <a:latin typeface="Calibri"/>
                <a:cs typeface="Calibri"/>
              </a:rPr>
              <a:t>Beth mae'n rhaid i ymarferwyr gwasanaethau cymdeithasol ei gofio? </a:t>
            </a:r>
            <a:br>
              <a:rPr lang="cy-GB" sz="2400" b="1" dirty="0">
                <a:latin typeface="Arial"/>
              </a:rPr>
            </a:br>
            <a:endParaRPr lang="en-GB" dirty="0"/>
          </a:p>
        </p:txBody>
      </p:sp>
      <p:sp>
        <p:nvSpPr>
          <p:cNvPr id="3" name="Text Placeholder 2"/>
          <p:cNvSpPr>
            <a:spLocks noGrp="1"/>
          </p:cNvSpPr>
          <p:nvPr>
            <p:ph type="body" sz="quarter" idx="10"/>
          </p:nvPr>
        </p:nvSpPr>
        <p:spPr>
          <a:xfrm>
            <a:off x="6176114" y="252277"/>
            <a:ext cx="4093918" cy="875983"/>
          </a:xfrm>
        </p:spPr>
        <p:txBody>
          <a:bodyPr/>
          <a:lstStyle/>
          <a:p>
            <a:r>
              <a:rPr lang="en-US" sz="2400" b="1" dirty="0"/>
              <a:t>What must social services practitioners remember? </a:t>
            </a:r>
            <a:endParaRPr lang="en-GB" sz="2400" b="1">
              <a:cs typeface="Arial"/>
            </a:endParaRPr>
          </a:p>
        </p:txBody>
      </p:sp>
      <p:sp>
        <p:nvSpPr>
          <p:cNvPr id="4" name="Text Placeholder 3"/>
          <p:cNvSpPr>
            <a:spLocks noGrp="1"/>
          </p:cNvSpPr>
          <p:nvPr>
            <p:ph type="body" sz="quarter" idx="11"/>
          </p:nvPr>
        </p:nvSpPr>
        <p:spPr>
          <a:xfrm>
            <a:off x="6386513" y="1547447"/>
            <a:ext cx="4164256" cy="4325815"/>
          </a:xfrm>
        </p:spPr>
        <p:txBody>
          <a:bodyPr>
            <a:normAutofit fontScale="92500" lnSpcReduction="10000"/>
          </a:bodyPr>
          <a:lstStyle/>
          <a:p>
            <a:pPr marL="285750" indent="-285750">
              <a:buFont typeface="Arial" panose="020B0604020202020204" pitchFamily="34" charset="0"/>
              <a:buChar char="•"/>
            </a:pPr>
            <a:r>
              <a:rPr lang="en-US" sz="2000" dirty="0"/>
              <a:t>No decision is damage free.</a:t>
            </a:r>
          </a:p>
          <a:p>
            <a:pPr marL="285750" indent="-285750">
              <a:buFont typeface="Arial" panose="020B0604020202020204" pitchFamily="34" charset="0"/>
              <a:buChar char="•"/>
            </a:pPr>
            <a:r>
              <a:rPr lang="en-US" sz="2000" dirty="0"/>
              <a:t>Effective decisions are made based on a calculated and reasoned assessment and analysis of the risk.</a:t>
            </a:r>
          </a:p>
          <a:p>
            <a:pPr marL="285750" indent="-285750">
              <a:buFont typeface="Arial" panose="020B0604020202020204" pitchFamily="34" charset="0"/>
              <a:buChar char="•"/>
            </a:pPr>
            <a:r>
              <a:rPr lang="en-US" sz="2000" dirty="0"/>
              <a:t>A sound evidence base is key.</a:t>
            </a:r>
          </a:p>
          <a:p>
            <a:pPr marL="285750" indent="-285750">
              <a:buFont typeface="Arial" panose="020B0604020202020204" pitchFamily="34" charset="0"/>
              <a:buChar char="•"/>
            </a:pPr>
            <a:r>
              <a:rPr lang="en-US" sz="2000" dirty="0"/>
              <a:t>Practitioners and the individual at risk should reach a shared understanding of the concerns.</a:t>
            </a:r>
          </a:p>
          <a:p>
            <a:pPr marL="285750" indent="-285750">
              <a:buFont typeface="Arial" panose="020B0604020202020204" pitchFamily="34" charset="0"/>
              <a:buChar char="•"/>
            </a:pPr>
            <a:r>
              <a:rPr lang="en-US" sz="2000" dirty="0"/>
              <a:t>Risk assessment is an ongoing process.</a:t>
            </a:r>
          </a:p>
          <a:p>
            <a:pPr marL="285750" indent="-285750">
              <a:buFont typeface="Arial" panose="020B0604020202020204" pitchFamily="34" charset="0"/>
              <a:buChar char="•"/>
            </a:pPr>
            <a:r>
              <a:rPr lang="en-US" sz="2000" dirty="0"/>
              <a:t>Principles of positive risk taking: </a:t>
            </a:r>
          </a:p>
          <a:p>
            <a:r>
              <a:rPr lang="en-GB" sz="2000" i="1" dirty="0"/>
              <a:t>https://socialcare.wales/cms_assets/file-uploads/Practice-principles-224-June-20.pdf</a:t>
            </a:r>
          </a:p>
        </p:txBody>
      </p:sp>
      <p:sp>
        <p:nvSpPr>
          <p:cNvPr id="5" name="Text Placeholder 4"/>
          <p:cNvSpPr>
            <a:spLocks noGrp="1"/>
          </p:cNvSpPr>
          <p:nvPr>
            <p:ph type="body" sz="quarter" idx="12"/>
          </p:nvPr>
        </p:nvSpPr>
        <p:spPr>
          <a:xfrm>
            <a:off x="525939" y="1584427"/>
            <a:ext cx="4500499" cy="4250953"/>
          </a:xfrm>
        </p:spPr>
        <p:txBody>
          <a:bodyPr vert="horz" lIns="91440" tIns="45720" rIns="91440" bIns="45720" rtlCol="0" anchor="t">
            <a:normAutofit fontScale="55000" lnSpcReduction="20000"/>
          </a:bodyPr>
          <a:lstStyle/>
          <a:p>
            <a:pPr marL="285750" indent="-285750">
              <a:buFont typeface="Arial" panose="020B0604020202020204" pitchFamily="34" charset="0"/>
              <a:buChar char="•"/>
            </a:pPr>
            <a:r>
              <a:rPr lang="cy-GB" sz="3300" dirty="0">
                <a:latin typeface="Calibri"/>
                <a:cs typeface="Calibri"/>
              </a:rPr>
              <a:t>Nid oes unrhyw benderfyniad yn rhydd o niwed.</a:t>
            </a:r>
          </a:p>
          <a:p>
            <a:pPr marL="285750" indent="-285750">
              <a:buFont typeface="Arial" panose="020B0604020202020204" pitchFamily="34" charset="0"/>
              <a:buChar char="•"/>
            </a:pPr>
            <a:r>
              <a:rPr lang="cy-GB" sz="3300" dirty="0">
                <a:latin typeface="Calibri"/>
                <a:cs typeface="Calibri"/>
              </a:rPr>
              <a:t>Gwneir penderfyniadau effeithiol ar sail asesiad a dadansoddiad rhesymegol o'r risg.</a:t>
            </a:r>
          </a:p>
          <a:p>
            <a:pPr marL="285750" indent="-285750">
              <a:buFont typeface="Arial" panose="020B0604020202020204" pitchFamily="34" charset="0"/>
              <a:buChar char="•"/>
            </a:pPr>
            <a:r>
              <a:rPr lang="cy-GB" sz="3300" dirty="0">
                <a:latin typeface="Calibri"/>
                <a:cs typeface="Calibri"/>
              </a:rPr>
              <a:t>Mae sylfaen dystiolaeth gadarn yn allweddol.</a:t>
            </a:r>
          </a:p>
          <a:p>
            <a:pPr marL="285750" indent="-285750">
              <a:buFont typeface="Arial" panose="020B0604020202020204" pitchFamily="34" charset="0"/>
              <a:buChar char="•"/>
            </a:pPr>
            <a:r>
              <a:rPr lang="cy-GB" sz="3300" dirty="0">
                <a:latin typeface="Calibri"/>
                <a:cs typeface="Calibri"/>
              </a:rPr>
              <a:t>Dylai ymarferwyr a'r unigolyn sy'n wynebu risg ddod i ddealltwriaeth gyffredin o'r pryderon.</a:t>
            </a:r>
          </a:p>
          <a:p>
            <a:pPr marL="285750" indent="-285750">
              <a:buFont typeface="Arial" panose="020B0604020202020204" pitchFamily="34" charset="0"/>
              <a:buChar char="•"/>
            </a:pPr>
            <a:r>
              <a:rPr lang="cy-GB" sz="3300" dirty="0">
                <a:latin typeface="Calibri"/>
                <a:cs typeface="Calibri"/>
              </a:rPr>
              <a:t>Mae asesu risg yn broses barhaus.</a:t>
            </a:r>
          </a:p>
          <a:p>
            <a:pPr marL="285750" indent="-285750">
              <a:buFont typeface="Arial" panose="020B0604020202020204" pitchFamily="34" charset="0"/>
              <a:buChar char="•"/>
            </a:pPr>
            <a:r>
              <a:rPr lang="cy-GB" sz="3300" dirty="0">
                <a:latin typeface="Calibri"/>
                <a:cs typeface="Calibri"/>
              </a:rPr>
              <a:t>Egwyddorion cymryd risgiau cadarnhaol: </a:t>
            </a:r>
          </a:p>
          <a:p>
            <a:r>
              <a:rPr lang="cy-GB" sz="3300" i="1" dirty="0">
                <a:latin typeface="Calibri"/>
                <a:cs typeface="Calibri"/>
              </a:rPr>
              <a:t>https://socialcare.wales/cms_assets/file-uploads/Practice-principles-224-June-20.pdf</a:t>
            </a:r>
          </a:p>
          <a:p>
            <a:endParaRPr lang="en-GB" dirty="0"/>
          </a:p>
        </p:txBody>
      </p:sp>
    </p:spTree>
    <p:custDataLst>
      <p:tags r:id="rId1"/>
    </p:custDataLst>
    <p:extLst>
      <p:ext uri="{BB962C8B-B14F-4D97-AF65-F5344CB8AC3E}">
        <p14:creationId xmlns:p14="http://schemas.microsoft.com/office/powerpoint/2010/main" val="121812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250AA-08B5-7242-E171-D866BEB79D17}"/>
              </a:ext>
            </a:extLst>
          </p:cNvPr>
          <p:cNvSpPr>
            <a:spLocks noGrp="1"/>
          </p:cNvSpPr>
          <p:nvPr>
            <p:ph type="title"/>
          </p:nvPr>
        </p:nvSpPr>
        <p:spPr>
          <a:xfrm>
            <a:off x="707858" y="365128"/>
            <a:ext cx="4908107" cy="1031283"/>
          </a:xfrm>
        </p:spPr>
        <p:txBody>
          <a:bodyPr/>
          <a:lstStyle/>
          <a:p>
            <a:r>
              <a:rPr lang="en-GB" b="1" err="1">
                <a:latin typeface="Calibri"/>
                <a:ea typeface="Calibri Light"/>
                <a:cs typeface="Calibri Light"/>
              </a:rPr>
              <a:t>Myfyrio</a:t>
            </a:r>
            <a:endParaRPr lang="en-US" b="1" err="1">
              <a:latin typeface="Calibri"/>
            </a:endParaRPr>
          </a:p>
        </p:txBody>
      </p:sp>
      <p:sp>
        <p:nvSpPr>
          <p:cNvPr id="3" name="Text Placeholder 2">
            <a:extLst>
              <a:ext uri="{FF2B5EF4-FFF2-40B4-BE49-F238E27FC236}">
                <a16:creationId xmlns:a16="http://schemas.microsoft.com/office/drawing/2014/main" id="{9759E1A0-5EFA-6BBE-96E7-11DCCD27F20D}"/>
              </a:ext>
            </a:extLst>
          </p:cNvPr>
          <p:cNvSpPr>
            <a:spLocks noGrp="1"/>
          </p:cNvSpPr>
          <p:nvPr>
            <p:ph type="body" sz="quarter" idx="10"/>
          </p:nvPr>
        </p:nvSpPr>
        <p:spPr/>
        <p:txBody>
          <a:bodyPr vert="horz" lIns="91440" tIns="45720" rIns="91440" bIns="45720" rtlCol="0" anchor="t">
            <a:normAutofit/>
          </a:bodyPr>
          <a:lstStyle/>
          <a:p>
            <a:r>
              <a:rPr lang="en-GB" b="1" dirty="0">
                <a:cs typeface="Arial"/>
              </a:rPr>
              <a:t>Reflection</a:t>
            </a:r>
            <a:endParaRPr lang="en-GB" b="1" dirty="0">
              <a:highlight>
                <a:srgbClr val="FFFF00"/>
              </a:highlight>
              <a:cs typeface="Calibri" panose="020F0502020204030204"/>
            </a:endParaRPr>
          </a:p>
        </p:txBody>
      </p:sp>
      <p:sp>
        <p:nvSpPr>
          <p:cNvPr id="4" name="Text Placeholder 3">
            <a:extLst>
              <a:ext uri="{FF2B5EF4-FFF2-40B4-BE49-F238E27FC236}">
                <a16:creationId xmlns:a16="http://schemas.microsoft.com/office/drawing/2014/main" id="{A2361CAA-539F-4208-31E3-2147EB43BBEF}"/>
              </a:ext>
            </a:extLst>
          </p:cNvPr>
          <p:cNvSpPr>
            <a:spLocks noGrp="1"/>
          </p:cNvSpPr>
          <p:nvPr>
            <p:ph type="body" sz="quarter" idx="11"/>
          </p:nvPr>
        </p:nvSpPr>
        <p:spPr>
          <a:xfrm>
            <a:off x="6211209" y="1619478"/>
            <a:ext cx="5933619" cy="4285895"/>
          </a:xfrm>
        </p:spPr>
        <p:txBody>
          <a:bodyPr vert="horz" lIns="91440" tIns="45720" rIns="91440" bIns="45720" rtlCol="0" anchor="t">
            <a:normAutofit/>
          </a:bodyPr>
          <a:lstStyle/>
          <a:p>
            <a:r>
              <a:rPr lang="en-GB" sz="1400" dirty="0">
                <a:latin typeface="Calibri"/>
                <a:cs typeface="Calibri"/>
              </a:rPr>
              <a:t>Reflective account of practice</a:t>
            </a:r>
            <a:endParaRPr lang="en-US" sz="1400">
              <a:ea typeface="Calibri"/>
              <a:cs typeface="Arial"/>
            </a:endParaRPr>
          </a:p>
          <a:p>
            <a:br>
              <a:rPr lang="en-US" dirty="0"/>
            </a:br>
            <a:endParaRPr lang="en-US" sz="1400">
              <a:ea typeface="Calibri"/>
              <a:cs typeface="Arial"/>
            </a:endParaRPr>
          </a:p>
          <a:p>
            <a:r>
              <a:rPr lang="en-GB" sz="1400" dirty="0">
                <a:latin typeface="Calibri"/>
                <a:cs typeface="Calibri"/>
              </a:rPr>
              <a:t>Over the next few weeks, capture any situation where you have engaged in an assessment process to balance rights with risk</a:t>
            </a:r>
            <a:endParaRPr lang="en-GB" sz="1400">
              <a:ea typeface="Calibri"/>
              <a:cs typeface="Arial"/>
            </a:endParaRPr>
          </a:p>
          <a:p>
            <a:br>
              <a:rPr lang="en-US" dirty="0"/>
            </a:br>
            <a:endParaRPr lang="en-US" sz="1400">
              <a:ea typeface="Calibri"/>
              <a:cs typeface="Arial"/>
            </a:endParaRPr>
          </a:p>
          <a:p>
            <a:r>
              <a:rPr lang="en-GB" sz="1400" dirty="0">
                <a:latin typeface="Calibri"/>
                <a:cs typeface="Calibri"/>
              </a:rPr>
              <a:t>This could be for example:</a:t>
            </a:r>
            <a:br>
              <a:rPr lang="en-US" sz="1400" dirty="0"/>
            </a:br>
            <a:endParaRPr lang="en-US" sz="1400">
              <a:ea typeface="Calibri"/>
              <a:cs typeface="Arial"/>
            </a:endParaRPr>
          </a:p>
          <a:p>
            <a:pPr marL="285750" indent="-285750">
              <a:buFont typeface="Arial"/>
              <a:buChar char="•"/>
            </a:pPr>
            <a:r>
              <a:rPr lang="en-GB" sz="1400" dirty="0">
                <a:latin typeface="Calibri"/>
                <a:cs typeface="Calibri"/>
              </a:rPr>
              <a:t>filling in a risk assessment</a:t>
            </a:r>
            <a:endParaRPr lang="en-GB" sz="1400">
              <a:ea typeface="Calibri"/>
              <a:cs typeface="Arial"/>
            </a:endParaRPr>
          </a:p>
          <a:p>
            <a:pPr marL="285750" indent="-285750">
              <a:buFont typeface="Arial"/>
              <a:buChar char="•"/>
            </a:pPr>
            <a:r>
              <a:rPr lang="en-GB" sz="1400" dirty="0">
                <a:latin typeface="Calibri"/>
                <a:cs typeface="Calibri"/>
              </a:rPr>
              <a:t>Recording notes of a discussion with a service user and their family/carers</a:t>
            </a:r>
            <a:endParaRPr lang="en-GB" sz="1400">
              <a:ea typeface="Calibri"/>
              <a:cs typeface="Arial"/>
            </a:endParaRPr>
          </a:p>
          <a:p>
            <a:pPr marL="285750" indent="-285750">
              <a:buFont typeface="Arial"/>
              <a:buChar char="•"/>
            </a:pPr>
            <a:r>
              <a:rPr lang="en-GB" sz="1400" dirty="0">
                <a:latin typeface="Calibri"/>
                <a:cs typeface="Calibri"/>
              </a:rPr>
              <a:t>Discussions with your line manager</a:t>
            </a:r>
            <a:endParaRPr lang="en-GB" sz="1400">
              <a:ea typeface="Calibri"/>
              <a:cs typeface="Calibri"/>
            </a:endParaRPr>
          </a:p>
          <a:p>
            <a:br>
              <a:rPr lang="en-US" dirty="0"/>
            </a:br>
            <a:endParaRPr lang="en-US" dirty="0"/>
          </a:p>
        </p:txBody>
      </p:sp>
      <p:sp>
        <p:nvSpPr>
          <p:cNvPr id="5" name="Text Placeholder 4">
            <a:extLst>
              <a:ext uri="{FF2B5EF4-FFF2-40B4-BE49-F238E27FC236}">
                <a16:creationId xmlns:a16="http://schemas.microsoft.com/office/drawing/2014/main" id="{FEE5A79E-49AC-E169-753F-E1B0CF48B14F}"/>
              </a:ext>
            </a:extLst>
          </p:cNvPr>
          <p:cNvSpPr>
            <a:spLocks noGrp="1"/>
          </p:cNvSpPr>
          <p:nvPr>
            <p:ph type="body" sz="quarter" idx="12"/>
          </p:nvPr>
        </p:nvSpPr>
        <p:spPr>
          <a:xfrm>
            <a:off x="598714" y="1619478"/>
            <a:ext cx="4908551" cy="3480353"/>
          </a:xfrm>
        </p:spPr>
        <p:txBody>
          <a:bodyPr vert="horz" lIns="91440" tIns="45720" rIns="91440" bIns="45720" rtlCol="0" anchor="t">
            <a:normAutofit/>
          </a:bodyPr>
          <a:lstStyle/>
          <a:p>
            <a:r>
              <a:rPr lang="en-GB" sz="1600" dirty="0" err="1">
                <a:ea typeface="Calibri"/>
                <a:cs typeface="Calibri"/>
              </a:rPr>
              <a:t>Adroddiad</a:t>
            </a:r>
            <a:r>
              <a:rPr lang="en-GB" sz="1600" dirty="0">
                <a:ea typeface="Calibri"/>
                <a:cs typeface="Calibri"/>
              </a:rPr>
              <a:t> </a:t>
            </a:r>
            <a:r>
              <a:rPr lang="en-GB" sz="1600" dirty="0" err="1">
                <a:ea typeface="Calibri"/>
                <a:cs typeface="Calibri"/>
              </a:rPr>
              <a:t>myfyriol</a:t>
            </a:r>
            <a:r>
              <a:rPr lang="en-GB" sz="1600" dirty="0">
                <a:ea typeface="Calibri"/>
                <a:cs typeface="Calibri"/>
              </a:rPr>
              <a:t> </a:t>
            </a:r>
            <a:r>
              <a:rPr lang="en-GB" sz="1600" dirty="0" err="1">
                <a:ea typeface="Calibri"/>
                <a:cs typeface="Calibri"/>
              </a:rPr>
              <a:t>o'r</a:t>
            </a:r>
            <a:r>
              <a:rPr lang="en-GB" sz="1600" dirty="0">
                <a:ea typeface="Calibri"/>
                <a:cs typeface="Calibri"/>
              </a:rPr>
              <a:t> </a:t>
            </a:r>
            <a:r>
              <a:rPr lang="en-GB" sz="1600" dirty="0" err="1">
                <a:ea typeface="Calibri"/>
                <a:cs typeface="Calibri"/>
              </a:rPr>
              <a:t>ymarfer</a:t>
            </a:r>
            <a:endParaRPr lang="en-US" sz="1600" dirty="0" err="1">
              <a:ea typeface="Calibri"/>
              <a:cs typeface="Calibri"/>
            </a:endParaRPr>
          </a:p>
          <a:p>
            <a:r>
              <a:rPr lang="en-GB" sz="1400" dirty="0">
                <a:ea typeface="Calibri"/>
                <a:cs typeface="Calibri"/>
              </a:rPr>
              <a:t>Dros </a:t>
            </a:r>
            <a:r>
              <a:rPr lang="en-GB" sz="1400" dirty="0" err="1">
                <a:ea typeface="Calibri"/>
                <a:cs typeface="Calibri"/>
              </a:rPr>
              <a:t>yr</a:t>
            </a:r>
            <a:r>
              <a:rPr lang="en-GB" sz="1400" dirty="0">
                <a:ea typeface="Calibri"/>
                <a:cs typeface="Calibri"/>
              </a:rPr>
              <a:t> </a:t>
            </a:r>
            <a:r>
              <a:rPr lang="en-GB" sz="1400" dirty="0" err="1">
                <a:ea typeface="Calibri"/>
                <a:cs typeface="Calibri"/>
              </a:rPr>
              <a:t>ychydig</a:t>
            </a:r>
            <a:r>
              <a:rPr lang="en-GB" sz="1400" dirty="0">
                <a:ea typeface="Calibri"/>
                <a:cs typeface="Calibri"/>
              </a:rPr>
              <a:t> </a:t>
            </a:r>
            <a:r>
              <a:rPr lang="en-GB" sz="1400" dirty="0" err="1">
                <a:ea typeface="Calibri"/>
                <a:cs typeface="Calibri"/>
              </a:rPr>
              <a:t>wythnosau</a:t>
            </a:r>
            <a:r>
              <a:rPr lang="en-GB" sz="1400" dirty="0">
                <a:ea typeface="Calibri"/>
                <a:cs typeface="Calibri"/>
              </a:rPr>
              <a:t> </a:t>
            </a:r>
            <a:r>
              <a:rPr lang="en-GB" sz="1400" dirty="0" err="1">
                <a:ea typeface="Calibri"/>
                <a:cs typeface="Calibri"/>
              </a:rPr>
              <a:t>nesaf</a:t>
            </a:r>
            <a:r>
              <a:rPr lang="en-GB" sz="1400" dirty="0">
                <a:ea typeface="Calibri"/>
                <a:cs typeface="Calibri"/>
              </a:rPr>
              <a:t>, </a:t>
            </a:r>
            <a:r>
              <a:rPr lang="en-GB" sz="1400" dirty="0" err="1">
                <a:ea typeface="Calibri"/>
                <a:cs typeface="Calibri"/>
              </a:rPr>
              <a:t>nodwch</a:t>
            </a:r>
            <a:r>
              <a:rPr lang="en-GB" sz="1400" dirty="0">
                <a:ea typeface="Calibri"/>
                <a:cs typeface="Calibri"/>
              </a:rPr>
              <a:t> </a:t>
            </a:r>
            <a:r>
              <a:rPr lang="en-GB" sz="1400" dirty="0" err="1">
                <a:ea typeface="Calibri"/>
                <a:cs typeface="Calibri"/>
              </a:rPr>
              <a:t>unrhyw</a:t>
            </a:r>
            <a:r>
              <a:rPr lang="en-GB" sz="1400" dirty="0">
                <a:ea typeface="Calibri"/>
                <a:cs typeface="Calibri"/>
              </a:rPr>
              <a:t> </a:t>
            </a:r>
            <a:r>
              <a:rPr lang="en-GB" sz="1400" dirty="0" err="1">
                <a:ea typeface="Calibri"/>
                <a:cs typeface="Calibri"/>
              </a:rPr>
              <a:t>sefyllfa</a:t>
            </a:r>
            <a:r>
              <a:rPr lang="en-GB" sz="1400" dirty="0">
                <a:ea typeface="Calibri"/>
                <a:cs typeface="Calibri"/>
              </a:rPr>
              <a:t> </a:t>
            </a:r>
            <a:r>
              <a:rPr lang="en-GB" sz="1400" dirty="0" err="1">
                <a:ea typeface="Calibri"/>
                <a:cs typeface="Calibri"/>
              </a:rPr>
              <a:t>lle</a:t>
            </a:r>
            <a:r>
              <a:rPr lang="en-GB" sz="1400" dirty="0">
                <a:ea typeface="Calibri"/>
                <a:cs typeface="Calibri"/>
              </a:rPr>
              <a:t> </a:t>
            </a:r>
            <a:r>
              <a:rPr lang="en-GB" sz="1400" dirty="0" err="1">
                <a:ea typeface="Calibri"/>
                <a:cs typeface="Calibri"/>
              </a:rPr>
              <a:t>rydych</a:t>
            </a:r>
            <a:r>
              <a:rPr lang="en-GB" sz="1400" dirty="0">
                <a:ea typeface="Calibri"/>
                <a:cs typeface="Calibri"/>
              </a:rPr>
              <a:t> </a:t>
            </a:r>
            <a:r>
              <a:rPr lang="en-GB" sz="1400" dirty="0" err="1">
                <a:ea typeface="Calibri"/>
                <a:cs typeface="Calibri"/>
              </a:rPr>
              <a:t>wedi</a:t>
            </a:r>
            <a:r>
              <a:rPr lang="en-GB" sz="1400" dirty="0">
                <a:ea typeface="Calibri"/>
                <a:cs typeface="Calibri"/>
              </a:rPr>
              <a:t> </a:t>
            </a:r>
            <a:r>
              <a:rPr lang="en-GB" sz="1400" dirty="0" err="1">
                <a:ea typeface="Calibri"/>
                <a:cs typeface="Calibri"/>
              </a:rPr>
              <a:t>cymryd</a:t>
            </a:r>
            <a:r>
              <a:rPr lang="en-GB" sz="1400" dirty="0">
                <a:ea typeface="Calibri"/>
                <a:cs typeface="Calibri"/>
              </a:rPr>
              <a:t> </a:t>
            </a:r>
            <a:r>
              <a:rPr lang="en-GB" sz="1400" dirty="0" err="1">
                <a:ea typeface="Calibri"/>
                <a:cs typeface="Calibri"/>
              </a:rPr>
              <a:t>rhan</a:t>
            </a:r>
            <a:r>
              <a:rPr lang="en-GB" sz="1400" dirty="0">
                <a:ea typeface="Calibri"/>
                <a:cs typeface="Calibri"/>
              </a:rPr>
              <a:t> </a:t>
            </a:r>
            <a:r>
              <a:rPr lang="en-GB" sz="1400" dirty="0" err="1">
                <a:ea typeface="Calibri"/>
                <a:cs typeface="Calibri"/>
              </a:rPr>
              <a:t>mewn</a:t>
            </a:r>
            <a:r>
              <a:rPr lang="en-GB" sz="1400" dirty="0">
                <a:ea typeface="Calibri"/>
                <a:cs typeface="Calibri"/>
              </a:rPr>
              <a:t> proses </a:t>
            </a:r>
            <a:r>
              <a:rPr lang="en-GB" sz="1400" dirty="0" err="1">
                <a:ea typeface="Calibri"/>
                <a:cs typeface="Calibri"/>
              </a:rPr>
              <a:t>asesu</a:t>
            </a:r>
            <a:r>
              <a:rPr lang="en-GB" sz="1400" dirty="0">
                <a:ea typeface="Calibri"/>
                <a:cs typeface="Calibri"/>
              </a:rPr>
              <a:t> </a:t>
            </a:r>
            <a:r>
              <a:rPr lang="en-GB" sz="1400" dirty="0" err="1">
                <a:ea typeface="Calibri"/>
                <a:cs typeface="Calibri"/>
              </a:rPr>
              <a:t>i</a:t>
            </a:r>
            <a:r>
              <a:rPr lang="en-GB" sz="1400" dirty="0">
                <a:ea typeface="Calibri"/>
                <a:cs typeface="Calibri"/>
              </a:rPr>
              <a:t> </a:t>
            </a:r>
            <a:r>
              <a:rPr lang="en-GB" sz="1400" dirty="0" err="1">
                <a:ea typeface="Calibri"/>
                <a:cs typeface="Calibri"/>
              </a:rPr>
              <a:t>gydbwyso</a:t>
            </a:r>
            <a:r>
              <a:rPr lang="en-GB" sz="1400" dirty="0">
                <a:ea typeface="Calibri"/>
                <a:cs typeface="Calibri"/>
              </a:rPr>
              <a:t> </a:t>
            </a:r>
            <a:r>
              <a:rPr lang="en-GB" sz="1400" dirty="0" err="1">
                <a:ea typeface="Calibri"/>
                <a:cs typeface="Calibri"/>
              </a:rPr>
              <a:t>hawliau</a:t>
            </a:r>
            <a:r>
              <a:rPr lang="en-GB" sz="1400" dirty="0">
                <a:ea typeface="Calibri"/>
                <a:cs typeface="Calibri"/>
              </a:rPr>
              <a:t> â </a:t>
            </a:r>
            <a:r>
              <a:rPr lang="en-GB" sz="1400" dirty="0" err="1">
                <a:ea typeface="Calibri"/>
                <a:cs typeface="Calibri"/>
              </a:rPr>
              <a:t>risg</a:t>
            </a:r>
          </a:p>
          <a:p>
            <a:br>
              <a:rPr lang="en-US" sz="2000" dirty="0"/>
            </a:br>
            <a:r>
              <a:rPr lang="en-GB" sz="1400" dirty="0">
                <a:ea typeface="Calibri"/>
                <a:cs typeface="Calibri"/>
              </a:rPr>
              <a:t>Gallai </a:t>
            </a:r>
            <a:r>
              <a:rPr lang="en-GB" sz="1400" dirty="0" err="1">
                <a:ea typeface="Calibri"/>
                <a:cs typeface="Calibri"/>
              </a:rPr>
              <a:t>hyn</a:t>
            </a:r>
            <a:r>
              <a:rPr lang="en-GB" sz="1400" dirty="0">
                <a:ea typeface="Calibri"/>
                <a:cs typeface="Calibri"/>
              </a:rPr>
              <a:t> </a:t>
            </a:r>
            <a:r>
              <a:rPr lang="en-GB" sz="1400" dirty="0" err="1">
                <a:ea typeface="Calibri"/>
                <a:cs typeface="Calibri"/>
              </a:rPr>
              <a:t>fod</a:t>
            </a:r>
            <a:r>
              <a:rPr lang="en-GB" sz="1400" dirty="0">
                <a:ea typeface="Calibri"/>
                <a:cs typeface="Calibri"/>
              </a:rPr>
              <a:t> er </a:t>
            </a:r>
            <a:r>
              <a:rPr lang="en-GB" sz="1400" dirty="0" err="1">
                <a:ea typeface="Calibri"/>
                <a:cs typeface="Calibri"/>
              </a:rPr>
              <a:t>enghraifft</a:t>
            </a:r>
            <a:r>
              <a:rPr lang="en-GB" sz="1400" dirty="0">
                <a:ea typeface="Calibri"/>
                <a:cs typeface="Calibri"/>
              </a:rPr>
              <a:t>: </a:t>
            </a:r>
          </a:p>
          <a:p>
            <a:r>
              <a:rPr lang="en-GB" sz="1400" dirty="0">
                <a:latin typeface="Calibri"/>
                <a:cs typeface="Arial"/>
              </a:rPr>
              <a:t>•</a:t>
            </a:r>
            <a:r>
              <a:rPr lang="en-GB" sz="1400" dirty="0" err="1">
                <a:ea typeface="Calibri"/>
                <a:cs typeface="Calibri"/>
              </a:rPr>
              <a:t>llenwi</a:t>
            </a:r>
            <a:r>
              <a:rPr lang="en-GB" sz="1400" dirty="0">
                <a:ea typeface="Calibri"/>
                <a:cs typeface="Calibri"/>
              </a:rPr>
              <a:t> </a:t>
            </a:r>
            <a:r>
              <a:rPr lang="en-GB" sz="1400" dirty="0" err="1">
                <a:ea typeface="Calibri"/>
                <a:cs typeface="Calibri"/>
              </a:rPr>
              <a:t>asesiad</a:t>
            </a:r>
            <a:r>
              <a:rPr lang="en-GB" sz="1400" dirty="0">
                <a:ea typeface="Calibri"/>
                <a:cs typeface="Calibri"/>
              </a:rPr>
              <a:t> </a:t>
            </a:r>
            <a:r>
              <a:rPr lang="en-GB" sz="1400" dirty="0" err="1">
                <a:ea typeface="Calibri"/>
                <a:cs typeface="Calibri"/>
              </a:rPr>
              <a:t>risg</a:t>
            </a:r>
            <a:endParaRPr lang="en-GB" sz="1400" dirty="0">
              <a:ea typeface="Calibri"/>
              <a:cs typeface="Calibri"/>
            </a:endParaRPr>
          </a:p>
          <a:p>
            <a:r>
              <a:rPr lang="en-GB" sz="1400" dirty="0">
                <a:latin typeface="Calibri"/>
                <a:cs typeface="Arial"/>
              </a:rPr>
              <a:t>•</a:t>
            </a:r>
            <a:r>
              <a:rPr lang="en-GB" sz="1400" dirty="0" err="1">
                <a:ea typeface="Calibri"/>
                <a:cs typeface="Calibri"/>
              </a:rPr>
              <a:t>Cofnodi</a:t>
            </a:r>
            <a:r>
              <a:rPr lang="en-GB" sz="1400" dirty="0">
                <a:ea typeface="Calibri"/>
                <a:cs typeface="Calibri"/>
              </a:rPr>
              <a:t> </a:t>
            </a:r>
            <a:r>
              <a:rPr lang="en-GB" sz="1400" dirty="0" err="1">
                <a:ea typeface="Calibri"/>
                <a:cs typeface="Calibri"/>
              </a:rPr>
              <a:t>nodiadau</a:t>
            </a:r>
            <a:r>
              <a:rPr lang="en-GB" sz="1400" dirty="0">
                <a:ea typeface="Calibri"/>
                <a:cs typeface="Calibri"/>
              </a:rPr>
              <a:t> o </a:t>
            </a:r>
            <a:r>
              <a:rPr lang="en-GB" sz="1400" dirty="0" err="1">
                <a:ea typeface="Calibri"/>
                <a:cs typeface="Calibri"/>
              </a:rPr>
              <a:t>drafodaeth</a:t>
            </a:r>
            <a:r>
              <a:rPr lang="en-GB" sz="1400" dirty="0">
                <a:ea typeface="Calibri"/>
                <a:cs typeface="Calibri"/>
              </a:rPr>
              <a:t> </a:t>
            </a:r>
            <a:r>
              <a:rPr lang="en-GB" sz="1400" dirty="0" err="1">
                <a:ea typeface="Calibri"/>
                <a:cs typeface="Calibri"/>
              </a:rPr>
              <a:t>gyda</a:t>
            </a:r>
            <a:r>
              <a:rPr lang="en-GB" sz="1400" dirty="0">
                <a:ea typeface="Calibri"/>
                <a:cs typeface="Calibri"/>
              </a:rPr>
              <a:t> </a:t>
            </a:r>
            <a:r>
              <a:rPr lang="en-GB" sz="1400" dirty="0" err="1">
                <a:ea typeface="Calibri"/>
                <a:cs typeface="Calibri"/>
              </a:rPr>
              <a:t>defnyddiwr</a:t>
            </a:r>
            <a:r>
              <a:rPr lang="en-GB" sz="1400" dirty="0">
                <a:ea typeface="Calibri"/>
                <a:cs typeface="Calibri"/>
              </a:rPr>
              <a:t> </a:t>
            </a:r>
            <a:r>
              <a:rPr lang="en-GB" sz="1400" dirty="0" err="1">
                <a:ea typeface="Calibri"/>
                <a:cs typeface="Calibri"/>
              </a:rPr>
              <a:t>gwasanaeth</a:t>
            </a:r>
            <a:r>
              <a:rPr lang="en-GB" sz="1400" dirty="0">
                <a:ea typeface="Calibri"/>
                <a:cs typeface="Calibri"/>
              </a:rPr>
              <a:t> </a:t>
            </a:r>
            <a:r>
              <a:rPr lang="en-GB" sz="1400" dirty="0" err="1">
                <a:ea typeface="Calibri"/>
                <a:cs typeface="Calibri"/>
              </a:rPr>
              <a:t>a'i</a:t>
            </a:r>
            <a:r>
              <a:rPr lang="en-GB" sz="1400" dirty="0">
                <a:ea typeface="Calibri"/>
                <a:cs typeface="Calibri"/>
              </a:rPr>
              <a:t> </a:t>
            </a:r>
            <a:r>
              <a:rPr lang="en-GB" sz="1400" dirty="0" err="1">
                <a:ea typeface="Calibri"/>
                <a:cs typeface="Calibri"/>
              </a:rPr>
              <a:t>deulu</a:t>
            </a:r>
            <a:r>
              <a:rPr lang="en-GB" sz="1400" dirty="0">
                <a:ea typeface="Calibri"/>
                <a:cs typeface="Calibri"/>
              </a:rPr>
              <a:t>/</a:t>
            </a:r>
            <a:r>
              <a:rPr lang="en-GB" sz="1400" dirty="0" err="1">
                <a:ea typeface="Calibri"/>
                <a:cs typeface="Calibri"/>
              </a:rPr>
              <a:t>gofalwyr</a:t>
            </a:r>
            <a:endParaRPr lang="en-GB" sz="1400" dirty="0">
              <a:ea typeface="Calibri"/>
              <a:cs typeface="Calibri"/>
            </a:endParaRPr>
          </a:p>
          <a:p>
            <a:r>
              <a:rPr lang="en-GB" sz="1400" dirty="0">
                <a:latin typeface="Calibri"/>
                <a:cs typeface="Arial"/>
              </a:rPr>
              <a:t>•</a:t>
            </a:r>
            <a:r>
              <a:rPr lang="en-GB" sz="1400" dirty="0" err="1">
                <a:ea typeface="Calibri"/>
                <a:cs typeface="Calibri"/>
              </a:rPr>
              <a:t>Trafodaethau</a:t>
            </a:r>
            <a:r>
              <a:rPr lang="en-GB" sz="1400" dirty="0">
                <a:ea typeface="Calibri"/>
                <a:cs typeface="Calibri"/>
              </a:rPr>
              <a:t> </a:t>
            </a:r>
            <a:r>
              <a:rPr lang="en-GB" sz="1400" dirty="0" err="1">
                <a:ea typeface="Calibri"/>
                <a:cs typeface="Calibri"/>
              </a:rPr>
              <a:t>gyda'ch</a:t>
            </a:r>
            <a:r>
              <a:rPr lang="en-GB" sz="1400" dirty="0">
                <a:ea typeface="Calibri"/>
                <a:cs typeface="Calibri"/>
              </a:rPr>
              <a:t> </a:t>
            </a:r>
            <a:r>
              <a:rPr lang="en-GB" sz="1400" dirty="0" err="1">
                <a:ea typeface="Calibri"/>
                <a:cs typeface="Calibri"/>
              </a:rPr>
              <a:t>rheolwr</a:t>
            </a:r>
            <a:r>
              <a:rPr lang="en-GB" sz="1400" dirty="0">
                <a:ea typeface="Calibri"/>
                <a:cs typeface="Calibri"/>
              </a:rPr>
              <a:t> </a:t>
            </a:r>
            <a:r>
              <a:rPr lang="en-GB" sz="1400" dirty="0" err="1">
                <a:ea typeface="Calibri"/>
                <a:cs typeface="Calibri"/>
              </a:rPr>
              <a:t>llinell</a:t>
            </a:r>
            <a:endParaRPr lang="en-GB" sz="1400" dirty="0">
              <a:cs typeface="Calibri"/>
            </a:endParaRPr>
          </a:p>
          <a:p>
            <a:endParaRPr lang="en-GB" dirty="0">
              <a:ea typeface="Calibri"/>
              <a:cs typeface="Calibri"/>
            </a:endParaRPr>
          </a:p>
        </p:txBody>
      </p:sp>
    </p:spTree>
    <p:extLst>
      <p:ext uri="{BB962C8B-B14F-4D97-AF65-F5344CB8AC3E}">
        <p14:creationId xmlns:p14="http://schemas.microsoft.com/office/powerpoint/2010/main" val="2591152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black and white icons&#10;&#10;Description automatically generated">
            <a:extLst>
              <a:ext uri="{FF2B5EF4-FFF2-40B4-BE49-F238E27FC236}">
                <a16:creationId xmlns:a16="http://schemas.microsoft.com/office/drawing/2014/main" id="{2F668EDB-6072-912F-7266-8D25117501C0}"/>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379119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C58C01D-C986-6F42-F95B-34EC6CBA1EA4}"/>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827439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y-GB" b="1" dirty="0">
                <a:latin typeface="Calibri"/>
                <a:cs typeface="Calibri"/>
              </a:rPr>
              <a:t>Deilliannau dysgu </a:t>
            </a:r>
            <a:br>
              <a:rPr lang="cy-GB" b="1" dirty="0">
                <a:latin typeface="Arial"/>
              </a:rPr>
            </a:br>
            <a:endParaRPr lang="en-US"/>
          </a:p>
        </p:txBody>
      </p:sp>
      <p:sp>
        <p:nvSpPr>
          <p:cNvPr id="7" name="Text Placeholder 6"/>
          <p:cNvSpPr>
            <a:spLocks noGrp="1"/>
          </p:cNvSpPr>
          <p:nvPr>
            <p:ph type="body" sz="quarter" idx="10"/>
          </p:nvPr>
        </p:nvSpPr>
        <p:spPr/>
        <p:txBody>
          <a:bodyPr/>
          <a:lstStyle/>
          <a:p>
            <a:r>
              <a:rPr lang="en-GB" b="1" dirty="0"/>
              <a:t>Learning outcomes</a:t>
            </a:r>
            <a:endParaRPr lang="en-GB" b="1" dirty="0">
              <a:cs typeface="Arial"/>
            </a:endParaRPr>
          </a:p>
          <a:p>
            <a:endParaRPr lang="en-GB" b="1" dirty="0">
              <a:cs typeface="Arial"/>
            </a:endParaRPr>
          </a:p>
        </p:txBody>
      </p:sp>
      <p:sp>
        <p:nvSpPr>
          <p:cNvPr id="8" name="Text Placeholder 7"/>
          <p:cNvSpPr>
            <a:spLocks noGrp="1"/>
          </p:cNvSpPr>
          <p:nvPr>
            <p:ph type="body" sz="quarter" idx="11"/>
          </p:nvPr>
        </p:nvSpPr>
        <p:spPr/>
        <p:txBody>
          <a:bodyPr>
            <a:normAutofit/>
          </a:bodyPr>
          <a:lstStyle/>
          <a:p>
            <a:pPr marL="342900" indent="-342900">
              <a:buFont typeface="+mj-lt"/>
              <a:buAutoNum type="arabicPeriod"/>
            </a:pPr>
            <a:r>
              <a:rPr lang="en-GB" dirty="0"/>
              <a:t>Understand theories and models that support strengths-based outcomes focused practice. </a:t>
            </a:r>
          </a:p>
          <a:p>
            <a:pPr marL="342900" indent="-342900">
              <a:buFont typeface="+mj-lt"/>
              <a:buAutoNum type="arabicPeriod" startAt="2"/>
            </a:pPr>
            <a:r>
              <a:rPr lang="en-GB" dirty="0"/>
              <a:t>Understand human development across the lifespan and factors that can affect it</a:t>
            </a:r>
          </a:p>
          <a:p>
            <a:pPr marL="342900" indent="-342900">
              <a:buFont typeface="+mj-lt"/>
              <a:buAutoNum type="arabicPeriod" startAt="2"/>
            </a:pPr>
            <a:r>
              <a:rPr lang="en-GB" dirty="0"/>
              <a:t>Understand theories and models related to change</a:t>
            </a:r>
          </a:p>
          <a:p>
            <a:pPr marL="342900" indent="-342900">
              <a:buFont typeface="+mj-lt"/>
              <a:buAutoNum type="arabicPeriod" startAt="2"/>
            </a:pPr>
            <a:r>
              <a:rPr lang="en-GB" dirty="0"/>
              <a:t>Understand the importance of using person/child centred practice and rights based approaches</a:t>
            </a:r>
          </a:p>
        </p:txBody>
      </p:sp>
      <p:sp>
        <p:nvSpPr>
          <p:cNvPr id="9" name="Text Placeholder 8"/>
          <p:cNvSpPr>
            <a:spLocks noGrp="1"/>
          </p:cNvSpPr>
          <p:nvPr>
            <p:ph type="body" sz="quarter" idx="12"/>
          </p:nvPr>
        </p:nvSpPr>
        <p:spPr/>
        <p:txBody>
          <a:bodyPr vert="horz" lIns="91440" tIns="45720" rIns="91440" bIns="45720" rtlCol="0" anchor="t">
            <a:normAutofit/>
          </a:bodyPr>
          <a:lstStyle/>
          <a:p>
            <a:pPr marL="342900" indent="-342900">
              <a:buFont typeface="+mj-lt"/>
              <a:buAutoNum type="arabicPeriod"/>
            </a:pPr>
            <a:r>
              <a:rPr lang="cy-GB" dirty="0">
                <a:latin typeface="Calibri"/>
                <a:cs typeface="Calibri"/>
              </a:rPr>
              <a:t>Deall damcaniaethau a modelau sy'n cefnogi ymarfer sy'n seiliedig ar gryfderau sy'n canolbwyntio ar ganlyniadau. </a:t>
            </a:r>
          </a:p>
          <a:p>
            <a:pPr marL="342900" indent="-342900">
              <a:buFont typeface="+mj-lt"/>
              <a:buAutoNum type="arabicPeriod" startAt="2"/>
            </a:pPr>
            <a:r>
              <a:rPr lang="cy-GB" dirty="0">
                <a:latin typeface="Calibri"/>
                <a:cs typeface="Calibri"/>
              </a:rPr>
              <a:t>Deall datblygiad dynol ar draws oes a'r ffactorau a all effeithio arno</a:t>
            </a:r>
          </a:p>
          <a:p>
            <a:pPr marL="342900" indent="-342900">
              <a:buFont typeface="+mj-lt"/>
              <a:buAutoNum type="arabicPeriod" startAt="2"/>
            </a:pPr>
            <a:r>
              <a:rPr lang="cy-GB" dirty="0">
                <a:latin typeface="Calibri"/>
                <a:cs typeface="Calibri"/>
              </a:rPr>
              <a:t>Deall damcaniaethau a modelau sy'n ymwneud â newid</a:t>
            </a:r>
          </a:p>
          <a:p>
            <a:pPr marL="342900" indent="-342900">
              <a:buFont typeface="+mj-lt"/>
              <a:buAutoNum type="arabicPeriod" startAt="2"/>
            </a:pPr>
            <a:r>
              <a:rPr lang="cy-GB" dirty="0">
                <a:latin typeface="Calibri"/>
                <a:cs typeface="Calibri"/>
              </a:rPr>
              <a:t>Deall pwysigrwydd defnyddio ymarfer sy'n canolbwyntio ar yr unigolyn/plentyn a dulliau sy'n seiliedig ar hawliau</a:t>
            </a:r>
          </a:p>
          <a:p>
            <a:pPr marL="28575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325826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467" y="484871"/>
            <a:ext cx="4789714" cy="1031283"/>
          </a:xfrm>
        </p:spPr>
        <p:txBody>
          <a:bodyPr>
            <a:normAutofit fontScale="90000"/>
          </a:bodyPr>
          <a:lstStyle/>
          <a:p>
            <a:r>
              <a:rPr lang="cy-GB" sz="2700" b="1" dirty="0">
                <a:latin typeface="Calibri"/>
                <a:cs typeface="Calibri"/>
              </a:rPr>
              <a:t>Deddfwriaeth, Confensiynau a</a:t>
            </a:r>
            <a:br>
              <a:rPr lang="cy-GB" sz="2700" b="1" dirty="0">
                <a:latin typeface="Calibri"/>
              </a:rPr>
            </a:br>
            <a:r>
              <a:rPr lang="cy-GB" sz="2700" b="1" dirty="0">
                <a:latin typeface="Calibri"/>
                <a:cs typeface="Calibri"/>
              </a:rPr>
              <a:t>Fframweithiau Cenedlaethol </a:t>
            </a:r>
            <a:br>
              <a:rPr lang="cy-GB" b="1" dirty="0">
                <a:latin typeface="Calibri"/>
              </a:rPr>
            </a:br>
            <a:endParaRPr lang="en-GB" dirty="0"/>
          </a:p>
        </p:txBody>
      </p:sp>
      <p:sp>
        <p:nvSpPr>
          <p:cNvPr id="3" name="Text Placeholder 2"/>
          <p:cNvSpPr>
            <a:spLocks noGrp="1"/>
          </p:cNvSpPr>
          <p:nvPr>
            <p:ph type="body" sz="quarter" idx="10"/>
          </p:nvPr>
        </p:nvSpPr>
        <p:spPr>
          <a:xfrm>
            <a:off x="6473599" y="505741"/>
            <a:ext cx="4405584" cy="989541"/>
          </a:xfrm>
        </p:spPr>
        <p:txBody>
          <a:bodyPr vert="horz" lIns="91440" tIns="45720" rIns="91440" bIns="45720" rtlCol="0" anchor="t">
            <a:normAutofit/>
          </a:bodyPr>
          <a:lstStyle/>
          <a:p>
            <a:r>
              <a:rPr lang="en-US" sz="2400" b="1" dirty="0">
                <a:latin typeface="Arial"/>
                <a:ea typeface="+mj-ea"/>
                <a:cs typeface="+mj-cs"/>
              </a:rPr>
              <a:t>Legislation, Conventions and National Frameworks </a:t>
            </a:r>
            <a:endParaRPr lang="en-GB" sz="2400" b="1">
              <a:latin typeface="Arial"/>
              <a:ea typeface="+mj-ea"/>
              <a:cs typeface="+mj-cs"/>
            </a:endParaRPr>
          </a:p>
        </p:txBody>
      </p:sp>
      <p:sp>
        <p:nvSpPr>
          <p:cNvPr id="4" name="Text Placeholder 3"/>
          <p:cNvSpPr>
            <a:spLocks noGrp="1"/>
          </p:cNvSpPr>
          <p:nvPr>
            <p:ph type="body" sz="quarter" idx="11"/>
          </p:nvPr>
        </p:nvSpPr>
        <p:spPr>
          <a:xfrm>
            <a:off x="6252755" y="1504336"/>
            <a:ext cx="4302357" cy="4467487"/>
          </a:xfrm>
        </p:spPr>
        <p:txBody>
          <a:bodyPr>
            <a:normAutofit lnSpcReduction="10000"/>
          </a:bodyPr>
          <a:lstStyle/>
          <a:p>
            <a:pPr marL="285750" indent="-285750">
              <a:buFont typeface="Arial" panose="020B0604020202020204" pitchFamily="34" charset="0"/>
              <a:buChar char="•"/>
            </a:pPr>
            <a:r>
              <a:rPr lang="en-US" dirty="0"/>
              <a:t>Social Services and Well-Being (Wales) Act 2014 and associated statutory guidance and Codes of Practice.</a:t>
            </a:r>
          </a:p>
          <a:p>
            <a:pPr marL="285750" indent="-285750">
              <a:buFont typeface="Arial" panose="020B0604020202020204" pitchFamily="34" charset="0"/>
              <a:buChar char="•"/>
            </a:pPr>
            <a:r>
              <a:rPr lang="en-US" dirty="0"/>
              <a:t>Regulation and Inspection of Social Care (Wales) Act 2016 and associated regulations and statutory guidance. </a:t>
            </a:r>
          </a:p>
          <a:p>
            <a:pPr marL="285750" indent="-285750">
              <a:buFont typeface="Arial" panose="020B0604020202020204" pitchFamily="34" charset="0"/>
              <a:buChar char="•"/>
            </a:pPr>
            <a:r>
              <a:rPr lang="en-US" dirty="0"/>
              <a:t>The Right Way: A children’s Rights Approach (Children’s Commissioner for Wales 2017).</a:t>
            </a:r>
          </a:p>
          <a:p>
            <a:pPr marL="285750" indent="-285750">
              <a:buFont typeface="Arial" panose="020B0604020202020204" pitchFamily="34" charset="0"/>
              <a:buChar char="•"/>
            </a:pPr>
            <a:r>
              <a:rPr lang="en-US" dirty="0"/>
              <a:t>Human Rights Act (1998) United Nations Convention on the Rights of the Child 1989.</a:t>
            </a:r>
          </a:p>
          <a:p>
            <a:pPr marL="285750" indent="-285750">
              <a:buFont typeface="Arial" panose="020B0604020202020204" pitchFamily="34" charset="0"/>
              <a:buChar char="•"/>
            </a:pPr>
            <a:r>
              <a:rPr lang="en-US" dirty="0"/>
              <a:t>United Nations Principles for Older Persons 1991.</a:t>
            </a:r>
          </a:p>
          <a:p>
            <a:pPr marL="285750" indent="-285750">
              <a:buFont typeface="Arial" panose="020B0604020202020204" pitchFamily="34" charset="0"/>
              <a:buChar char="•"/>
            </a:pPr>
            <a:r>
              <a:rPr lang="en-US" dirty="0"/>
              <a:t>United Nations Convention on the Rights of Persons with Disabilities 2006.</a:t>
            </a:r>
            <a:endParaRPr lang="en-GB" dirty="0"/>
          </a:p>
        </p:txBody>
      </p:sp>
      <p:sp>
        <p:nvSpPr>
          <p:cNvPr id="5" name="Text Placeholder 4"/>
          <p:cNvSpPr>
            <a:spLocks noGrp="1"/>
          </p:cNvSpPr>
          <p:nvPr>
            <p:ph type="body" sz="quarter" idx="12"/>
          </p:nvPr>
        </p:nvSpPr>
        <p:spPr>
          <a:xfrm>
            <a:off x="583265" y="1504335"/>
            <a:ext cx="4064256" cy="4267200"/>
          </a:xfrm>
        </p:spPr>
        <p:txBody>
          <a:bodyPr vert="horz" lIns="91440" tIns="45720" rIns="91440" bIns="45720" rtlCol="0" anchor="t">
            <a:normAutofit fontScale="92500" lnSpcReduction="20000"/>
          </a:bodyPr>
          <a:lstStyle/>
          <a:p>
            <a:pPr marL="285750" indent="-285750">
              <a:buFont typeface="Arial" panose="020B0604020202020204" pitchFamily="34" charset="0"/>
              <a:buChar char="•"/>
            </a:pPr>
            <a:r>
              <a:rPr lang="cy-GB" sz="1900" dirty="0">
                <a:latin typeface="Calibri"/>
                <a:cs typeface="Calibri"/>
              </a:rPr>
              <a:t>Deddf Gwasanaethau Cymdeithasol a Llesiant (Cymru) 2014 a chanllawiau statudol a Chodau Ymarfer cysylltiedig.</a:t>
            </a:r>
          </a:p>
          <a:p>
            <a:pPr marL="285750" indent="-285750">
              <a:buFont typeface="Arial" panose="020B0604020202020204" pitchFamily="34" charset="0"/>
              <a:buChar char="•"/>
            </a:pPr>
            <a:r>
              <a:rPr lang="cy-GB" sz="1900" dirty="0">
                <a:latin typeface="Calibri"/>
                <a:cs typeface="Calibri"/>
              </a:rPr>
              <a:t>Deddf Rheoleiddio ac Arolygu Gofal Cymdeithasol (Cymru) 2016 a rheoliadau a chanllawiau statudol cysylltiedig. </a:t>
            </a:r>
          </a:p>
          <a:p>
            <a:pPr marL="285750" indent="-285750">
              <a:buFont typeface="Arial" panose="020B0604020202020204" pitchFamily="34" charset="0"/>
              <a:buChar char="•"/>
            </a:pPr>
            <a:r>
              <a:rPr lang="cy-GB" sz="1900" dirty="0">
                <a:latin typeface="Calibri"/>
                <a:cs typeface="Calibri"/>
              </a:rPr>
              <a:t>Y Ffordd Gywir: Dull Gweithredu seiliedig ar Hawliau Plant (Comisiynydd Plant Cymru 2017).</a:t>
            </a:r>
          </a:p>
          <a:p>
            <a:pPr marL="285750" indent="-285750">
              <a:buFont typeface="Arial" panose="020B0604020202020204" pitchFamily="34" charset="0"/>
              <a:buChar char="•"/>
            </a:pPr>
            <a:r>
              <a:rPr lang="cy-GB" sz="1900" dirty="0">
                <a:latin typeface="Calibri"/>
                <a:cs typeface="Calibri"/>
              </a:rPr>
              <a:t>Deddf Hawliau Dynol (1998) Confensiwn y Cenhedloedd Unedig ar Hawliau'r Plentyn 1989.</a:t>
            </a:r>
          </a:p>
          <a:p>
            <a:pPr marL="285750" indent="-285750">
              <a:buFont typeface="Arial" panose="020B0604020202020204" pitchFamily="34" charset="0"/>
              <a:buChar char="•"/>
            </a:pPr>
            <a:r>
              <a:rPr lang="cy-GB" sz="1900" dirty="0">
                <a:latin typeface="Calibri"/>
                <a:cs typeface="Calibri"/>
              </a:rPr>
              <a:t>Egwyddorion y Cenhedloedd Unedig ar gyfer Pobl Hŷn 1991.</a:t>
            </a:r>
          </a:p>
          <a:p>
            <a:pPr marL="285750" indent="-285750">
              <a:buFont typeface="Arial" panose="020B0604020202020204" pitchFamily="34" charset="0"/>
              <a:buChar char="•"/>
            </a:pPr>
            <a:r>
              <a:rPr lang="cy-GB" sz="1900" dirty="0">
                <a:latin typeface="Calibri"/>
                <a:cs typeface="Calibri"/>
              </a:rPr>
              <a:t>Confensiwn y Cenhedloedd Unedig ar Hawliau Pobl ag Anableddau 2006.</a:t>
            </a:r>
          </a:p>
          <a:p>
            <a:endParaRPr lang="en-GB" dirty="0"/>
          </a:p>
        </p:txBody>
      </p:sp>
    </p:spTree>
    <p:custDataLst>
      <p:tags r:id="rId1"/>
    </p:custDataLst>
    <p:extLst>
      <p:ext uri="{BB962C8B-B14F-4D97-AF65-F5344CB8AC3E}">
        <p14:creationId xmlns:p14="http://schemas.microsoft.com/office/powerpoint/2010/main" val="3905186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898" y="193570"/>
            <a:ext cx="5887496" cy="1283052"/>
          </a:xfrm>
        </p:spPr>
        <p:txBody>
          <a:bodyPr>
            <a:normAutofit/>
          </a:bodyPr>
          <a:lstStyle/>
          <a:p>
            <a:r>
              <a:rPr lang="cy-GB" sz="2400" b="1" dirty="0">
                <a:latin typeface="Calibri"/>
                <a:cs typeface="Calibri"/>
              </a:rPr>
              <a:t>Meddyliwch yn gyflym! Beth yw ymarfer sy'n canolbwyntio ar yr unigolyn? </a:t>
            </a:r>
            <a:br>
              <a:rPr lang="cy-GB" b="1" dirty="0">
                <a:latin typeface="Arial"/>
              </a:rPr>
            </a:br>
            <a:endParaRPr lang="en-GB" dirty="0"/>
          </a:p>
        </p:txBody>
      </p:sp>
      <p:sp>
        <p:nvSpPr>
          <p:cNvPr id="3" name="Text Placeholder 2"/>
          <p:cNvSpPr>
            <a:spLocks noGrp="1"/>
          </p:cNvSpPr>
          <p:nvPr>
            <p:ph type="body" sz="quarter" idx="10"/>
          </p:nvPr>
        </p:nvSpPr>
        <p:spPr>
          <a:xfrm>
            <a:off x="6456318" y="193569"/>
            <a:ext cx="4061752" cy="1283052"/>
          </a:xfrm>
        </p:spPr>
        <p:txBody>
          <a:bodyPr vert="horz" lIns="91440" tIns="45720" rIns="91440" bIns="45720" rtlCol="0" anchor="t">
            <a:normAutofit/>
          </a:bodyPr>
          <a:lstStyle/>
          <a:p>
            <a:r>
              <a:rPr lang="en-US" sz="2400" b="1" dirty="0"/>
              <a:t>Quick think! What is Person-centred practice? </a:t>
            </a:r>
            <a:endParaRPr lang="en-GB" sz="2400" b="1">
              <a:cs typeface="Arial"/>
            </a:endParaRPr>
          </a:p>
          <a:p>
            <a:endParaRPr lang="en-GB" dirty="0"/>
          </a:p>
        </p:txBody>
      </p:sp>
      <p:sp>
        <p:nvSpPr>
          <p:cNvPr id="4" name="Text Placeholder 3"/>
          <p:cNvSpPr>
            <a:spLocks noGrp="1"/>
          </p:cNvSpPr>
          <p:nvPr>
            <p:ph type="body" sz="quarter" idx="11"/>
          </p:nvPr>
        </p:nvSpPr>
        <p:spPr>
          <a:xfrm>
            <a:off x="6456697" y="1398398"/>
            <a:ext cx="4522044" cy="4184849"/>
          </a:xfrm>
        </p:spPr>
        <p:txBody>
          <a:bodyPr vert="horz" lIns="91440" tIns="45720" rIns="91440" bIns="45720" rtlCol="0" anchor="t">
            <a:normAutofit/>
          </a:bodyPr>
          <a:lstStyle/>
          <a:p>
            <a:pPr marL="285750" indent="-285750">
              <a:buFont typeface="Arial" panose="020B0604020202020204" pitchFamily="34" charset="0"/>
              <a:buChar char="•"/>
            </a:pPr>
            <a:r>
              <a:rPr lang="en-US" sz="2000" dirty="0"/>
              <a:t>Respecting people’s values, needs, goals and desired outcomes, and by putting people at the centre of their care and experience. </a:t>
            </a:r>
            <a:endParaRPr lang="en-US" sz="2000" dirty="0">
              <a:cs typeface="Calibri"/>
            </a:endParaRPr>
          </a:p>
          <a:p>
            <a:pPr marL="285750" indent="-285750">
              <a:buFont typeface="Arial" panose="020B0604020202020204" pitchFamily="34" charset="0"/>
              <a:buChar char="•"/>
            </a:pPr>
            <a:r>
              <a:rPr lang="en-US" sz="2000" dirty="0"/>
              <a:t>Achieved by ensuring that people using services have a say on matters that affect them.</a:t>
            </a:r>
            <a:endParaRPr lang="en-US" sz="2000" dirty="0">
              <a:cs typeface="Calibri"/>
            </a:endParaRPr>
          </a:p>
          <a:p>
            <a:pPr marL="285750" indent="-285750">
              <a:buFont typeface="Arial" panose="020B0604020202020204" pitchFamily="34" charset="0"/>
              <a:buChar char="•"/>
            </a:pPr>
            <a:r>
              <a:rPr lang="en-US" sz="2000" dirty="0"/>
              <a:t>Supported by information and access to the services that are right for them. </a:t>
            </a:r>
            <a:endParaRPr lang="en-US" sz="2000" dirty="0">
              <a:cs typeface="Calibri"/>
            </a:endParaRPr>
          </a:p>
          <a:p>
            <a:pPr marL="285750" indent="-285750">
              <a:buFont typeface="Arial" panose="020B0604020202020204" pitchFamily="34" charset="0"/>
              <a:buChar char="•"/>
            </a:pPr>
            <a:r>
              <a:rPr lang="en-US" sz="2000" dirty="0"/>
              <a:t>Embedded by choice, preference, rights and liberty. </a:t>
            </a:r>
            <a:endParaRPr lang="en-US" sz="2000" dirty="0">
              <a:cs typeface="Calibri"/>
            </a:endParaRPr>
          </a:p>
          <a:p>
            <a:pPr marL="285750" indent="-285750">
              <a:buFont typeface="Arial" panose="020B0604020202020204" pitchFamily="34" charset="0"/>
              <a:buChar char="•"/>
            </a:pPr>
            <a:r>
              <a:rPr lang="en-US" sz="2000" dirty="0"/>
              <a:t>Maintained with integrity, trust and public confidence. </a:t>
            </a:r>
            <a:endParaRPr lang="en-US" sz="2000" dirty="0">
              <a:cs typeface="Calibri"/>
            </a:endParaRPr>
          </a:p>
          <a:p>
            <a:endParaRPr lang="en-GB" dirty="0"/>
          </a:p>
        </p:txBody>
      </p:sp>
      <p:sp>
        <p:nvSpPr>
          <p:cNvPr id="5" name="Text Placeholder 4"/>
          <p:cNvSpPr>
            <a:spLocks noGrp="1"/>
          </p:cNvSpPr>
          <p:nvPr>
            <p:ph type="body" sz="quarter" idx="12"/>
          </p:nvPr>
        </p:nvSpPr>
        <p:spPr>
          <a:xfrm>
            <a:off x="541995" y="1398397"/>
            <a:ext cx="4878855" cy="4885510"/>
          </a:xfrm>
        </p:spPr>
        <p:txBody>
          <a:bodyPr>
            <a:normAutofit fontScale="25000" lnSpcReduction="20000"/>
          </a:bodyPr>
          <a:lstStyle/>
          <a:p>
            <a:pPr marL="285750" indent="-285750">
              <a:lnSpc>
                <a:spcPct val="110000"/>
              </a:lnSpc>
              <a:buFont typeface="Arial" panose="020B0604020202020204" pitchFamily="34" charset="0"/>
              <a:buChar char="•"/>
            </a:pPr>
            <a:r>
              <a:rPr lang="cy-GB" sz="7200" dirty="0"/>
              <a:t>Parchu gwerthoedd, anghenion, nodau a chanlyniadau dymunol pobl, a thrwy roi pobl wrth wraidd eu gofal a'u profiad. </a:t>
            </a:r>
          </a:p>
          <a:p>
            <a:pPr marL="285750" indent="-285750">
              <a:lnSpc>
                <a:spcPct val="110000"/>
              </a:lnSpc>
              <a:buFont typeface="Arial" panose="020B0604020202020204" pitchFamily="34" charset="0"/>
              <a:buChar char="•"/>
            </a:pPr>
            <a:r>
              <a:rPr lang="cy-GB" sz="7200" dirty="0"/>
              <a:t>Cyflawnir trwy sicrhau bod pobl sy'n defnyddio gwasanaethau yn cael dweud eu dweud ar faterion sy'n effeithio arnynt.</a:t>
            </a:r>
          </a:p>
          <a:p>
            <a:pPr marL="285750" indent="-285750">
              <a:lnSpc>
                <a:spcPct val="110000"/>
              </a:lnSpc>
              <a:buFont typeface="Arial" panose="020B0604020202020204" pitchFamily="34" charset="0"/>
              <a:buChar char="•"/>
            </a:pPr>
            <a:r>
              <a:rPr lang="cy-GB" sz="7200" dirty="0"/>
              <a:t>Wedi'i gefnogi gan wybodaeth a mynediad at y gwasanaethau sy'n iawn iddyn nhw. </a:t>
            </a:r>
          </a:p>
          <a:p>
            <a:pPr marL="285750" indent="-285750">
              <a:lnSpc>
                <a:spcPct val="110000"/>
              </a:lnSpc>
              <a:buFont typeface="Arial" panose="020B0604020202020204" pitchFamily="34" charset="0"/>
              <a:buChar char="•"/>
            </a:pPr>
            <a:r>
              <a:rPr lang="cy-GB" sz="7200" dirty="0"/>
              <a:t>Wedi'i wreiddio gan ddewis, ffafriaeth, hawliau a rhyddid. </a:t>
            </a:r>
          </a:p>
          <a:p>
            <a:pPr marL="285750" indent="-285750">
              <a:lnSpc>
                <a:spcPct val="110000"/>
              </a:lnSpc>
              <a:buFont typeface="Arial" panose="020B0604020202020204" pitchFamily="34" charset="0"/>
              <a:buChar char="•"/>
            </a:pPr>
            <a:r>
              <a:rPr lang="cy-GB" sz="7200" dirty="0"/>
              <a:t>Yn cael ei gynnal gydag uniondeb, ymddiriedaeth a hyder y cyhoedd. </a:t>
            </a:r>
          </a:p>
          <a:p>
            <a:endParaRPr lang="en-GB" dirty="0"/>
          </a:p>
        </p:txBody>
      </p:sp>
    </p:spTree>
    <p:custDataLst>
      <p:tags r:id="rId1"/>
    </p:custDataLst>
    <p:extLst>
      <p:ext uri="{BB962C8B-B14F-4D97-AF65-F5344CB8AC3E}">
        <p14:creationId xmlns:p14="http://schemas.microsoft.com/office/powerpoint/2010/main" val="1539577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Deilliant Dysgu 1</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Learning Outcome 1</a:t>
            </a:r>
            <a:endParaRPr lang="en-GB" b="1" dirty="0">
              <a:cs typeface="Arial"/>
            </a:endParaRPr>
          </a:p>
        </p:txBody>
      </p:sp>
      <p:sp>
        <p:nvSpPr>
          <p:cNvPr id="4" name="Text Placeholder 3"/>
          <p:cNvSpPr>
            <a:spLocks noGrp="1"/>
          </p:cNvSpPr>
          <p:nvPr>
            <p:ph type="body" sz="quarter" idx="11"/>
          </p:nvPr>
        </p:nvSpPr>
        <p:spPr>
          <a:xfrm>
            <a:off x="6386513" y="1782764"/>
            <a:ext cx="3974641" cy="3480353"/>
          </a:xfrm>
        </p:spPr>
        <p:txBody>
          <a:bodyPr>
            <a:normAutofit/>
          </a:bodyPr>
          <a:lstStyle/>
          <a:p>
            <a:pPr marL="342900" indent="-342900">
              <a:buFont typeface="+mj-lt"/>
              <a:buAutoNum type="arabicPeriod"/>
            </a:pPr>
            <a:r>
              <a:rPr lang="en-GB" sz="2800" dirty="0"/>
              <a:t>Understand theories and models that support person/child centred practice and rights based approaches</a:t>
            </a:r>
          </a:p>
        </p:txBody>
      </p:sp>
      <p:sp>
        <p:nvSpPr>
          <p:cNvPr id="5" name="Text Placeholder 4"/>
          <p:cNvSpPr>
            <a:spLocks noGrp="1"/>
          </p:cNvSpPr>
          <p:nvPr>
            <p:ph type="body" sz="quarter" idx="12"/>
          </p:nvPr>
        </p:nvSpPr>
        <p:spPr>
          <a:xfrm>
            <a:off x="839489" y="1782400"/>
            <a:ext cx="4012176" cy="3480353"/>
          </a:xfrm>
        </p:spPr>
        <p:txBody>
          <a:bodyPr vert="horz" lIns="91440" tIns="45720" rIns="91440" bIns="45720" rtlCol="0" anchor="t">
            <a:normAutofit/>
          </a:bodyPr>
          <a:lstStyle/>
          <a:p>
            <a:r>
              <a:rPr lang="cy-GB" sz="2800" dirty="0">
                <a:solidFill>
                  <a:srgbClr val="16AD85"/>
                </a:solidFill>
                <a:latin typeface="Calibri"/>
                <a:cs typeface="Calibri"/>
              </a:rPr>
              <a:t>1.</a:t>
            </a:r>
            <a:r>
              <a:rPr lang="cy-GB" dirty="0">
                <a:solidFill>
                  <a:srgbClr val="16AD85"/>
                </a:solidFill>
                <a:latin typeface="Calibri"/>
                <a:cs typeface="Calibri"/>
              </a:rPr>
              <a:t> </a:t>
            </a:r>
            <a:r>
              <a:rPr lang="cy-GB" sz="2800" dirty="0">
                <a:latin typeface="Calibri"/>
                <a:cs typeface="Calibri"/>
              </a:rPr>
              <a:t>Deall damcaniaethau a modelau sy'n cefnogi ymarfer sy'n canolbwyntio ar yr unigolyn/plentyn a dulliau sy'n seiliedig ar hawliau</a:t>
            </a:r>
          </a:p>
          <a:p>
            <a:endParaRPr lang="en-GB" dirty="0"/>
          </a:p>
        </p:txBody>
      </p:sp>
    </p:spTree>
    <p:custDataLst>
      <p:tags r:id="rId1"/>
    </p:custDataLst>
    <p:extLst>
      <p:ext uri="{BB962C8B-B14F-4D97-AF65-F5344CB8AC3E}">
        <p14:creationId xmlns:p14="http://schemas.microsoft.com/office/powerpoint/2010/main" val="2294659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y-GB" b="1" dirty="0">
                <a:latin typeface="Calibri"/>
                <a:cs typeface="Calibri"/>
              </a:rPr>
              <a:t>Damcaniaethau</a:t>
            </a:r>
            <a:br>
              <a:rPr lang="cy-GB" b="1" dirty="0">
                <a:latin typeface="Arial"/>
              </a:rPr>
            </a:br>
            <a:endParaRPr lang="en-GB" dirty="0"/>
          </a:p>
        </p:txBody>
      </p:sp>
      <p:sp>
        <p:nvSpPr>
          <p:cNvPr id="3" name="Text Placeholder 2"/>
          <p:cNvSpPr>
            <a:spLocks noGrp="1"/>
          </p:cNvSpPr>
          <p:nvPr>
            <p:ph type="body" sz="quarter" idx="10"/>
          </p:nvPr>
        </p:nvSpPr>
        <p:spPr/>
        <p:txBody>
          <a:bodyPr/>
          <a:lstStyle/>
          <a:p>
            <a:r>
              <a:rPr lang="en-GB" b="1" dirty="0"/>
              <a:t>Theories</a:t>
            </a:r>
            <a:endParaRPr lang="en-GB" b="1" dirty="0">
              <a:cs typeface="Arial"/>
            </a:endParaRPr>
          </a:p>
        </p:txBody>
      </p:sp>
      <p:sp>
        <p:nvSpPr>
          <p:cNvPr id="4" name="Text Placeholder 3"/>
          <p:cNvSpPr>
            <a:spLocks noGrp="1"/>
          </p:cNvSpPr>
          <p:nvPr>
            <p:ph type="body" sz="quarter" idx="11"/>
          </p:nvPr>
        </p:nvSpPr>
        <p:spPr>
          <a:xfrm>
            <a:off x="833735" y="1135337"/>
            <a:ext cx="3954857" cy="4573169"/>
          </a:xfrm>
        </p:spPr>
        <p:txBody>
          <a:bodyPr vert="horz" lIns="91440" tIns="45720" rIns="91440" bIns="45720" rtlCol="0" anchor="t">
            <a:normAutofit fontScale="85000" lnSpcReduction="20000"/>
          </a:bodyPr>
          <a:lstStyle/>
          <a:p>
            <a:r>
              <a:rPr lang="cy-GB" dirty="0">
                <a:latin typeface="Calibri"/>
                <a:cs typeface="Calibri"/>
              </a:rPr>
              <a:t>Gellir diffinio damcaniaeth fel dehongliad (dealltwriaeth) o ffenomenau (profiadau, digwyddiadau neu bethau sy'n digwydd). </a:t>
            </a:r>
            <a:endParaRPr lang="en-US" dirty="0">
              <a:latin typeface="Calibri"/>
              <a:cs typeface="Calibri"/>
            </a:endParaRPr>
          </a:p>
          <a:p>
            <a:endParaRPr lang="en-GB" sz="2600" dirty="0"/>
          </a:p>
          <a:p>
            <a:pPr>
              <a:buFont typeface="Arial" panose="020B0604020202020204" pitchFamily="34" charset="0"/>
              <a:buChar char="•"/>
            </a:pPr>
            <a:r>
              <a:rPr lang="cy-GB" dirty="0">
                <a:latin typeface="Calibri"/>
                <a:cs typeface="Calibri"/>
              </a:rPr>
              <a:t>Mae damcaniaethau yn ceisio creu dealltwriaeth o pam neu sut y caiff rhywbeth ei brofi ond nid ydynt yn absoliwt (sefydlog) oherwydd gellir eu gwrthod neu eu diwygio (addasu) (</a:t>
            </a:r>
            <a:r>
              <a:rPr lang="cy-GB" err="1">
                <a:latin typeface="Calibri"/>
                <a:cs typeface="Calibri"/>
              </a:rPr>
              <a:t>Teater</a:t>
            </a:r>
            <a:r>
              <a:rPr lang="cy-GB" dirty="0">
                <a:latin typeface="Calibri"/>
                <a:cs typeface="Calibri"/>
              </a:rPr>
              <a:t>, 2014; </a:t>
            </a:r>
            <a:r>
              <a:rPr lang="cy-GB" err="1">
                <a:latin typeface="Calibri"/>
                <a:cs typeface="Calibri"/>
              </a:rPr>
              <a:t>Parahoo</a:t>
            </a:r>
            <a:r>
              <a:rPr lang="cy-GB" dirty="0">
                <a:latin typeface="Calibri"/>
                <a:cs typeface="Calibri"/>
              </a:rPr>
              <a:t>, 2014).</a:t>
            </a:r>
          </a:p>
          <a:p>
            <a:endParaRPr lang="en-GB" sz="2600" dirty="0"/>
          </a:p>
          <a:p>
            <a:pPr>
              <a:buFont typeface="Arial" panose="020B0604020202020204" pitchFamily="34" charset="0"/>
              <a:buChar char="•"/>
            </a:pPr>
            <a:r>
              <a:rPr lang="cy-GB" dirty="0">
                <a:latin typeface="Calibri"/>
                <a:cs typeface="Calibri"/>
              </a:rPr>
              <a:t>Cyd-destun yw cefndir, amgylchiad neu fframwaith rhywbeth.</a:t>
            </a:r>
          </a:p>
          <a:p>
            <a:endParaRPr lang="en-GB" dirty="0"/>
          </a:p>
        </p:txBody>
      </p:sp>
      <p:sp>
        <p:nvSpPr>
          <p:cNvPr id="5" name="Text Placeholder 4"/>
          <p:cNvSpPr>
            <a:spLocks noGrp="1"/>
          </p:cNvSpPr>
          <p:nvPr>
            <p:ph type="body" sz="quarter" idx="12"/>
          </p:nvPr>
        </p:nvSpPr>
        <p:spPr>
          <a:xfrm>
            <a:off x="6385281" y="1135337"/>
            <a:ext cx="3876438" cy="4420042"/>
          </a:xfrm>
        </p:spPr>
        <p:txBody>
          <a:bodyPr vert="horz" lIns="91440" tIns="45720" rIns="91440" bIns="45720" rtlCol="0" anchor="t">
            <a:normAutofit fontScale="85000" lnSpcReduction="20000"/>
          </a:bodyPr>
          <a:lstStyle/>
          <a:p>
            <a:pPr>
              <a:buFont typeface="Arial" pitchFamily="34" charset="0"/>
              <a:buChar char="•"/>
            </a:pPr>
            <a:r>
              <a:rPr lang="en-GB" dirty="0"/>
              <a:t>A theory can be defined as an interpretation (understanding) of phenomena (experiences, events or happenings). </a:t>
            </a:r>
          </a:p>
          <a:p>
            <a:endParaRPr lang="en-GB" dirty="0"/>
          </a:p>
          <a:p>
            <a:pPr>
              <a:buFont typeface="Arial" pitchFamily="34" charset="0"/>
              <a:buChar char="•"/>
            </a:pPr>
            <a:r>
              <a:rPr lang="en-GB" dirty="0"/>
              <a:t>Theories seek to generate an understanding of why or how something is experienced but they are not absolute (fixed) because they can be rejected or modified (adapted) (Teater, 2014; Parahoo, 2014).</a:t>
            </a:r>
          </a:p>
          <a:p>
            <a:endParaRPr lang="en-GB" dirty="0"/>
          </a:p>
          <a:p>
            <a:pPr>
              <a:buFont typeface="Arial" pitchFamily="34" charset="0"/>
              <a:buChar char="•"/>
            </a:pPr>
            <a:r>
              <a:rPr lang="en-GB" dirty="0"/>
              <a:t>Context is the background, circumstance or framework of something.</a:t>
            </a:r>
          </a:p>
          <a:p>
            <a:pPr marL="0" indent="0">
              <a:buNone/>
            </a:pPr>
            <a:endParaRPr lang="en-GB" i="1" dirty="0"/>
          </a:p>
        </p:txBody>
      </p:sp>
    </p:spTree>
    <p:custDataLst>
      <p:tags r:id="rId1"/>
    </p:custDataLst>
    <p:extLst>
      <p:ext uri="{BB962C8B-B14F-4D97-AF65-F5344CB8AC3E}">
        <p14:creationId xmlns:p14="http://schemas.microsoft.com/office/powerpoint/2010/main" val="1313873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DC2BAA-17E9-4287-94E6-639479A59CC7}">
  <ds:schemaRefs>
    <ds:schemaRef ds:uri="http://schemas.microsoft.com/sharepoint/v3/contenttype/forms"/>
  </ds:schemaRefs>
</ds:datastoreItem>
</file>

<file path=customXml/itemProps2.xml><?xml version="1.0" encoding="utf-8"?>
<ds:datastoreItem xmlns:ds="http://schemas.openxmlformats.org/officeDocument/2006/customXml" ds:itemID="{F4A99FFC-2F9E-4175-ABDE-B5410A6E9DF9}">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customXml/itemProps3.xml><?xml version="1.0" encoding="utf-8"?>
<ds:datastoreItem xmlns:ds="http://schemas.openxmlformats.org/officeDocument/2006/customXml" ds:itemID="{5BB666DD-1B66-405C-B906-4028300262C8}"/>
</file>

<file path=docProps/app.xml><?xml version="1.0" encoding="utf-8"?>
<Properties xmlns="http://schemas.openxmlformats.org/officeDocument/2006/extended-properties" xmlns:vt="http://schemas.openxmlformats.org/officeDocument/2006/docPropsVTypes">
  <TotalTime>0</TotalTime>
  <Words>8952</Words>
  <Application>Microsoft Office PowerPoint</Application>
  <PresentationFormat>Widescreen</PresentationFormat>
  <Paragraphs>670</Paragraphs>
  <Slides>29</Slides>
  <Notes>25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Ymarferydd Gwasanaethau Cymdeithasol</vt:lpstr>
      <vt:lpstr>PowerPoint Presentation</vt:lpstr>
      <vt:lpstr>PowerPoint Presentation</vt:lpstr>
      <vt:lpstr>PowerPoint Presentation</vt:lpstr>
      <vt:lpstr>Deilliannau dysgu  </vt:lpstr>
      <vt:lpstr>Deddfwriaeth, Confensiynau a Fframweithiau Cenedlaethol  </vt:lpstr>
      <vt:lpstr>Meddyliwch yn gyflym! Beth yw ymarfer sy'n canolbwyntio ar yr unigolyn?  </vt:lpstr>
      <vt:lpstr>Deilliant Dysgu 1 </vt:lpstr>
      <vt:lpstr>Damcaniaethau </vt:lpstr>
      <vt:lpstr>Gall damcaniaethau fod yn: </vt:lpstr>
      <vt:lpstr>Modelau </vt:lpstr>
      <vt:lpstr>Damcaniaethau a Modelau </vt:lpstr>
      <vt:lpstr>Dinasyddiaeth </vt:lpstr>
      <vt:lpstr>Dinasyddiaeth </vt:lpstr>
      <vt:lpstr>Sut mae Dinasyddiaeth yn berthnasol ym maes Iechyd a Gofal Cymdeithasol? </vt:lpstr>
      <vt:lpstr>Dinasyddiaeth </vt:lpstr>
      <vt:lpstr>Gwerthoedd ac Ymddygiadau </vt:lpstr>
      <vt:lpstr>Gwerthoedd ac Ymddygiadau </vt:lpstr>
      <vt:lpstr>A all ein gwerthoedd a'n hymddygiad newid dros amser? </vt:lpstr>
      <vt:lpstr>Sut gall ein gwerthoedd effeithio ar lesiant unigolion?  </vt:lpstr>
      <vt:lpstr>Gwerthoedd ac Ymddygiadau </vt:lpstr>
      <vt:lpstr>Sut y gellir cydbwyso parch at hawliau a rhyddid gyda risg </vt:lpstr>
      <vt:lpstr> </vt:lpstr>
      <vt:lpstr>Cyfyng-gyngor Moesol a Moesegol </vt:lpstr>
      <vt:lpstr>Meddyliwch yn gyflym!   Meddyliwch am adeg pan achosodd hawliau a risgiau wrthdaro moesol </vt:lpstr>
      <vt:lpstr>1.4 Sut mae cydbwyso hawliau, rhyddid a risgiau?  </vt:lpstr>
      <vt:lpstr>Sgiliau Craidd ar gyfer Sgwrsio: 'OARS' </vt:lpstr>
      <vt:lpstr>Beth mae'n rhaid i ymarferwyr gwasanaethau cymdeithasol ei gofio?  </vt:lpstr>
      <vt:lpstr>Myfyrio</vt:lpstr>
    </vt:vector>
  </TitlesOfParts>
  <Company>Bridgend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Jodie Trotman</dc:creator>
  <cp:lastModifiedBy>Jodie Trotman</cp:lastModifiedBy>
  <cp:revision>128</cp:revision>
  <dcterms:created xsi:type="dcterms:W3CDTF">2023-06-09T10:56:02Z</dcterms:created>
  <dcterms:modified xsi:type="dcterms:W3CDTF">2024-01-10T12:31:39Z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MediaServiceImageTags">
    <vt:lpwstr/>
  </property>
</Properties>
</file>