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23"/>
  </p:notesMasterIdLst>
  <p:handoutMasterIdLst>
    <p:handoutMasterId r:id="rId24"/>
  </p:handoutMasterIdLst>
  <p:sldIdLst>
    <p:sldId id="776" r:id="rId7"/>
    <p:sldId id="683" r:id="rId8"/>
    <p:sldId id="853" r:id="rId9"/>
    <p:sldId id="872" r:id="rId10"/>
    <p:sldId id="873" r:id="rId11"/>
    <p:sldId id="874" r:id="rId12"/>
    <p:sldId id="875" r:id="rId13"/>
    <p:sldId id="876" r:id="rId14"/>
    <p:sldId id="877" r:id="rId15"/>
    <p:sldId id="878" r:id="rId16"/>
    <p:sldId id="879" r:id="rId17"/>
    <p:sldId id="886" r:id="rId18"/>
    <p:sldId id="881" r:id="rId19"/>
    <p:sldId id="887" r:id="rId20"/>
    <p:sldId id="883" r:id="rId21"/>
    <p:sldId id="884" r:id="rId22"/>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6F3377-35A2-4EA9-8C0D-D0B82FF00B1B}" v="50" dt="2023-02-21T17:44:37.9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20" autoAdjust="0"/>
    <p:restoredTop sz="63565" autoAdjust="0"/>
  </p:normalViewPr>
  <p:slideViewPr>
    <p:cSldViewPr snapToGrid="0" snapToObjects="1">
      <p:cViewPr varScale="1">
        <p:scale>
          <a:sx n="61" d="100"/>
          <a:sy n="61" d="100"/>
        </p:scale>
        <p:origin x="532"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2/20/2024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2/20/2024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January 2024</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968358" y="1114436"/>
            <a:ext cx="4847589" cy="5416993"/>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199586" y="1246908"/>
            <a:ext cx="4508938" cy="5016758"/>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endParaRPr lang="en-US" sz="1600" b="1" i="1" dirty="0">
              <a:solidFill>
                <a:srgbClr val="0070C0"/>
              </a:solidFill>
            </a:endParaRPr>
          </a:p>
          <a:p>
            <a:r>
              <a:rPr lang="en-GB" sz="1600" i="1" dirty="0">
                <a:solidFill>
                  <a:srgbClr val="0070C0"/>
                </a:solidFill>
              </a:rPr>
              <a:t>​</a:t>
            </a:r>
            <a:r>
              <a:rPr lang="en-US" sz="1600" i="1" dirty="0">
                <a:solidFill>
                  <a:srgbClr val="0070C0"/>
                </a:solidFill>
              </a:rPr>
              <a:t>This set of questions provided an opportunity to expand further on the knowledge gained of Pavlov’s theory of classical conditioning, with a focus on the influences his theory has had in practice. This question - 4(b) required the candidate to suggest ways childcare worker can support positive behaviour in early years settings. </a:t>
            </a:r>
          </a:p>
          <a:p>
            <a:endParaRPr lang="en-US" sz="1600" b="1" i="1" dirty="0">
              <a:solidFill>
                <a:srgbClr val="0070C0"/>
              </a:solidFill>
            </a:endParaRPr>
          </a:p>
          <a:p>
            <a:r>
              <a:rPr lang="en-US" sz="1600" b="1" i="1" dirty="0">
                <a:solidFill>
                  <a:srgbClr val="0070C0"/>
                </a:solidFill>
              </a:rPr>
              <a:t>Exam preparation tip</a:t>
            </a:r>
          </a:p>
          <a:p>
            <a:r>
              <a:rPr lang="en-US" sz="1600" i="1" dirty="0">
                <a:solidFill>
                  <a:srgbClr val="0070C0"/>
                </a:solidFill>
              </a:rPr>
              <a:t>This response provided a range of suggestions which were clear and detailed and is a highly awarded excellent response. </a:t>
            </a:r>
          </a:p>
          <a:p>
            <a:r>
              <a:rPr lang="en-US" sz="1600" i="1" dirty="0">
                <a:solidFill>
                  <a:srgbClr val="0070C0"/>
                </a:solidFill>
              </a:rPr>
              <a:t>Discussion relating directly to Pavlov’s theory of classical conditioning could have enhanced the mark awarded. </a:t>
            </a:r>
          </a:p>
          <a:p>
            <a:endParaRPr lang="en-GB" sz="1600" b="1" i="1" dirty="0">
              <a:solidFill>
                <a:srgbClr val="0070C0"/>
              </a:solidFill>
            </a:endParaRPr>
          </a:p>
          <a:p>
            <a:r>
              <a:rPr lang="en-GB" sz="1600" b="1" i="1" dirty="0">
                <a:solidFill>
                  <a:srgbClr val="0070C0"/>
                </a:solidFill>
              </a:rPr>
              <a:t>Marks awarded  7/8</a:t>
            </a:r>
          </a:p>
        </p:txBody>
      </p:sp>
      <p:sp>
        <p:nvSpPr>
          <p:cNvPr id="3" name="TextBox 2">
            <a:extLst>
              <a:ext uri="{FF2B5EF4-FFF2-40B4-BE49-F238E27FC236}">
                <a16:creationId xmlns:a16="http://schemas.microsoft.com/office/drawing/2014/main" id="{D8736AF3-D87A-B3FB-D09E-D512BFDADE7C}"/>
              </a:ext>
            </a:extLst>
          </p:cNvPr>
          <p:cNvSpPr txBox="1"/>
          <p:nvPr/>
        </p:nvSpPr>
        <p:spPr>
          <a:xfrm>
            <a:off x="128046" y="957705"/>
            <a:ext cx="6477611" cy="5755422"/>
          </a:xfrm>
          <a:prstGeom prst="rect">
            <a:avLst/>
          </a:prstGeom>
          <a:noFill/>
        </p:spPr>
        <p:txBody>
          <a:bodyPr wrap="square">
            <a:spAutoFit/>
          </a:bodyPr>
          <a:lstStyle/>
          <a:p>
            <a:r>
              <a:rPr lang="en-US" sz="1600" dirty="0"/>
              <a:t>They can use positive reinforcement by using a stickers or a traffic light name system or verbal positive reinforcement meaning </a:t>
            </a:r>
            <a:r>
              <a:rPr lang="en-US" sz="1600" dirty="0" err="1"/>
              <a:t>thst</a:t>
            </a:r>
            <a:r>
              <a:rPr lang="en-US" sz="1600" dirty="0"/>
              <a:t> is a child is showing positive </a:t>
            </a:r>
            <a:r>
              <a:rPr lang="en-US" sz="1600" dirty="0" err="1"/>
              <a:t>beahiour</a:t>
            </a:r>
            <a:r>
              <a:rPr lang="en-US" sz="1600" dirty="0"/>
              <a:t> they will </a:t>
            </a:r>
            <a:r>
              <a:rPr lang="en-US" sz="1600" dirty="0" err="1"/>
              <a:t>recive</a:t>
            </a:r>
            <a:r>
              <a:rPr lang="en-US" sz="1600" dirty="0"/>
              <a:t> positive reinforcement verbally such as ''Well Done '' this will make the child to want to </a:t>
            </a:r>
            <a:r>
              <a:rPr lang="en-US" sz="1600" dirty="0" err="1"/>
              <a:t>contiune</a:t>
            </a:r>
            <a:r>
              <a:rPr lang="en-US" sz="1600" dirty="0"/>
              <a:t> this behaviour to have more positive reinforcement. Negative reinforcement can also be used if negative behaviour is being shown the child will loose 5 minutes of their break this is will make the child not want to </a:t>
            </a:r>
            <a:r>
              <a:rPr lang="en-US" sz="1600" dirty="0" err="1"/>
              <a:t>repate</a:t>
            </a:r>
            <a:r>
              <a:rPr lang="en-US" sz="1600" dirty="0"/>
              <a:t> the negative behaviour because they missed their break. Social learning would also support positive behaviour in a early years setting seeing the members of staff speak to </a:t>
            </a:r>
            <a:r>
              <a:rPr lang="en-US" sz="1600" dirty="0" err="1"/>
              <a:t>eachother</a:t>
            </a:r>
            <a:r>
              <a:rPr lang="en-US" sz="1600" dirty="0"/>
              <a:t> </a:t>
            </a:r>
            <a:r>
              <a:rPr lang="en-US" sz="1600" dirty="0" err="1"/>
              <a:t>polielty</a:t>
            </a:r>
            <a:r>
              <a:rPr lang="en-US" sz="1600" dirty="0"/>
              <a:t> using their pleases and thank </a:t>
            </a:r>
            <a:r>
              <a:rPr lang="en-US" sz="1600" dirty="0" err="1"/>
              <a:t>yous</a:t>
            </a:r>
            <a:r>
              <a:rPr lang="en-US" sz="1600" dirty="0"/>
              <a:t> the children will observe this and by the members of staff being positive role models the children will socially learn from this and will copy this behaviour this can also happen with </a:t>
            </a:r>
            <a:r>
              <a:rPr lang="en-US" sz="1600" dirty="0" err="1"/>
              <a:t>hte</a:t>
            </a:r>
            <a:r>
              <a:rPr lang="en-US" sz="1600" dirty="0"/>
              <a:t> younger children in the school seeing their older peers as positive </a:t>
            </a:r>
            <a:r>
              <a:rPr lang="en-US" sz="1600" dirty="0" err="1"/>
              <a:t>rolemodles</a:t>
            </a:r>
            <a:r>
              <a:rPr lang="en-US" sz="1600" dirty="0"/>
              <a:t> and repeating their </a:t>
            </a:r>
            <a:r>
              <a:rPr lang="en-US" sz="1600" dirty="0" err="1"/>
              <a:t>behaviours</a:t>
            </a:r>
            <a:r>
              <a:rPr lang="en-US" sz="1600" dirty="0"/>
              <a:t> as a example in placement the older children of the school line up calmly for their dinner and the younger children have </a:t>
            </a:r>
            <a:r>
              <a:rPr lang="en-US" sz="1600" dirty="0" err="1"/>
              <a:t>recongised</a:t>
            </a:r>
            <a:r>
              <a:rPr lang="en-US" sz="1600" dirty="0"/>
              <a:t> this and are now wanting to do the same </a:t>
            </a:r>
            <a:r>
              <a:rPr lang="en-US" sz="1600" dirty="0" err="1"/>
              <a:t>bacuse</a:t>
            </a:r>
            <a:r>
              <a:rPr lang="en-US" sz="1600" dirty="0"/>
              <a:t> of this the younger children in my setting also </a:t>
            </a:r>
            <a:r>
              <a:rPr lang="en-US" sz="1600" dirty="0" err="1"/>
              <a:t>standf</a:t>
            </a:r>
            <a:r>
              <a:rPr lang="en-US" sz="1600" dirty="0"/>
              <a:t> calmly and in line when waiting for their dinner. Vicarious </a:t>
            </a:r>
            <a:r>
              <a:rPr lang="en-US" sz="1600" dirty="0" err="1"/>
              <a:t>reinforcemnt</a:t>
            </a:r>
            <a:r>
              <a:rPr lang="en-US" sz="1600" dirty="0"/>
              <a:t> would also support positive behaviour if a child sees their peer presenting </a:t>
            </a:r>
            <a:r>
              <a:rPr lang="en-US" sz="1600" dirty="0" err="1"/>
              <a:t>postiive</a:t>
            </a:r>
            <a:r>
              <a:rPr lang="en-US" sz="1600" dirty="0"/>
              <a:t> behaviour and </a:t>
            </a:r>
            <a:r>
              <a:rPr lang="en-US" sz="1600" dirty="0" err="1"/>
              <a:t>reciving</a:t>
            </a:r>
            <a:r>
              <a:rPr lang="en-US" sz="1600" dirty="0"/>
              <a:t> a positive reinforcement they will also present </a:t>
            </a:r>
            <a:r>
              <a:rPr lang="en-US" sz="1600" dirty="0" err="1"/>
              <a:t>postivie</a:t>
            </a:r>
            <a:r>
              <a:rPr lang="en-US" sz="1600" dirty="0"/>
              <a:t> </a:t>
            </a:r>
            <a:r>
              <a:rPr lang="en-US" sz="1600" dirty="0" err="1"/>
              <a:t>behiour</a:t>
            </a:r>
            <a:r>
              <a:rPr lang="en-US" sz="1600" dirty="0"/>
              <a:t> </a:t>
            </a:r>
            <a:r>
              <a:rPr lang="en-US" sz="1600" dirty="0" err="1"/>
              <a:t>becuase</a:t>
            </a:r>
            <a:r>
              <a:rPr lang="en-US" sz="1600" dirty="0"/>
              <a:t> they too want the </a:t>
            </a:r>
            <a:r>
              <a:rPr lang="en-US" sz="1600" dirty="0" err="1"/>
              <a:t>postivie</a:t>
            </a:r>
            <a:r>
              <a:rPr lang="en-US" sz="1600" dirty="0"/>
              <a:t> reinforcement.</a:t>
            </a:r>
            <a:endParaRPr lang="en-GB" sz="1600" dirty="0"/>
          </a:p>
        </p:txBody>
      </p:sp>
    </p:spTree>
    <p:extLst>
      <p:ext uri="{BB962C8B-B14F-4D97-AF65-F5344CB8AC3E}">
        <p14:creationId xmlns:p14="http://schemas.microsoft.com/office/powerpoint/2010/main" val="101441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332549" y="117343"/>
            <a:ext cx="278130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p>
          <a:p>
            <a:r>
              <a:rPr lang="en-US" sz="1400" dirty="0">
                <a:solidFill>
                  <a:srgbClr val="0070C0"/>
                </a:solidFill>
              </a:rPr>
              <a:t>Provide characteristics/main features or a brief account</a:t>
            </a:r>
            <a:endParaRPr lang="en-GB" sz="1400" dirty="0">
              <a:solidFill>
                <a:srgbClr val="0070C0"/>
              </a:solidFill>
              <a:highlight>
                <a:srgbClr val="FFFF00"/>
              </a:highlight>
            </a:endParaRPr>
          </a:p>
        </p:txBody>
      </p:sp>
      <p:pic>
        <p:nvPicPr>
          <p:cNvPr id="3" name="Picture 2">
            <a:extLst>
              <a:ext uri="{FF2B5EF4-FFF2-40B4-BE49-F238E27FC236}">
                <a16:creationId xmlns:a16="http://schemas.microsoft.com/office/drawing/2014/main" id="{7F886538-3D00-2D6A-F7E4-BAF7909BC4F6}"/>
              </a:ext>
            </a:extLst>
          </p:cNvPr>
          <p:cNvPicPr>
            <a:picLocks noChangeAspect="1"/>
          </p:cNvPicPr>
          <p:nvPr/>
        </p:nvPicPr>
        <p:blipFill rotWithShape="1">
          <a:blip r:embed="rId2"/>
          <a:srcRect b="39035"/>
          <a:stretch/>
        </p:blipFill>
        <p:spPr>
          <a:xfrm>
            <a:off x="358211" y="1181100"/>
            <a:ext cx="5510893" cy="2613134"/>
          </a:xfrm>
          <a:prstGeom prst="rect">
            <a:avLst/>
          </a:prstGeom>
        </p:spPr>
      </p:pic>
      <p:sp>
        <p:nvSpPr>
          <p:cNvPr id="6" name="TextBox 5">
            <a:extLst>
              <a:ext uri="{FF2B5EF4-FFF2-40B4-BE49-F238E27FC236}">
                <a16:creationId xmlns:a16="http://schemas.microsoft.com/office/drawing/2014/main" id="{CECDCC58-A451-D435-5339-7F44BE61B1A3}"/>
              </a:ext>
            </a:extLst>
          </p:cNvPr>
          <p:cNvSpPr txBox="1"/>
          <p:nvPr/>
        </p:nvSpPr>
        <p:spPr>
          <a:xfrm>
            <a:off x="6332549" y="748635"/>
            <a:ext cx="5691809" cy="6109365"/>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Response may refer to: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Improved academic performance / learning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Positive learning experiences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to explore personal interests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to create a broader perspective</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Gain higher self-esteem</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Provide greater social opportunities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 social development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 communication skills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Provide productive opportunities for learning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Feeling of worthiness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to grow self-confidence</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Greater self-worth and value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Develops teamwork</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Develops problem solving skills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Greater commitment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Learn the importance of sharing time / giving up personal time / caring for others / supporting others / helping others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Create a sense of belonging / connection with others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Being part of a team / group / club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Improves time management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Learn new skills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ideas of career choices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Increase independence</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Increase motivation</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with meeting new people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Experience different environments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Take on new challenges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skills to support learning in the classroom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Learn skills to support with understanding the world of work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Character building / development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Learn about personal strengths and weaknesses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leadership skills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resilience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Develop greater self-awareness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This list is not exhaustive. </a:t>
            </a:r>
            <a:br>
              <a:rPr lang="en-GB" sz="1000" dirty="0">
                <a:solidFill>
                  <a:srgbClr val="000000"/>
                </a:solidFill>
                <a:effectLst/>
                <a:latin typeface="Times New Roman" panose="02020603050405020304" pitchFamily="18" charset="0"/>
                <a:ea typeface="Times New Roman" panose="02020603050405020304" pitchFamily="18" charset="0"/>
              </a:rPr>
            </a:br>
            <a:r>
              <a:rPr lang="en-GB" sz="10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B0B03283-276E-B5AB-1C9A-56FEF10C4AA6}"/>
              </a:ext>
            </a:extLst>
          </p:cNvPr>
          <p:cNvSpPr txBox="1"/>
          <p:nvPr/>
        </p:nvSpPr>
        <p:spPr>
          <a:xfrm>
            <a:off x="282010" y="4049732"/>
            <a:ext cx="5183369" cy="2462213"/>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description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limited description which shows little knowledge and understanding of the importance and value of participating in school extra-curricular activities.</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description which shows some knowledge and understanding of the importance and value of participating in school extra-curricular activities</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very good description which shows sound knowledge and understanding of the importance and value of participating in school extra-curricular activities</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7 marks </a:t>
            </a:r>
            <a:r>
              <a:rPr lang="en-GB" sz="1100" dirty="0">
                <a:effectLst/>
                <a:latin typeface="Arial" panose="020B0604020202020204" pitchFamily="34" charset="0"/>
                <a:ea typeface="Times New Roman" panose="02020603050405020304" pitchFamily="18" charset="0"/>
              </a:rPr>
              <a:t>for an excellent description which shows detailed knowledge and understanding of the importance and value of participating in school extra-curricular activities</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72936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21074" y="1114436"/>
            <a:ext cx="5185339" cy="507615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20910" y="1270660"/>
            <a:ext cx="4614042" cy="4524315"/>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endParaRPr lang="en-GB" sz="1600" i="1" dirty="0">
              <a:solidFill>
                <a:srgbClr val="0070C0"/>
              </a:solidFill>
              <a:cs typeface="Arial"/>
            </a:endParaRPr>
          </a:p>
          <a:p>
            <a:r>
              <a:rPr lang="en-US" sz="1600" i="1" dirty="0">
                <a:solidFill>
                  <a:srgbClr val="0070C0"/>
                </a:solidFill>
              </a:rPr>
              <a:t>This response provided candidates with the opportunity to express their understanding and knowledge of the importance and value of participating in school extra-curricular activities. This candidate provided a clear description of a range of holistic areas that can be developed through extra-curricular activities and provided a good structure to the response. </a:t>
            </a:r>
          </a:p>
          <a:p>
            <a:endParaRPr lang="en-US" sz="1600" i="1" dirty="0">
              <a:solidFill>
                <a:srgbClr val="0070C0"/>
              </a:solidFill>
            </a:endParaRPr>
          </a:p>
          <a:p>
            <a:r>
              <a:rPr lang="en-US" sz="1600" b="1" i="1" dirty="0">
                <a:solidFill>
                  <a:srgbClr val="0070C0"/>
                </a:solidFill>
              </a:rPr>
              <a:t>Exam preparation tip</a:t>
            </a:r>
          </a:p>
          <a:p>
            <a:r>
              <a:rPr lang="en-US" sz="1600" i="1" dirty="0">
                <a:solidFill>
                  <a:srgbClr val="0070C0"/>
                </a:solidFill>
              </a:rPr>
              <a:t>Further enhancement of marks awarded could have been developed with greater depth to each area described as some areas were a little brief, to provide a greater understanding of the value and importance of the activities described.  </a:t>
            </a:r>
          </a:p>
          <a:p>
            <a:r>
              <a:rPr lang="en-GB" sz="1600" b="1" i="1" dirty="0">
                <a:solidFill>
                  <a:srgbClr val="0070C0"/>
                </a:solidFill>
              </a:rPr>
              <a:t>Marks awarded  5/7</a:t>
            </a:r>
          </a:p>
        </p:txBody>
      </p:sp>
      <p:sp>
        <p:nvSpPr>
          <p:cNvPr id="4" name="TextBox 3">
            <a:extLst>
              <a:ext uri="{FF2B5EF4-FFF2-40B4-BE49-F238E27FC236}">
                <a16:creationId xmlns:a16="http://schemas.microsoft.com/office/drawing/2014/main" id="{E609F19C-FB38-E2C3-EF6C-30BCD5F7FAAE}"/>
              </a:ext>
            </a:extLst>
          </p:cNvPr>
          <p:cNvSpPr txBox="1"/>
          <p:nvPr/>
        </p:nvSpPr>
        <p:spPr>
          <a:xfrm>
            <a:off x="262961" y="1114436"/>
            <a:ext cx="5185339" cy="5509200"/>
          </a:xfrm>
          <a:prstGeom prst="rect">
            <a:avLst/>
          </a:prstGeom>
          <a:noFill/>
        </p:spPr>
        <p:txBody>
          <a:bodyPr wrap="square">
            <a:spAutoFit/>
          </a:bodyPr>
          <a:lstStyle/>
          <a:p>
            <a:r>
              <a:rPr lang="en-US" sz="1600" dirty="0"/>
              <a:t>Extra </a:t>
            </a:r>
            <a:r>
              <a:rPr lang="en-US" sz="1600" dirty="0" err="1"/>
              <a:t>curriculm</a:t>
            </a:r>
            <a:r>
              <a:rPr lang="en-US" sz="1600" dirty="0"/>
              <a:t> </a:t>
            </a:r>
            <a:r>
              <a:rPr lang="en-US" sz="1600" dirty="0" err="1"/>
              <a:t>activitys</a:t>
            </a:r>
            <a:r>
              <a:rPr lang="en-US" sz="1600" dirty="0"/>
              <a:t> are vitally important for </a:t>
            </a:r>
            <a:r>
              <a:rPr lang="en-US" sz="1600" dirty="0" err="1"/>
              <a:t>childrens</a:t>
            </a:r>
            <a:r>
              <a:rPr lang="en-US" sz="1600" dirty="0"/>
              <a:t> growth </a:t>
            </a:r>
            <a:r>
              <a:rPr lang="en-US" sz="1600" dirty="0" err="1"/>
              <a:t>hollistically</a:t>
            </a:r>
            <a:r>
              <a:rPr lang="en-US" sz="1600" dirty="0"/>
              <a:t> for example </a:t>
            </a:r>
            <a:r>
              <a:rPr lang="en-US" sz="1600" dirty="0" err="1"/>
              <a:t>socialy</a:t>
            </a:r>
            <a:r>
              <a:rPr lang="en-US" sz="1600" dirty="0"/>
              <a:t> a child can develop from extra curricular </a:t>
            </a:r>
            <a:r>
              <a:rPr lang="en-US" sz="1600" dirty="0" err="1"/>
              <a:t>activtiys</a:t>
            </a:r>
            <a:r>
              <a:rPr lang="en-US" sz="1600" dirty="0"/>
              <a:t> as it will support them in creating new bonds with child who have </a:t>
            </a:r>
            <a:r>
              <a:rPr lang="en-US" sz="1600" dirty="0" err="1"/>
              <a:t>simular</a:t>
            </a:r>
            <a:r>
              <a:rPr lang="en-US" sz="1600" dirty="0"/>
              <a:t> </a:t>
            </a:r>
            <a:r>
              <a:rPr lang="en-US" sz="1600" dirty="0" err="1"/>
              <a:t>intrests,extra</a:t>
            </a:r>
            <a:r>
              <a:rPr lang="en-US" sz="1600" dirty="0"/>
              <a:t> curricular </a:t>
            </a:r>
            <a:r>
              <a:rPr lang="en-US" sz="1600" dirty="0" err="1"/>
              <a:t>activitys</a:t>
            </a:r>
            <a:r>
              <a:rPr lang="en-US" sz="1600" dirty="0"/>
              <a:t> support a </a:t>
            </a:r>
            <a:r>
              <a:rPr lang="en-US" sz="1600" dirty="0" err="1"/>
              <a:t>childs</a:t>
            </a:r>
            <a:r>
              <a:rPr lang="en-US" sz="1600" dirty="0"/>
              <a:t> physical development by keeping </a:t>
            </a:r>
            <a:r>
              <a:rPr lang="en-US" sz="1600" dirty="0" err="1"/>
              <a:t>htem</a:t>
            </a:r>
            <a:r>
              <a:rPr lang="en-US" sz="1600" dirty="0"/>
              <a:t> fit and healthy but in a fun </a:t>
            </a:r>
            <a:r>
              <a:rPr lang="en-US" sz="1600" dirty="0" err="1"/>
              <a:t>way.Extra</a:t>
            </a:r>
            <a:r>
              <a:rPr lang="en-US" sz="1600" dirty="0"/>
              <a:t> curricular </a:t>
            </a:r>
            <a:r>
              <a:rPr lang="en-US" sz="1600" dirty="0" err="1"/>
              <a:t>activitys</a:t>
            </a:r>
            <a:r>
              <a:rPr lang="en-US" sz="1600" dirty="0"/>
              <a:t> could also support a </a:t>
            </a:r>
            <a:r>
              <a:rPr lang="en-US" sz="1600" dirty="0" err="1"/>
              <a:t>childs</a:t>
            </a:r>
            <a:r>
              <a:rPr lang="en-US" sz="1600" dirty="0"/>
              <a:t> language development by they may learn new words or even a new </a:t>
            </a:r>
            <a:r>
              <a:rPr lang="en-US" sz="1600" dirty="0" err="1"/>
              <a:t>language,intellectually</a:t>
            </a:r>
            <a:r>
              <a:rPr lang="en-US" sz="1600" dirty="0"/>
              <a:t> a child may </a:t>
            </a:r>
            <a:r>
              <a:rPr lang="en-US" sz="1600" dirty="0" err="1"/>
              <a:t>develope</a:t>
            </a:r>
            <a:r>
              <a:rPr lang="en-US" sz="1600" dirty="0"/>
              <a:t> as extra curricular </a:t>
            </a:r>
            <a:r>
              <a:rPr lang="en-US" sz="1600" dirty="0" err="1"/>
              <a:t>activitys</a:t>
            </a:r>
            <a:r>
              <a:rPr lang="en-US" sz="1600" dirty="0"/>
              <a:t> can involve </a:t>
            </a:r>
            <a:r>
              <a:rPr lang="en-US" sz="1600" dirty="0" err="1"/>
              <a:t>promblem</a:t>
            </a:r>
            <a:r>
              <a:rPr lang="en-US" sz="1600" dirty="0"/>
              <a:t> solving and thinking outside the </a:t>
            </a:r>
            <a:r>
              <a:rPr lang="en-US" sz="1600" dirty="0" err="1"/>
              <a:t>box,extra</a:t>
            </a:r>
            <a:r>
              <a:rPr lang="en-US" sz="1600" dirty="0"/>
              <a:t> </a:t>
            </a:r>
            <a:r>
              <a:rPr lang="en-US" sz="1600" dirty="0" err="1"/>
              <a:t>curricualr</a:t>
            </a:r>
            <a:r>
              <a:rPr lang="en-US" sz="1600" dirty="0"/>
              <a:t> </a:t>
            </a:r>
            <a:r>
              <a:rPr lang="en-US" sz="1600" dirty="0" err="1"/>
              <a:t>activitys</a:t>
            </a:r>
            <a:r>
              <a:rPr lang="en-US" sz="1600" dirty="0"/>
              <a:t> </a:t>
            </a:r>
            <a:r>
              <a:rPr lang="en-US" sz="1600" dirty="0" err="1"/>
              <a:t>alow</a:t>
            </a:r>
            <a:r>
              <a:rPr lang="en-US" sz="1600" dirty="0"/>
              <a:t> children to develop </a:t>
            </a:r>
            <a:r>
              <a:rPr lang="en-US" sz="1600" dirty="0" err="1"/>
              <a:t>creativly</a:t>
            </a:r>
            <a:r>
              <a:rPr lang="en-US" sz="1600" dirty="0"/>
              <a:t> as they can create pictures find new ways to express </a:t>
            </a:r>
            <a:r>
              <a:rPr lang="en-US" sz="1600" dirty="0" err="1"/>
              <a:t>themselfs.Extra</a:t>
            </a:r>
            <a:r>
              <a:rPr lang="en-US" sz="1600" dirty="0"/>
              <a:t> curricular </a:t>
            </a:r>
            <a:r>
              <a:rPr lang="en-US" sz="1600" dirty="0" err="1"/>
              <a:t>activitys</a:t>
            </a:r>
            <a:r>
              <a:rPr lang="en-US" sz="1600" dirty="0"/>
              <a:t> support </a:t>
            </a:r>
            <a:r>
              <a:rPr lang="en-US" sz="1600" dirty="0" err="1"/>
              <a:t>emtional</a:t>
            </a:r>
            <a:r>
              <a:rPr lang="en-US" sz="1600" dirty="0"/>
              <a:t> development as a child can explore their feeling and if they enjoy </a:t>
            </a:r>
            <a:r>
              <a:rPr lang="en-US" sz="1600" dirty="0" err="1"/>
              <a:t>activitys</a:t>
            </a:r>
            <a:r>
              <a:rPr lang="en-US" sz="1600" dirty="0"/>
              <a:t> and if they </a:t>
            </a:r>
            <a:r>
              <a:rPr lang="en-US" sz="1600" dirty="0" err="1"/>
              <a:t>dont</a:t>
            </a:r>
            <a:r>
              <a:rPr lang="en-US" sz="1600" dirty="0"/>
              <a:t> enjoy some </a:t>
            </a:r>
            <a:r>
              <a:rPr lang="en-US" sz="1600" dirty="0" err="1"/>
              <a:t>activitys</a:t>
            </a:r>
            <a:r>
              <a:rPr lang="en-US" sz="1600" dirty="0"/>
              <a:t> but it can also help them to find new ways to express their </a:t>
            </a:r>
            <a:r>
              <a:rPr lang="en-US" sz="1600" dirty="0" err="1"/>
              <a:t>feelings.Extra</a:t>
            </a:r>
            <a:r>
              <a:rPr lang="en-US" sz="1600" dirty="0"/>
              <a:t> curricular </a:t>
            </a:r>
            <a:r>
              <a:rPr lang="en-US" sz="1600" dirty="0" err="1"/>
              <a:t>activitys</a:t>
            </a:r>
            <a:r>
              <a:rPr lang="en-US" sz="1600" dirty="0"/>
              <a:t> help a child </a:t>
            </a:r>
            <a:r>
              <a:rPr lang="en-US" sz="1600" dirty="0" err="1"/>
              <a:t>develope</a:t>
            </a:r>
            <a:r>
              <a:rPr lang="en-US" sz="1600" dirty="0"/>
              <a:t> </a:t>
            </a:r>
            <a:r>
              <a:rPr lang="en-US" sz="1600" dirty="0" err="1"/>
              <a:t>spirtualy</a:t>
            </a:r>
            <a:r>
              <a:rPr lang="en-US" sz="1600" dirty="0"/>
              <a:t> ad morally as a child may have to be considerate to peoples needs and religions also a child may have to take turns and be patient.</a:t>
            </a:r>
            <a:endParaRPr lang="en-GB" sz="1600" dirty="0"/>
          </a:p>
        </p:txBody>
      </p:sp>
    </p:spTree>
    <p:extLst>
      <p:ext uri="{BB962C8B-B14F-4D97-AF65-F5344CB8AC3E}">
        <p14:creationId xmlns:p14="http://schemas.microsoft.com/office/powerpoint/2010/main" val="2362994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Reflect</a:t>
            </a:r>
          </a:p>
          <a:p>
            <a:r>
              <a:rPr lang="en-GB" sz="1400" dirty="0">
                <a:solidFill>
                  <a:srgbClr val="0070C0"/>
                </a:solidFill>
              </a:rPr>
              <a:t>Evaluate and/or consider</a:t>
            </a:r>
          </a:p>
        </p:txBody>
      </p:sp>
      <p:pic>
        <p:nvPicPr>
          <p:cNvPr id="3" name="Picture 2">
            <a:extLst>
              <a:ext uri="{FF2B5EF4-FFF2-40B4-BE49-F238E27FC236}">
                <a16:creationId xmlns:a16="http://schemas.microsoft.com/office/drawing/2014/main" id="{D7755ABD-437E-1F16-CD1C-9F2029A31E93}"/>
              </a:ext>
            </a:extLst>
          </p:cNvPr>
          <p:cNvPicPr>
            <a:picLocks noChangeAspect="1"/>
          </p:cNvPicPr>
          <p:nvPr/>
        </p:nvPicPr>
        <p:blipFill>
          <a:blip r:embed="rId2"/>
          <a:stretch>
            <a:fillRect/>
          </a:stretch>
        </p:blipFill>
        <p:spPr>
          <a:xfrm>
            <a:off x="286773" y="1157287"/>
            <a:ext cx="5414473" cy="4192479"/>
          </a:xfrm>
          <a:prstGeom prst="rect">
            <a:avLst/>
          </a:prstGeom>
        </p:spPr>
      </p:pic>
      <p:sp>
        <p:nvSpPr>
          <p:cNvPr id="6" name="TextBox 5">
            <a:extLst>
              <a:ext uri="{FF2B5EF4-FFF2-40B4-BE49-F238E27FC236}">
                <a16:creationId xmlns:a16="http://schemas.microsoft.com/office/drawing/2014/main" id="{EF5A4790-3C27-2DD9-91AA-D845B5AE864E}"/>
              </a:ext>
            </a:extLst>
          </p:cNvPr>
          <p:cNvSpPr txBox="1"/>
          <p:nvPr/>
        </p:nvSpPr>
        <p:spPr>
          <a:xfrm>
            <a:off x="6598033" y="1157287"/>
            <a:ext cx="5057940" cy="5339923"/>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Award up to </a:t>
            </a:r>
            <a:r>
              <a:rPr lang="en-GB" sz="1100" b="1" dirty="0">
                <a:solidFill>
                  <a:srgbClr val="000000"/>
                </a:solidFill>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0 marks </a:t>
            </a:r>
            <a:r>
              <a:rPr lang="en-GB" sz="1100" dirty="0">
                <a:solidFill>
                  <a:srgbClr val="000000"/>
                </a:solidFill>
                <a:effectLst/>
                <a:latin typeface="Arial" panose="020B0604020202020204" pitchFamily="34" charset="0"/>
                <a:ea typeface="Times New Roman" panose="02020603050405020304" pitchFamily="18" charset="0"/>
              </a:rPr>
              <a:t>for a reflection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reflection which shows little knowledge and understanding of the various reasons that may impact on a child’s attendance at school.</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reflection which shows some knowledge and understanding of the various reasons that may impact on a child’s attendance at school.</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5-7 marks </a:t>
            </a:r>
            <a:r>
              <a:rPr lang="en-GB" sz="1100" dirty="0">
                <a:solidFill>
                  <a:srgbClr val="000000"/>
                </a:solidFill>
                <a:effectLst/>
                <a:latin typeface="Arial" panose="020B0604020202020204" pitchFamily="34" charset="0"/>
                <a:ea typeface="Times New Roman" panose="02020603050405020304" pitchFamily="18" charset="0"/>
              </a:rPr>
              <a:t>for a very good reflection which shows sound knowledge and understanding of the various reasons that may impact on a child’s attendance at school.</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Holidays during term time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Travel issues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Financial concerns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Truanting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Behaviour issues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Lack of parental boundaries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Young carers or responsibility for siblings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Parents commitment to working hours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Poor time management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Experiencing personal/family transition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Health condition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Adverse childhood experiences (ACEs)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Bullying or friendship issues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Anxiety and mental health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Times New Roman" panose="02020603050405020304" pitchFamily="18" charset="0"/>
              </a:rPr>
              <a:t>Cultural or religious expectations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08897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8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84276" y="1114436"/>
            <a:ext cx="4922137" cy="498156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219379" y="1380929"/>
            <a:ext cx="4500748" cy="4278094"/>
          </a:xfrm>
          <a:prstGeom prst="rect">
            <a:avLst/>
          </a:prstGeom>
          <a:noFill/>
        </p:spPr>
        <p:txBody>
          <a:bodyPr wrap="square">
            <a:spAutoFit/>
          </a:bodyPr>
          <a:lstStyle/>
          <a:p>
            <a:r>
              <a:rPr lang="en-GB" sz="1600" b="1" i="1" dirty="0">
                <a:solidFill>
                  <a:srgbClr val="0070C0"/>
                </a:solidFill>
              </a:rPr>
              <a:t>Principal examiner feedback</a:t>
            </a:r>
          </a:p>
          <a:p>
            <a:r>
              <a:rPr lang="en-US" sz="1600" b="1" i="1" dirty="0">
                <a:solidFill>
                  <a:srgbClr val="0070C0"/>
                </a:solidFill>
              </a:rPr>
              <a:t>​</a:t>
            </a:r>
          </a:p>
          <a:p>
            <a:r>
              <a:rPr lang="en-US" sz="1600" i="1" dirty="0">
                <a:solidFill>
                  <a:srgbClr val="0070C0"/>
                </a:solidFill>
              </a:rPr>
              <a:t>This response provided a very good reflection of the reasons that may impact on a child’s attendance. This candidate reflected on reasons such as financial and travel difficulties,</a:t>
            </a:r>
            <a:r>
              <a:rPr lang="en-GB" sz="1600" i="1" dirty="0">
                <a:solidFill>
                  <a:srgbClr val="0070C0"/>
                </a:solidFill>
              </a:rPr>
              <a:t>​ health and illness concerns and the impact of bullying on attendance. </a:t>
            </a:r>
          </a:p>
          <a:p>
            <a:endParaRPr lang="en-GB" sz="1600" i="1" dirty="0">
              <a:solidFill>
                <a:srgbClr val="0070C0"/>
              </a:solidFill>
            </a:endParaRPr>
          </a:p>
          <a:p>
            <a:r>
              <a:rPr lang="en-US" sz="1600" b="1" i="1" dirty="0">
                <a:solidFill>
                  <a:srgbClr val="0070C0"/>
                </a:solidFill>
              </a:rPr>
              <a:t>Exam preparation tip </a:t>
            </a:r>
          </a:p>
          <a:p>
            <a:r>
              <a:rPr lang="en-GB" sz="1600" i="1" dirty="0">
                <a:solidFill>
                  <a:srgbClr val="0070C0"/>
                </a:solidFill>
                <a:cs typeface="Arial"/>
              </a:rPr>
              <a:t>This response could have been expanded on further with a clearer reflection of the areas discussed to show a higher level of knowledge and understanding of the factors that impact children’s attendance. </a:t>
            </a:r>
          </a:p>
          <a:p>
            <a:endParaRPr lang="en-US" sz="1600" i="1" dirty="0">
              <a:solidFill>
                <a:srgbClr val="0070C0"/>
              </a:solidFill>
            </a:endParaRPr>
          </a:p>
          <a:p>
            <a:r>
              <a:rPr lang="en-GB" sz="1600" b="1" i="1" dirty="0">
                <a:solidFill>
                  <a:srgbClr val="0070C0"/>
                </a:solidFill>
              </a:rPr>
              <a:t>Marks awarded  5/7</a:t>
            </a:r>
          </a:p>
        </p:txBody>
      </p:sp>
      <p:sp>
        <p:nvSpPr>
          <p:cNvPr id="5" name="TextBox 4">
            <a:extLst>
              <a:ext uri="{FF2B5EF4-FFF2-40B4-BE49-F238E27FC236}">
                <a16:creationId xmlns:a16="http://schemas.microsoft.com/office/drawing/2014/main" id="{B04676A7-93DF-4456-A797-9642A446D79B}"/>
              </a:ext>
            </a:extLst>
          </p:cNvPr>
          <p:cNvSpPr txBox="1"/>
          <p:nvPr/>
        </p:nvSpPr>
        <p:spPr>
          <a:xfrm>
            <a:off x="282011" y="1114436"/>
            <a:ext cx="5150368" cy="5355312"/>
          </a:xfrm>
          <a:prstGeom prst="rect">
            <a:avLst/>
          </a:prstGeom>
          <a:noFill/>
        </p:spPr>
        <p:txBody>
          <a:bodyPr wrap="square">
            <a:spAutoFit/>
          </a:bodyPr>
          <a:lstStyle/>
          <a:p>
            <a:r>
              <a:rPr lang="en-GB" dirty="0"/>
              <a:t>A </a:t>
            </a:r>
            <a:r>
              <a:rPr lang="en-GB" dirty="0" err="1"/>
              <a:t>childs</a:t>
            </a:r>
            <a:r>
              <a:rPr lang="en-GB" dirty="0"/>
              <a:t> attendance at school may be impacted as of finance </a:t>
            </a:r>
            <a:r>
              <a:rPr lang="en-GB" dirty="0" err="1"/>
              <a:t>difficulies</a:t>
            </a:r>
            <a:r>
              <a:rPr lang="en-GB" dirty="0"/>
              <a:t> for example if a child lives far out from a school and the caregiver cant afford a car or bus they then become unable to attend </a:t>
            </a:r>
            <a:r>
              <a:rPr lang="en-GB" dirty="0" err="1"/>
              <a:t>school,health</a:t>
            </a:r>
            <a:r>
              <a:rPr lang="en-GB" dirty="0"/>
              <a:t> conditions may affect a </a:t>
            </a:r>
            <a:r>
              <a:rPr lang="en-GB" dirty="0" err="1"/>
              <a:t>childs</a:t>
            </a:r>
            <a:r>
              <a:rPr lang="en-GB" dirty="0"/>
              <a:t> attendance as if the child is </a:t>
            </a:r>
            <a:r>
              <a:rPr lang="en-GB" dirty="0" err="1"/>
              <a:t>continusly</a:t>
            </a:r>
            <a:r>
              <a:rPr lang="en-GB" dirty="0"/>
              <a:t> sick the child cannot attend </a:t>
            </a:r>
            <a:r>
              <a:rPr lang="en-GB" dirty="0" err="1"/>
              <a:t>school,neglect</a:t>
            </a:r>
            <a:r>
              <a:rPr lang="en-GB" dirty="0"/>
              <a:t> could be a reason if a parent does not care about the child they will not bring the child to school , bullying could affect a child attendance if they child is scared to attend school they could be </a:t>
            </a:r>
            <a:r>
              <a:rPr lang="en-GB" dirty="0" err="1"/>
              <a:t>alowed</a:t>
            </a:r>
            <a:r>
              <a:rPr lang="en-GB" dirty="0"/>
              <a:t> to stay </a:t>
            </a:r>
            <a:r>
              <a:rPr lang="en-GB" dirty="0" err="1"/>
              <a:t>home,parents</a:t>
            </a:r>
            <a:r>
              <a:rPr lang="en-GB" dirty="0"/>
              <a:t> taking children on holiday during school times may affect a </a:t>
            </a:r>
            <a:r>
              <a:rPr lang="en-GB" dirty="0" err="1"/>
              <a:t>childs</a:t>
            </a:r>
            <a:r>
              <a:rPr lang="en-GB" dirty="0"/>
              <a:t> </a:t>
            </a:r>
            <a:r>
              <a:rPr lang="en-GB" dirty="0" err="1"/>
              <a:t>attendace</a:t>
            </a:r>
            <a:r>
              <a:rPr lang="en-GB" dirty="0"/>
              <a:t>, another reason could be hospital or doctors appointments again if the child has health </a:t>
            </a:r>
            <a:r>
              <a:rPr lang="en-GB" dirty="0" err="1"/>
              <a:t>conditons</a:t>
            </a:r>
            <a:r>
              <a:rPr lang="en-GB" dirty="0"/>
              <a:t> they may not be able to attend school, or if the child is a young carer they are unable to attend </a:t>
            </a:r>
            <a:r>
              <a:rPr lang="en-GB" dirty="0" err="1"/>
              <a:t>shcool</a:t>
            </a:r>
            <a:r>
              <a:rPr lang="en-GB" dirty="0"/>
              <a:t> because they have to care for family </a:t>
            </a:r>
            <a:r>
              <a:rPr lang="en-GB" dirty="0" err="1"/>
              <a:t>memebers</a:t>
            </a:r>
            <a:r>
              <a:rPr lang="en-GB" dirty="0"/>
              <a:t>.</a:t>
            </a:r>
          </a:p>
        </p:txBody>
      </p:sp>
    </p:spTree>
    <p:extLst>
      <p:ext uri="{BB962C8B-B14F-4D97-AF65-F5344CB8AC3E}">
        <p14:creationId xmlns:p14="http://schemas.microsoft.com/office/powerpoint/2010/main" val="4261685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260552" y="117344"/>
            <a:ext cx="24193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Examine</a:t>
            </a:r>
          </a:p>
          <a:p>
            <a:r>
              <a:rPr lang="en-US" sz="1400" dirty="0">
                <a:solidFill>
                  <a:srgbClr val="0070C0"/>
                </a:solidFill>
              </a:rPr>
              <a:t>Inspect thoroughly, in detail and draw a conclusion</a:t>
            </a:r>
            <a:endParaRPr lang="en-GB" sz="1400" dirty="0">
              <a:solidFill>
                <a:srgbClr val="0070C0"/>
              </a:solidFill>
            </a:endParaRPr>
          </a:p>
        </p:txBody>
      </p:sp>
      <p:pic>
        <p:nvPicPr>
          <p:cNvPr id="3" name="Picture 2">
            <a:extLst>
              <a:ext uri="{FF2B5EF4-FFF2-40B4-BE49-F238E27FC236}">
                <a16:creationId xmlns:a16="http://schemas.microsoft.com/office/drawing/2014/main" id="{2D9E90A7-C251-CF3A-15DA-B105D254BC38}"/>
              </a:ext>
            </a:extLst>
          </p:cNvPr>
          <p:cNvPicPr>
            <a:picLocks noChangeAspect="1"/>
          </p:cNvPicPr>
          <p:nvPr/>
        </p:nvPicPr>
        <p:blipFill rotWithShape="1">
          <a:blip r:embed="rId2"/>
          <a:srcRect b="51970"/>
          <a:stretch/>
        </p:blipFill>
        <p:spPr>
          <a:xfrm>
            <a:off x="282011" y="1162050"/>
            <a:ext cx="5530210" cy="2358565"/>
          </a:xfrm>
          <a:prstGeom prst="rect">
            <a:avLst/>
          </a:prstGeom>
        </p:spPr>
      </p:pic>
      <p:sp>
        <p:nvSpPr>
          <p:cNvPr id="6" name="TextBox 5">
            <a:extLst>
              <a:ext uri="{FF2B5EF4-FFF2-40B4-BE49-F238E27FC236}">
                <a16:creationId xmlns:a16="http://schemas.microsoft.com/office/drawing/2014/main" id="{431DB3D2-611E-4A48-1CD7-6C75EA6EE571}"/>
              </a:ext>
            </a:extLst>
          </p:cNvPr>
          <p:cNvSpPr txBox="1"/>
          <p:nvPr/>
        </p:nvSpPr>
        <p:spPr>
          <a:xfrm>
            <a:off x="6317702" y="917912"/>
            <a:ext cx="5592288" cy="5940088"/>
          </a:xfrm>
          <a:prstGeom prst="rect">
            <a:avLst/>
          </a:prstGeom>
          <a:noFill/>
        </p:spPr>
        <p:txBody>
          <a:bodyPr wrap="square">
            <a:spAutoFit/>
          </a:bodyPr>
          <a:lstStyle/>
          <a:p>
            <a:r>
              <a:rPr lang="en-GB" sz="950" dirty="0">
                <a:solidFill>
                  <a:srgbClr val="000000"/>
                </a:solidFill>
                <a:effectLst/>
                <a:latin typeface="Arial" panose="020B0604020202020204" pitchFamily="34" charset="0"/>
                <a:ea typeface="Times New Roman" panose="02020603050405020304" pitchFamily="18" charset="0"/>
              </a:rPr>
              <a:t>Response may refer to: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are an independent regulator of social care and childcare in Wales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register / inspect / take action to improve the quality and safety of services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Specialist CIW teams are in place to ensure that only services that meet all of the regulatory requirements are registered to care for children</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Ensure registered services understand their responsibility to provide safe and good quality care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The CIW team will take action if services don’t provide safe care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Improves the well-being of the people of Wales.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regulate children’s services e.g. care homes for children / fostering services / adoption services / advocacy services and secure accommodation services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Regulate childcare and play services e.g. child minders / crèches / full day care / sessional day care / out of school care / open access play provision</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inspect services registered to check that they provide safe care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provide a caring approach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provide a fair / consistent / impartial and inclusive service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Ensure integrity / honesty and a trustworthy service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Professional - are skilled, knowledgeable and innovative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carry out functions on behalf of Welsh Ministers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provide assurance on the quality and safety of services for children</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decide who can provide services for children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Inspect / evaluate the well-being of individuals receiving care and the extent which outcomes are being achieved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Inspect quality of care and support e.g. qualified staff / knowledgeable / skilled / motivated and supporting children to achieve the best possible outcomes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Inspect / evaluate the physical environment are safe / clean / accessible / comfortable / welcoming / well-maintained / stimulating, and suitably equipped and furnished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CIW inspect and drive improvement of regulated services / local authority social services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Ensure that people using services are supported to achieve the best possible outcomes / are not placed at risk or do not experience harm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Make referrals of safeguard concerns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Undertake national reviews of social care services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Take action to ensure services meet legislative and regulatory requirements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Respond to concerns raised about social care and childcare services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Aim to improve care by encouraging and promoting improvements in the safety and quality of social care services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Take action to ensure services meet legislative and regulatory requirements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Follow-up on concerns raised about regulated services.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solidFill>
                  <a:srgbClr val="000000"/>
                </a:solidFill>
                <a:effectLst/>
                <a:latin typeface="Arial" panose="020B0604020202020204" pitchFamily="34" charset="0"/>
                <a:ea typeface="Times New Roman" panose="02020603050405020304" pitchFamily="18" charset="0"/>
              </a:rPr>
              <a:t>Enforce penalties where shortfall are identified / end services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This list is not exhaustive. </a:t>
            </a:r>
            <a:br>
              <a:rPr lang="en-GB" sz="950" dirty="0">
                <a:latin typeface="Times New Roman" panose="02020603050405020304" pitchFamily="18" charset="0"/>
                <a:ea typeface="Times New Roman" panose="02020603050405020304" pitchFamily="18" charset="0"/>
              </a:rPr>
            </a:br>
            <a:r>
              <a:rPr lang="en-GB" sz="9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95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3D44E27A-A60D-34CE-CA5D-10FE4E6FE8B9}"/>
              </a:ext>
            </a:extLst>
          </p:cNvPr>
          <p:cNvSpPr txBox="1"/>
          <p:nvPr/>
        </p:nvSpPr>
        <p:spPr>
          <a:xfrm>
            <a:off x="282011" y="3782252"/>
            <a:ext cx="5530210" cy="2952090"/>
          </a:xfrm>
          <a:prstGeom prst="rect">
            <a:avLst/>
          </a:prstGeom>
          <a:noFill/>
        </p:spPr>
        <p:txBody>
          <a:bodyPr wrap="square">
            <a:spAutoFit/>
          </a:bodyPr>
          <a:lstStyle/>
          <a:p>
            <a:pPr>
              <a:spcAft>
                <a:spcPts val="1125"/>
              </a:spcAft>
            </a:pPr>
            <a:r>
              <a:rPr lang="en-GB" sz="1000" dirty="0">
                <a:solidFill>
                  <a:srgbClr val="000000"/>
                </a:solidFill>
                <a:effectLst/>
                <a:latin typeface="Arial" panose="020B0604020202020204" pitchFamily="34" charset="0"/>
                <a:ea typeface="Times New Roman" panose="02020603050405020304" pitchFamily="18" charset="0"/>
              </a:rPr>
              <a:t>Award up to </a:t>
            </a:r>
            <a:r>
              <a:rPr lang="en-GB" sz="1000" b="1" dirty="0">
                <a:solidFill>
                  <a:srgbClr val="000000"/>
                </a:solidFill>
                <a:effectLst/>
                <a:latin typeface="Arial" panose="020B0604020202020204" pitchFamily="34" charset="0"/>
                <a:ea typeface="Times New Roman" panose="02020603050405020304" pitchFamily="18" charset="0"/>
              </a:rPr>
              <a:t>9 marks. </a:t>
            </a:r>
            <a:endParaRPr lang="en-GB" sz="1000" dirty="0">
              <a:effectLst/>
              <a:latin typeface="Times New Roman" panose="02020603050405020304" pitchFamily="18" charset="0"/>
              <a:ea typeface="Times New Roman" panose="02020603050405020304" pitchFamily="18" charset="0"/>
            </a:endParaRPr>
          </a:p>
          <a:p>
            <a:pPr>
              <a:spcAft>
                <a:spcPts val="1125"/>
              </a:spcAft>
            </a:pPr>
            <a:r>
              <a:rPr lang="en-GB" sz="1000" b="1" dirty="0">
                <a:solidFill>
                  <a:srgbClr val="000000"/>
                </a:solidFill>
                <a:effectLst/>
                <a:latin typeface="Arial" panose="020B0604020202020204" pitchFamily="34" charset="0"/>
                <a:ea typeface="Times New Roman" panose="02020603050405020304" pitchFamily="18" charset="0"/>
              </a:rPr>
              <a:t>Award 0 marks </a:t>
            </a:r>
            <a:r>
              <a:rPr lang="en-GB" sz="1000" dirty="0">
                <a:solidFill>
                  <a:srgbClr val="000000"/>
                </a:solidFill>
                <a:effectLst/>
                <a:latin typeface="Arial" panose="020B0604020202020204" pitchFamily="34" charset="0"/>
                <a:ea typeface="Times New Roman" panose="02020603050405020304" pitchFamily="18" charset="0"/>
              </a:rPr>
              <a:t>for an examination that is not creditworthy.</a:t>
            </a:r>
            <a:endParaRPr lang="en-GB" sz="1000" dirty="0">
              <a:effectLst/>
              <a:latin typeface="Times New Roman" panose="02020603050405020304" pitchFamily="18" charset="0"/>
              <a:ea typeface="Times New Roman" panose="02020603050405020304" pitchFamily="18" charset="0"/>
            </a:endParaRPr>
          </a:p>
          <a:p>
            <a:pPr>
              <a:spcAft>
                <a:spcPts val="1125"/>
              </a:spcAft>
            </a:pPr>
            <a:r>
              <a:rPr lang="en-GB" sz="1000" b="1" dirty="0">
                <a:solidFill>
                  <a:srgbClr val="000000"/>
                </a:solidFill>
                <a:effectLst/>
                <a:latin typeface="Arial" panose="020B0604020202020204" pitchFamily="34" charset="0"/>
                <a:ea typeface="Times New Roman" panose="02020603050405020304" pitchFamily="18" charset="0"/>
              </a:rPr>
              <a:t>Award 1-2 marks</a:t>
            </a:r>
            <a:r>
              <a:rPr lang="en-GB" sz="1000" dirty="0">
                <a:solidFill>
                  <a:srgbClr val="000000"/>
                </a:solidFill>
                <a:effectLst/>
                <a:latin typeface="Arial" panose="020B0604020202020204" pitchFamily="34" charset="0"/>
                <a:ea typeface="Times New Roman" panose="02020603050405020304" pitchFamily="18" charset="0"/>
              </a:rPr>
              <a:t> for a limited examination which shows little knowledge and understanding of the positive impact of Care Inspectorate Wales (CIW) when regulating children’s care, play and learning services</a:t>
            </a:r>
            <a:endParaRPr lang="en-GB" sz="1000" dirty="0">
              <a:effectLst/>
              <a:latin typeface="Times New Roman" panose="02020603050405020304" pitchFamily="18" charset="0"/>
              <a:ea typeface="Times New Roman" panose="02020603050405020304" pitchFamily="18" charset="0"/>
            </a:endParaRPr>
          </a:p>
          <a:p>
            <a:pPr>
              <a:spcAft>
                <a:spcPts val="1125"/>
              </a:spcAft>
            </a:pPr>
            <a:r>
              <a:rPr lang="en-GB" sz="1000" b="1" dirty="0">
                <a:solidFill>
                  <a:srgbClr val="000000"/>
                </a:solidFill>
                <a:effectLst/>
                <a:latin typeface="Arial" panose="020B0604020202020204" pitchFamily="34" charset="0"/>
                <a:ea typeface="Times New Roman" panose="02020603050405020304" pitchFamily="18" charset="0"/>
              </a:rPr>
              <a:t>Award 3-4 marks </a:t>
            </a:r>
            <a:r>
              <a:rPr lang="en-GB" sz="1000" dirty="0">
                <a:solidFill>
                  <a:srgbClr val="000000"/>
                </a:solidFill>
                <a:effectLst/>
                <a:latin typeface="Arial" panose="020B0604020202020204" pitchFamily="34" charset="0"/>
                <a:ea typeface="Times New Roman" panose="02020603050405020304" pitchFamily="18" charset="0"/>
              </a:rPr>
              <a:t>for a good examination which shows some knowledge and understanding of the positive impact of Care Inspectorate Wales (CIW) when regulating children’s care, play and learning services</a:t>
            </a:r>
            <a:endParaRPr lang="en-GB" sz="1000" dirty="0">
              <a:effectLst/>
              <a:latin typeface="Times New Roman" panose="02020603050405020304" pitchFamily="18" charset="0"/>
              <a:ea typeface="Times New Roman" panose="02020603050405020304" pitchFamily="18" charset="0"/>
            </a:endParaRPr>
          </a:p>
          <a:p>
            <a:pPr>
              <a:spcAft>
                <a:spcPts val="1125"/>
              </a:spcAft>
            </a:pPr>
            <a:r>
              <a:rPr lang="en-GB" sz="1000" b="1" dirty="0">
                <a:solidFill>
                  <a:srgbClr val="000000"/>
                </a:solidFill>
                <a:effectLst/>
                <a:latin typeface="Arial" panose="020B0604020202020204" pitchFamily="34" charset="0"/>
                <a:ea typeface="Times New Roman" panose="02020603050405020304" pitchFamily="18" charset="0"/>
              </a:rPr>
              <a:t>Award 5-7 marks </a:t>
            </a:r>
            <a:r>
              <a:rPr lang="en-GB" sz="1000" dirty="0">
                <a:solidFill>
                  <a:srgbClr val="000000"/>
                </a:solidFill>
                <a:effectLst/>
                <a:latin typeface="Arial" panose="020B0604020202020204" pitchFamily="34" charset="0"/>
                <a:ea typeface="Times New Roman" panose="02020603050405020304" pitchFamily="18" charset="0"/>
              </a:rPr>
              <a:t>for a very good examination which shows sound knowledge and understanding of the positive impact of Care Inspectorate Wales (CIW) when regulating children’s care, play and learning services</a:t>
            </a:r>
            <a:endParaRPr lang="en-GB" sz="1000" dirty="0">
              <a:effectLst/>
              <a:latin typeface="Times New Roman" panose="02020603050405020304" pitchFamily="18" charset="0"/>
              <a:ea typeface="Times New Roman" panose="02020603050405020304" pitchFamily="18" charset="0"/>
            </a:endParaRPr>
          </a:p>
          <a:p>
            <a:pPr>
              <a:spcAft>
                <a:spcPts val="1125"/>
              </a:spcAft>
            </a:pPr>
            <a:r>
              <a:rPr lang="en-GB" sz="1000" b="1" dirty="0">
                <a:solidFill>
                  <a:srgbClr val="000000"/>
                </a:solidFill>
                <a:effectLst/>
                <a:latin typeface="Arial" panose="020B0604020202020204" pitchFamily="34" charset="0"/>
                <a:ea typeface="Times New Roman" panose="02020603050405020304" pitchFamily="18" charset="0"/>
              </a:rPr>
              <a:t>Award 8-9 marks </a:t>
            </a:r>
            <a:r>
              <a:rPr lang="en-GB" sz="1000" dirty="0">
                <a:solidFill>
                  <a:srgbClr val="000000"/>
                </a:solidFill>
                <a:effectLst/>
                <a:latin typeface="Arial" panose="020B0604020202020204" pitchFamily="34" charset="0"/>
                <a:ea typeface="Times New Roman" panose="02020603050405020304" pitchFamily="18" charset="0"/>
              </a:rPr>
              <a:t>for an excellent examination which shows detailed knowledge and understanding of the positive impact of Care Inspectorate Wales (CIW) when regulating children’s care, play and learning services</a:t>
            </a:r>
            <a:endParaRPr lang="en-GB"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8672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115503" y="1140078"/>
            <a:ext cx="4937951" cy="5134598"/>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433953" y="1365029"/>
            <a:ext cx="4390186" cy="4770537"/>
          </a:xfrm>
          <a:prstGeom prst="rect">
            <a:avLst/>
          </a:prstGeom>
          <a:noFill/>
        </p:spPr>
        <p:txBody>
          <a:bodyPr wrap="square">
            <a:spAutoFit/>
          </a:bodyPr>
          <a:lstStyle/>
          <a:p>
            <a:r>
              <a:rPr lang="en-GB" sz="1600" b="1" i="1" dirty="0">
                <a:solidFill>
                  <a:srgbClr val="0070C0"/>
                </a:solidFill>
              </a:rPr>
              <a:t>Principal examiner feedback</a:t>
            </a:r>
          </a:p>
          <a:p>
            <a:endParaRPr lang="en-GB" sz="1600" b="1" i="1" dirty="0">
              <a:solidFill>
                <a:srgbClr val="0070C0"/>
              </a:solidFill>
            </a:endParaRPr>
          </a:p>
          <a:p>
            <a:r>
              <a:rPr lang="en-US" sz="1600" b="1" i="1" dirty="0">
                <a:solidFill>
                  <a:srgbClr val="0070C0"/>
                </a:solidFill>
              </a:rPr>
              <a:t>​</a:t>
            </a:r>
            <a:r>
              <a:rPr lang="en-US" sz="1600" i="1" dirty="0">
                <a:solidFill>
                  <a:srgbClr val="0070C0"/>
                </a:solidFill>
              </a:rPr>
              <a:t>This</a:t>
            </a:r>
            <a:r>
              <a:rPr lang="en-US" sz="1600" b="1" i="1" dirty="0">
                <a:solidFill>
                  <a:srgbClr val="0070C0"/>
                </a:solidFill>
              </a:rPr>
              <a:t> </a:t>
            </a:r>
            <a:r>
              <a:rPr lang="en-US" sz="1600" i="1" dirty="0">
                <a:solidFill>
                  <a:srgbClr val="0070C0"/>
                </a:solidFill>
              </a:rPr>
              <a:t>response provided a clear and focused examination of the positive impact of the Care Inspectorate Wales (CIW). The candidate has addressed a range of regulatory requirements the CIW is responsible for and the positive impact that this service has for children accessing the care services that are regulated. This is an example of a very good examination and a highly awarded response. </a:t>
            </a:r>
          </a:p>
          <a:p>
            <a:r>
              <a:rPr lang="en-US" sz="1600" i="1" dirty="0">
                <a:solidFill>
                  <a:srgbClr val="0070C0"/>
                </a:solidFill>
              </a:rPr>
              <a:t> </a:t>
            </a:r>
          </a:p>
          <a:p>
            <a:r>
              <a:rPr lang="en-GB" sz="1600" i="1" dirty="0">
                <a:solidFill>
                  <a:srgbClr val="0070C0"/>
                </a:solidFill>
              </a:rPr>
              <a:t>​</a:t>
            </a:r>
            <a:r>
              <a:rPr lang="en-US" sz="1600" b="1" i="1" dirty="0">
                <a:solidFill>
                  <a:srgbClr val="0070C0"/>
                </a:solidFill>
              </a:rPr>
              <a:t>Exam preparation tip</a:t>
            </a:r>
          </a:p>
          <a:p>
            <a:r>
              <a:rPr lang="en-US" sz="1600" i="1" dirty="0">
                <a:solidFill>
                  <a:srgbClr val="0070C0"/>
                </a:solidFill>
              </a:rPr>
              <a:t>Further enhancement of the level of examination provided could have been developed with greater depth to provide a firm understanding of the positive impact of regulating childcare services. </a:t>
            </a:r>
          </a:p>
          <a:p>
            <a:r>
              <a:rPr lang="en-GB" sz="1600" b="1" i="1" dirty="0">
                <a:solidFill>
                  <a:srgbClr val="0070C0"/>
                </a:solidFill>
              </a:rPr>
              <a:t>Marks awarded  7/9</a:t>
            </a:r>
          </a:p>
        </p:txBody>
      </p:sp>
      <p:sp>
        <p:nvSpPr>
          <p:cNvPr id="3" name="TextBox 2">
            <a:extLst>
              <a:ext uri="{FF2B5EF4-FFF2-40B4-BE49-F238E27FC236}">
                <a16:creationId xmlns:a16="http://schemas.microsoft.com/office/drawing/2014/main" id="{A83266F0-7A3C-4617-AD55-DF795B231428}"/>
              </a:ext>
            </a:extLst>
          </p:cNvPr>
          <p:cNvSpPr txBox="1"/>
          <p:nvPr/>
        </p:nvSpPr>
        <p:spPr>
          <a:xfrm>
            <a:off x="282011" y="1070740"/>
            <a:ext cx="5481480" cy="5509200"/>
          </a:xfrm>
          <a:prstGeom prst="rect">
            <a:avLst/>
          </a:prstGeom>
          <a:noFill/>
        </p:spPr>
        <p:txBody>
          <a:bodyPr wrap="square">
            <a:spAutoFit/>
          </a:bodyPr>
          <a:lstStyle/>
          <a:p>
            <a:r>
              <a:rPr lang="en-US" sz="1600" dirty="0"/>
              <a:t>The Care inspectorate Wales are a positive impact on </a:t>
            </a:r>
            <a:r>
              <a:rPr lang="en-US" sz="1600" dirty="0" err="1"/>
              <a:t>childrens</a:t>
            </a:r>
            <a:r>
              <a:rPr lang="en-US" sz="1600" dirty="0"/>
              <a:t> </a:t>
            </a:r>
            <a:r>
              <a:rPr lang="en-US" sz="1600" dirty="0" err="1"/>
              <a:t>care,play</a:t>
            </a:r>
            <a:r>
              <a:rPr lang="en-US" sz="1600" dirty="0"/>
              <a:t> and learning as they make sure children are getting the best outcome from care </a:t>
            </a:r>
            <a:r>
              <a:rPr lang="en-US" sz="1600" dirty="0" err="1"/>
              <a:t>services,as</a:t>
            </a:r>
            <a:r>
              <a:rPr lang="en-US" sz="1600" dirty="0"/>
              <a:t> they make sure the </a:t>
            </a:r>
            <a:r>
              <a:rPr lang="en-US" sz="1600" dirty="0" err="1"/>
              <a:t>envrionments</a:t>
            </a:r>
            <a:r>
              <a:rPr lang="en-US" sz="1600" dirty="0"/>
              <a:t> are </a:t>
            </a:r>
            <a:r>
              <a:rPr lang="en-US" sz="1600" dirty="0" err="1"/>
              <a:t>healthy,clean</a:t>
            </a:r>
            <a:r>
              <a:rPr lang="en-US" sz="1600" dirty="0"/>
              <a:t> and suitable for </a:t>
            </a:r>
            <a:r>
              <a:rPr lang="en-US" sz="1600" dirty="0" err="1"/>
              <a:t>children.They</a:t>
            </a:r>
            <a:r>
              <a:rPr lang="en-US" sz="1600" dirty="0"/>
              <a:t> also make sure children are still learning while being cared </a:t>
            </a:r>
            <a:r>
              <a:rPr lang="en-US" sz="1600" dirty="0" err="1"/>
              <a:t>for,The</a:t>
            </a:r>
            <a:r>
              <a:rPr lang="en-US" sz="1600" dirty="0"/>
              <a:t> Care inspectorate </a:t>
            </a:r>
            <a:r>
              <a:rPr lang="en-US" sz="1600" dirty="0" err="1"/>
              <a:t>wales</a:t>
            </a:r>
            <a:r>
              <a:rPr lang="en-US" sz="1600" dirty="0"/>
              <a:t> also make sure the staff members are safe to be looking after the children to ensure their is no danger of </a:t>
            </a:r>
            <a:r>
              <a:rPr lang="en-US" sz="1600" dirty="0" err="1"/>
              <a:t>harm,they</a:t>
            </a:r>
            <a:r>
              <a:rPr lang="en-US" sz="1600" dirty="0"/>
              <a:t> also ensure the children are getting </a:t>
            </a:r>
            <a:r>
              <a:rPr lang="en-US" sz="1600" dirty="0" err="1"/>
              <a:t>postive</a:t>
            </a:r>
            <a:r>
              <a:rPr lang="en-US" sz="1600" dirty="0"/>
              <a:t> amounts of play and are that staff </a:t>
            </a:r>
            <a:r>
              <a:rPr lang="en-US" sz="1600" dirty="0" err="1"/>
              <a:t>memebers</a:t>
            </a:r>
            <a:r>
              <a:rPr lang="en-US" sz="1600" dirty="0"/>
              <a:t> encourage and join in with play as it is a vital step in </a:t>
            </a:r>
            <a:r>
              <a:rPr lang="en-US" sz="1600" dirty="0" err="1"/>
              <a:t>development.The</a:t>
            </a:r>
            <a:r>
              <a:rPr lang="en-US" sz="1600" dirty="0"/>
              <a:t> Care inspectorate Wales also check children are being fed </a:t>
            </a:r>
            <a:r>
              <a:rPr lang="en-US" sz="1600" dirty="0" err="1"/>
              <a:t>nutritous</a:t>
            </a:r>
            <a:r>
              <a:rPr lang="en-US" sz="1600" dirty="0"/>
              <a:t> healthy meals , having regular nappy changes are that they are cleaned well and have a good routine within a </a:t>
            </a:r>
            <a:r>
              <a:rPr lang="en-US" sz="1600" dirty="0" err="1"/>
              <a:t>setting.Care</a:t>
            </a:r>
            <a:r>
              <a:rPr lang="en-US" sz="1600" dirty="0"/>
              <a:t> </a:t>
            </a:r>
            <a:r>
              <a:rPr lang="en-US" sz="1600" dirty="0" err="1"/>
              <a:t>inspctorate</a:t>
            </a:r>
            <a:r>
              <a:rPr lang="en-US" sz="1600" dirty="0"/>
              <a:t> </a:t>
            </a:r>
            <a:r>
              <a:rPr lang="en-US" sz="1600" dirty="0" err="1"/>
              <a:t>wales</a:t>
            </a:r>
            <a:r>
              <a:rPr lang="en-US" sz="1600" dirty="0"/>
              <a:t> also support positive impacts by giving settings </a:t>
            </a:r>
            <a:r>
              <a:rPr lang="en-US" sz="1600" dirty="0" err="1"/>
              <a:t>adivce</a:t>
            </a:r>
            <a:r>
              <a:rPr lang="en-US" sz="1600" dirty="0"/>
              <a:t> on improvement so they can develop more to give the best outcome for the </a:t>
            </a:r>
            <a:r>
              <a:rPr lang="en-US" sz="1600" dirty="0" err="1"/>
              <a:t>children.Care</a:t>
            </a:r>
            <a:r>
              <a:rPr lang="en-US" sz="1600" dirty="0"/>
              <a:t> inspectorate </a:t>
            </a:r>
            <a:r>
              <a:rPr lang="en-US" sz="1600" dirty="0" err="1"/>
              <a:t>wales</a:t>
            </a:r>
            <a:r>
              <a:rPr lang="en-US" sz="1600" dirty="0"/>
              <a:t> give positive impacts as they </a:t>
            </a:r>
            <a:r>
              <a:rPr lang="en-US" sz="1600" dirty="0" err="1"/>
              <a:t>alow</a:t>
            </a:r>
            <a:r>
              <a:rPr lang="en-US" sz="1600" dirty="0"/>
              <a:t> parents to have trust in settings knowing their children are safe while </a:t>
            </a:r>
            <a:r>
              <a:rPr lang="en-US" sz="1600" dirty="0" err="1"/>
              <a:t>gone.They</a:t>
            </a:r>
            <a:r>
              <a:rPr lang="en-US" sz="1600" dirty="0"/>
              <a:t> also make sure that workers are working at the minimal standards they are allowed to or above.</a:t>
            </a:r>
            <a:endParaRPr lang="en-GB" sz="1600" dirty="0"/>
          </a:p>
        </p:txBody>
      </p:sp>
    </p:spTree>
    <p:extLst>
      <p:ext uri="{BB962C8B-B14F-4D97-AF65-F5344CB8AC3E}">
        <p14:creationId xmlns:p14="http://schemas.microsoft.com/office/powerpoint/2010/main" val="4008516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8" name="Picture 7">
            <a:extLst>
              <a:ext uri="{FF2B5EF4-FFF2-40B4-BE49-F238E27FC236}">
                <a16:creationId xmlns:a16="http://schemas.microsoft.com/office/drawing/2014/main" id="{7BC9D907-A3C7-4551-DF7C-362D1BC81D5B}"/>
              </a:ext>
            </a:extLst>
          </p:cNvPr>
          <p:cNvPicPr>
            <a:picLocks noChangeAspect="1"/>
          </p:cNvPicPr>
          <p:nvPr/>
        </p:nvPicPr>
        <p:blipFill>
          <a:blip r:embed="rId3"/>
          <a:stretch>
            <a:fillRect/>
          </a:stretch>
        </p:blipFill>
        <p:spPr>
          <a:xfrm>
            <a:off x="1028830" y="1313089"/>
            <a:ext cx="3760057" cy="5114690"/>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2(b)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457950" y="117344"/>
            <a:ext cx="29146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p>
          <a:p>
            <a:r>
              <a:rPr lang="en-US" sz="1400" dirty="0">
                <a:solidFill>
                  <a:srgbClr val="0070C0"/>
                </a:solidFill>
              </a:rPr>
              <a:t>Provide characteristics/main features or a brief account</a:t>
            </a:r>
            <a:endParaRPr lang="en-GB" sz="1400" dirty="0">
              <a:solidFill>
                <a:srgbClr val="0070C0"/>
              </a:solidFill>
              <a:highlight>
                <a:srgbClr val="FFFF00"/>
              </a:highlight>
            </a:endParaRPr>
          </a:p>
        </p:txBody>
      </p:sp>
      <p:pic>
        <p:nvPicPr>
          <p:cNvPr id="5" name="Picture 4">
            <a:extLst>
              <a:ext uri="{FF2B5EF4-FFF2-40B4-BE49-F238E27FC236}">
                <a16:creationId xmlns:a16="http://schemas.microsoft.com/office/drawing/2014/main" id="{0B4FEC0F-A8AD-EA91-97A0-B51129C19B18}"/>
              </a:ext>
            </a:extLst>
          </p:cNvPr>
          <p:cNvPicPr>
            <a:picLocks noChangeAspect="1"/>
          </p:cNvPicPr>
          <p:nvPr/>
        </p:nvPicPr>
        <p:blipFill>
          <a:blip r:embed="rId2"/>
          <a:stretch>
            <a:fillRect/>
          </a:stretch>
        </p:blipFill>
        <p:spPr>
          <a:xfrm>
            <a:off x="282012" y="1202076"/>
            <a:ext cx="5666844" cy="396031"/>
          </a:xfrm>
          <a:prstGeom prst="rect">
            <a:avLst/>
          </a:prstGeom>
        </p:spPr>
      </p:pic>
      <p:pic>
        <p:nvPicPr>
          <p:cNvPr id="7" name="Picture 6">
            <a:extLst>
              <a:ext uri="{FF2B5EF4-FFF2-40B4-BE49-F238E27FC236}">
                <a16:creationId xmlns:a16="http://schemas.microsoft.com/office/drawing/2014/main" id="{EC9D5725-50D2-F4C4-D6B6-C52DFC27AD60}"/>
              </a:ext>
            </a:extLst>
          </p:cNvPr>
          <p:cNvPicPr>
            <a:picLocks noChangeAspect="1"/>
          </p:cNvPicPr>
          <p:nvPr/>
        </p:nvPicPr>
        <p:blipFill rotWithShape="1">
          <a:blip r:embed="rId3"/>
          <a:srcRect b="53023"/>
          <a:stretch/>
        </p:blipFill>
        <p:spPr>
          <a:xfrm>
            <a:off x="329636" y="1933677"/>
            <a:ext cx="5627804" cy="1876323"/>
          </a:xfrm>
          <a:prstGeom prst="rect">
            <a:avLst/>
          </a:prstGeom>
        </p:spPr>
      </p:pic>
      <p:sp>
        <p:nvSpPr>
          <p:cNvPr id="10" name="TextBox 9">
            <a:extLst>
              <a:ext uri="{FF2B5EF4-FFF2-40B4-BE49-F238E27FC236}">
                <a16:creationId xmlns:a16="http://schemas.microsoft.com/office/drawing/2014/main" id="{EE749623-A19C-8572-4C22-AD39861098D5}"/>
              </a:ext>
            </a:extLst>
          </p:cNvPr>
          <p:cNvSpPr txBox="1"/>
          <p:nvPr/>
        </p:nvSpPr>
        <p:spPr>
          <a:xfrm>
            <a:off x="6402707" y="970800"/>
            <a:ext cx="5524626" cy="5678478"/>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ACEs is an acronym to describe a broad range of Adverse Childhood Experiences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or young people have been exposed to negative / stressful / traumatic experiences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 traumatic experience / event</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Long lasting impact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An event or experience causing mental and emotional trauma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Causing toxic stress to the developing mind of a child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Affecting the child’s well-being</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Negative experiences and events can have a long-lasting effect on people's lives</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These experiences can include: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Physical abuse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Sexual abuse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Emotional abuse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Neglect / physical or emotional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Mental illness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Incarcerated relative / family member or close contact being detained in prison</a:t>
            </a:r>
            <a:br>
              <a:rPr lang="en-GB" sz="1100" dirty="0">
                <a:solidFill>
                  <a:srgbClr val="000000"/>
                </a:solidFill>
                <a:effectLst/>
                <a:latin typeface="Arial" panose="020B0604020202020204" pitchFamily="34" charset="0"/>
                <a:ea typeface="Times New Roman" panose="02020603050405020304" pitchFamily="18" charset="0"/>
              </a:rPr>
            </a:br>
            <a:r>
              <a:rPr lang="en-GB" sz="1100" dirty="0">
                <a:solidFill>
                  <a:srgbClr val="000000"/>
                </a:solidFill>
                <a:effectLst/>
                <a:latin typeface="Arial" panose="020B0604020202020204" pitchFamily="34" charset="0"/>
                <a:ea typeface="Times New Roman" panose="02020603050405020304" pitchFamily="18" charset="0"/>
              </a:rPr>
              <a:t>Violence against a family member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Domestic abuse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Household Substance misuse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Household dysfunction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Parental separation / divorce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Community violence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Homelessness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Growing up in a household where adults are experiencing mental health issues / harmful alcohol / drug use</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E8E4FDF9-5A74-6A34-46A2-27B0624706CF}"/>
              </a:ext>
            </a:extLst>
          </p:cNvPr>
          <p:cNvSpPr txBox="1"/>
          <p:nvPr/>
        </p:nvSpPr>
        <p:spPr>
          <a:xfrm>
            <a:off x="282012" y="4241794"/>
            <a:ext cx="5524626" cy="2123658"/>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Award up to</a:t>
            </a:r>
            <a:r>
              <a:rPr lang="en-GB" sz="1100" b="1" dirty="0">
                <a:solidFill>
                  <a:srgbClr val="000000"/>
                </a:solidFill>
                <a:effectLst/>
                <a:latin typeface="Arial" panose="020B0604020202020204" pitchFamily="34" charset="0"/>
                <a:ea typeface="Times New Roman" panose="02020603050405020304" pitchFamily="18" charset="0"/>
              </a:rPr>
              <a:t> 6 marks.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0 marks </a:t>
            </a:r>
            <a:r>
              <a:rPr lang="en-GB" sz="1100" dirty="0">
                <a:solidFill>
                  <a:srgbClr val="000000"/>
                </a:solidFill>
                <a:effectLst/>
                <a:latin typeface="Arial" panose="020B0604020202020204" pitchFamily="34" charset="0"/>
                <a:ea typeface="Times New Roman" panose="02020603050405020304" pitchFamily="18" charset="0"/>
              </a:rPr>
              <a:t>for a description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description which shows little knowledge and understanding of the meaning of the term Adverse Childhood Experiences (ACEs).</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description which shows some knowledge and understanding of the meaning of the term Adverse Childhood Experiences (ACEs).</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5-6 marks </a:t>
            </a:r>
            <a:r>
              <a:rPr lang="en-GB" sz="1100" dirty="0">
                <a:solidFill>
                  <a:srgbClr val="000000"/>
                </a:solidFill>
                <a:effectLst/>
                <a:latin typeface="Arial" panose="020B0604020202020204" pitchFamily="34" charset="0"/>
                <a:ea typeface="Times New Roman" panose="02020603050405020304" pitchFamily="18" charset="0"/>
              </a:rPr>
              <a:t>for a very good description which shows sound knowledge and understanding of the meaning of the term Adverse Childhood Experiences (ACEs).</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76281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243145" y="1304323"/>
            <a:ext cx="5647794" cy="5355312"/>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716110" y="1625199"/>
            <a:ext cx="4957334"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p>
          <a:p>
            <a:r>
              <a:rPr lang="en-GB" sz="1600" i="1" dirty="0">
                <a:solidFill>
                  <a:srgbClr val="0070C0"/>
                </a:solidFill>
                <a:cs typeface="Arial"/>
              </a:rPr>
              <a:t>This response provided a clear and focused description of Adverse Childhood Experiences(ACEs) and its meaning. This response is an example of a very good answer with a good level of knowledge and understanding shown. There is reference to key areas identified within the mark scheme, and the response addresses the descriptive meaning of ACEs, with an understanding of the types of trauma or abuse that the experiences may entail, and also a description of the meaning and it’s effect on children now and in the future. </a:t>
            </a:r>
          </a:p>
          <a:p>
            <a:endParaRPr lang="en-GB" sz="1600" i="1" dirty="0">
              <a:solidFill>
                <a:srgbClr val="0070C0"/>
              </a:solidFill>
              <a:cs typeface="Arial"/>
            </a:endParaRPr>
          </a:p>
          <a:p>
            <a:r>
              <a:rPr lang="en-US" sz="1600" b="1" i="1" dirty="0">
                <a:solidFill>
                  <a:srgbClr val="0070C0"/>
                </a:solidFill>
              </a:rPr>
              <a:t>Exam preparation tip</a:t>
            </a:r>
          </a:p>
          <a:p>
            <a:r>
              <a:rPr lang="en-GB" sz="1600" i="1" dirty="0">
                <a:solidFill>
                  <a:srgbClr val="0070C0"/>
                </a:solidFill>
                <a:cs typeface="Arial"/>
              </a:rPr>
              <a:t>Further explanation of the points raised within the response could have improved the candidate mark awarded. </a:t>
            </a:r>
          </a:p>
          <a:p>
            <a:r>
              <a:rPr lang="en-GB" sz="1600" b="1" i="1" dirty="0">
                <a:solidFill>
                  <a:srgbClr val="0070C0"/>
                </a:solidFill>
              </a:rPr>
              <a:t>Marks awarded 5/6</a:t>
            </a:r>
          </a:p>
        </p:txBody>
      </p:sp>
      <p:sp>
        <p:nvSpPr>
          <p:cNvPr id="5" name="TextBox 4">
            <a:extLst>
              <a:ext uri="{FF2B5EF4-FFF2-40B4-BE49-F238E27FC236}">
                <a16:creationId xmlns:a16="http://schemas.microsoft.com/office/drawing/2014/main" id="{60CB01FF-0197-0C56-C692-32EC8A8563E7}"/>
              </a:ext>
            </a:extLst>
          </p:cNvPr>
          <p:cNvSpPr txBox="1"/>
          <p:nvPr/>
        </p:nvSpPr>
        <p:spPr>
          <a:xfrm>
            <a:off x="282012" y="1255868"/>
            <a:ext cx="4937690" cy="5262979"/>
          </a:xfrm>
          <a:prstGeom prst="rect">
            <a:avLst/>
          </a:prstGeom>
          <a:noFill/>
        </p:spPr>
        <p:txBody>
          <a:bodyPr wrap="square">
            <a:spAutoFit/>
          </a:bodyPr>
          <a:lstStyle/>
          <a:p>
            <a:r>
              <a:rPr lang="en-US" sz="1600" dirty="0"/>
              <a:t>Adverse childhood experiences are </a:t>
            </a:r>
            <a:r>
              <a:rPr lang="en-US" sz="1600" dirty="0" err="1"/>
              <a:t>experinces</a:t>
            </a:r>
            <a:r>
              <a:rPr lang="en-US" sz="1600" dirty="0"/>
              <a:t> children in </a:t>
            </a:r>
            <a:r>
              <a:rPr lang="en-US" sz="1600" dirty="0" err="1"/>
              <a:t>adolesence</a:t>
            </a:r>
            <a:r>
              <a:rPr lang="en-US" sz="1600" dirty="0"/>
              <a:t> go though caused by </a:t>
            </a:r>
            <a:r>
              <a:rPr lang="en-US" sz="1600" dirty="0" err="1"/>
              <a:t>anoyne</a:t>
            </a:r>
            <a:r>
              <a:rPr lang="en-US" sz="1600" dirty="0"/>
              <a:t> but mostly someone within the </a:t>
            </a:r>
            <a:r>
              <a:rPr lang="en-US" sz="1600" dirty="0" err="1"/>
              <a:t>childs</a:t>
            </a:r>
            <a:r>
              <a:rPr lang="en-US" sz="1600" dirty="0"/>
              <a:t> family or care </a:t>
            </a:r>
            <a:r>
              <a:rPr lang="en-US" sz="1600" dirty="0" err="1"/>
              <a:t>circle,this</a:t>
            </a:r>
            <a:r>
              <a:rPr lang="en-US" sz="1600" dirty="0"/>
              <a:t> can exist of any types of abuse such </a:t>
            </a:r>
            <a:r>
              <a:rPr lang="en-US" sz="1600" dirty="0" err="1"/>
              <a:t>as,sexual</a:t>
            </a:r>
            <a:r>
              <a:rPr lang="en-US" sz="1600" dirty="0"/>
              <a:t> </a:t>
            </a:r>
            <a:r>
              <a:rPr lang="en-US" sz="1600" dirty="0" err="1"/>
              <a:t>abuse,physical</a:t>
            </a:r>
            <a:r>
              <a:rPr lang="en-US" sz="1600" dirty="0"/>
              <a:t> </a:t>
            </a:r>
            <a:r>
              <a:rPr lang="en-US" sz="1600" dirty="0" err="1"/>
              <a:t>abuse,emotional</a:t>
            </a:r>
            <a:r>
              <a:rPr lang="en-US" sz="1600" dirty="0"/>
              <a:t> </a:t>
            </a:r>
            <a:r>
              <a:rPr lang="en-US" sz="1600" dirty="0" err="1"/>
              <a:t>abuse,domestic</a:t>
            </a:r>
            <a:r>
              <a:rPr lang="en-US" sz="1600" dirty="0"/>
              <a:t> abuse, domestic violence, neglect. If a child </a:t>
            </a:r>
            <a:r>
              <a:rPr lang="en-US" sz="1600" dirty="0" err="1"/>
              <a:t>experinces</a:t>
            </a:r>
            <a:r>
              <a:rPr lang="en-US" sz="1600" dirty="0"/>
              <a:t> any types of these adverse childhood </a:t>
            </a:r>
            <a:r>
              <a:rPr lang="en-US" sz="1600" dirty="0" err="1"/>
              <a:t>experiencs</a:t>
            </a:r>
            <a:r>
              <a:rPr lang="en-US" sz="1600" dirty="0"/>
              <a:t> it could affect them in ways such as not being able to form bonds/friendships meaning they could feel more </a:t>
            </a:r>
            <a:r>
              <a:rPr lang="en-US" sz="1600" dirty="0" err="1"/>
              <a:t>lonley,a</a:t>
            </a:r>
            <a:r>
              <a:rPr lang="en-US" sz="1600" dirty="0"/>
              <a:t> child may </a:t>
            </a:r>
            <a:r>
              <a:rPr lang="en-US" sz="1600" dirty="0" err="1"/>
              <a:t>develope</a:t>
            </a:r>
            <a:r>
              <a:rPr lang="en-US" sz="1600" dirty="0"/>
              <a:t> </a:t>
            </a:r>
            <a:r>
              <a:rPr lang="en-US" sz="1600" dirty="0" err="1"/>
              <a:t>anxiey,depression</a:t>
            </a:r>
            <a:r>
              <a:rPr lang="en-US" sz="1600" dirty="0"/>
              <a:t> or eating </a:t>
            </a:r>
            <a:r>
              <a:rPr lang="en-US" sz="1600" dirty="0" err="1"/>
              <a:t>disorders,a</a:t>
            </a:r>
            <a:r>
              <a:rPr lang="en-US" sz="1600" dirty="0"/>
              <a:t> child may isolate </a:t>
            </a:r>
            <a:r>
              <a:rPr lang="en-US" sz="1600" dirty="0" err="1"/>
              <a:t>themselfs</a:t>
            </a:r>
            <a:r>
              <a:rPr lang="en-US" sz="1600" dirty="0"/>
              <a:t> from </a:t>
            </a:r>
            <a:r>
              <a:rPr lang="en-US" sz="1600" dirty="0" err="1"/>
              <a:t>others.A</a:t>
            </a:r>
            <a:r>
              <a:rPr lang="en-US" sz="1600" dirty="0"/>
              <a:t> child could develop ALN such as a selective </a:t>
            </a:r>
            <a:r>
              <a:rPr lang="en-US" sz="1600" dirty="0" err="1"/>
              <a:t>mute.A</a:t>
            </a:r>
            <a:r>
              <a:rPr lang="en-US" sz="1600" dirty="0"/>
              <a:t> </a:t>
            </a:r>
            <a:r>
              <a:rPr lang="en-US" sz="1600" dirty="0" err="1"/>
              <a:t>childs</a:t>
            </a:r>
            <a:r>
              <a:rPr lang="en-US" sz="1600" dirty="0"/>
              <a:t> future may be affects by adverse childhood </a:t>
            </a:r>
            <a:r>
              <a:rPr lang="en-US" sz="1600" dirty="0" err="1"/>
              <a:t>experinces</a:t>
            </a:r>
            <a:r>
              <a:rPr lang="en-US" sz="1600" dirty="0"/>
              <a:t> as of not being able to attend school as of not feeling safe or not being able to concentrate worrying about things at home a child may have low self - confidence and </a:t>
            </a:r>
            <a:r>
              <a:rPr lang="en-US" sz="1600" dirty="0" err="1"/>
              <a:t>steem.Adverse</a:t>
            </a:r>
            <a:r>
              <a:rPr lang="en-US" sz="1600" dirty="0"/>
              <a:t> childhood experiences affect all children </a:t>
            </a:r>
            <a:r>
              <a:rPr lang="en-US" sz="1600" dirty="0" err="1"/>
              <a:t>differenrlty</a:t>
            </a:r>
            <a:r>
              <a:rPr lang="en-US" sz="1600" dirty="0"/>
              <a:t> by affect them </a:t>
            </a:r>
            <a:r>
              <a:rPr lang="en-US" sz="1600" dirty="0" err="1"/>
              <a:t>hugly</a:t>
            </a:r>
            <a:r>
              <a:rPr lang="en-US" sz="1600" dirty="0"/>
              <a:t> from </a:t>
            </a:r>
            <a:r>
              <a:rPr lang="en-US" sz="1600" dirty="0" err="1"/>
              <a:t>adolesnece</a:t>
            </a:r>
            <a:r>
              <a:rPr lang="en-US" sz="1600" dirty="0"/>
              <a:t> al the way through </a:t>
            </a:r>
            <a:r>
              <a:rPr lang="en-US" sz="1600" dirty="0" err="1"/>
              <a:t>theri</a:t>
            </a:r>
            <a:r>
              <a:rPr lang="en-US" sz="1600" dirty="0"/>
              <a:t> life as it can be traumatic.</a:t>
            </a:r>
            <a:endParaRPr lang="en-GB" sz="1600" dirty="0"/>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3(b)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425558" y="117344"/>
            <a:ext cx="5808482"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Outline </a:t>
            </a:r>
          </a:p>
          <a:p>
            <a:r>
              <a:rPr lang="en-US" sz="1400" dirty="0">
                <a:solidFill>
                  <a:srgbClr val="0070C0"/>
                </a:solidFill>
              </a:rPr>
              <a:t>Set out the main points/provide a brief </a:t>
            </a:r>
          </a:p>
          <a:p>
            <a:r>
              <a:rPr lang="en-US" sz="1400" dirty="0">
                <a:solidFill>
                  <a:srgbClr val="0070C0"/>
                </a:solidFill>
              </a:rPr>
              <a:t>description or main characteristics </a:t>
            </a:r>
            <a:endParaRPr lang="en-GB" sz="1400" dirty="0">
              <a:solidFill>
                <a:srgbClr val="0070C0"/>
              </a:solidFill>
              <a:highlight>
                <a:srgbClr val="FFFF00"/>
              </a:highlight>
            </a:endParaRPr>
          </a:p>
        </p:txBody>
      </p:sp>
      <p:pic>
        <p:nvPicPr>
          <p:cNvPr id="10" name="Picture 9">
            <a:extLst>
              <a:ext uri="{FF2B5EF4-FFF2-40B4-BE49-F238E27FC236}">
                <a16:creationId xmlns:a16="http://schemas.microsoft.com/office/drawing/2014/main" id="{7785EE73-76C0-0010-956C-8F51209734DF}"/>
              </a:ext>
            </a:extLst>
          </p:cNvPr>
          <p:cNvPicPr>
            <a:picLocks noChangeAspect="1"/>
          </p:cNvPicPr>
          <p:nvPr/>
        </p:nvPicPr>
        <p:blipFill>
          <a:blip r:embed="rId2"/>
          <a:stretch>
            <a:fillRect/>
          </a:stretch>
        </p:blipFill>
        <p:spPr>
          <a:xfrm>
            <a:off x="282011" y="1217126"/>
            <a:ext cx="5813989" cy="366014"/>
          </a:xfrm>
          <a:prstGeom prst="rect">
            <a:avLst/>
          </a:prstGeom>
        </p:spPr>
      </p:pic>
      <p:pic>
        <p:nvPicPr>
          <p:cNvPr id="12" name="Picture 11">
            <a:extLst>
              <a:ext uri="{FF2B5EF4-FFF2-40B4-BE49-F238E27FC236}">
                <a16:creationId xmlns:a16="http://schemas.microsoft.com/office/drawing/2014/main" id="{88310C4A-13D4-9F3B-8D40-97CECDF4C012}"/>
              </a:ext>
            </a:extLst>
          </p:cNvPr>
          <p:cNvPicPr>
            <a:picLocks noChangeAspect="1"/>
          </p:cNvPicPr>
          <p:nvPr/>
        </p:nvPicPr>
        <p:blipFill rotWithShape="1">
          <a:blip r:embed="rId3"/>
          <a:srcRect b="48310"/>
          <a:stretch/>
        </p:blipFill>
        <p:spPr>
          <a:xfrm>
            <a:off x="146981" y="1738642"/>
            <a:ext cx="5949020" cy="2370903"/>
          </a:xfrm>
          <a:prstGeom prst="rect">
            <a:avLst/>
          </a:prstGeom>
        </p:spPr>
      </p:pic>
      <p:sp>
        <p:nvSpPr>
          <p:cNvPr id="14" name="TextBox 13">
            <a:extLst>
              <a:ext uri="{FF2B5EF4-FFF2-40B4-BE49-F238E27FC236}">
                <a16:creationId xmlns:a16="http://schemas.microsoft.com/office/drawing/2014/main" id="{AB41EEB7-56D7-0C3B-59F2-B50DA295227C}"/>
              </a:ext>
            </a:extLst>
          </p:cNvPr>
          <p:cNvSpPr txBox="1"/>
          <p:nvPr/>
        </p:nvSpPr>
        <p:spPr>
          <a:xfrm>
            <a:off x="6306208" y="1002148"/>
            <a:ext cx="5808482" cy="5747727"/>
          </a:xfrm>
          <a:prstGeom prst="rect">
            <a:avLst/>
          </a:prstGeom>
          <a:noFill/>
        </p:spPr>
        <p:txBody>
          <a:bodyPr wrap="square">
            <a:spAutoFit/>
          </a:bodyPr>
          <a:lstStyle/>
          <a:p>
            <a:r>
              <a:rPr lang="en-GB" sz="1050" dirty="0">
                <a:solidFill>
                  <a:srgbClr val="000000"/>
                </a:solidFill>
                <a:effectLst/>
                <a:latin typeface="Arial" panose="020B0604020202020204" pitchFamily="34" charset="0"/>
                <a:ea typeface="Times New Roman" panose="02020603050405020304" pitchFamily="18" charset="0"/>
              </a:rPr>
              <a:t>Response may refer to: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health visiting services provides a professional assessment of family resilience</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Health visitors assess the development of the child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Provides consideration to the whole setting / environment / wider influences such as social /economic / environmental factors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health visitor assesses whether the child and / or family need additional support / address areas of concern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Welsh health visiting service work in partnership to develop a fully validated all Wales Health Visiting Family Resilience Assessment Instrument Tool (FRAIT) e.g. identify additional needs / identify potential safeguarding concerns / interventions to review and evaluate progress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Work with families to support the universal screening contacts e.g. screening / immunisation / monitoring and supporting child development</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Health visitors providing a targeted visiting service e.g. for a mother expecting her first baby / support for learning difficulties / safeguarding concerns / emotional / mental health issues / concerns in pregnancy / medical conditions of unborn child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Growth / development assessments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Weaning and baby advice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Family resilience assessment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Maternal mental health assessment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Multiple pregnancy support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Parental expectations and preparation for parenthood discussed / assessed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Level of intervention determined to support the family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Support family on health and health behaviours / key health promotion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Promote secure attachment and bonding between parent / carer and their baby</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Health visitors discuss expected developmental milestones / support management of baby’s well-being / management of minor illness’s / prevention of accidents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Health visitors support the family / carers in key health messages e.g. breastfeeding / dental health /healthy start vitamins / healthy nutrition and promoting baby development.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Health visitors discuss and support key public health priorities will be met by the provision of support and advice on various key areas, including: dietary advice / smoking cessation / dental health / play / vision / childhood immunisation programme / preparation of school readiness and promotion of safety in the home and the community </a:t>
            </a:r>
            <a:endParaRPr lang="en-GB" sz="1050" dirty="0">
              <a:effectLst/>
              <a:latin typeface="Times New Roman" panose="02020603050405020304" pitchFamily="18" charset="0"/>
              <a:ea typeface="Times New Roman" panose="02020603050405020304" pitchFamily="18" charset="0"/>
            </a:endParaRPr>
          </a:p>
          <a:p>
            <a:pPr>
              <a:spcAft>
                <a:spcPts val="1125"/>
              </a:spcAft>
            </a:pPr>
            <a:r>
              <a:rPr lang="en-GB" sz="1050" dirty="0">
                <a:solidFill>
                  <a:srgbClr val="000000"/>
                </a:solidFill>
                <a:effectLst/>
                <a:latin typeface="Arial" panose="020B0604020202020204" pitchFamily="34" charset="0"/>
                <a:ea typeface="Times New Roman" panose="02020603050405020304" pitchFamily="18" charset="0"/>
              </a:rPr>
              <a:t> This list is not exhaustive. </a:t>
            </a:r>
            <a:br>
              <a:rPr lang="en-GB" sz="1050" dirty="0">
                <a:solidFill>
                  <a:srgbClr val="000000"/>
                </a:solidFill>
                <a:effectLst/>
                <a:latin typeface="Arial" panose="020B0604020202020204" pitchFamily="34" charset="0"/>
                <a:ea typeface="Times New Roman" panose="02020603050405020304" pitchFamily="18" charset="0"/>
              </a:rPr>
            </a:br>
            <a:r>
              <a:rPr lang="en-GB" sz="10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50" dirty="0">
              <a:effectLst/>
              <a:latin typeface="Times New Roman" panose="02020603050405020304" pitchFamily="18" charset="0"/>
              <a:ea typeface="Times New Roman" panose="02020603050405020304" pitchFamily="18" charset="0"/>
            </a:endParaRPr>
          </a:p>
        </p:txBody>
      </p:sp>
      <p:sp>
        <p:nvSpPr>
          <p:cNvPr id="16" name="TextBox 15">
            <a:extLst>
              <a:ext uri="{FF2B5EF4-FFF2-40B4-BE49-F238E27FC236}">
                <a16:creationId xmlns:a16="http://schemas.microsoft.com/office/drawing/2014/main" id="{A9251551-D792-CCDB-1621-C197A34BB8F9}"/>
              </a:ext>
            </a:extLst>
          </p:cNvPr>
          <p:cNvSpPr txBox="1"/>
          <p:nvPr/>
        </p:nvSpPr>
        <p:spPr>
          <a:xfrm>
            <a:off x="282012" y="4201484"/>
            <a:ext cx="5603782" cy="2180084"/>
          </a:xfrm>
          <a:prstGeom prst="rect">
            <a:avLst/>
          </a:prstGeom>
          <a:noFill/>
        </p:spPr>
        <p:txBody>
          <a:bodyPr wrap="square">
            <a:spAutoFit/>
          </a:bodyPr>
          <a:lstStyle/>
          <a:p>
            <a:pPr>
              <a:spcAft>
                <a:spcPts val="1125"/>
              </a:spcAft>
            </a:pPr>
            <a:r>
              <a:rPr lang="en-GB" sz="1100" dirty="0">
                <a:solidFill>
                  <a:srgbClr val="000000"/>
                </a:solidFill>
                <a:effectLst/>
                <a:latin typeface="Arial" panose="020B0604020202020204" pitchFamily="34" charset="0"/>
                <a:ea typeface="Times New Roman" panose="02020603050405020304" pitchFamily="18" charset="0"/>
              </a:rPr>
              <a:t>Award up to </a:t>
            </a:r>
            <a:r>
              <a:rPr lang="en-GB" sz="1100" b="1" dirty="0">
                <a:solidFill>
                  <a:srgbClr val="000000"/>
                </a:solidFill>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pPr>
              <a:spcAft>
                <a:spcPts val="1125"/>
              </a:spcAft>
            </a:pPr>
            <a:r>
              <a:rPr lang="en-GB" sz="1100" b="1" dirty="0">
                <a:solidFill>
                  <a:srgbClr val="000000"/>
                </a:solidFill>
                <a:effectLst/>
                <a:latin typeface="Arial" panose="020B0604020202020204" pitchFamily="34" charset="0"/>
                <a:ea typeface="Times New Roman" panose="02020603050405020304" pitchFamily="18" charset="0"/>
              </a:rPr>
              <a:t> Award 0 marks </a:t>
            </a:r>
            <a:r>
              <a:rPr lang="en-GB" sz="1100" dirty="0">
                <a:solidFill>
                  <a:srgbClr val="000000"/>
                </a:solidFill>
                <a:effectLst/>
                <a:latin typeface="Arial" panose="020B0604020202020204" pitchFamily="34" charset="0"/>
                <a:ea typeface="Times New Roman" panose="02020603050405020304" pitchFamily="18" charset="0"/>
              </a:rPr>
              <a:t>for an outline that is not creditworthy.</a:t>
            </a:r>
            <a:endParaRPr lang="en-GB" sz="1100" dirty="0">
              <a:effectLst/>
              <a:latin typeface="Times New Roman" panose="02020603050405020304" pitchFamily="18" charset="0"/>
              <a:ea typeface="Times New Roman" panose="02020603050405020304" pitchFamily="18" charset="0"/>
            </a:endParaRPr>
          </a:p>
          <a:p>
            <a:pPr>
              <a:spcAft>
                <a:spcPts val="1125"/>
              </a:spcAft>
            </a:pPr>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outline which shows little knowledge and understanding of </a:t>
            </a:r>
            <a:r>
              <a:rPr lang="en-US" sz="1100" dirty="0">
                <a:solidFill>
                  <a:srgbClr val="000000"/>
                </a:solidFill>
                <a:effectLst/>
                <a:latin typeface="Arial" panose="020B0604020202020204" pitchFamily="34" charset="0"/>
                <a:ea typeface="Times New Roman" panose="02020603050405020304" pitchFamily="18" charset="0"/>
              </a:rPr>
              <a:t>the role of the health visitor as part of the Healthy Child Wales </a:t>
            </a:r>
            <a:r>
              <a:rPr lang="en-US" sz="1100" dirty="0" err="1">
                <a:solidFill>
                  <a:srgbClr val="000000"/>
                </a:solidFill>
                <a:effectLst/>
                <a:latin typeface="Arial" panose="020B0604020202020204" pitchFamily="34" charset="0"/>
                <a:ea typeface="Times New Roman" panose="02020603050405020304" pitchFamily="18" charset="0"/>
              </a:rPr>
              <a:t>Programme</a:t>
            </a:r>
            <a:r>
              <a:rPr lang="en-US" sz="1100" dirty="0">
                <a:solidFill>
                  <a:srgbClr val="000000"/>
                </a:solidFill>
                <a:effectLst/>
                <a:latin typeface="Arial" panose="020B0604020202020204" pitchFamily="34" charset="0"/>
                <a:ea typeface="Times New Roman" panose="02020603050405020304" pitchFamily="18" charset="0"/>
              </a:rPr>
              <a:t> (HCWP)</a:t>
            </a:r>
            <a:endParaRPr lang="en-GB" sz="1100" dirty="0">
              <a:effectLst/>
              <a:latin typeface="Times New Roman" panose="02020603050405020304" pitchFamily="18" charset="0"/>
              <a:ea typeface="Times New Roman" panose="02020603050405020304" pitchFamily="18" charset="0"/>
            </a:endParaRPr>
          </a:p>
          <a:p>
            <a:pPr>
              <a:spcAft>
                <a:spcPts val="1125"/>
              </a:spcAft>
            </a:pPr>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outline which shows some knowledge and understanding of </a:t>
            </a:r>
            <a:r>
              <a:rPr lang="en-US" sz="1100" dirty="0">
                <a:solidFill>
                  <a:srgbClr val="000000"/>
                </a:solidFill>
                <a:effectLst/>
                <a:latin typeface="Arial" panose="020B0604020202020204" pitchFamily="34" charset="0"/>
                <a:ea typeface="Times New Roman" panose="02020603050405020304" pitchFamily="18" charset="0"/>
              </a:rPr>
              <a:t>the role of the health visitor as part of the Healthy Child Wales </a:t>
            </a:r>
            <a:r>
              <a:rPr lang="en-US" sz="1100" dirty="0" err="1">
                <a:solidFill>
                  <a:srgbClr val="000000"/>
                </a:solidFill>
                <a:effectLst/>
                <a:latin typeface="Arial" panose="020B0604020202020204" pitchFamily="34" charset="0"/>
                <a:ea typeface="Times New Roman" panose="02020603050405020304" pitchFamily="18" charset="0"/>
              </a:rPr>
              <a:t>Programme</a:t>
            </a:r>
            <a:r>
              <a:rPr lang="en-US" sz="1100" dirty="0">
                <a:solidFill>
                  <a:srgbClr val="000000"/>
                </a:solidFill>
                <a:effectLst/>
                <a:latin typeface="Arial" panose="020B0604020202020204" pitchFamily="34" charset="0"/>
                <a:ea typeface="Times New Roman" panose="02020603050405020304" pitchFamily="18" charset="0"/>
              </a:rPr>
              <a:t> (HCWP)</a:t>
            </a:r>
            <a:endParaRPr lang="en-GB" sz="1100" dirty="0">
              <a:effectLst/>
              <a:latin typeface="Times New Roman" panose="02020603050405020304" pitchFamily="18" charset="0"/>
              <a:ea typeface="Times New Roman" panose="02020603050405020304" pitchFamily="18" charset="0"/>
            </a:endParaRPr>
          </a:p>
          <a:p>
            <a:pPr>
              <a:spcAft>
                <a:spcPts val="1125"/>
              </a:spcAft>
            </a:pPr>
            <a:r>
              <a:rPr lang="en-GB" sz="1100" b="1" dirty="0">
                <a:solidFill>
                  <a:srgbClr val="000000"/>
                </a:solidFill>
                <a:effectLst/>
                <a:latin typeface="Arial" panose="020B0604020202020204" pitchFamily="34" charset="0"/>
                <a:ea typeface="Times New Roman" panose="02020603050405020304" pitchFamily="18" charset="0"/>
              </a:rPr>
              <a:t>Award 5-7 marks </a:t>
            </a:r>
            <a:r>
              <a:rPr lang="en-GB" sz="1100" dirty="0">
                <a:solidFill>
                  <a:srgbClr val="000000"/>
                </a:solidFill>
                <a:effectLst/>
                <a:latin typeface="Arial" panose="020B0604020202020204" pitchFamily="34" charset="0"/>
                <a:ea typeface="Times New Roman" panose="02020603050405020304" pitchFamily="18" charset="0"/>
              </a:rPr>
              <a:t>for a very good outline which shows sound knowledge and understanding of </a:t>
            </a:r>
            <a:r>
              <a:rPr lang="en-US" sz="1100" dirty="0">
                <a:solidFill>
                  <a:srgbClr val="000000"/>
                </a:solidFill>
                <a:effectLst/>
                <a:latin typeface="Arial" panose="020B0604020202020204" pitchFamily="34" charset="0"/>
                <a:ea typeface="Times New Roman" panose="02020603050405020304" pitchFamily="18" charset="0"/>
              </a:rPr>
              <a:t>the role of the health visitor as part of the Healthy Child Wales </a:t>
            </a:r>
            <a:r>
              <a:rPr lang="en-US" sz="1100" dirty="0" err="1">
                <a:solidFill>
                  <a:srgbClr val="000000"/>
                </a:solidFill>
                <a:effectLst/>
                <a:latin typeface="Arial" panose="020B0604020202020204" pitchFamily="34" charset="0"/>
                <a:ea typeface="Times New Roman" panose="02020603050405020304" pitchFamily="18" charset="0"/>
              </a:rPr>
              <a:t>Programme</a:t>
            </a:r>
            <a:r>
              <a:rPr lang="en-US" sz="1100" dirty="0">
                <a:solidFill>
                  <a:srgbClr val="000000"/>
                </a:solidFill>
                <a:effectLst/>
                <a:latin typeface="Arial" panose="020B0604020202020204" pitchFamily="34" charset="0"/>
                <a:ea typeface="Times New Roman" panose="02020603050405020304" pitchFamily="18" charset="0"/>
              </a:rPr>
              <a:t> (HCWP)</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44946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771408" y="878774"/>
            <a:ext cx="5747658" cy="5632311"/>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074979" y="878774"/>
            <a:ext cx="5202621" cy="5293757"/>
          </a:xfrm>
          <a:prstGeom prst="rect">
            <a:avLst/>
          </a:prstGeom>
          <a:noFill/>
        </p:spPr>
        <p:txBody>
          <a:bodyPr wrap="square">
            <a:spAutoFit/>
          </a:bodyPr>
          <a:lstStyle/>
          <a:p>
            <a:endParaRPr lang="en-GB" b="1" i="1" dirty="0">
              <a:solidFill>
                <a:srgbClr val="0070C0"/>
              </a:solidFill>
            </a:endParaRPr>
          </a:p>
          <a:p>
            <a:r>
              <a:rPr lang="en-GB" sz="1600" b="1" i="1" dirty="0">
                <a:solidFill>
                  <a:srgbClr val="0070C0"/>
                </a:solidFill>
              </a:rPr>
              <a:t>  Principal examiner feedback</a:t>
            </a:r>
            <a:r>
              <a:rPr lang="en-US" sz="1600" b="1" i="1" dirty="0">
                <a:solidFill>
                  <a:srgbClr val="0070C0"/>
                </a:solidFill>
              </a:rPr>
              <a:t>​</a:t>
            </a:r>
          </a:p>
          <a:p>
            <a:r>
              <a:rPr lang="en-GB" sz="1600" i="1" dirty="0">
                <a:solidFill>
                  <a:srgbClr val="0070C0"/>
                </a:solidFill>
              </a:rPr>
              <a:t>​</a:t>
            </a:r>
            <a:endParaRPr lang="en-GB" sz="1600" i="1" dirty="0">
              <a:solidFill>
                <a:srgbClr val="0070C0"/>
              </a:solidFill>
              <a:cs typeface="Arial"/>
            </a:endParaRPr>
          </a:p>
          <a:p>
            <a:r>
              <a:rPr lang="en-US" sz="1600" i="1" dirty="0">
                <a:solidFill>
                  <a:srgbClr val="0070C0"/>
                </a:solidFill>
              </a:rPr>
              <a:t>This set of questions provided an opportunity to expand further on the knowledge gained of health care provision in Wales, with a focus on the Healthy Child Wales Programme. This question - 3(b) required the candidate to provide an outline of the role of the health visitor. This question provided a range of firm responses and was generally highly awarded through providing sound knowledge and understanding of the day-to-day role and responsibilities with a health visitors role.</a:t>
            </a:r>
          </a:p>
          <a:p>
            <a:endParaRPr lang="en-US" sz="1600" i="1" dirty="0">
              <a:solidFill>
                <a:srgbClr val="0070C0"/>
              </a:solidFill>
            </a:endParaRPr>
          </a:p>
          <a:p>
            <a:r>
              <a:rPr lang="en-US" sz="1600" b="1" i="1" dirty="0">
                <a:solidFill>
                  <a:srgbClr val="0070C0"/>
                </a:solidFill>
              </a:rPr>
              <a:t>Exam preparation tip</a:t>
            </a:r>
          </a:p>
          <a:p>
            <a:r>
              <a:rPr lang="en-US" sz="1600" i="1" dirty="0">
                <a:solidFill>
                  <a:srgbClr val="0070C0"/>
                </a:solidFill>
              </a:rPr>
              <a:t>This candidate provided a good outline and responded with a range of focused areas specific to the role of the health visitor, although more detail within the response could have supported the  expression of a very good understanding. </a:t>
            </a:r>
            <a:endParaRPr lang="en-GB" sz="1600" b="1" i="1" dirty="0">
              <a:solidFill>
                <a:srgbClr val="0070C0"/>
              </a:solidFill>
            </a:endParaRPr>
          </a:p>
          <a:p>
            <a:r>
              <a:rPr lang="en-GB" sz="1600" b="1" i="1" dirty="0">
                <a:solidFill>
                  <a:srgbClr val="0070C0"/>
                </a:solidFill>
              </a:rPr>
              <a:t>Marks awarded  3/7</a:t>
            </a:r>
          </a:p>
        </p:txBody>
      </p:sp>
      <p:sp>
        <p:nvSpPr>
          <p:cNvPr id="3" name="TextBox 2">
            <a:extLst>
              <a:ext uri="{FF2B5EF4-FFF2-40B4-BE49-F238E27FC236}">
                <a16:creationId xmlns:a16="http://schemas.microsoft.com/office/drawing/2014/main" id="{2A0AB397-CDBA-9E45-92AA-1D37FF8D85C8}"/>
              </a:ext>
            </a:extLst>
          </p:cNvPr>
          <p:cNvSpPr txBox="1"/>
          <p:nvPr/>
        </p:nvSpPr>
        <p:spPr>
          <a:xfrm>
            <a:off x="189079" y="1114436"/>
            <a:ext cx="4751056" cy="4031873"/>
          </a:xfrm>
          <a:prstGeom prst="rect">
            <a:avLst/>
          </a:prstGeom>
          <a:noFill/>
        </p:spPr>
        <p:txBody>
          <a:bodyPr wrap="square">
            <a:spAutoFit/>
          </a:bodyPr>
          <a:lstStyle/>
          <a:p>
            <a:r>
              <a:rPr lang="en-US" sz="1600" dirty="0"/>
              <a:t>The role of a health visitor is to be support to the parent and baby until usually the age of 2 years of age . They will keep track on the </a:t>
            </a:r>
            <a:r>
              <a:rPr lang="en-US" sz="1600" dirty="0" err="1"/>
              <a:t>childs</a:t>
            </a:r>
            <a:r>
              <a:rPr lang="en-US" sz="1600" dirty="0"/>
              <a:t> head </a:t>
            </a:r>
            <a:r>
              <a:rPr lang="en-US" sz="1600" dirty="0" err="1"/>
              <a:t>circrumfance</a:t>
            </a:r>
            <a:r>
              <a:rPr lang="en-US" sz="1600" dirty="0"/>
              <a:t>, weight and height to ensure that the child is physically growing healthily they will also take not of their sleeping </a:t>
            </a:r>
            <a:r>
              <a:rPr lang="en-US" sz="1600" dirty="0" err="1"/>
              <a:t>patterens</a:t>
            </a:r>
            <a:r>
              <a:rPr lang="en-US" sz="1600" dirty="0"/>
              <a:t> and the amount of feeds the child is </a:t>
            </a:r>
            <a:r>
              <a:rPr lang="en-US" sz="1600" dirty="0" err="1"/>
              <a:t>recvivng</a:t>
            </a:r>
            <a:r>
              <a:rPr lang="en-US" sz="1600" dirty="0"/>
              <a:t> and the space </a:t>
            </a:r>
            <a:r>
              <a:rPr lang="en-US" sz="1600" dirty="0" err="1"/>
              <a:t>inbertween</a:t>
            </a:r>
            <a:r>
              <a:rPr lang="en-US" sz="1600" dirty="0"/>
              <a:t> them to ensure that they are developing. They are their to answer and support the parent and give advice on things such as breast feeding they will also refer the parent or baby to a specialist if they feel it is </a:t>
            </a:r>
            <a:r>
              <a:rPr lang="en-US" sz="1600" dirty="0" err="1"/>
              <a:t>appropiate</a:t>
            </a:r>
            <a:r>
              <a:rPr lang="en-US" sz="1600" dirty="0"/>
              <a:t> such as a </a:t>
            </a:r>
            <a:r>
              <a:rPr lang="en-US" sz="1600" dirty="0" err="1"/>
              <a:t>dietition</a:t>
            </a:r>
            <a:r>
              <a:rPr lang="en-US" sz="1600" dirty="0"/>
              <a:t> or a GP. They will spot things early on if the child </a:t>
            </a:r>
            <a:r>
              <a:rPr lang="en-US" sz="1600" dirty="0" err="1"/>
              <a:t>isnt</a:t>
            </a:r>
            <a:r>
              <a:rPr lang="en-US" sz="1600" dirty="0"/>
              <a:t> taking the milk and the </a:t>
            </a:r>
            <a:r>
              <a:rPr lang="en-US" sz="1600" dirty="0" err="1"/>
              <a:t>resoning</a:t>
            </a:r>
            <a:r>
              <a:rPr lang="en-US" sz="1600" dirty="0"/>
              <a:t> such as being dairy free and knowing what </a:t>
            </a:r>
            <a:r>
              <a:rPr lang="en-US" sz="1600" dirty="0" err="1"/>
              <a:t>subbsitities</a:t>
            </a:r>
            <a:r>
              <a:rPr lang="en-US" sz="1600" dirty="0"/>
              <a:t> that would be </a:t>
            </a:r>
            <a:r>
              <a:rPr lang="en-US" sz="1600" dirty="0" err="1"/>
              <a:t>appropiate</a:t>
            </a:r>
            <a:r>
              <a:rPr lang="en-US" sz="1600" dirty="0"/>
              <a:t>.</a:t>
            </a:r>
            <a:endParaRPr lang="en-GB" sz="1600" dirty="0"/>
          </a:p>
        </p:txBody>
      </p:sp>
    </p:spTree>
    <p:extLst>
      <p:ext uri="{BB962C8B-B14F-4D97-AF65-F5344CB8AC3E}">
        <p14:creationId xmlns:p14="http://schemas.microsoft.com/office/powerpoint/2010/main" val="461069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5856636" y="125627"/>
            <a:ext cx="32194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Explain</a:t>
            </a:r>
          </a:p>
          <a:p>
            <a:r>
              <a:rPr lang="en-US" sz="1400" dirty="0">
                <a:solidFill>
                  <a:srgbClr val="0070C0"/>
                </a:solidFill>
              </a:rPr>
              <a:t>Provide details and reasons for how and why something is the way it is</a:t>
            </a:r>
            <a:endParaRPr lang="en-GB" sz="1400" dirty="0">
              <a:solidFill>
                <a:srgbClr val="0070C0"/>
              </a:solidFill>
              <a:highlight>
                <a:srgbClr val="FFFF00"/>
              </a:highlight>
            </a:endParaRPr>
          </a:p>
        </p:txBody>
      </p:sp>
      <p:pic>
        <p:nvPicPr>
          <p:cNvPr id="3" name="Picture 2">
            <a:extLst>
              <a:ext uri="{FF2B5EF4-FFF2-40B4-BE49-F238E27FC236}">
                <a16:creationId xmlns:a16="http://schemas.microsoft.com/office/drawing/2014/main" id="{3B265389-683E-7126-6782-537E1221D438}"/>
              </a:ext>
            </a:extLst>
          </p:cNvPr>
          <p:cNvPicPr>
            <a:picLocks noChangeAspect="1"/>
          </p:cNvPicPr>
          <p:nvPr/>
        </p:nvPicPr>
        <p:blipFill rotWithShape="1">
          <a:blip r:embed="rId2"/>
          <a:srcRect b="47160"/>
          <a:stretch/>
        </p:blipFill>
        <p:spPr>
          <a:xfrm>
            <a:off x="107950" y="1181928"/>
            <a:ext cx="5632450" cy="2717410"/>
          </a:xfrm>
          <a:prstGeom prst="rect">
            <a:avLst/>
          </a:prstGeom>
        </p:spPr>
      </p:pic>
      <p:sp>
        <p:nvSpPr>
          <p:cNvPr id="6" name="TextBox 5">
            <a:extLst>
              <a:ext uri="{FF2B5EF4-FFF2-40B4-BE49-F238E27FC236}">
                <a16:creationId xmlns:a16="http://schemas.microsoft.com/office/drawing/2014/main" id="{D743FABE-BE28-82BB-8270-902F1E40CA1D}"/>
              </a:ext>
            </a:extLst>
          </p:cNvPr>
          <p:cNvSpPr txBox="1"/>
          <p:nvPr/>
        </p:nvSpPr>
        <p:spPr>
          <a:xfrm>
            <a:off x="5915556" y="992929"/>
            <a:ext cx="6274674" cy="5747727"/>
          </a:xfrm>
          <a:prstGeom prst="rect">
            <a:avLst/>
          </a:prstGeom>
          <a:noFill/>
        </p:spPr>
        <p:txBody>
          <a:bodyPr wrap="square">
            <a:spAutoFit/>
          </a:bodyPr>
          <a:lstStyle/>
          <a:p>
            <a:r>
              <a:rPr lang="en-GB" sz="1050" dirty="0">
                <a:solidFill>
                  <a:srgbClr val="000000"/>
                </a:solidFill>
                <a:effectLst/>
                <a:latin typeface="Arial" panose="020B0604020202020204" pitchFamily="34" charset="0"/>
                <a:ea typeface="Times New Roman" panose="02020603050405020304" pitchFamily="18" charset="0"/>
              </a:rPr>
              <a:t>Response may refer to: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Classical conditioning is an automatic conditioned response when paired with a specific stimulus</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Pavlov’s experiment was on based on canine digestion / the digestion of dogs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experiment demonstrated the existence of classical conditioning with the association of a bell sound with food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 introduced two stimuli / the bell and the food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Pavlov’s experiment was based on the dogs associating the sound of the bell with food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dogs were conditioned to salivate for food by the sound of the bell without the presence of food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 showed that an initially neutral stimuli can provoke a new response through its association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 began ringing a bell and then presenting the food so they’d associate the sound with food.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 found that over time dogs were salivating not only when their food was presented to them, but when the people who fed them arrived.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Pavlov’s theory that the dogs were salivating because they were associating the people with being fed.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dogs learned to associate the bell ringing with food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Subjecting the dogs to the stimuli provoked a reaction in them</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bell ringing caused their mouths to salivate whenever the bell rang / not just when they encountered the food.</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Classical conditioning consists of associating an initially neutral stimulus with a meaningful stimulus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spc="-5" dirty="0">
                <a:solidFill>
                  <a:srgbClr val="000000"/>
                </a:solidFill>
                <a:effectLst/>
                <a:latin typeface="Arial" panose="020B0604020202020204" pitchFamily="34" charset="0"/>
                <a:ea typeface="Times New Roman" panose="02020603050405020304" pitchFamily="18" charset="0"/>
              </a:rPr>
              <a:t>Pavlov’s theory supports the ability to associate stimuli in many daily situations</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Classical conditioning can be divided into stimuli / unconditioned and conditioned stimuli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Classical conditioning can be divided into responses / unconditioned and conditioned responses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The is a relationship between stimuli and responses </a:t>
            </a:r>
            <a:endParaRPr lang="en-GB" sz="10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Pavlov’s experiment shows:  </a:t>
            </a:r>
            <a:endParaRPr lang="en-GB" sz="1050" dirty="0">
              <a:effectLst/>
              <a:latin typeface="Times New Roman" panose="02020603050405020304" pitchFamily="18" charset="0"/>
              <a:ea typeface="Times New Roman" panose="02020603050405020304" pitchFamily="18" charset="0"/>
            </a:endParaRPr>
          </a:p>
          <a:p>
            <a:pPr marL="630238" lvl="0" indent="-342900">
              <a:buFont typeface="Courier New" panose="02070309020205020404" pitchFamily="49" charset="0"/>
              <a:buChar char="o"/>
            </a:pPr>
            <a:r>
              <a:rPr lang="en-GB" sz="1050" dirty="0">
                <a:solidFill>
                  <a:srgbClr val="000000"/>
                </a:solidFill>
                <a:effectLst/>
                <a:latin typeface="Arial" panose="020B0604020202020204" pitchFamily="34" charset="0"/>
                <a:ea typeface="Times New Roman" panose="02020603050405020304" pitchFamily="18" charset="0"/>
              </a:rPr>
              <a:t>The unconditioned stimulus was the food</a:t>
            </a:r>
            <a:endParaRPr lang="en-GB" sz="1050" dirty="0">
              <a:effectLst/>
              <a:latin typeface="Times New Roman" panose="02020603050405020304" pitchFamily="18" charset="0"/>
              <a:ea typeface="Times New Roman" panose="02020603050405020304" pitchFamily="18" charset="0"/>
            </a:endParaRPr>
          </a:p>
          <a:p>
            <a:pPr marL="630238" lvl="0" indent="-342900">
              <a:buFont typeface="Courier New" panose="02070309020205020404" pitchFamily="49" charset="0"/>
              <a:buChar char="o"/>
            </a:pPr>
            <a:r>
              <a:rPr lang="en-GB" sz="1050" dirty="0">
                <a:solidFill>
                  <a:srgbClr val="000000"/>
                </a:solidFill>
                <a:effectLst/>
                <a:latin typeface="Arial" panose="020B0604020202020204" pitchFamily="34" charset="0"/>
                <a:ea typeface="Times New Roman" panose="02020603050405020304" pitchFamily="18" charset="0"/>
              </a:rPr>
              <a:t>The unconditioned response was the salivation of the dogs when seeing the food </a:t>
            </a:r>
            <a:endParaRPr lang="en-GB" sz="1050" dirty="0">
              <a:effectLst/>
              <a:latin typeface="Times New Roman" panose="02020603050405020304" pitchFamily="18" charset="0"/>
              <a:ea typeface="Times New Roman" panose="02020603050405020304" pitchFamily="18" charset="0"/>
            </a:endParaRPr>
          </a:p>
          <a:p>
            <a:pPr marL="630238" lvl="0" indent="-342900">
              <a:buFont typeface="Courier New" panose="02070309020205020404" pitchFamily="49" charset="0"/>
              <a:buChar char="o"/>
            </a:pPr>
            <a:r>
              <a:rPr lang="en-GB" sz="1050" dirty="0">
                <a:solidFill>
                  <a:srgbClr val="000000"/>
                </a:solidFill>
                <a:effectLst/>
                <a:latin typeface="Arial" panose="020B0604020202020204" pitchFamily="34" charset="0"/>
                <a:ea typeface="Times New Roman" panose="02020603050405020304" pitchFamily="18" charset="0"/>
              </a:rPr>
              <a:t>The conditioned stimulus was the sound of the bell  </a:t>
            </a:r>
            <a:endParaRPr lang="en-GB" sz="1050" dirty="0">
              <a:effectLst/>
              <a:latin typeface="Times New Roman" panose="02020603050405020304" pitchFamily="18" charset="0"/>
              <a:ea typeface="Times New Roman" panose="02020603050405020304" pitchFamily="18" charset="0"/>
            </a:endParaRPr>
          </a:p>
          <a:p>
            <a:pPr marL="630238" lvl="0" indent="-342900">
              <a:buFont typeface="Courier New" panose="02070309020205020404" pitchFamily="49" charset="0"/>
              <a:buChar char="o"/>
            </a:pPr>
            <a:r>
              <a:rPr lang="en-GB" sz="1050" dirty="0">
                <a:solidFill>
                  <a:srgbClr val="000000"/>
                </a:solidFill>
                <a:effectLst/>
                <a:latin typeface="Arial" panose="020B0604020202020204" pitchFamily="34" charset="0"/>
                <a:ea typeface="Times New Roman" panose="02020603050405020304" pitchFamily="18" charset="0"/>
              </a:rPr>
              <a:t>The conditioned response was the dogs salivating when hearing the sound of the bell </a:t>
            </a:r>
            <a:endParaRPr lang="en-GB" sz="1050" dirty="0">
              <a:effectLst/>
              <a:latin typeface="Times New Roman" panose="02020603050405020304" pitchFamily="18" charset="0"/>
              <a:ea typeface="Times New Roman" panose="02020603050405020304" pitchFamily="18" charset="0"/>
            </a:endParaRPr>
          </a:p>
          <a:p>
            <a:r>
              <a:rPr lang="en-GB" sz="1050" dirty="0">
                <a:solidFill>
                  <a:srgbClr val="000000"/>
                </a:solidFill>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dirty="0">
                <a:solidFill>
                  <a:srgbClr val="000000"/>
                </a:solidFill>
                <a:effectLst/>
                <a:latin typeface="Arial" panose="020B0604020202020204" pitchFamily="34" charset="0"/>
                <a:ea typeface="Times New Roman" panose="02020603050405020304" pitchFamily="18" charset="0"/>
              </a:rPr>
              <a:t>This list is not exhaustive. </a:t>
            </a:r>
            <a:endParaRPr lang="en-GB" sz="1050" dirty="0">
              <a:effectLst/>
              <a:latin typeface="Times New Roman" panose="02020603050405020304" pitchFamily="18" charset="0"/>
              <a:ea typeface="Times New Roman" panose="02020603050405020304" pitchFamily="18" charset="0"/>
            </a:endParaRPr>
          </a:p>
          <a:p>
            <a:r>
              <a:rPr lang="en-GB" sz="10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5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F731B0B8-9FB9-71F6-C1CE-20FD6591BAD3}"/>
              </a:ext>
            </a:extLst>
          </p:cNvPr>
          <p:cNvSpPr txBox="1"/>
          <p:nvPr/>
        </p:nvSpPr>
        <p:spPr>
          <a:xfrm>
            <a:off x="282011" y="4084565"/>
            <a:ext cx="5193879" cy="1954381"/>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Award up to </a:t>
            </a:r>
            <a:r>
              <a:rPr lang="en-GB" sz="1100" b="1" dirty="0">
                <a:solidFill>
                  <a:srgbClr val="000000"/>
                </a:solidFill>
                <a:effectLst/>
                <a:latin typeface="Arial" panose="020B0604020202020204" pitchFamily="34" charset="0"/>
                <a:ea typeface="Times New Roman" panose="02020603050405020304" pitchFamily="18" charset="0"/>
              </a:rPr>
              <a:t>10 marks. </a:t>
            </a:r>
          </a:p>
          <a:p>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0 marks </a:t>
            </a:r>
            <a:r>
              <a:rPr lang="en-GB" sz="1100" dirty="0">
                <a:solidFill>
                  <a:srgbClr val="000000"/>
                </a:solidFill>
                <a:effectLst/>
                <a:latin typeface="Arial" panose="020B0604020202020204" pitchFamily="34" charset="0"/>
                <a:ea typeface="Times New Roman" panose="02020603050405020304" pitchFamily="18" charset="0"/>
              </a:rPr>
              <a:t>for an explanation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explanation which shows little knowledge and understanding of Pavlov’s theory of classical conditioning</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explanation which shows some knowledge and understanding of Pavlov’s theory of classical conditioning</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5-7 marks </a:t>
            </a:r>
            <a:r>
              <a:rPr lang="en-GB" sz="1100" dirty="0">
                <a:solidFill>
                  <a:srgbClr val="000000"/>
                </a:solidFill>
                <a:effectLst/>
                <a:latin typeface="Arial" panose="020B0604020202020204" pitchFamily="34" charset="0"/>
                <a:ea typeface="Times New Roman" panose="02020603050405020304" pitchFamily="18" charset="0"/>
              </a:rPr>
              <a:t>for a very good explanation which shows sound knowledge and understanding of Pavlov’s theory of classical conditioning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8-10 marks </a:t>
            </a:r>
            <a:r>
              <a:rPr lang="en-GB" sz="1100" dirty="0">
                <a:solidFill>
                  <a:srgbClr val="000000"/>
                </a:solidFill>
                <a:effectLst/>
                <a:latin typeface="Arial" panose="020B0604020202020204" pitchFamily="34" charset="0"/>
                <a:ea typeface="Times New Roman" panose="02020603050405020304" pitchFamily="18" charset="0"/>
              </a:rPr>
              <a:t>for an excellent explanation which shows detailed knowledge and understanding of Pavlov’s theory of classical conditioning</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71426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79171" y="1114436"/>
            <a:ext cx="5024901" cy="5128709"/>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73461" y="1289953"/>
            <a:ext cx="4551147" cy="4770537"/>
          </a:xfrm>
          <a:prstGeom prst="rect">
            <a:avLst/>
          </a:prstGeom>
          <a:noFill/>
        </p:spPr>
        <p:txBody>
          <a:bodyPr wrap="square">
            <a:spAutoFit/>
          </a:bodyPr>
          <a:lstStyle/>
          <a:p>
            <a:r>
              <a:rPr lang="en-GB" sz="1600" b="1" i="1" dirty="0">
                <a:solidFill>
                  <a:srgbClr val="0070C0"/>
                </a:solidFill>
              </a:rPr>
              <a:t>Principal examiner feedback</a:t>
            </a:r>
            <a:r>
              <a:rPr lang="en-US" sz="1600" b="1" i="1" dirty="0">
                <a:solidFill>
                  <a:srgbClr val="0070C0"/>
                </a:solidFill>
              </a:rPr>
              <a:t>​</a:t>
            </a:r>
          </a:p>
          <a:p>
            <a:r>
              <a:rPr lang="en-GB" sz="1600" i="1" dirty="0">
                <a:solidFill>
                  <a:srgbClr val="0070C0"/>
                </a:solidFill>
              </a:rPr>
              <a:t>​</a:t>
            </a:r>
            <a:endParaRPr lang="en-GB" sz="1600" i="1" dirty="0">
              <a:solidFill>
                <a:srgbClr val="0070C0"/>
              </a:solidFill>
              <a:cs typeface="Arial"/>
            </a:endParaRPr>
          </a:p>
          <a:p>
            <a:r>
              <a:rPr lang="en-US" sz="1600" i="1" dirty="0">
                <a:solidFill>
                  <a:srgbClr val="0070C0"/>
                </a:solidFill>
              </a:rPr>
              <a:t>This response provides a very good understanding of Pavlov’s theory of classical conditioning. The response is clear in it’s understanding of the experiment undertaken by Pavlov which involved conditioning the behaviour of a dog based on a direct stimulus. This response was highly awarded for its clarity and explanation. </a:t>
            </a:r>
          </a:p>
          <a:p>
            <a:endParaRPr lang="en-US" sz="1600" i="1" dirty="0">
              <a:solidFill>
                <a:srgbClr val="0070C0"/>
              </a:solidFill>
            </a:endParaRPr>
          </a:p>
          <a:p>
            <a:r>
              <a:rPr lang="en-US" sz="1600" b="1" i="1" dirty="0">
                <a:solidFill>
                  <a:srgbClr val="0070C0"/>
                </a:solidFill>
              </a:rPr>
              <a:t>Exam preparation tip</a:t>
            </a:r>
          </a:p>
          <a:p>
            <a:r>
              <a:rPr lang="en-US" sz="1600" i="1" dirty="0">
                <a:solidFill>
                  <a:srgbClr val="0070C0"/>
                </a:solidFill>
              </a:rPr>
              <a:t>Further detail within the explanation relating to the experiment and the understanding of conditioning responses with appropriate classical conditioning terminology could have enhanced the marks awarded. Overall, a very good response providing sound knowledge.         </a:t>
            </a:r>
            <a:r>
              <a:rPr lang="en-GB" sz="1600" b="1" i="1" dirty="0">
                <a:solidFill>
                  <a:srgbClr val="0070C0"/>
                </a:solidFill>
              </a:rPr>
              <a:t>Marks awarded  7/10</a:t>
            </a:r>
          </a:p>
        </p:txBody>
      </p:sp>
      <p:sp>
        <p:nvSpPr>
          <p:cNvPr id="3" name="TextBox 2">
            <a:extLst>
              <a:ext uri="{FF2B5EF4-FFF2-40B4-BE49-F238E27FC236}">
                <a16:creationId xmlns:a16="http://schemas.microsoft.com/office/drawing/2014/main" id="{F0972BB1-6D6B-F9AD-B865-A022E85EABC5}"/>
              </a:ext>
            </a:extLst>
          </p:cNvPr>
          <p:cNvSpPr txBox="1"/>
          <p:nvPr/>
        </p:nvSpPr>
        <p:spPr>
          <a:xfrm>
            <a:off x="282011" y="986691"/>
            <a:ext cx="5612951" cy="5755422"/>
          </a:xfrm>
          <a:prstGeom prst="rect">
            <a:avLst/>
          </a:prstGeom>
          <a:noFill/>
        </p:spPr>
        <p:txBody>
          <a:bodyPr wrap="square">
            <a:spAutoFit/>
          </a:bodyPr>
          <a:lstStyle/>
          <a:p>
            <a:r>
              <a:rPr lang="en-US" sz="1600" dirty="0" err="1"/>
              <a:t>Pavlovs</a:t>
            </a:r>
            <a:r>
              <a:rPr lang="en-US" sz="1600" dirty="0"/>
              <a:t> Theory of Classic </a:t>
            </a:r>
            <a:r>
              <a:rPr lang="en-US" sz="1600" dirty="0" err="1"/>
              <a:t>conditoning</a:t>
            </a:r>
            <a:r>
              <a:rPr lang="en-US" sz="1600" dirty="0"/>
              <a:t> is that a persons behaviour can be </a:t>
            </a:r>
            <a:r>
              <a:rPr lang="en-US" sz="1600" dirty="0" err="1"/>
              <a:t>contioned</a:t>
            </a:r>
            <a:r>
              <a:rPr lang="en-US" sz="1600" dirty="0"/>
              <a:t>. </a:t>
            </a:r>
            <a:r>
              <a:rPr lang="en-US" sz="1600" dirty="0" err="1"/>
              <a:t>Pavlovs</a:t>
            </a:r>
            <a:r>
              <a:rPr lang="en-US" sz="1600" dirty="0"/>
              <a:t> study was based on a dog and their time for dinner. </a:t>
            </a:r>
            <a:r>
              <a:rPr lang="en-US" sz="1600" dirty="0" err="1"/>
              <a:t>Pavlovs</a:t>
            </a:r>
            <a:r>
              <a:rPr lang="en-US" sz="1600" dirty="0"/>
              <a:t> dog would </a:t>
            </a:r>
            <a:r>
              <a:rPr lang="en-US" sz="1600" dirty="0" err="1"/>
              <a:t>salvate</a:t>
            </a:r>
            <a:r>
              <a:rPr lang="en-US" sz="1600" dirty="0"/>
              <a:t> when they would be given their dinner. To </a:t>
            </a:r>
            <a:r>
              <a:rPr lang="en-US" sz="1600" dirty="0" err="1"/>
              <a:t>conditon</a:t>
            </a:r>
            <a:r>
              <a:rPr lang="en-US" sz="1600" dirty="0"/>
              <a:t> the dog to be able to know when they were about to be given their dinner Pavlov introduced a bell and would ring the bell before he would give the dog its dinner over time the </a:t>
            </a:r>
            <a:r>
              <a:rPr lang="en-US" sz="1600" dirty="0" err="1"/>
              <a:t>stimili</a:t>
            </a:r>
            <a:r>
              <a:rPr lang="en-US" sz="1600" dirty="0"/>
              <a:t> which was the dog </a:t>
            </a:r>
            <a:r>
              <a:rPr lang="en-US" sz="1600" dirty="0" err="1"/>
              <a:t>salvating</a:t>
            </a:r>
            <a:r>
              <a:rPr lang="en-US" sz="1600" dirty="0"/>
              <a:t>. The dog would </a:t>
            </a:r>
            <a:r>
              <a:rPr lang="en-US" sz="1600" dirty="0" err="1"/>
              <a:t>beging</a:t>
            </a:r>
            <a:r>
              <a:rPr lang="en-US" sz="1600" dirty="0"/>
              <a:t> to </a:t>
            </a:r>
            <a:r>
              <a:rPr lang="en-US" sz="1600" dirty="0" err="1"/>
              <a:t>salvate</a:t>
            </a:r>
            <a:r>
              <a:rPr lang="en-US" sz="1600" dirty="0"/>
              <a:t> before he saw the food just from when Pavlov would ring the bell to show that behaviour can be </a:t>
            </a:r>
            <a:r>
              <a:rPr lang="en-US" sz="1600" dirty="0" err="1"/>
              <a:t>conditoned</a:t>
            </a:r>
            <a:r>
              <a:rPr lang="en-US" sz="1600" dirty="0"/>
              <a:t>. </a:t>
            </a:r>
          </a:p>
          <a:p>
            <a:endParaRPr lang="en-US" sz="1600" dirty="0"/>
          </a:p>
          <a:p>
            <a:r>
              <a:rPr lang="en-US" sz="1600" dirty="0"/>
              <a:t>This is shown and used in settings as if a child has seen that if they sit </a:t>
            </a:r>
            <a:r>
              <a:rPr lang="en-US" sz="1600" dirty="0" err="1"/>
              <a:t>smarlty</a:t>
            </a:r>
            <a:r>
              <a:rPr lang="en-US" sz="1600" dirty="0"/>
              <a:t> on the carpet they will </a:t>
            </a:r>
            <a:r>
              <a:rPr lang="en-US" sz="1600" dirty="0" err="1"/>
              <a:t>recive</a:t>
            </a:r>
            <a:r>
              <a:rPr lang="en-US" sz="1600" dirty="0"/>
              <a:t> a sticker they have been </a:t>
            </a:r>
            <a:r>
              <a:rPr lang="en-US" sz="1600" dirty="0" err="1"/>
              <a:t>conditoned</a:t>
            </a:r>
            <a:r>
              <a:rPr lang="en-US" sz="1600" dirty="0"/>
              <a:t> to know this meaning they will more likely to sit </a:t>
            </a:r>
            <a:r>
              <a:rPr lang="en-US" sz="1600" dirty="0" err="1"/>
              <a:t>smarlty</a:t>
            </a:r>
            <a:r>
              <a:rPr lang="en-US" sz="1600" dirty="0"/>
              <a:t> knowing they will get a sticker because of this it also relates to  a child having vicarious reinforcement seeing </a:t>
            </a:r>
            <a:r>
              <a:rPr lang="en-US" sz="1600" dirty="0" err="1"/>
              <a:t>somone</a:t>
            </a:r>
            <a:r>
              <a:rPr lang="en-US" sz="1600" dirty="0"/>
              <a:t> else do it. Positive reinforcement and negative </a:t>
            </a:r>
            <a:r>
              <a:rPr lang="en-US" sz="1600" dirty="0" err="1"/>
              <a:t>reinforcemnt</a:t>
            </a:r>
            <a:r>
              <a:rPr lang="en-US" sz="1600" dirty="0"/>
              <a:t> the positive </a:t>
            </a:r>
            <a:r>
              <a:rPr lang="en-US" sz="1600" dirty="0" err="1"/>
              <a:t>reinforcment</a:t>
            </a:r>
            <a:r>
              <a:rPr lang="en-US" sz="1600" dirty="0"/>
              <a:t> being the sticker for sitting smartly and the negative </a:t>
            </a:r>
            <a:r>
              <a:rPr lang="en-US" sz="1600" dirty="0" err="1"/>
              <a:t>reinforement</a:t>
            </a:r>
            <a:r>
              <a:rPr lang="en-US" sz="1600" dirty="0"/>
              <a:t> not getting the sticker for not sitting smartly. The </a:t>
            </a:r>
            <a:r>
              <a:rPr lang="en-US" sz="1600" dirty="0" err="1"/>
              <a:t>childrened</a:t>
            </a:r>
            <a:r>
              <a:rPr lang="en-US" sz="1600" dirty="0"/>
              <a:t> will be </a:t>
            </a:r>
            <a:r>
              <a:rPr lang="en-US" sz="1600" dirty="0" err="1"/>
              <a:t>conditoned</a:t>
            </a:r>
            <a:r>
              <a:rPr lang="en-US" sz="1600" dirty="0"/>
              <a:t> to know that when they take their coats of they are top sit smartly on the carpet.</a:t>
            </a:r>
            <a:endParaRPr lang="en-GB" sz="1600" dirty="0"/>
          </a:p>
        </p:txBody>
      </p:sp>
    </p:spTree>
    <p:extLst>
      <p:ext uri="{BB962C8B-B14F-4D97-AF65-F5344CB8AC3E}">
        <p14:creationId xmlns:p14="http://schemas.microsoft.com/office/powerpoint/2010/main" val="3322821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705600" y="145091"/>
            <a:ext cx="24955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Suggest</a:t>
            </a:r>
          </a:p>
          <a:p>
            <a:r>
              <a:rPr lang="en-US" sz="1400" dirty="0">
                <a:solidFill>
                  <a:srgbClr val="0070C0"/>
                </a:solidFill>
              </a:rPr>
              <a:t>Put forward an idea, reason or course of action</a:t>
            </a:r>
            <a:endParaRPr lang="en-GB" sz="1400" dirty="0">
              <a:solidFill>
                <a:srgbClr val="0070C0"/>
              </a:solidFill>
              <a:highlight>
                <a:srgbClr val="FFFF00"/>
              </a:highlight>
            </a:endParaRPr>
          </a:p>
        </p:txBody>
      </p:sp>
      <p:pic>
        <p:nvPicPr>
          <p:cNvPr id="3" name="Picture 2">
            <a:extLst>
              <a:ext uri="{FF2B5EF4-FFF2-40B4-BE49-F238E27FC236}">
                <a16:creationId xmlns:a16="http://schemas.microsoft.com/office/drawing/2014/main" id="{A4FF7193-264A-FB3A-AF3E-6343B6C32B44}"/>
              </a:ext>
            </a:extLst>
          </p:cNvPr>
          <p:cNvPicPr>
            <a:picLocks noChangeAspect="1"/>
          </p:cNvPicPr>
          <p:nvPr/>
        </p:nvPicPr>
        <p:blipFill rotWithShape="1">
          <a:blip r:embed="rId2"/>
          <a:srcRect b="50721"/>
          <a:stretch/>
        </p:blipFill>
        <p:spPr>
          <a:xfrm>
            <a:off x="0" y="1178056"/>
            <a:ext cx="6254654" cy="2731792"/>
          </a:xfrm>
          <a:prstGeom prst="rect">
            <a:avLst/>
          </a:prstGeom>
        </p:spPr>
      </p:pic>
      <p:sp>
        <p:nvSpPr>
          <p:cNvPr id="6" name="TextBox 5">
            <a:extLst>
              <a:ext uri="{FF2B5EF4-FFF2-40B4-BE49-F238E27FC236}">
                <a16:creationId xmlns:a16="http://schemas.microsoft.com/office/drawing/2014/main" id="{7C8E70C8-F4D1-26CB-BCD7-374856C91082}"/>
              </a:ext>
            </a:extLst>
          </p:cNvPr>
          <p:cNvSpPr txBox="1"/>
          <p:nvPr/>
        </p:nvSpPr>
        <p:spPr>
          <a:xfrm>
            <a:off x="6705600" y="1028565"/>
            <a:ext cx="5213131" cy="4324261"/>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Response may refer to: </a:t>
            </a:r>
          </a:p>
          <a:p>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Encourage positive / respectful relationships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Use activities to develop interpersonal skills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Help develop reasoning skills / problem solving skills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Help children to develop emotional intelligence</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Help children to understand / make sense of their feelings / emotions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 a positive behaviour policy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Defining boundaries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Develop a respect for rules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 an understanding of acceptable / expected behaviours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 awareness / co-operation of behaviour expectations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Engage parents / carers in understanding the expectations of behaviours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Regular / positive / genuine use of praise and encouragement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 simple / easy to follow rules / boundaries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 specific / timely feedback to encourage understanding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Give attention to positive behaviours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Reward positive behaviour e.g. stickers, certificates, charts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Create a quiet area to relax/calm down/ to provide thinking space/reduce overwhelming feelings or emotions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 a consistent and fair environment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D5174984-A6B1-F888-5187-D7AD7A1B5422}"/>
              </a:ext>
            </a:extLst>
          </p:cNvPr>
          <p:cNvSpPr txBox="1"/>
          <p:nvPr/>
        </p:nvSpPr>
        <p:spPr>
          <a:xfrm>
            <a:off x="137634" y="4230955"/>
            <a:ext cx="5769180" cy="2462213"/>
          </a:xfrm>
          <a:prstGeom prst="rect">
            <a:avLst/>
          </a:prstGeom>
          <a:noFill/>
        </p:spPr>
        <p:txBody>
          <a:bodyPr wrap="square">
            <a:spAutoFit/>
          </a:bodyPr>
          <a:lstStyle/>
          <a:p>
            <a:r>
              <a:rPr lang="en-GB" sz="1100" dirty="0">
                <a:solidFill>
                  <a:srgbClr val="000000"/>
                </a:solidFill>
                <a:effectLst/>
                <a:latin typeface="Arial" panose="020B0604020202020204" pitchFamily="34" charset="0"/>
                <a:ea typeface="Times New Roman" panose="02020603050405020304" pitchFamily="18" charset="0"/>
              </a:rPr>
              <a:t>Award up to </a:t>
            </a:r>
            <a:r>
              <a:rPr lang="en-GB" sz="1100" b="1" dirty="0">
                <a:solidFill>
                  <a:srgbClr val="000000"/>
                </a:solidFill>
                <a:effectLst/>
                <a:latin typeface="Arial" panose="020B0604020202020204" pitchFamily="34" charset="0"/>
                <a:ea typeface="Times New Roman" panose="02020603050405020304" pitchFamily="18" charset="0"/>
              </a:rPr>
              <a:t>8 marks. </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0 marks </a:t>
            </a:r>
            <a:r>
              <a:rPr lang="en-GB" sz="1100" dirty="0">
                <a:solidFill>
                  <a:srgbClr val="000000"/>
                </a:solidFill>
                <a:effectLst/>
                <a:latin typeface="Arial" panose="020B0604020202020204" pitchFamily="34" charset="0"/>
                <a:ea typeface="Times New Roman" panose="02020603050405020304" pitchFamily="18" charset="0"/>
              </a:rPr>
              <a:t>for a suggestion that is not creditworthy.</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1-2 marks</a:t>
            </a:r>
            <a:r>
              <a:rPr lang="en-GB" sz="1100" dirty="0">
                <a:solidFill>
                  <a:srgbClr val="000000"/>
                </a:solidFill>
                <a:effectLst/>
                <a:latin typeface="Arial" panose="020B0604020202020204" pitchFamily="34" charset="0"/>
                <a:ea typeface="Times New Roman" panose="02020603050405020304" pitchFamily="18" charset="0"/>
              </a:rPr>
              <a:t> for a limited suggestion which shows little knowledge and understanding of ways in which childcare workers can support positive behaviour in the early years setting</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3-4 marks </a:t>
            </a:r>
            <a:r>
              <a:rPr lang="en-GB" sz="1100" dirty="0">
                <a:solidFill>
                  <a:srgbClr val="000000"/>
                </a:solidFill>
                <a:effectLst/>
                <a:latin typeface="Arial" panose="020B0604020202020204" pitchFamily="34" charset="0"/>
                <a:ea typeface="Times New Roman" panose="02020603050405020304" pitchFamily="18" charset="0"/>
              </a:rPr>
              <a:t>for a good suggestion which shows some knowledge and understanding of ways in which childcare workers can support positive behaviour in the early years setting</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5-6 marks </a:t>
            </a:r>
            <a:r>
              <a:rPr lang="en-GB" sz="1100" dirty="0">
                <a:solidFill>
                  <a:srgbClr val="000000"/>
                </a:solidFill>
                <a:effectLst/>
                <a:latin typeface="Arial" panose="020B0604020202020204" pitchFamily="34" charset="0"/>
                <a:ea typeface="Times New Roman" panose="02020603050405020304" pitchFamily="18" charset="0"/>
              </a:rPr>
              <a:t>for a very good suggestion which shows sound knowledge and understanding of ways in which childcare workers can support positive behaviour in the early years setting</a:t>
            </a:r>
            <a:endParaRPr lang="en-GB" sz="1100" dirty="0">
              <a:effectLst/>
              <a:latin typeface="Times New Roman" panose="02020603050405020304" pitchFamily="18" charset="0"/>
              <a:ea typeface="Times New Roman" panose="02020603050405020304" pitchFamily="18" charset="0"/>
            </a:endParaRPr>
          </a:p>
          <a:p>
            <a:r>
              <a:rPr lang="en-GB" sz="1100" b="1" dirty="0">
                <a:solidFill>
                  <a:srgbClr val="000000"/>
                </a:solidFill>
                <a:effectLst/>
                <a:latin typeface="Arial" panose="020B0604020202020204" pitchFamily="34" charset="0"/>
                <a:ea typeface="Times New Roman" panose="02020603050405020304" pitchFamily="18" charset="0"/>
              </a:rPr>
              <a:t>Award 7-8 marks </a:t>
            </a:r>
            <a:r>
              <a:rPr lang="en-GB" sz="1100" dirty="0">
                <a:solidFill>
                  <a:srgbClr val="000000"/>
                </a:solidFill>
                <a:effectLst/>
                <a:latin typeface="Arial" panose="020B0604020202020204" pitchFamily="34" charset="0"/>
                <a:ea typeface="Times New Roman" panose="02020603050405020304" pitchFamily="18" charset="0"/>
              </a:rPr>
              <a:t>for an excellent suggestion which shows detailed knowledge and understanding of ways in which childcare workers can support positive behaviour in the early years setting</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4819855"/>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16072</TotalTime>
  <Words>4898</Words>
  <Application>Microsoft Office PowerPoint</Application>
  <PresentationFormat>Widescreen</PresentationFormat>
  <Paragraphs>329</Paragraphs>
  <Slides>16</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Arial</vt:lpstr>
      <vt:lpstr>Calibri</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Question 2(b) and mark scheme </vt:lpstr>
      <vt:lpstr>Question 2(b) Candidate’s answer with Examiner’s comments</vt:lpstr>
      <vt:lpstr>Question 3(b) and mark scheme </vt:lpstr>
      <vt:lpstr>Question 3(b) Candidate’s answer with Examiner’s comments</vt:lpstr>
      <vt:lpstr>Question 4(a) and mark scheme </vt:lpstr>
      <vt:lpstr>Question 4(a) Candidate’s answer with Examiner’s comments</vt:lpstr>
      <vt:lpstr>Question 4(b) and mark scheme </vt:lpstr>
      <vt:lpstr>Question 4(b) Candidate’s answer with Examiner’s comments</vt:lpstr>
      <vt:lpstr>Question 6 and mark scheme </vt:lpstr>
      <vt:lpstr>Question 6 Candidate’s answer with Examiner’s comments</vt:lpstr>
      <vt:lpstr>Question 8 and mark scheme </vt:lpstr>
      <vt:lpstr>Question 8 Candidate’s answer with Examiner’s comments</vt:lpstr>
      <vt:lpstr>Question 11 and mark scheme </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1112</cp:revision>
  <dcterms:created xsi:type="dcterms:W3CDTF">2020-09-10T07:54:11Z</dcterms:created>
  <dcterms:modified xsi:type="dcterms:W3CDTF">2024-02-20T15:35:01Z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